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7" r:id="rId3"/>
    <p:sldId id="268" r:id="rId4"/>
    <p:sldId id="270" r:id="rId5"/>
    <p:sldId id="258" r:id="rId6"/>
    <p:sldId id="263" r:id="rId7"/>
    <p:sldId id="265" r:id="rId8"/>
    <p:sldId id="259" r:id="rId9"/>
    <p:sldId id="260" r:id="rId10"/>
    <p:sldId id="264" r:id="rId11"/>
    <p:sldId id="261" r:id="rId12"/>
    <p:sldId id="262" r:id="rId13"/>
    <p:sldId id="271"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18687C-759F-22D3-9B7D-C6EA756A0FE8}" v="1402" dt="2025-02-26T21:15:18.990"/>
    <p1510:client id="{4DECF664-1226-1FED-9FC8-3BC7EC3E1948}" v="28" dt="2025-02-27T17:49:45.257"/>
    <p1510:client id="{9F0E8F18-034D-17B7-8CBC-55E5E9CBEAF4}" v="39" dt="2025-02-27T17:04:57.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March 5, 2025</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47431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March 5, 2025</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8154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March 5, 2025</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47653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March 5, 2025</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0620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March 5, 2025</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93531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March 5, 2025</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3171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March 5, 2025</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073030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March 5, 2025</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0401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March 5, 2025</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11660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March 5, 2025</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5024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March 5, 2025</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752864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Wednesday, March 5, 2025</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869859477"/>
      </p:ext>
    </p:extLst>
  </p:cSld>
  <p:clrMap bg1="dk1" tx1="lt1" bg2="dk2"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56" r:id="rId6"/>
    <p:sldLayoutId id="2147483852" r:id="rId7"/>
    <p:sldLayoutId id="2147483853" r:id="rId8"/>
    <p:sldLayoutId id="2147483854" r:id="rId9"/>
    <p:sldLayoutId id="2147483855" r:id="rId10"/>
    <p:sldLayoutId id="2147483857"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C:\Users\chloe.hays\Downloads\COD%20FAQs.pdf" TargetMode="External"/><Relationship Id="rId2" Type="http://schemas.openxmlformats.org/officeDocument/2006/relationships/hyperlink" Target="https://cod.ed.gov/cod/content/help/glossary.jsp" TargetMode="External"/><Relationship Id="rId1" Type="http://schemas.openxmlformats.org/officeDocument/2006/relationships/slideLayout" Target="../slideLayouts/slideLayout2.xml"/><Relationship Id="rId4" Type="http://schemas.openxmlformats.org/officeDocument/2006/relationships/hyperlink" Target="https://fsapartners.ed.gov/knowledge-center/library/system-technical-references/2024-12-31/2025-2026-cod-technical-reference-february-2025-updat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4" y="1051551"/>
            <a:ext cx="3565524" cy="2384898"/>
          </a:xfrm>
        </p:spPr>
        <p:txBody>
          <a:bodyPr anchor="b">
            <a:normAutofit/>
          </a:bodyPr>
          <a:lstStyle/>
          <a:p>
            <a:r>
              <a:rPr lang="en-US" sz="4800"/>
              <a:t>How to use COD</a:t>
            </a:r>
          </a:p>
        </p:txBody>
      </p:sp>
      <p:sp>
        <p:nvSpPr>
          <p:cNvPr id="3" name="Subtitle 2"/>
          <p:cNvSpPr>
            <a:spLocks noGrp="1"/>
          </p:cNvSpPr>
          <p:nvPr>
            <p:ph type="subTitle" idx="1"/>
          </p:nvPr>
        </p:nvSpPr>
        <p:spPr>
          <a:xfrm>
            <a:off x="550863" y="3569008"/>
            <a:ext cx="3565525" cy="1731656"/>
          </a:xfrm>
        </p:spPr>
        <p:txBody>
          <a:bodyPr vert="horz" wrap="square" lIns="0" tIns="0" rIns="0" bIns="0" rtlCol="0" anchor="t">
            <a:normAutofit/>
          </a:bodyPr>
          <a:lstStyle/>
          <a:p>
            <a:r>
              <a:rPr lang="en-US" sz="2000" dirty="0">
                <a:solidFill>
                  <a:schemeClr val="tx1">
                    <a:alpha val="60000"/>
                  </a:schemeClr>
                </a:solidFill>
                <a:ea typeface="Source Sans Pro"/>
              </a:rPr>
              <a:t>SBCTC &amp; Chloe Hays</a:t>
            </a:r>
            <a:endParaRPr lang="en-US" sz="2000" dirty="0">
              <a:solidFill>
                <a:schemeClr val="tx1">
                  <a:alpha val="60000"/>
                </a:schemeClr>
              </a:solidFill>
            </a:endParaRPr>
          </a:p>
        </p:txBody>
      </p:sp>
      <p:grpSp>
        <p:nvGrpSpPr>
          <p:cNvPr id="31" name="Group 30">
            <a:extLst>
              <a:ext uri="{FF2B5EF4-FFF2-40B4-BE49-F238E27FC236}">
                <a16:creationId xmlns:a16="http://schemas.microsoft.com/office/drawing/2014/main" id="{4592A8CB-0B0A-43A5-86F4-712B0C46967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850" y="444676"/>
            <a:ext cx="667802" cy="631474"/>
            <a:chOff x="10478914" y="1506691"/>
            <a:chExt cx="667802" cy="631474"/>
          </a:xfrm>
        </p:grpSpPr>
        <p:sp>
          <p:nvSpPr>
            <p:cNvPr id="32" name="Freeform: Shape 31">
              <a:extLst>
                <a:ext uri="{FF2B5EF4-FFF2-40B4-BE49-F238E27FC236}">
                  <a16:creationId xmlns:a16="http://schemas.microsoft.com/office/drawing/2014/main" id="{4C63B2AC-3D19-416D-A37F-2DDA8A36513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3" name="Oval 32">
              <a:extLst>
                <a:ext uri="{FF2B5EF4-FFF2-40B4-BE49-F238E27FC236}">
                  <a16:creationId xmlns:a16="http://schemas.microsoft.com/office/drawing/2014/main" id="{8A474391-1271-45F9-A39C-8641371ABC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23" name="Picture 22" descr="Colorful leaf patterns">
            <a:extLst>
              <a:ext uri="{FF2B5EF4-FFF2-40B4-BE49-F238E27FC236}">
                <a16:creationId xmlns:a16="http://schemas.microsoft.com/office/drawing/2014/main" id="{20B26F79-DD5D-7437-1961-506C1D2098A5}"/>
              </a:ext>
            </a:extLst>
          </p:cNvPr>
          <p:cNvPicPr>
            <a:picLocks noChangeAspect="1"/>
          </p:cNvPicPr>
          <p:nvPr/>
        </p:nvPicPr>
        <p:blipFill>
          <a:blip r:embed="rId2"/>
          <a:srcRect l="2587" r="21386" b="1"/>
          <a:stretch/>
        </p:blipFill>
        <p:spPr>
          <a:xfrm>
            <a:off x="4743450" y="10"/>
            <a:ext cx="7448551" cy="6857990"/>
          </a:xfrm>
          <a:custGeom>
            <a:avLst/>
            <a:gdLst/>
            <a:ahLst/>
            <a:cxnLst/>
            <a:rect l="l" t="t" r="r" b="b"/>
            <a:pathLst>
              <a:path w="7448551" h="6858000">
                <a:moveTo>
                  <a:pt x="0" y="0"/>
                </a:moveTo>
                <a:lnTo>
                  <a:pt x="7448551" y="0"/>
                </a:lnTo>
                <a:lnTo>
                  <a:pt x="7448551" y="6858000"/>
                </a:lnTo>
                <a:lnTo>
                  <a:pt x="0" y="6858000"/>
                </a:lnTo>
                <a:close/>
              </a:path>
            </a:pathLst>
          </a:custGeom>
        </p:spPr>
      </p:pic>
      <p:sp>
        <p:nvSpPr>
          <p:cNvPr id="35" name="Rectangle 34">
            <a:extLst>
              <a:ext uri="{FF2B5EF4-FFF2-40B4-BE49-F238E27FC236}">
                <a16:creationId xmlns:a16="http://schemas.microsoft.com/office/drawing/2014/main" id="{41AC6C06-99FE-4BA1-BC82-8406A424CD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7AEC842D-C905-4DEA-B1C3-CA51995C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21219" y="543322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2EE34-5135-F1B8-6F71-FDEE3A1389E2}"/>
              </a:ext>
            </a:extLst>
          </p:cNvPr>
          <p:cNvSpPr>
            <a:spLocks noGrp="1"/>
          </p:cNvSpPr>
          <p:nvPr>
            <p:ph type="title"/>
          </p:nvPr>
        </p:nvSpPr>
        <p:spPr/>
        <p:txBody>
          <a:bodyPr/>
          <a:lstStyle/>
          <a:p>
            <a:r>
              <a:rPr lang="en-US"/>
              <a:t>Batch Continued...</a:t>
            </a:r>
          </a:p>
        </p:txBody>
      </p:sp>
      <p:sp>
        <p:nvSpPr>
          <p:cNvPr id="3" name="Content Placeholder 2">
            <a:extLst>
              <a:ext uri="{FF2B5EF4-FFF2-40B4-BE49-F238E27FC236}">
                <a16:creationId xmlns:a16="http://schemas.microsoft.com/office/drawing/2014/main" id="{5FDA35F7-AFA3-3FE1-17A3-B62298282628}"/>
              </a:ext>
            </a:extLst>
          </p:cNvPr>
          <p:cNvSpPr>
            <a:spLocks noGrp="1"/>
          </p:cNvSpPr>
          <p:nvPr>
            <p:ph idx="1"/>
          </p:nvPr>
        </p:nvSpPr>
        <p:spPr>
          <a:xfrm>
            <a:off x="550863" y="1412651"/>
            <a:ext cx="11090274" cy="4372915"/>
          </a:xfrm>
        </p:spPr>
        <p:txBody>
          <a:bodyPr vert="horz" wrap="square" lIns="0" tIns="0" rIns="0" bIns="0" rtlCol="0" anchor="t">
            <a:normAutofit/>
          </a:bodyPr>
          <a:lstStyle/>
          <a:p>
            <a:r>
              <a:rPr lang="en-US">
                <a:solidFill>
                  <a:srgbClr val="FFFFFF"/>
                </a:solidFill>
                <a:ea typeface="Source Sans Pro"/>
              </a:rPr>
              <a:t>Report Requests: </a:t>
            </a:r>
            <a:r>
              <a:rPr lang="en-US" sz="1600">
                <a:solidFill>
                  <a:srgbClr val="FFFFFF"/>
                </a:solidFill>
                <a:ea typeface="+mn-lt"/>
                <a:cs typeface="+mn-lt"/>
              </a:rPr>
              <a:t>Create New Grant Data Request.</a:t>
            </a:r>
            <a:endParaRPr lang="en-US" sz="1600">
              <a:solidFill>
                <a:srgbClr val="FFFFFF">
                  <a:alpha val="60000"/>
                </a:srgbClr>
              </a:solidFill>
              <a:ea typeface="+mn-lt"/>
              <a:cs typeface="+mn-lt"/>
            </a:endParaRPr>
          </a:p>
          <a:p>
            <a:r>
              <a:rPr lang="en-US" dirty="0">
                <a:solidFill>
                  <a:srgbClr val="FFFFFF"/>
                </a:solidFill>
                <a:ea typeface="Source Sans Pro"/>
              </a:rPr>
              <a:t>PLUS</a:t>
            </a:r>
            <a:r>
              <a:rPr lang="en-US">
                <a:solidFill>
                  <a:srgbClr val="FFFFFF"/>
                </a:solidFill>
                <a:ea typeface="Source Sans Pro"/>
              </a:rPr>
              <a:t> Application Response Request: </a:t>
            </a:r>
            <a:r>
              <a:rPr lang="en-US" sz="1600">
                <a:solidFill>
                  <a:srgbClr val="FFFFFF"/>
                </a:solidFill>
                <a:ea typeface="+mn-lt"/>
                <a:cs typeface="+mn-lt"/>
              </a:rPr>
              <a:t>Users can access this page to search for PLUS Applications or request for PLUS Application responses.</a:t>
            </a:r>
          </a:p>
          <a:p>
            <a:r>
              <a:rPr lang="en-US" dirty="0">
                <a:solidFill>
                  <a:srgbClr val="FFFFFF"/>
                </a:solidFill>
                <a:ea typeface="Source Sans Pro"/>
              </a:rPr>
              <a:t>Counseling </a:t>
            </a:r>
            <a:r>
              <a:rPr lang="en-US">
                <a:solidFill>
                  <a:srgbClr val="FFFFFF"/>
                </a:solidFill>
                <a:ea typeface="Source Sans Pro"/>
              </a:rPr>
              <a:t>Request: </a:t>
            </a:r>
            <a:r>
              <a:rPr lang="en-US" sz="1600">
                <a:solidFill>
                  <a:srgbClr val="FFFFFF"/>
                </a:solidFill>
                <a:ea typeface="+mn-lt"/>
                <a:cs typeface="+mn-lt"/>
              </a:rPr>
              <a:t>Users can access this page to search for Counseling sessions or request for Counseling responses.</a:t>
            </a:r>
          </a:p>
          <a:p>
            <a:r>
              <a:rPr lang="en-US">
                <a:solidFill>
                  <a:srgbClr val="FFFFFF"/>
                </a:solidFill>
                <a:ea typeface="Source Sans Pro"/>
              </a:rPr>
              <a:t>Credit Status Request: </a:t>
            </a:r>
            <a:r>
              <a:rPr lang="en-US" sz="1600">
                <a:solidFill>
                  <a:srgbClr val="FFFFFF"/>
                </a:solidFill>
                <a:ea typeface="+mn-lt"/>
                <a:cs typeface="+mn-lt"/>
              </a:rPr>
              <a:t>Use this screen to search for Credit Status information and request the responses.</a:t>
            </a:r>
          </a:p>
          <a:p>
            <a:r>
              <a:rPr lang="en-US">
                <a:solidFill>
                  <a:srgbClr val="FFFFFF"/>
                </a:solidFill>
                <a:ea typeface="Source Sans Pro"/>
              </a:rPr>
              <a:t>SULA Request: </a:t>
            </a:r>
            <a:r>
              <a:rPr lang="en-US" sz="1600">
                <a:solidFill>
                  <a:srgbClr val="FFFFFF"/>
                </a:solidFill>
                <a:ea typeface="+mn-lt"/>
                <a:cs typeface="+mn-lt"/>
              </a:rPr>
              <a:t>This page displays Award IDs that match the search criteria entered on the Request Subsidized Usage Response page. Users can select one or more Award IDs to request the Subsidized Usage response. </a:t>
            </a:r>
          </a:p>
          <a:p>
            <a:r>
              <a:rPr lang="en-US">
                <a:solidFill>
                  <a:srgbClr val="FFFFFF"/>
                </a:solidFill>
                <a:ea typeface="Source Sans Pro"/>
              </a:rPr>
              <a:t>DL Origination Tool: </a:t>
            </a:r>
            <a:r>
              <a:rPr lang="en-US" sz="1600">
                <a:solidFill>
                  <a:srgbClr val="FFFFFF"/>
                </a:solidFill>
                <a:ea typeface="+mn-lt"/>
                <a:cs typeface="+mn-lt"/>
              </a:rPr>
              <a:t>The Direct Loan Origination Tool simplifies the origination and disbursement process for Direct Loans and allows you to award multiple students at one time.</a:t>
            </a:r>
          </a:p>
        </p:txBody>
      </p:sp>
    </p:spTree>
    <p:extLst>
      <p:ext uri="{BB962C8B-B14F-4D97-AF65-F5344CB8AC3E}">
        <p14:creationId xmlns:p14="http://schemas.microsoft.com/office/powerpoint/2010/main" val="310809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3D4F-3FCE-ADEA-8FFF-0FA037E97169}"/>
              </a:ext>
            </a:extLst>
          </p:cNvPr>
          <p:cNvSpPr>
            <a:spLocks noGrp="1"/>
          </p:cNvSpPr>
          <p:nvPr>
            <p:ph type="title"/>
          </p:nvPr>
        </p:nvSpPr>
        <p:spPr/>
        <p:txBody>
          <a:bodyPr/>
          <a:lstStyle/>
          <a:p>
            <a:r>
              <a:rPr lang="en-US"/>
              <a:t>Award</a:t>
            </a:r>
          </a:p>
        </p:txBody>
      </p:sp>
      <p:sp>
        <p:nvSpPr>
          <p:cNvPr id="3" name="Content Placeholder 2">
            <a:extLst>
              <a:ext uri="{FF2B5EF4-FFF2-40B4-BE49-F238E27FC236}">
                <a16:creationId xmlns:a16="http://schemas.microsoft.com/office/drawing/2014/main" id="{F339DACA-1917-A90B-7765-C66D3068A05F}"/>
              </a:ext>
            </a:extLst>
          </p:cNvPr>
          <p:cNvSpPr>
            <a:spLocks noGrp="1"/>
          </p:cNvSpPr>
          <p:nvPr>
            <p:ph idx="1"/>
          </p:nvPr>
        </p:nvSpPr>
        <p:spPr/>
        <p:txBody>
          <a:bodyPr vert="horz" wrap="square" lIns="0" tIns="0" rIns="0" bIns="0" rtlCol="0" anchor="t">
            <a:normAutofit/>
          </a:bodyPr>
          <a:lstStyle/>
          <a:p>
            <a:r>
              <a:rPr lang="en-US" dirty="0">
                <a:solidFill>
                  <a:srgbClr val="FFFFFF"/>
                </a:solidFill>
                <a:ea typeface="+mn-lt"/>
                <a:cs typeface="+mn-lt"/>
              </a:rPr>
              <a:t>Allows authorized users to enter the full award program ID to perform an award program search. When a valid award program ID is entered, the Award Program Detail page displays information about the award and its associated disbursements. Authorized users can also create a new award from this page. Only Full Participants can create records, release for funding, or work rejects from the Web.</a:t>
            </a:r>
          </a:p>
          <a:p>
            <a:pPr lvl="1">
              <a:buFont typeface="Courier New" panose="020B0604020202020204" pitchFamily="34" charset="0"/>
              <a:buChar char="o"/>
            </a:pPr>
            <a:r>
              <a:rPr lang="en-US" sz="2000" dirty="0">
                <a:solidFill>
                  <a:srgbClr val="FFFFFF"/>
                </a:solidFill>
                <a:ea typeface="Source Sans Pro"/>
              </a:rPr>
              <a:t>Award Program ID: </a:t>
            </a:r>
            <a:r>
              <a:rPr lang="en-US" sz="2000" dirty="0">
                <a:solidFill>
                  <a:srgbClr val="FFFFFF"/>
                </a:solidFill>
                <a:ea typeface="+mn-lt"/>
                <a:cs typeface="+mn-lt"/>
              </a:rPr>
              <a:t>Twenty-one-unit award identifier consisting of SSN, award type, award year, school code, award sequence number, and Financial Award Number.</a:t>
            </a:r>
          </a:p>
        </p:txBody>
      </p:sp>
    </p:spTree>
    <p:extLst>
      <p:ext uri="{BB962C8B-B14F-4D97-AF65-F5344CB8AC3E}">
        <p14:creationId xmlns:p14="http://schemas.microsoft.com/office/powerpoint/2010/main" val="18419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B1BF5-2D9B-0FCF-BF5A-0C52F7B70634}"/>
              </a:ext>
            </a:extLst>
          </p:cNvPr>
          <p:cNvSpPr>
            <a:spLocks noGrp="1"/>
          </p:cNvSpPr>
          <p:nvPr>
            <p:ph type="title"/>
          </p:nvPr>
        </p:nvSpPr>
        <p:spPr/>
        <p:txBody>
          <a:bodyPr/>
          <a:lstStyle/>
          <a:p>
            <a:r>
              <a:rPr lang="en-US"/>
              <a:t>Services &amp; Tools</a:t>
            </a:r>
          </a:p>
        </p:txBody>
      </p:sp>
      <p:sp>
        <p:nvSpPr>
          <p:cNvPr id="3" name="Content Placeholder 2">
            <a:extLst>
              <a:ext uri="{FF2B5EF4-FFF2-40B4-BE49-F238E27FC236}">
                <a16:creationId xmlns:a16="http://schemas.microsoft.com/office/drawing/2014/main" id="{8A12AB4C-5D14-75A8-3BFA-855E1AEFF4FA}"/>
              </a:ext>
            </a:extLst>
          </p:cNvPr>
          <p:cNvSpPr>
            <a:spLocks noGrp="1"/>
          </p:cNvSpPr>
          <p:nvPr>
            <p:ph idx="1"/>
          </p:nvPr>
        </p:nvSpPr>
        <p:spPr/>
        <p:txBody>
          <a:bodyPr vert="horz" wrap="square" lIns="0" tIns="0" rIns="0" bIns="0" rtlCol="0" anchor="t">
            <a:normAutofit/>
          </a:bodyPr>
          <a:lstStyle/>
          <a:p>
            <a:r>
              <a:rPr lang="en-US">
                <a:solidFill>
                  <a:srgbClr val="FFFFFF"/>
                </a:solidFill>
                <a:ea typeface="Source Sans Pro"/>
              </a:rPr>
              <a:t>Services: Takes you to reporting websites and third-party webpages for assistance. </a:t>
            </a:r>
            <a:endParaRPr lang="en-US" dirty="0">
              <a:solidFill>
                <a:srgbClr val="FFFFFF"/>
              </a:solidFill>
              <a:ea typeface="Source Sans Pro"/>
            </a:endParaRPr>
          </a:p>
          <a:p>
            <a:r>
              <a:rPr lang="en-US">
                <a:solidFill>
                  <a:srgbClr val="FFFFFF"/>
                </a:solidFill>
                <a:ea typeface="Source Sans Pro"/>
              </a:rPr>
              <a:t>Tools: Takes you to another COD webpage that has training channels such as R2T4</a:t>
            </a:r>
          </a:p>
        </p:txBody>
      </p:sp>
    </p:spTree>
    <p:extLst>
      <p:ext uri="{BB962C8B-B14F-4D97-AF65-F5344CB8AC3E}">
        <p14:creationId xmlns:p14="http://schemas.microsoft.com/office/powerpoint/2010/main" val="124883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65414-5759-8C0A-0D83-D5AD69A563CA}"/>
              </a:ext>
            </a:extLst>
          </p:cNvPr>
          <p:cNvSpPr>
            <a:spLocks noGrp="1"/>
          </p:cNvSpPr>
          <p:nvPr>
            <p:ph type="title"/>
          </p:nvPr>
        </p:nvSpPr>
        <p:spPr/>
        <p:txBody>
          <a:bodyPr/>
          <a:lstStyle/>
          <a:p>
            <a:r>
              <a:rPr lang="en-US"/>
              <a:t>Net Accepted Posted Disbursements </a:t>
            </a:r>
          </a:p>
        </p:txBody>
      </p:sp>
      <p:sp>
        <p:nvSpPr>
          <p:cNvPr id="3" name="Content Placeholder 2">
            <a:extLst>
              <a:ext uri="{FF2B5EF4-FFF2-40B4-BE49-F238E27FC236}">
                <a16:creationId xmlns:a16="http://schemas.microsoft.com/office/drawing/2014/main" id="{0125F7FC-D89A-FD51-50DF-B7F7D37EDDBD}"/>
              </a:ext>
            </a:extLst>
          </p:cNvPr>
          <p:cNvSpPr>
            <a:spLocks noGrp="1"/>
          </p:cNvSpPr>
          <p:nvPr>
            <p:ph idx="1"/>
          </p:nvPr>
        </p:nvSpPr>
        <p:spPr/>
        <p:txBody>
          <a:bodyPr vert="horz" wrap="square" lIns="0" tIns="0" rIns="0" bIns="0" rtlCol="0" anchor="t">
            <a:normAutofit/>
          </a:bodyPr>
          <a:lstStyle/>
          <a:p>
            <a:r>
              <a:rPr lang="en-US" dirty="0">
                <a:solidFill>
                  <a:schemeClr val="tx2"/>
                </a:solidFill>
                <a:ea typeface="+mn-lt"/>
                <a:cs typeface="+mn-lt"/>
              </a:rPr>
              <a:t>Net Accepted Posted Disbursements" (NAPD) refers to the total amount of financial aid funds that a school has officially disbursed to students, taking into account any adjustments or corrections made by the Department of Education, essentially representing the final accepted disbursement amount after all processing and reconciliation steps are complete; it is a key metric used in reconciling federal student aid funds with a school's financial records.</a:t>
            </a:r>
          </a:p>
          <a:p>
            <a:pPr lvl="1">
              <a:buFont typeface="Courier New" panose="020B0604020202020204" pitchFamily="34" charset="0"/>
              <a:buChar char="o"/>
            </a:pPr>
            <a:r>
              <a:rPr lang="en-US" b="1" dirty="0">
                <a:solidFill>
                  <a:schemeClr val="tx2"/>
                </a:solidFill>
                <a:ea typeface="+mn-lt"/>
                <a:cs typeface="+mn-lt"/>
              </a:rPr>
              <a:t>Used in reconciliation</a:t>
            </a:r>
          </a:p>
          <a:p>
            <a:pPr lvl="1">
              <a:buFont typeface="Courier New" panose="020B0604020202020204" pitchFamily="34" charset="0"/>
              <a:buChar char="o"/>
            </a:pPr>
            <a:r>
              <a:rPr lang="en-US" b="1" dirty="0">
                <a:solidFill>
                  <a:schemeClr val="tx2"/>
                </a:solidFill>
                <a:ea typeface="+mn-lt"/>
                <a:cs typeface="+mn-lt"/>
              </a:rPr>
              <a:t>Calculated through COD system</a:t>
            </a:r>
          </a:p>
          <a:p>
            <a:pPr lvl="1">
              <a:buFont typeface="Courier New" panose="020B0604020202020204" pitchFamily="34" charset="0"/>
              <a:buChar char="o"/>
            </a:pPr>
            <a:r>
              <a:rPr lang="en-US" b="1" dirty="0">
                <a:solidFill>
                  <a:schemeClr val="tx2"/>
                </a:solidFill>
                <a:ea typeface="+mn-lt"/>
                <a:cs typeface="+mn-lt"/>
              </a:rPr>
              <a:t>Important for cash management</a:t>
            </a:r>
            <a:endParaRPr lang="en-US" b="1" dirty="0">
              <a:solidFill>
                <a:schemeClr val="tx2"/>
              </a:solidFill>
              <a:ea typeface="Source Sans Pro"/>
            </a:endParaRPr>
          </a:p>
        </p:txBody>
      </p:sp>
    </p:spTree>
    <p:extLst>
      <p:ext uri="{BB962C8B-B14F-4D97-AF65-F5344CB8AC3E}">
        <p14:creationId xmlns:p14="http://schemas.microsoft.com/office/powerpoint/2010/main" val="308596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9B87-05E6-95E5-4970-9ABDA9FA645C}"/>
              </a:ext>
            </a:extLst>
          </p:cNvPr>
          <p:cNvSpPr>
            <a:spLocks noGrp="1"/>
          </p:cNvSpPr>
          <p:nvPr>
            <p:ph type="title"/>
          </p:nvPr>
        </p:nvSpPr>
        <p:spPr/>
        <p:txBody>
          <a:bodyPr/>
          <a:lstStyle/>
          <a:p>
            <a:r>
              <a:rPr lang="en-US"/>
              <a:t>Helpful COD Resources</a:t>
            </a:r>
          </a:p>
        </p:txBody>
      </p:sp>
      <p:sp>
        <p:nvSpPr>
          <p:cNvPr id="3" name="Content Placeholder 2">
            <a:extLst>
              <a:ext uri="{FF2B5EF4-FFF2-40B4-BE49-F238E27FC236}">
                <a16:creationId xmlns:a16="http://schemas.microsoft.com/office/drawing/2014/main" id="{79EE6779-0CA4-1ADB-82CE-F6FB1EDC2F6C}"/>
              </a:ext>
            </a:extLst>
          </p:cNvPr>
          <p:cNvSpPr>
            <a:spLocks noGrp="1"/>
          </p:cNvSpPr>
          <p:nvPr>
            <p:ph idx="1"/>
          </p:nvPr>
        </p:nvSpPr>
        <p:spPr/>
        <p:txBody>
          <a:bodyPr vert="horz" wrap="square" lIns="0" tIns="0" rIns="0" bIns="0" rtlCol="0" anchor="t">
            <a:normAutofit/>
          </a:bodyPr>
          <a:lstStyle/>
          <a:p>
            <a:r>
              <a:rPr lang="en-US" dirty="0">
                <a:solidFill>
                  <a:srgbClr val="FFFFFF">
                    <a:alpha val="60000"/>
                  </a:srgbClr>
                </a:solidFill>
                <a:ea typeface="Source Sans Pro"/>
                <a:hlinkClick r:id="rId2"/>
              </a:rPr>
              <a:t>Glossary</a:t>
            </a:r>
          </a:p>
          <a:p>
            <a:r>
              <a:rPr lang="en-US" dirty="0">
                <a:solidFill>
                  <a:srgbClr val="FFFFFF">
                    <a:alpha val="60000"/>
                  </a:srgbClr>
                </a:solidFill>
                <a:ea typeface="Source Sans Pro"/>
                <a:hlinkClick r:id="rId3"/>
              </a:rPr>
              <a:t>FAQ</a:t>
            </a:r>
            <a:endParaRPr lang="en-US" dirty="0">
              <a:solidFill>
                <a:srgbClr val="FFFFFF">
                  <a:alpha val="60000"/>
                </a:srgbClr>
              </a:solidFill>
              <a:ea typeface="Source Sans Pro"/>
            </a:endParaRPr>
          </a:p>
          <a:p>
            <a:r>
              <a:rPr lang="en-US" dirty="0">
                <a:solidFill>
                  <a:srgbClr val="FFFFFF">
                    <a:alpha val="60000"/>
                  </a:srgbClr>
                </a:solidFill>
                <a:ea typeface="Source Sans Pro"/>
                <a:hlinkClick r:id="rId4"/>
              </a:rPr>
              <a:t>Technical Reference</a:t>
            </a:r>
            <a:r>
              <a:rPr lang="en-US" dirty="0">
                <a:solidFill>
                  <a:srgbClr val="FFFFFF">
                    <a:alpha val="60000"/>
                  </a:srgbClr>
                </a:solidFill>
                <a:ea typeface="Source Sans Pro"/>
              </a:rPr>
              <a:t> </a:t>
            </a:r>
          </a:p>
        </p:txBody>
      </p:sp>
    </p:spTree>
    <p:extLst>
      <p:ext uri="{BB962C8B-B14F-4D97-AF65-F5344CB8AC3E}">
        <p14:creationId xmlns:p14="http://schemas.microsoft.com/office/powerpoint/2010/main" val="540379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39954-C4CA-DE8E-8A99-B203303CD387}"/>
              </a:ext>
            </a:extLst>
          </p:cNvPr>
          <p:cNvSpPr>
            <a:spLocks noGrp="1"/>
          </p:cNvSpPr>
          <p:nvPr>
            <p:ph type="title"/>
          </p:nvPr>
        </p:nvSpPr>
        <p:spPr/>
        <p:txBody>
          <a:bodyPr/>
          <a:lstStyle/>
          <a:p>
            <a:r>
              <a:rPr lang="en-US"/>
              <a:t>What even is COD?</a:t>
            </a:r>
          </a:p>
        </p:txBody>
      </p:sp>
      <p:sp>
        <p:nvSpPr>
          <p:cNvPr id="3" name="Content Placeholder 2">
            <a:extLst>
              <a:ext uri="{FF2B5EF4-FFF2-40B4-BE49-F238E27FC236}">
                <a16:creationId xmlns:a16="http://schemas.microsoft.com/office/drawing/2014/main" id="{00A99ABF-8281-0BE0-924B-D32C30487ED8}"/>
              </a:ext>
            </a:extLst>
          </p:cNvPr>
          <p:cNvSpPr>
            <a:spLocks noGrp="1"/>
          </p:cNvSpPr>
          <p:nvPr>
            <p:ph idx="1"/>
          </p:nvPr>
        </p:nvSpPr>
        <p:spPr/>
        <p:txBody>
          <a:bodyPr vert="horz" wrap="square" lIns="0" tIns="0" rIns="0" bIns="0" rtlCol="0" anchor="t">
            <a:normAutofit/>
          </a:bodyPr>
          <a:lstStyle/>
          <a:p>
            <a:r>
              <a:rPr lang="en-US" sz="2800" dirty="0">
                <a:solidFill>
                  <a:schemeClr val="tx1"/>
                </a:solidFill>
                <a:ea typeface="Source Sans Pro"/>
              </a:rPr>
              <a:t>COD stands for Common Origination and Disbursement. The U.S. Department of Education created this website so </a:t>
            </a:r>
            <a:r>
              <a:rPr lang="en-US" sz="2800" dirty="0">
                <a:solidFill>
                  <a:schemeClr val="tx1"/>
                </a:solidFill>
                <a:ea typeface="+mn-lt"/>
                <a:cs typeface="+mn-lt"/>
              </a:rPr>
              <a:t>Financial Aid Administrators, Servicers, or other officials can use this site to perform a variety of functions related to student/award/disbursement data for Pell, Direct Loan and Teach Grant programs. </a:t>
            </a:r>
            <a:endParaRPr lang="en-US" sz="2800" dirty="0">
              <a:solidFill>
                <a:schemeClr val="tx1"/>
              </a:solidFill>
              <a:ea typeface="Source Sans Pro"/>
            </a:endParaRPr>
          </a:p>
        </p:txBody>
      </p:sp>
    </p:spTree>
    <p:extLst>
      <p:ext uri="{BB962C8B-B14F-4D97-AF65-F5344CB8AC3E}">
        <p14:creationId xmlns:p14="http://schemas.microsoft.com/office/powerpoint/2010/main" val="385213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45F9-3560-F783-D053-D610A67F61A8}"/>
              </a:ext>
            </a:extLst>
          </p:cNvPr>
          <p:cNvSpPr>
            <a:spLocks noGrp="1"/>
          </p:cNvSpPr>
          <p:nvPr>
            <p:ph type="title"/>
          </p:nvPr>
        </p:nvSpPr>
        <p:spPr/>
        <p:txBody>
          <a:bodyPr>
            <a:normAutofit fontScale="90000"/>
          </a:bodyPr>
          <a:lstStyle/>
          <a:p>
            <a:r>
              <a:rPr lang="en-US">
                <a:ea typeface="+mj-lt"/>
                <a:cs typeface="+mj-lt"/>
              </a:rPr>
              <a:t>What functionality does the COD website provide?</a:t>
            </a:r>
            <a:endParaRPr lang="en-US"/>
          </a:p>
        </p:txBody>
      </p:sp>
      <p:sp>
        <p:nvSpPr>
          <p:cNvPr id="3" name="Content Placeholder 2">
            <a:extLst>
              <a:ext uri="{FF2B5EF4-FFF2-40B4-BE49-F238E27FC236}">
                <a16:creationId xmlns:a16="http://schemas.microsoft.com/office/drawing/2014/main" id="{C2A05900-32A9-9D65-0F99-3BC99CFAD42D}"/>
              </a:ext>
            </a:extLst>
          </p:cNvPr>
          <p:cNvSpPr>
            <a:spLocks noGrp="1"/>
          </p:cNvSpPr>
          <p:nvPr>
            <p:ph idx="1"/>
          </p:nvPr>
        </p:nvSpPr>
        <p:spPr>
          <a:xfrm>
            <a:off x="550863" y="1879683"/>
            <a:ext cx="10881337" cy="4753915"/>
          </a:xfrm>
        </p:spPr>
        <p:txBody>
          <a:bodyPr vert="horz" wrap="square" lIns="0" tIns="0" rIns="0" bIns="0" rtlCol="0" anchor="t">
            <a:normAutofit/>
          </a:bodyPr>
          <a:lstStyle/>
          <a:p>
            <a:r>
              <a:rPr lang="en-US" dirty="0">
                <a:solidFill>
                  <a:schemeClr val="tx1"/>
                </a:solidFill>
                <a:ea typeface="+mn-lt"/>
                <a:cs typeface="+mn-lt"/>
              </a:rPr>
              <a:t>The COD website is a tool for processing and viewing Direct Loan, Pell Grant, and TEACH Grant data.</a:t>
            </a:r>
            <a:br>
              <a:rPr lang="en-US" dirty="0">
                <a:ea typeface="+mn-lt"/>
                <a:cs typeface="+mn-lt"/>
              </a:rPr>
            </a:br>
            <a:r>
              <a:rPr lang="en-US" dirty="0">
                <a:solidFill>
                  <a:schemeClr val="tx1"/>
                </a:solidFill>
                <a:ea typeface="+mn-lt"/>
                <a:cs typeface="+mn-lt"/>
              </a:rPr>
              <a:t>Users can:</a:t>
            </a:r>
          </a:p>
          <a:p>
            <a:r>
              <a:rPr lang="en-US" dirty="0">
                <a:solidFill>
                  <a:schemeClr val="tx1"/>
                </a:solidFill>
                <a:ea typeface="+mn-lt"/>
                <a:cs typeface="+mn-lt"/>
              </a:rPr>
              <a:t>Track funding levels, dates, and amounts of all cash receipts and returns of cash.</a:t>
            </a:r>
            <a:endParaRPr lang="en-US">
              <a:solidFill>
                <a:schemeClr val="tx1"/>
              </a:solidFill>
              <a:ea typeface="Source Sans Pro"/>
            </a:endParaRPr>
          </a:p>
          <a:p>
            <a:r>
              <a:rPr lang="en-US" dirty="0">
                <a:solidFill>
                  <a:schemeClr val="tx1"/>
                </a:solidFill>
                <a:ea typeface="+mn-lt"/>
                <a:cs typeface="+mn-lt"/>
              </a:rPr>
              <a:t>Create/change award and disbursement data online rather than sending data by the batch process.</a:t>
            </a:r>
          </a:p>
          <a:p>
            <a:r>
              <a:rPr lang="en-US" dirty="0">
                <a:solidFill>
                  <a:schemeClr val="tx1"/>
                </a:solidFill>
                <a:ea typeface="+mn-lt"/>
                <a:cs typeface="+mn-lt"/>
              </a:rPr>
              <a:t>View Grant and Direct Loan reports and provides a report request function to assist schools in reconciling data between their institutions and the COD System throughout the processing year and in year-end closeout.</a:t>
            </a:r>
            <a:endParaRPr lang="en-US">
              <a:solidFill>
                <a:schemeClr val="tx1"/>
              </a:solidFill>
              <a:ea typeface="Source Sans Pro"/>
            </a:endParaRPr>
          </a:p>
          <a:p>
            <a:r>
              <a:rPr lang="en-US" dirty="0">
                <a:solidFill>
                  <a:schemeClr val="tx1"/>
                </a:solidFill>
                <a:ea typeface="+mn-lt"/>
                <a:cs typeface="+mn-lt"/>
              </a:rPr>
              <a:t>View data by program and program year.</a:t>
            </a:r>
            <a:endParaRPr lang="en-US">
              <a:solidFill>
                <a:schemeClr val="tx1"/>
              </a:solidFill>
              <a:ea typeface="Source Sans Pro"/>
            </a:endParaRPr>
          </a:p>
          <a:p>
            <a:pPr>
              <a:lnSpc>
                <a:spcPct val="90000"/>
              </a:lnSpc>
            </a:pPr>
            <a:r>
              <a:rPr lang="en-US" dirty="0">
                <a:solidFill>
                  <a:schemeClr val="tx1"/>
                </a:solidFill>
                <a:ea typeface="+mn-lt"/>
                <a:cs typeface="+mn-lt"/>
              </a:rPr>
              <a:t>Set several options for Master Promissory Note (MPN) processing as well as options for how a school’s borrowers use StudentAid.gov</a:t>
            </a:r>
            <a:endParaRPr lang="en-US" dirty="0">
              <a:solidFill>
                <a:schemeClr val="tx1"/>
              </a:solidFill>
              <a:ea typeface="Source Sans Pro"/>
            </a:endParaRPr>
          </a:p>
        </p:txBody>
      </p:sp>
    </p:spTree>
    <p:extLst>
      <p:ext uri="{BB962C8B-B14F-4D97-AF65-F5344CB8AC3E}">
        <p14:creationId xmlns:p14="http://schemas.microsoft.com/office/powerpoint/2010/main" val="162405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5498-E6F7-868D-ED73-0A1D10E51F7D}"/>
              </a:ext>
            </a:extLst>
          </p:cNvPr>
          <p:cNvSpPr>
            <a:spLocks noGrp="1"/>
          </p:cNvSpPr>
          <p:nvPr>
            <p:ph type="title"/>
          </p:nvPr>
        </p:nvSpPr>
        <p:spPr/>
        <p:txBody>
          <a:bodyPr/>
          <a:lstStyle/>
          <a:p>
            <a:r>
              <a:rPr lang="en-US" sz="4300"/>
              <a:t>What functionality does the COD website provide?</a:t>
            </a:r>
          </a:p>
          <a:p>
            <a:endParaRPr lang="en-US"/>
          </a:p>
        </p:txBody>
      </p:sp>
      <p:sp>
        <p:nvSpPr>
          <p:cNvPr id="5" name="Content Placeholder 2">
            <a:extLst>
              <a:ext uri="{FF2B5EF4-FFF2-40B4-BE49-F238E27FC236}">
                <a16:creationId xmlns:a16="http://schemas.microsoft.com/office/drawing/2014/main" id="{843AB4E1-D20D-A478-48FB-08E34CCF4A98}"/>
              </a:ext>
            </a:extLst>
          </p:cNvPr>
          <p:cNvSpPr txBox="1">
            <a:spLocks/>
          </p:cNvSpPr>
          <p:nvPr/>
        </p:nvSpPr>
        <p:spPr>
          <a:xfrm>
            <a:off x="549880" y="1870343"/>
            <a:ext cx="10899528" cy="4522365"/>
          </a:xfrm>
          <a:prstGeom prst="rect">
            <a:avLst/>
          </a:prstGeom>
        </p:spPr>
        <p:txBody>
          <a:bodyPr vert="horz" wrap="square" lIns="0" tIns="0" rIns="0" bIns="0" rtlCol="0" anchor="t">
            <a:norm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tx1"/>
                </a:solidFill>
                <a:ea typeface="+mn-lt"/>
                <a:cs typeface="+mn-lt"/>
              </a:rPr>
              <a:t>View MPN, Counseling data, Direct PLUS Request data, Subsidized Usage data, Endorser Addendum, and Annual Student Loan Acknowledgement data. A calculator is also available to help schools model the potential impact of additional loans on a student’s Subsidized Usage and eligibility.</a:t>
            </a:r>
          </a:p>
          <a:p>
            <a:r>
              <a:rPr lang="en-US" dirty="0">
                <a:solidFill>
                  <a:schemeClr val="tx1"/>
                </a:solidFill>
                <a:ea typeface="+mn-lt"/>
                <a:cs typeface="+mn-lt"/>
              </a:rPr>
              <a:t>Complete Return of Title IV (R2T4) calculations.</a:t>
            </a:r>
          </a:p>
          <a:p>
            <a:r>
              <a:rPr lang="en-US" dirty="0">
                <a:solidFill>
                  <a:schemeClr val="tx1"/>
                </a:solidFill>
                <a:ea typeface="+mn-lt"/>
                <a:cs typeface="+mn-lt"/>
              </a:rPr>
              <a:t>Request extended processing to submit increases to award or disbursement or new disbursements after the data submission (closeout) deadline.</a:t>
            </a:r>
          </a:p>
          <a:p>
            <a:r>
              <a:rPr lang="en-US" dirty="0">
                <a:solidFill>
                  <a:schemeClr val="tx1"/>
                </a:solidFill>
                <a:ea typeface="+mn-lt"/>
                <a:cs typeface="+mn-lt"/>
              </a:rPr>
              <a:t>Confirm closeout via the School Balance Confirmation page on the COD website by completing the School Balance Confirmation form</a:t>
            </a:r>
            <a:endParaRPr lang="en-US">
              <a:solidFill>
                <a:schemeClr val="tx1"/>
              </a:solidFill>
              <a:ea typeface="Source Sans Pro"/>
            </a:endParaRPr>
          </a:p>
          <a:p>
            <a:pPr marL="0" indent="0">
              <a:buNone/>
            </a:pPr>
            <a:r>
              <a:rPr lang="en-US" dirty="0">
                <a:solidFill>
                  <a:schemeClr val="tx1"/>
                </a:solidFill>
                <a:ea typeface="+mn-lt"/>
                <a:cs typeface="+mn-lt"/>
              </a:rPr>
              <a:t>For Campus-Based, the COD website is used to apply for Campus-Based funds, report expenditures, and access all Campus-Based forms, waivers, and notifications</a:t>
            </a:r>
            <a:endParaRPr lang="en-US" dirty="0">
              <a:solidFill>
                <a:schemeClr val="tx1"/>
              </a:solidFill>
              <a:ea typeface="Source Sans Pro"/>
            </a:endParaRPr>
          </a:p>
        </p:txBody>
      </p:sp>
    </p:spTree>
    <p:extLst>
      <p:ext uri="{BB962C8B-B14F-4D97-AF65-F5344CB8AC3E}">
        <p14:creationId xmlns:p14="http://schemas.microsoft.com/office/powerpoint/2010/main" val="90913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94E6-EDE7-FE6F-CECC-3581253C9EEE}"/>
              </a:ext>
            </a:extLst>
          </p:cNvPr>
          <p:cNvSpPr>
            <a:spLocks noGrp="1"/>
          </p:cNvSpPr>
          <p:nvPr>
            <p:ph type="title"/>
          </p:nvPr>
        </p:nvSpPr>
        <p:spPr/>
        <p:txBody>
          <a:bodyPr/>
          <a:lstStyle/>
          <a:p>
            <a:r>
              <a:rPr lang="en-US"/>
              <a:t>Person</a:t>
            </a:r>
          </a:p>
        </p:txBody>
      </p:sp>
      <p:sp>
        <p:nvSpPr>
          <p:cNvPr id="3" name="Content Placeholder 2">
            <a:extLst>
              <a:ext uri="{FF2B5EF4-FFF2-40B4-BE49-F238E27FC236}">
                <a16:creationId xmlns:a16="http://schemas.microsoft.com/office/drawing/2014/main" id="{B883DA7B-BD3B-D906-ECF2-2606DC70E778}"/>
              </a:ext>
            </a:extLst>
          </p:cNvPr>
          <p:cNvSpPr>
            <a:spLocks noGrp="1"/>
          </p:cNvSpPr>
          <p:nvPr>
            <p:ph idx="1"/>
          </p:nvPr>
        </p:nvSpPr>
        <p:spPr>
          <a:xfrm>
            <a:off x="550863" y="1717943"/>
            <a:ext cx="11090274" cy="4618721"/>
          </a:xfrm>
        </p:spPr>
        <p:txBody>
          <a:bodyPr vert="horz" wrap="square" lIns="0" tIns="0" rIns="0" bIns="0" rtlCol="0" anchor="t">
            <a:normAutofit/>
          </a:bodyPr>
          <a:lstStyle/>
          <a:p>
            <a:r>
              <a:rPr lang="en-US" dirty="0">
                <a:solidFill>
                  <a:srgbClr val="FFFFFF"/>
                </a:solidFill>
                <a:ea typeface="+mn-lt"/>
                <a:cs typeface="+mn-lt"/>
              </a:rPr>
              <a:t>Person Search:</a:t>
            </a:r>
            <a:r>
              <a:rPr lang="en-US" sz="1600" dirty="0">
                <a:solidFill>
                  <a:srgbClr val="FFFFFF"/>
                </a:solidFill>
                <a:ea typeface="+mn-lt"/>
                <a:cs typeface="+mn-lt"/>
              </a:rPr>
              <a:t> Use this screen to search for individuals. The information consists of student and borrower demographics along with details about the awards they hold. Please enter a Social Security Number or Name.</a:t>
            </a:r>
            <a:endParaRPr lang="en-US" sz="1600"/>
          </a:p>
          <a:p>
            <a:r>
              <a:rPr lang="en-US" dirty="0">
                <a:solidFill>
                  <a:srgbClr val="FFFFFF"/>
                </a:solidFill>
                <a:ea typeface="+mn-lt"/>
                <a:cs typeface="+mn-lt"/>
              </a:rPr>
              <a:t>Campus-Based Person Search: </a:t>
            </a:r>
            <a:r>
              <a:rPr lang="en-US" sz="1600" dirty="0">
                <a:solidFill>
                  <a:srgbClr val="FFFFFF"/>
                </a:solidFill>
                <a:ea typeface="+mn-lt"/>
                <a:cs typeface="+mn-lt"/>
              </a:rPr>
              <a:t>Use this screen to search for individuals. The </a:t>
            </a:r>
            <a:r>
              <a:rPr lang="en-US" sz="1600" i="1" dirty="0">
                <a:solidFill>
                  <a:srgbClr val="FFFFFF"/>
                </a:solidFill>
                <a:ea typeface="+mn-lt"/>
                <a:cs typeface="+mn-lt"/>
              </a:rPr>
              <a:t>Campus</a:t>
            </a:r>
            <a:r>
              <a:rPr lang="en-US" sz="1600" dirty="0">
                <a:solidFill>
                  <a:srgbClr val="FFFFFF"/>
                </a:solidFill>
                <a:ea typeface="+mn-lt"/>
                <a:cs typeface="+mn-lt"/>
              </a:rPr>
              <a:t>-</a:t>
            </a:r>
            <a:r>
              <a:rPr lang="en-US" sz="1600" i="1" dirty="0">
                <a:solidFill>
                  <a:srgbClr val="FFFFFF"/>
                </a:solidFill>
                <a:ea typeface="+mn-lt"/>
                <a:cs typeface="+mn-lt"/>
              </a:rPr>
              <a:t>Based</a:t>
            </a:r>
            <a:r>
              <a:rPr lang="en-US" sz="1600" dirty="0">
                <a:solidFill>
                  <a:srgbClr val="FFFFFF"/>
                </a:solidFill>
                <a:ea typeface="+mn-lt"/>
                <a:cs typeface="+mn-lt"/>
              </a:rPr>
              <a:t> Programs include Federal Perkins Loan, Federal Work-Study, and Federal Supplemental Educational Opportunity Grant programs.</a:t>
            </a:r>
          </a:p>
          <a:p>
            <a:r>
              <a:rPr lang="en-US" dirty="0">
                <a:solidFill>
                  <a:srgbClr val="FFFFFF"/>
                </a:solidFill>
                <a:ea typeface="+mn-lt"/>
                <a:cs typeface="+mn-lt"/>
              </a:rPr>
              <a:t>Counseling Search: </a:t>
            </a:r>
            <a:r>
              <a:rPr lang="en-US" sz="1600" dirty="0">
                <a:solidFill>
                  <a:srgbClr val="FFFFFF"/>
                </a:solidFill>
                <a:ea typeface="+mn-lt"/>
                <a:cs typeface="+mn-lt"/>
              </a:rPr>
              <a:t>Allows authorized users to search for Counseling sessions by entering an SSN, Entity ID, Date Range, Award Year, and a Counseling Type. A search can be performed by either SSN or date range and/or award year. Only one search criteria must be entered. </a:t>
            </a:r>
            <a:endParaRPr lang="en-US" sz="1600" dirty="0">
              <a:solidFill>
                <a:srgbClr val="FFFFFF">
                  <a:alpha val="60000"/>
                </a:srgbClr>
              </a:solidFill>
              <a:ea typeface="Source Sans Pro"/>
            </a:endParaRPr>
          </a:p>
          <a:p>
            <a:r>
              <a:rPr lang="en-US" dirty="0">
                <a:solidFill>
                  <a:srgbClr val="FFFFFF"/>
                </a:solidFill>
                <a:ea typeface="+mn-lt"/>
                <a:cs typeface="+mn-lt"/>
              </a:rPr>
              <a:t>MPS/ATS/Manifest: </a:t>
            </a:r>
            <a:r>
              <a:rPr lang="en-US" sz="1600" dirty="0">
                <a:solidFill>
                  <a:srgbClr val="FFFFFF"/>
                </a:solidFill>
                <a:ea typeface="+mn-lt"/>
                <a:cs typeface="+mn-lt"/>
              </a:rPr>
              <a:t>Allows authorized users to search for both Agreements to Serve or Repay and promissory note(s) by entering a borrower's name, SSN, or Agreement to Serve or Repay(Agreement)/master promissory note (MPN) ID. A full SSN or ID is required. Users can search for Agreements to Serve or Repay for TEACH and promissory notes for PLUS Loans by entering the SSN or name for a student, borrower, or endorser. </a:t>
            </a:r>
          </a:p>
        </p:txBody>
      </p:sp>
    </p:spTree>
    <p:extLst>
      <p:ext uri="{BB962C8B-B14F-4D97-AF65-F5344CB8AC3E}">
        <p14:creationId xmlns:p14="http://schemas.microsoft.com/office/powerpoint/2010/main" val="286368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3249A-0417-5562-51BE-8BC02DC23EBE}"/>
              </a:ext>
            </a:extLst>
          </p:cNvPr>
          <p:cNvSpPr>
            <a:spLocks noGrp="1"/>
          </p:cNvSpPr>
          <p:nvPr>
            <p:ph type="title"/>
          </p:nvPr>
        </p:nvSpPr>
        <p:spPr/>
        <p:txBody>
          <a:bodyPr/>
          <a:lstStyle/>
          <a:p>
            <a:r>
              <a:rPr lang="en-US"/>
              <a:t>Person Continued...</a:t>
            </a:r>
          </a:p>
        </p:txBody>
      </p:sp>
      <p:sp>
        <p:nvSpPr>
          <p:cNvPr id="3" name="Content Placeholder 2">
            <a:extLst>
              <a:ext uri="{FF2B5EF4-FFF2-40B4-BE49-F238E27FC236}">
                <a16:creationId xmlns:a16="http://schemas.microsoft.com/office/drawing/2014/main" id="{BF0449DC-2568-93C7-9008-8C3A0DAD01CF}"/>
              </a:ext>
            </a:extLst>
          </p:cNvPr>
          <p:cNvSpPr>
            <a:spLocks noGrp="1"/>
          </p:cNvSpPr>
          <p:nvPr>
            <p:ph idx="1"/>
          </p:nvPr>
        </p:nvSpPr>
        <p:spPr>
          <a:xfrm>
            <a:off x="550863" y="1717943"/>
            <a:ext cx="11090274" cy="4618721"/>
          </a:xfrm>
        </p:spPr>
        <p:txBody>
          <a:bodyPr vert="horz" wrap="square" lIns="0" tIns="0" rIns="0" bIns="0" rtlCol="0" anchor="t">
            <a:normAutofit/>
          </a:bodyPr>
          <a:lstStyle/>
          <a:p>
            <a:r>
              <a:rPr lang="en-US" dirty="0">
                <a:solidFill>
                  <a:srgbClr val="FFFFFF"/>
                </a:solidFill>
                <a:ea typeface="Source Sans Pro"/>
              </a:rPr>
              <a:t>PLUS App Search: </a:t>
            </a:r>
            <a:r>
              <a:rPr lang="en-US" sz="1600" dirty="0">
                <a:solidFill>
                  <a:srgbClr val="FFFFFF"/>
                </a:solidFill>
                <a:ea typeface="+mn-lt"/>
                <a:cs typeface="+mn-lt"/>
              </a:rPr>
              <a:t>Allows authorized users to enter search criteria for an existing PLUS Application. Search options are by PLUS Application ID, Borrower Information, Student Information or by Date Range. When the PLUS Application ID is entered, the PLUS Application Detail page displays. When other search criteria are entered, the PLUS Application Search Results page displays.</a:t>
            </a:r>
            <a:endParaRPr lang="en-US" sz="1600" dirty="0">
              <a:solidFill>
                <a:srgbClr val="FFFFFF"/>
              </a:solidFill>
              <a:ea typeface="Source Sans Pro"/>
            </a:endParaRPr>
          </a:p>
          <a:p>
            <a:r>
              <a:rPr lang="en-US" dirty="0">
                <a:solidFill>
                  <a:srgbClr val="FFFFFF"/>
                </a:solidFill>
                <a:ea typeface="Source Sans Pro"/>
              </a:rPr>
              <a:t>Endorser Search: </a:t>
            </a:r>
            <a:r>
              <a:rPr lang="en-US" sz="1600" dirty="0">
                <a:solidFill>
                  <a:srgbClr val="FFFFFF"/>
                </a:solidFill>
                <a:ea typeface="+mn-lt"/>
                <a:cs typeface="+mn-lt"/>
              </a:rPr>
              <a:t>Allows authorized users to search for an existing Endorser Addendum. Search options are by Student SSN, Borrower SSN, or Endorser SSN. When the search criteria are entered, the Endorser Addendum Search Results page displays.</a:t>
            </a:r>
          </a:p>
          <a:p>
            <a:r>
              <a:rPr lang="en-US">
                <a:solidFill>
                  <a:srgbClr val="FFFFFF"/>
                </a:solidFill>
                <a:ea typeface="Source Sans Pro"/>
              </a:rPr>
              <a:t>Credit Check: </a:t>
            </a:r>
            <a:r>
              <a:rPr lang="en-US" sz="1600">
                <a:solidFill>
                  <a:srgbClr val="FFFFFF"/>
                </a:solidFill>
                <a:ea typeface="Source Sans Pro"/>
              </a:rPr>
              <a:t>Allows authorized users to run a credit check for PLUS Loan applicants, this should not</a:t>
            </a:r>
            <a:r>
              <a:rPr lang="en-US" sz="1600" dirty="0">
                <a:solidFill>
                  <a:srgbClr val="FFFFFF"/>
                </a:solidFill>
                <a:ea typeface="Source Sans Pro"/>
              </a:rPr>
              <a:t> </a:t>
            </a:r>
            <a:r>
              <a:rPr lang="en-US" sz="1600">
                <a:solidFill>
                  <a:srgbClr val="FFFFFF"/>
                </a:solidFill>
                <a:ea typeface="Source Sans Pro"/>
              </a:rPr>
              <a:t>be ran unless you can't find any credit check associated with the PLUS Application.</a:t>
            </a:r>
            <a:endParaRPr lang="en-US" sz="1600" dirty="0">
              <a:solidFill>
                <a:srgbClr val="FFFFFF"/>
              </a:solidFill>
              <a:ea typeface="Source Sans Pro"/>
            </a:endParaRPr>
          </a:p>
          <a:p>
            <a:r>
              <a:rPr lang="en-US">
                <a:solidFill>
                  <a:srgbClr val="FFFFFF"/>
                </a:solidFill>
                <a:ea typeface="Source Sans Pro"/>
              </a:rPr>
              <a:t>Applicant Search: </a:t>
            </a:r>
            <a:r>
              <a:rPr lang="en-US" sz="1600">
                <a:solidFill>
                  <a:srgbClr val="FFFFFF"/>
                </a:solidFill>
                <a:ea typeface="+mn-lt"/>
                <a:cs typeface="+mn-lt"/>
              </a:rPr>
              <a:t>This page allows authorized users to enter a person's social security number to search for, access, and display a person's information on each incoming FPS transaction received by COD. </a:t>
            </a:r>
          </a:p>
          <a:p>
            <a:endParaRPr lang="en-US" dirty="0">
              <a:solidFill>
                <a:srgbClr val="FFFFFF"/>
              </a:solidFill>
              <a:ea typeface="Source Sans Pro"/>
            </a:endParaRPr>
          </a:p>
        </p:txBody>
      </p:sp>
    </p:spTree>
    <p:extLst>
      <p:ext uri="{BB962C8B-B14F-4D97-AF65-F5344CB8AC3E}">
        <p14:creationId xmlns:p14="http://schemas.microsoft.com/office/powerpoint/2010/main" val="380006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4952-A3CE-1B7C-491F-1103664BC5C7}"/>
              </a:ext>
            </a:extLst>
          </p:cNvPr>
          <p:cNvSpPr>
            <a:spLocks noGrp="1"/>
          </p:cNvSpPr>
          <p:nvPr>
            <p:ph type="title"/>
          </p:nvPr>
        </p:nvSpPr>
        <p:spPr/>
        <p:txBody>
          <a:bodyPr/>
          <a:lstStyle/>
          <a:p>
            <a:r>
              <a:rPr lang="en-US"/>
              <a:t>Person Continued...</a:t>
            </a:r>
          </a:p>
          <a:p>
            <a:endParaRPr lang="en-US"/>
          </a:p>
        </p:txBody>
      </p:sp>
      <p:sp>
        <p:nvSpPr>
          <p:cNvPr id="3" name="Content Placeholder 2">
            <a:extLst>
              <a:ext uri="{FF2B5EF4-FFF2-40B4-BE49-F238E27FC236}">
                <a16:creationId xmlns:a16="http://schemas.microsoft.com/office/drawing/2014/main" id="{3AB8248A-B88C-BFB8-1690-D556BBFC256F}"/>
              </a:ext>
            </a:extLst>
          </p:cNvPr>
          <p:cNvSpPr>
            <a:spLocks noGrp="1"/>
          </p:cNvSpPr>
          <p:nvPr>
            <p:ph idx="1"/>
          </p:nvPr>
        </p:nvSpPr>
        <p:spPr>
          <a:xfrm>
            <a:off x="550863" y="1879683"/>
            <a:ext cx="11090274" cy="4704754"/>
          </a:xfrm>
        </p:spPr>
        <p:txBody>
          <a:bodyPr vert="horz" wrap="square" lIns="0" tIns="0" rIns="0" bIns="0" rtlCol="0" anchor="t">
            <a:normAutofit/>
          </a:bodyPr>
          <a:lstStyle/>
          <a:p>
            <a:r>
              <a:rPr lang="en-US">
                <a:solidFill>
                  <a:srgbClr val="FFFFFF"/>
                </a:solidFill>
                <a:ea typeface="Source Sans Pro"/>
              </a:rPr>
              <a:t>Escalation:</a:t>
            </a:r>
            <a:r>
              <a:rPr lang="en-US" dirty="0">
                <a:solidFill>
                  <a:srgbClr val="FFFFFF"/>
                </a:solidFill>
                <a:ea typeface="+mn-lt"/>
                <a:cs typeface="+mn-lt"/>
              </a:rPr>
              <a:t> </a:t>
            </a:r>
            <a:r>
              <a:rPr lang="en-US" sz="1600">
                <a:solidFill>
                  <a:srgbClr val="FFFFFF"/>
                </a:solidFill>
                <a:ea typeface="+mn-lt"/>
                <a:cs typeface="+mn-lt"/>
              </a:rPr>
              <a:t>This page allows authorized users to search for, view, and update Pell LEU Disputes. Users are allowed to search for Pell LEU Disputes by any of the displayed search criteria. Users can also view Pell LEU Adjustments for a particular student by entering the student's Social Security Number and Date of </a:t>
            </a:r>
            <a:r>
              <a:rPr lang="en-US" sz="1600" dirty="0">
                <a:solidFill>
                  <a:srgbClr val="FFFFFF"/>
                </a:solidFill>
                <a:ea typeface="+mn-lt"/>
                <a:cs typeface="+mn-lt"/>
              </a:rPr>
              <a:t>Birth. </a:t>
            </a:r>
            <a:endParaRPr lang="en-US" sz="1600">
              <a:solidFill>
                <a:srgbClr val="FFFFFF">
                  <a:alpha val="60000"/>
                </a:srgbClr>
              </a:solidFill>
              <a:ea typeface="Source Sans Pro"/>
            </a:endParaRPr>
          </a:p>
          <a:p>
            <a:r>
              <a:rPr lang="en-US">
                <a:solidFill>
                  <a:srgbClr val="FFFFFF"/>
                </a:solidFill>
                <a:ea typeface="Source Sans Pro"/>
              </a:rPr>
              <a:t>Servicer: </a:t>
            </a:r>
            <a:r>
              <a:rPr lang="en-US" sz="1600">
                <a:solidFill>
                  <a:srgbClr val="FFFFFF"/>
                </a:solidFill>
                <a:ea typeface="+mn-lt"/>
                <a:cs typeface="+mn-lt"/>
              </a:rPr>
              <a:t>Allows authorized users to enter a person's social security number or an award ID to view Borrower-Servicer Relationship data.</a:t>
            </a:r>
            <a:endParaRPr lang="en-US" sz="1600" dirty="0">
              <a:solidFill>
                <a:srgbClr val="FFFFFF"/>
              </a:solidFill>
              <a:ea typeface="+mn-lt"/>
              <a:cs typeface="+mn-lt"/>
            </a:endParaRPr>
          </a:p>
          <a:p>
            <a:r>
              <a:rPr lang="en-US">
                <a:solidFill>
                  <a:srgbClr val="FFFFFF"/>
                </a:solidFill>
                <a:ea typeface="Source Sans Pro"/>
              </a:rPr>
              <a:t>Default Search: </a:t>
            </a:r>
            <a:r>
              <a:rPr lang="en-US" sz="1600">
                <a:solidFill>
                  <a:srgbClr val="FFFFFF"/>
                </a:solidFill>
                <a:ea typeface="Source Sans Pro"/>
              </a:rPr>
              <a:t>Allows authorized users to enter a person's social security number, DOB, and name to search a person's default status, if </a:t>
            </a:r>
            <a:r>
              <a:rPr lang="en-US" sz="1600" dirty="0">
                <a:solidFill>
                  <a:srgbClr val="FFFFFF"/>
                </a:solidFill>
                <a:ea typeface="Source Sans Pro"/>
              </a:rPr>
              <a:t>any. </a:t>
            </a:r>
          </a:p>
          <a:p>
            <a:r>
              <a:rPr lang="en-US">
                <a:solidFill>
                  <a:srgbClr val="FFFFFF"/>
                </a:solidFill>
                <a:ea typeface="Source Sans Pro"/>
              </a:rPr>
              <a:t>Informed Borrower: </a:t>
            </a:r>
            <a:r>
              <a:rPr lang="en-US" sz="1600">
                <a:solidFill>
                  <a:srgbClr val="FFFFFF"/>
                </a:solidFill>
                <a:ea typeface="+mn-lt"/>
                <a:cs typeface="+mn-lt"/>
              </a:rPr>
              <a:t>Allows authorized users to search for Annual Student Loan Acknowledgements completed on StudentAid.gov by entering up to 10 SSNs and an Award Year</a:t>
            </a:r>
            <a:endParaRPr lang="en-US" sz="1600" dirty="0">
              <a:solidFill>
                <a:srgbClr val="FFFFFF"/>
              </a:solidFill>
              <a:ea typeface="+mn-lt"/>
              <a:cs typeface="+mn-lt"/>
            </a:endParaRPr>
          </a:p>
          <a:p>
            <a:pPr marL="457200" lvl="1" indent="0">
              <a:buNone/>
            </a:pPr>
            <a:endParaRPr lang="en-US" sz="1600" dirty="0">
              <a:solidFill>
                <a:srgbClr val="FFFFFF"/>
              </a:solidFill>
              <a:ea typeface="Source Sans Pro"/>
            </a:endParaRPr>
          </a:p>
        </p:txBody>
      </p:sp>
    </p:spTree>
    <p:extLst>
      <p:ext uri="{BB962C8B-B14F-4D97-AF65-F5344CB8AC3E}">
        <p14:creationId xmlns:p14="http://schemas.microsoft.com/office/powerpoint/2010/main" val="241981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D137-9430-E519-A371-DEB2A769FD3E}"/>
              </a:ext>
            </a:extLst>
          </p:cNvPr>
          <p:cNvSpPr>
            <a:spLocks noGrp="1"/>
          </p:cNvSpPr>
          <p:nvPr>
            <p:ph type="title"/>
          </p:nvPr>
        </p:nvSpPr>
        <p:spPr/>
        <p:txBody>
          <a:bodyPr/>
          <a:lstStyle/>
          <a:p>
            <a:r>
              <a:rPr lang="en-US"/>
              <a:t>School</a:t>
            </a:r>
          </a:p>
        </p:txBody>
      </p:sp>
      <p:sp>
        <p:nvSpPr>
          <p:cNvPr id="3" name="Content Placeholder 2">
            <a:extLst>
              <a:ext uri="{FF2B5EF4-FFF2-40B4-BE49-F238E27FC236}">
                <a16:creationId xmlns:a16="http://schemas.microsoft.com/office/drawing/2014/main" id="{2F653063-7FEE-753B-CCF3-CF73B51EFA5C}"/>
              </a:ext>
            </a:extLst>
          </p:cNvPr>
          <p:cNvSpPr>
            <a:spLocks noGrp="1"/>
          </p:cNvSpPr>
          <p:nvPr>
            <p:ph idx="1"/>
          </p:nvPr>
        </p:nvSpPr>
        <p:spPr/>
        <p:txBody>
          <a:bodyPr vert="horz" wrap="square" lIns="0" tIns="0" rIns="0" bIns="0" rtlCol="0" anchor="t">
            <a:normAutofit/>
          </a:bodyPr>
          <a:lstStyle/>
          <a:p>
            <a:r>
              <a:rPr lang="en-US">
                <a:solidFill>
                  <a:schemeClr val="tx1"/>
                </a:solidFill>
                <a:ea typeface="+mn-lt"/>
                <a:cs typeface="+mn-lt"/>
              </a:rPr>
              <a:t>Allows authorized users to enter search criteria to search for a school. Partial school name entries are allowed. Search options are by entity ID type and entity ID, or school name, or city and state, or by state. When a school entity ID is entered, the School Summary page displays. When other search criteria are entered, a school Search Results page displays. </a:t>
            </a:r>
          </a:p>
          <a:p>
            <a:pPr lvl="1"/>
            <a:r>
              <a:rPr lang="en-US" sz="1800">
                <a:solidFill>
                  <a:schemeClr val="tx1"/>
                </a:solidFill>
                <a:ea typeface="Source Sans Pro"/>
              </a:rPr>
              <a:t>Entity ID Type: </a:t>
            </a:r>
            <a:r>
              <a:rPr lang="en-US" sz="1800">
                <a:solidFill>
                  <a:schemeClr val="tx1"/>
                </a:solidFill>
                <a:ea typeface="+mn-lt"/>
                <a:cs typeface="+mn-lt"/>
              </a:rPr>
              <a:t>Program-specific search criteria that can be either COD, Direct, Pell, OPE, GAPS, DUNS, UEI, or Previous GAPS ID number</a:t>
            </a:r>
          </a:p>
          <a:p>
            <a:pPr marL="685800">
              <a:spcBef>
                <a:spcPts val="500"/>
              </a:spcBef>
            </a:pPr>
            <a:r>
              <a:rPr lang="en-US" sz="1800">
                <a:solidFill>
                  <a:schemeClr val="tx1"/>
                </a:solidFill>
                <a:ea typeface="+mn-lt"/>
                <a:cs typeface="+mn-lt"/>
              </a:rPr>
              <a:t>Default Program: Allows authorized users to select the preference Default Program: Pell, Direct Loan, TEACH, or IASG. This selection will remain the Default Program throughout all the links for the School Tab. </a:t>
            </a:r>
            <a:br>
              <a:rPr lang="en-US" sz="1800" dirty="0">
                <a:ea typeface="+mn-lt"/>
                <a:cs typeface="+mn-lt"/>
              </a:rPr>
            </a:br>
            <a:r>
              <a:rPr lang="en-US" sz="1800">
                <a:solidFill>
                  <a:schemeClr val="tx1"/>
                </a:solidFill>
                <a:ea typeface="+mn-lt"/>
                <a:cs typeface="+mn-lt"/>
              </a:rPr>
              <a:t>Note: IASG will no longer appear in the drop-down for Award Year 2024-25 and forward.</a:t>
            </a:r>
          </a:p>
          <a:p>
            <a:pPr marL="685800">
              <a:spcBef>
                <a:spcPts val="500"/>
              </a:spcBef>
            </a:pPr>
            <a:r>
              <a:rPr lang="en-US" sz="1800">
                <a:solidFill>
                  <a:schemeClr val="tx1"/>
                </a:solidFill>
                <a:ea typeface="+mn-lt"/>
                <a:cs typeface="+mn-lt"/>
              </a:rPr>
              <a:t>Default Award Year: Allows authorized users to select the preference Default Award Year. This selection will remain the Default Award Year throughout all the links for the School Tab.</a:t>
            </a:r>
          </a:p>
        </p:txBody>
      </p:sp>
    </p:spTree>
    <p:extLst>
      <p:ext uri="{BB962C8B-B14F-4D97-AF65-F5344CB8AC3E}">
        <p14:creationId xmlns:p14="http://schemas.microsoft.com/office/powerpoint/2010/main" val="16901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89A7B-F770-BADB-2918-A9DC1BF30106}"/>
              </a:ext>
            </a:extLst>
          </p:cNvPr>
          <p:cNvSpPr>
            <a:spLocks noGrp="1"/>
          </p:cNvSpPr>
          <p:nvPr>
            <p:ph type="title"/>
          </p:nvPr>
        </p:nvSpPr>
        <p:spPr/>
        <p:txBody>
          <a:bodyPr/>
          <a:lstStyle/>
          <a:p>
            <a:r>
              <a:rPr lang="en-US"/>
              <a:t>Batch</a:t>
            </a:r>
          </a:p>
        </p:txBody>
      </p:sp>
      <p:sp>
        <p:nvSpPr>
          <p:cNvPr id="3" name="Content Placeholder 2">
            <a:extLst>
              <a:ext uri="{FF2B5EF4-FFF2-40B4-BE49-F238E27FC236}">
                <a16:creationId xmlns:a16="http://schemas.microsoft.com/office/drawing/2014/main" id="{87565414-DBE8-9E8E-01CD-7940A7C1721B}"/>
              </a:ext>
            </a:extLst>
          </p:cNvPr>
          <p:cNvSpPr>
            <a:spLocks noGrp="1"/>
          </p:cNvSpPr>
          <p:nvPr>
            <p:ph idx="1"/>
          </p:nvPr>
        </p:nvSpPr>
        <p:spPr>
          <a:xfrm>
            <a:off x="550863" y="1351200"/>
            <a:ext cx="11090274" cy="4741624"/>
          </a:xfrm>
        </p:spPr>
        <p:txBody>
          <a:bodyPr vert="horz" wrap="square" lIns="0" tIns="0" rIns="0" bIns="0" rtlCol="0" anchor="t">
            <a:normAutofit/>
          </a:bodyPr>
          <a:lstStyle/>
          <a:p>
            <a:r>
              <a:rPr lang="en-US">
                <a:solidFill>
                  <a:srgbClr val="FFFFFF"/>
                </a:solidFill>
                <a:ea typeface="Source Sans Pro"/>
              </a:rPr>
              <a:t>Batch Search: </a:t>
            </a:r>
            <a:r>
              <a:rPr lang="en-US" sz="1600">
                <a:solidFill>
                  <a:srgbClr val="FFFFFF"/>
                </a:solidFill>
                <a:ea typeface="+mn-lt"/>
                <a:cs typeface="+mn-lt"/>
              </a:rPr>
              <a:t>Allows authorized users to enter batch search criteria to search for a batch. Batches that match the search criteria display on the Search Results page.</a:t>
            </a:r>
            <a:endParaRPr lang="en-US" sz="1600" dirty="0">
              <a:solidFill>
                <a:srgbClr val="FFFFFF"/>
              </a:solidFill>
              <a:ea typeface="Source Sans Pro"/>
            </a:endParaRPr>
          </a:p>
          <a:p>
            <a:r>
              <a:rPr lang="en-US">
                <a:solidFill>
                  <a:srgbClr val="FFFFFF"/>
                </a:solidFill>
                <a:ea typeface="Source Sans Pro"/>
              </a:rPr>
              <a:t>Campus-Based Batch Search: </a:t>
            </a:r>
            <a:r>
              <a:rPr lang="en-US" sz="1600">
                <a:solidFill>
                  <a:srgbClr val="FFFFFF"/>
                </a:solidFill>
                <a:ea typeface="Source Sans Pro"/>
              </a:rPr>
              <a:t>Use this screen to search for individuals. The </a:t>
            </a:r>
            <a:r>
              <a:rPr lang="en-US" sz="1600" i="1">
                <a:solidFill>
                  <a:srgbClr val="FFFFFF"/>
                </a:solidFill>
                <a:ea typeface="Source Sans Pro"/>
              </a:rPr>
              <a:t>Campus</a:t>
            </a:r>
            <a:r>
              <a:rPr lang="en-US" sz="1600">
                <a:solidFill>
                  <a:srgbClr val="FFFFFF"/>
                </a:solidFill>
                <a:ea typeface="Source Sans Pro"/>
              </a:rPr>
              <a:t>-</a:t>
            </a:r>
            <a:r>
              <a:rPr lang="en-US" sz="1600" i="1">
                <a:solidFill>
                  <a:srgbClr val="FFFFFF"/>
                </a:solidFill>
                <a:ea typeface="Source Sans Pro"/>
              </a:rPr>
              <a:t>Based</a:t>
            </a:r>
            <a:r>
              <a:rPr lang="en-US" sz="1600">
                <a:solidFill>
                  <a:srgbClr val="FFFFFF"/>
                </a:solidFill>
                <a:ea typeface="Source Sans Pro"/>
              </a:rPr>
              <a:t> Programs include Federal Perkins Loan, Federal Work-Study, and Federal Supplemental Educational Opportunity Grant programs.</a:t>
            </a:r>
          </a:p>
          <a:p>
            <a:r>
              <a:rPr lang="en-US">
                <a:solidFill>
                  <a:srgbClr val="FFFFFF"/>
                </a:solidFill>
                <a:ea typeface="Source Sans Pro"/>
              </a:rPr>
              <a:t>Claim Processing: </a:t>
            </a:r>
            <a:r>
              <a:rPr lang="en-US" sz="1600">
                <a:solidFill>
                  <a:srgbClr val="FFFFFF"/>
                </a:solidFill>
                <a:ea typeface="+mn-lt"/>
                <a:cs typeface="+mn-lt"/>
              </a:rPr>
              <a:t>Claim Processing on COD Web is for qualifying schools to submit claim and student data and documentation for review and processing. Only Heightened Cash Monitoring 2(HCM2) and Manual Review schools that have in-review disbursements are eligible for the claim process. Eligible schools will have received a letter from their assigned Payment Analyst with instructions for the claim process. </a:t>
            </a:r>
          </a:p>
          <a:p>
            <a:r>
              <a:rPr lang="en-US">
                <a:solidFill>
                  <a:srgbClr val="FFFFFF"/>
                </a:solidFill>
                <a:ea typeface="Source Sans Pro"/>
              </a:rPr>
              <a:t>Action Queue: </a:t>
            </a:r>
            <a:r>
              <a:rPr lang="en-US" sz="1600">
                <a:solidFill>
                  <a:srgbClr val="FFFFFF"/>
                </a:solidFill>
                <a:ea typeface="+mn-lt"/>
                <a:cs typeface="+mn-lt"/>
              </a:rPr>
              <a:t>Allows authorized users to enter search criteria to search the action queue for disbursements and disbursement adjustments that are in Review or Active status. Disbursements or adjustments that match the search criteria display on the Action Queue List page. </a:t>
            </a:r>
          </a:p>
          <a:p>
            <a:r>
              <a:rPr lang="en-US">
                <a:solidFill>
                  <a:srgbClr val="FFFFFF"/>
                </a:solidFill>
                <a:ea typeface="Source Sans Pro"/>
              </a:rPr>
              <a:t>Anticipated Disbursement Queue:</a:t>
            </a:r>
            <a:r>
              <a:rPr lang="en-US" dirty="0">
                <a:solidFill>
                  <a:srgbClr val="FFFFFF"/>
                </a:solidFill>
                <a:ea typeface="+mn-lt"/>
                <a:cs typeface="+mn-lt"/>
              </a:rPr>
              <a:t> </a:t>
            </a:r>
            <a:r>
              <a:rPr lang="en-US" sz="1600">
                <a:solidFill>
                  <a:srgbClr val="FFFFFF"/>
                </a:solidFill>
                <a:ea typeface="+mn-lt"/>
                <a:cs typeface="+mn-lt"/>
              </a:rPr>
              <a:t>Search for an anticipated disbursement.</a:t>
            </a:r>
          </a:p>
          <a:p>
            <a:pPr marL="457200" lvl="1" indent="0">
              <a:buNone/>
            </a:pPr>
            <a:endParaRPr lang="en-US" dirty="0">
              <a:solidFill>
                <a:srgbClr val="FFFFFF"/>
              </a:solidFill>
              <a:ea typeface="Source Sans Pro"/>
            </a:endParaRPr>
          </a:p>
        </p:txBody>
      </p:sp>
    </p:spTree>
    <p:extLst>
      <p:ext uri="{BB962C8B-B14F-4D97-AF65-F5344CB8AC3E}">
        <p14:creationId xmlns:p14="http://schemas.microsoft.com/office/powerpoint/2010/main" val="310569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1610</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Courier New</vt:lpstr>
      <vt:lpstr>Sitka Heading</vt:lpstr>
      <vt:lpstr>Source Sans Pro</vt:lpstr>
      <vt:lpstr>3DFloatVTI</vt:lpstr>
      <vt:lpstr>How to use COD</vt:lpstr>
      <vt:lpstr>What even is COD?</vt:lpstr>
      <vt:lpstr>What functionality does the COD website provide?</vt:lpstr>
      <vt:lpstr>What functionality does the COD website provide? </vt:lpstr>
      <vt:lpstr>Person</vt:lpstr>
      <vt:lpstr>Person Continued...</vt:lpstr>
      <vt:lpstr>Person Continued... </vt:lpstr>
      <vt:lpstr>School</vt:lpstr>
      <vt:lpstr>Batch</vt:lpstr>
      <vt:lpstr>Batch Continued...</vt:lpstr>
      <vt:lpstr>Award</vt:lpstr>
      <vt:lpstr>Services &amp; Tools</vt:lpstr>
      <vt:lpstr>Net Accepted Posted Disbursements </vt:lpstr>
      <vt:lpstr>Helpful COD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Kelly Forsberg</dc:creator>
  <cp:lastModifiedBy>Kelly Forsberg</cp:lastModifiedBy>
  <cp:revision>401</cp:revision>
  <dcterms:created xsi:type="dcterms:W3CDTF">2025-02-26T16:18:45Z</dcterms:created>
  <dcterms:modified xsi:type="dcterms:W3CDTF">2025-03-05T21:58:36Z</dcterms:modified>
</cp:coreProperties>
</file>