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notesSlides/notesSlide13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28"/>
  </p:notesMasterIdLst>
  <p:handoutMasterIdLst>
    <p:handoutMasterId r:id="rId29"/>
  </p:handoutMasterIdLst>
  <p:sldIdLst>
    <p:sldId id="256" r:id="rId6"/>
    <p:sldId id="259" r:id="rId7"/>
    <p:sldId id="262" r:id="rId8"/>
    <p:sldId id="720" r:id="rId9"/>
    <p:sldId id="725" r:id="rId10"/>
    <p:sldId id="726" r:id="rId11"/>
    <p:sldId id="712" r:id="rId12"/>
    <p:sldId id="722" r:id="rId13"/>
    <p:sldId id="729" r:id="rId14"/>
    <p:sldId id="730" r:id="rId15"/>
    <p:sldId id="727" r:id="rId16"/>
    <p:sldId id="728" r:id="rId17"/>
    <p:sldId id="731" r:id="rId18"/>
    <p:sldId id="723" r:id="rId19"/>
    <p:sldId id="732" r:id="rId20"/>
    <p:sldId id="733" r:id="rId21"/>
    <p:sldId id="724" r:id="rId22"/>
    <p:sldId id="735" r:id="rId23"/>
    <p:sldId id="736" r:id="rId24"/>
    <p:sldId id="734" r:id="rId25"/>
    <p:sldId id="281" r:id="rId26"/>
    <p:sldId id="261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6357" autoAdjust="0"/>
  </p:normalViewPr>
  <p:slideViewPr>
    <p:cSldViewPr snapToGrid="0">
      <p:cViewPr varScale="1">
        <p:scale>
          <a:sx n="107" d="100"/>
          <a:sy n="107" d="100"/>
        </p:scale>
        <p:origin x="1800" y="114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04884-8343-1B00-3638-72DF60ADB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E961EB-42DD-60AB-A928-21B8A6540B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2443BA-D894-D85C-6265-659FB9A914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627F8-B102-8E3C-B0B8-422731BE48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03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0068C-9E96-6A0B-11D7-A750F1301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A90024-18E4-99AF-141A-9B70E5816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FC741F-6A22-ED6A-2F44-120EBFF4C4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5ACD8-B771-843A-0960-D761D3DBDF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12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9A529-5447-1E91-EA7B-1CE667A160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0E2856-BBDE-0B24-9069-9F6552190C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1A4556-B8D6-23C7-FCF9-B22E96078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C53B3-6280-EE05-923F-524DA87108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25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A77A2-44FA-C83A-4C43-E69CA8275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963788-E396-41D4-3352-596B4BCC2A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9405F3-A311-E36F-23EA-196E31F0F5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C71C7-E089-D292-EA5E-8C0A41869F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65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345FF-FEFB-C845-9AE2-0BE2E8B19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76DB4D-3DBB-4F22-9DB9-15A5C09ADA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CA9FCB-343E-B2A2-9EAC-2D68C44B1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E8B248-876A-C212-D452-F83A9761A6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37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08C0A-2F55-EB9B-505C-3AFE11B3C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F40F96-19FA-5675-913A-F01ADBD01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1F5301-82B2-8C93-2FE4-C8B15FAD7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7C96D-8317-1785-BB81-881A4568B8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77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365CBD-E2E1-C8CC-282D-7064DEA04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916046-27FB-BD3C-F826-AC57668B42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C507A2-2333-B141-AC67-88491828B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9E4E8F-5AE1-1638-384B-D0F574CAC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53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9F762-92CF-4245-A584-AB6209BE4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D9D124-C89B-9066-5BB0-03E5AEEF1A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2C942C-BC02-4EC2-24CF-A076B0398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4347A-7258-AAFD-B5BB-1EECD7B4C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82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F107C-7284-4B8F-B74A-1EBE4538A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A39E96-D096-DBAC-D7ED-05EC3A5323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EDCAB1-5D8B-3369-F249-E6F215D0F7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FDABF-E0F5-CECD-32A5-6C04CC666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8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2/18/2025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2/18/2025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071040" y="1052215"/>
            <a:ext cx="6426237" cy="223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21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071040" y="3376911"/>
            <a:ext cx="6426237" cy="155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87"/>
            </a:lvl1pPr>
            <a:lvl2pPr lvl="1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06"/>
            </a:lvl2pPr>
            <a:lvl3pPr lvl="2" algn="ctr">
              <a:spcBef>
                <a:spcPts val="2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65"/>
            </a:lvl3pPr>
            <a:lvl4pPr lvl="3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4pPr>
            <a:lvl5pPr lvl="4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5pPr>
            <a:lvl6pPr lvl="5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6pPr>
            <a:lvl7pPr lvl="6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7pPr>
            <a:lvl8pPr lvl="7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8pPr>
            <a:lvl9pPr lvl="8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21312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195631" y="5959078"/>
            <a:ext cx="203497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605470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2/18/2025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2/18/2025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2/18/2025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2/18/2025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2/18/2025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2/18/2025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2/18/2025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2/18/2025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43" y="827314"/>
            <a:ext cx="8610599" cy="497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3120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9543" y="1491088"/>
            <a:ext cx="4144018" cy="254037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2075139" y="1494435"/>
            <a:ext cx="2129842" cy="133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MEETING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RECORDING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NOTICE</a:t>
            </a:r>
            <a:endParaRPr sz="1265"/>
          </a:p>
        </p:txBody>
      </p:sp>
      <p:sp>
        <p:nvSpPr>
          <p:cNvPr id="93" name="Google Shape;93;p1"/>
          <p:cNvSpPr/>
          <p:nvPr/>
        </p:nvSpPr>
        <p:spPr>
          <a:xfrm>
            <a:off x="4226767" y="1514517"/>
            <a:ext cx="2164918" cy="294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The law requires consent prior to recording a person’s participation in an event. Your participation in this video conference (training) equals consent to be recorded, as required by law.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 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If you do not consent to being recorded but choose to participate, please turn your camera off and use the chat feature to interact with the other </a:t>
            </a:r>
            <a:r>
              <a:rPr lang="en-US" sz="1054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participants</a:t>
            </a: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265"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389217">
            <a:off x="5884670" y="1663276"/>
            <a:ext cx="2039951" cy="5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B1CA2-54B4-2DA4-C6AC-09C60F0BC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4C9844-D862-303B-1650-045FFDE4D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Working email bounces</a:t>
            </a: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21B5B68-7D43-2C58-78C3-8B7092427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785" y="2570879"/>
            <a:ext cx="7537837" cy="40642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screen shot of a computer&#10;&#10;AI-generated content may be incorrect.">
            <a:extLst>
              <a:ext uri="{FF2B5EF4-FFF2-40B4-BE49-F238E27FC236}">
                <a16:creationId xmlns:a16="http://schemas.microsoft.com/office/drawing/2014/main" id="{976484AD-5257-2169-F59D-BF9C2CABF6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35754"/>
            <a:ext cx="4997869" cy="16131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514DB62-5F88-F475-4937-BABCECE21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COMMUNICATION MANAGEMENT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AF76FEE-9633-88A0-241C-FB72F2945817}"/>
              </a:ext>
            </a:extLst>
          </p:cNvPr>
          <p:cNvSpPr txBox="1"/>
          <p:nvPr/>
        </p:nvSpPr>
        <p:spPr>
          <a:xfrm>
            <a:off x="5480352" y="2355265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Campus Community &gt; Student Services Center (Student)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1E085-03D0-12DC-6A83-2F4C4155E26F}"/>
              </a:ext>
            </a:extLst>
          </p:cNvPr>
          <p:cNvSpPr txBox="1"/>
          <p:nvPr/>
        </p:nvSpPr>
        <p:spPr>
          <a:xfrm>
            <a:off x="3564301" y="4780033"/>
            <a:ext cx="250036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student’s email is missing from </a:t>
            </a:r>
            <a:r>
              <a:rPr lang="en-US" b="1" dirty="0"/>
              <a:t>Student Center </a:t>
            </a:r>
            <a:r>
              <a:rPr lang="en-US" dirty="0"/>
              <a:t>and needs to be added for Loan Exits to be emailed successfully </a:t>
            </a:r>
          </a:p>
        </p:txBody>
      </p:sp>
    </p:spTree>
    <p:extLst>
      <p:ext uri="{BB962C8B-B14F-4D97-AF65-F5344CB8AC3E}">
        <p14:creationId xmlns:p14="http://schemas.microsoft.com/office/powerpoint/2010/main" val="2712690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0E68-7473-1E75-192B-52842DEADB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9E9407-9856-9CD6-8FC3-6F1E1181C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Tracking undelivered comms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FF4714F-E658-758F-E31E-DEB234257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QUERY</a:t>
            </a:r>
          </a:p>
          <a:p>
            <a:pPr lvl="1"/>
            <a:r>
              <a:rPr lang="en-US" b="1" dirty="0"/>
              <a:t>CTC_FA_INCOMP_COMM_STDNT_LIST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C550C-4704-35F6-33A0-E1F098C01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3" y="1847548"/>
            <a:ext cx="8494105" cy="38551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62580E20-B42C-A260-1667-4D9952E0170B}"/>
              </a:ext>
            </a:extLst>
          </p:cNvPr>
          <p:cNvSpPr txBox="1"/>
          <p:nvPr/>
        </p:nvSpPr>
        <p:spPr>
          <a:xfrm>
            <a:off x="5344996" y="170247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Reporting Tools &gt; Query &gt; Query Viewer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3924DC-2CBC-BEE0-33F9-0A5D1E192E7A}"/>
              </a:ext>
            </a:extLst>
          </p:cNvPr>
          <p:cNvSpPr txBox="1"/>
          <p:nvPr/>
        </p:nvSpPr>
        <p:spPr>
          <a:xfrm>
            <a:off x="273378" y="5813209"/>
            <a:ext cx="588033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Finds students with an </a:t>
            </a:r>
            <a:r>
              <a:rPr lang="en-US" b="1" dirty="0"/>
              <a:t>Unsuccessful Outcome </a:t>
            </a:r>
            <a:r>
              <a:rPr lang="en-US" dirty="0"/>
              <a:t>and lists </a:t>
            </a:r>
            <a:r>
              <a:rPr lang="en-US" b="1" dirty="0"/>
              <a:t>Outcome Reason </a:t>
            </a:r>
            <a:r>
              <a:rPr lang="en-US" dirty="0"/>
              <a:t>why Comm was not able to be sent to student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309386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86868-249D-5F47-8963-2E114B7FB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509EAD7-FC37-8613-84DD-4D9623EFA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924560"/>
            <a:ext cx="8597244" cy="34920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1462C9-74E1-5066-6F91-4D7E819F8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Tracking undelivered comms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D5A8A4E-F008-3B42-CAEB-DAC509026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QUERY</a:t>
            </a:r>
          </a:p>
          <a:p>
            <a:pPr lvl="1">
              <a:spcBef>
                <a:spcPts val="900"/>
              </a:spcBef>
              <a:spcAft>
                <a:spcPts val="900"/>
              </a:spcAft>
            </a:pPr>
            <a:r>
              <a:rPr lang="en-US" b="1" i="0" dirty="0">
                <a:effectLst/>
                <a:latin typeface="Franklin Gothic Book" panose="020B0503020102020204" pitchFamily="34" charset="0"/>
              </a:rPr>
              <a:t>CTC_DAILY_COMMUNICATION_LIST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3C1F2AB6-67F1-FBF5-02CC-6B97168218B9}"/>
              </a:ext>
            </a:extLst>
          </p:cNvPr>
          <p:cNvSpPr txBox="1"/>
          <p:nvPr/>
        </p:nvSpPr>
        <p:spPr>
          <a:xfrm>
            <a:off x="5344996" y="1702479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Reporting Tools &gt; Query &gt; Query Viewer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E392AD-B956-E798-4894-43A7BD5F82F9}"/>
              </a:ext>
            </a:extLst>
          </p:cNvPr>
          <p:cNvSpPr txBox="1"/>
          <p:nvPr/>
        </p:nvSpPr>
        <p:spPr>
          <a:xfrm>
            <a:off x="273378" y="5813209"/>
            <a:ext cx="588033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run this daily or as often as you run Loan Exits.  Find your unsuccessful runs and outcome reasons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702924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C99B5-1CEE-4257-25CD-7866BCAB0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3ECD31-6AB4-0CF9-6DC9-47AE7B04D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221680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371A8-548C-3792-DD96-E1E0E9FCD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A1703-CB6E-BB8A-35ED-F2DD1A199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83" y="623838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TESTING COMMUNICATIONS </a:t>
            </a:r>
          </a:p>
          <a:p>
            <a:pPr marL="0" indent="0" algn="ctr">
              <a:buNone/>
            </a:pPr>
            <a:r>
              <a:rPr lang="en-US" sz="4000" b="1" dirty="0"/>
              <a:t>BEFORE SENDING </a:t>
            </a:r>
          </a:p>
        </p:txBody>
      </p:sp>
    </p:spTree>
    <p:extLst>
      <p:ext uri="{BB962C8B-B14F-4D97-AF65-F5344CB8AC3E}">
        <p14:creationId xmlns:p14="http://schemas.microsoft.com/office/powerpoint/2010/main" val="130387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958BB-5AFC-2166-A915-626B07342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C6B3464-F0B5-5502-2C75-8A2336017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31253"/>
            <a:ext cx="8337176" cy="44819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77AC37D-45D5-2C62-FA29-F4F069A39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Testing communications before send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E079C2E-53D2-F875-54E4-4A843D62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PROCESS PARAMETERS &gt;&gt; ONLINE PREVIEW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7FE5D29D-560D-BCB7-7492-4AE432693AF8}"/>
              </a:ext>
            </a:extLst>
          </p:cNvPr>
          <p:cNvSpPr txBox="1"/>
          <p:nvPr/>
        </p:nvSpPr>
        <p:spPr>
          <a:xfrm>
            <a:off x="5344996" y="1216606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Communications &gt; Communication Generation &gt;&gt; Process Parameters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208A86-296E-99A5-373D-DB0622314BE2}"/>
              </a:ext>
            </a:extLst>
          </p:cNvPr>
          <p:cNvSpPr txBox="1"/>
          <p:nvPr/>
        </p:nvSpPr>
        <p:spPr>
          <a:xfrm>
            <a:off x="273378" y="5813209"/>
            <a:ext cx="588033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send the batch to yourself or someone else in your office to review what the output will look like before sending out to students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1262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283E4-BBC0-3B38-50E7-8EE6D3262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02634-BFAC-7CDC-8C82-38FB53426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655487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ECCFF-64B7-173C-29B2-73C46C32B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B689E-4C0A-64E3-CC1C-0C121584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854" y="489367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PRINTING BATCH </a:t>
            </a:r>
          </a:p>
          <a:p>
            <a:pPr marL="0" indent="0" algn="ctr">
              <a:buNone/>
            </a:pPr>
            <a:r>
              <a:rPr lang="en-US" sz="4000" b="1" dirty="0"/>
              <a:t>LOAN EXIT COMMUNICATIONS </a:t>
            </a:r>
          </a:p>
          <a:p>
            <a:pPr marL="0" indent="0" algn="ctr">
              <a:buNone/>
            </a:pPr>
            <a:r>
              <a:rPr lang="en-US" sz="4000" b="1" dirty="0"/>
              <a:t>USING COMM GEN</a:t>
            </a:r>
          </a:p>
        </p:txBody>
      </p:sp>
    </p:spTree>
    <p:extLst>
      <p:ext uri="{BB962C8B-B14F-4D97-AF65-F5344CB8AC3E}">
        <p14:creationId xmlns:p14="http://schemas.microsoft.com/office/powerpoint/2010/main" val="2599982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79CC4-A64B-0D49-FC40-4570CB7E1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EA53C9-3983-934E-B336-C50E0FD7CB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435443"/>
            <a:ext cx="8798904" cy="422406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2BD77B1-60CA-6419-4AF9-C564C2608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Printing batch loan exit comms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FB9920E-DBFE-F882-6D47-16FAD23BB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/>
              <a:t>SELECTION PARAMETERS &gt;&gt; METHOD USAGE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17E4BC92-287E-D9CF-510E-97140E932695}"/>
              </a:ext>
            </a:extLst>
          </p:cNvPr>
          <p:cNvSpPr txBox="1"/>
          <p:nvPr/>
        </p:nvSpPr>
        <p:spPr>
          <a:xfrm>
            <a:off x="5344996" y="1216606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Communications &gt; Communication Generation &gt;&gt; Selection Parameters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C84800-4499-6A1E-3321-3B7326AA120D}"/>
              </a:ext>
            </a:extLst>
          </p:cNvPr>
          <p:cNvSpPr txBox="1"/>
          <p:nvPr/>
        </p:nvSpPr>
        <p:spPr>
          <a:xfrm>
            <a:off x="273378" y="5813209"/>
            <a:ext cx="588033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Set the </a:t>
            </a:r>
            <a:r>
              <a:rPr lang="en-US" b="1" dirty="0"/>
              <a:t>Method</a:t>
            </a:r>
            <a:r>
              <a:rPr lang="en-US" dirty="0"/>
              <a:t> to </a:t>
            </a:r>
            <a:r>
              <a:rPr lang="en-US" i="1" dirty="0"/>
              <a:t>Letter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383175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768FA-40DE-A7E3-FC5B-6649F6371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D4A54EE-16B2-3A9F-8F57-940CF23F7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466653"/>
            <a:ext cx="8691328" cy="44934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0FD70FE-9401-42F0-DB1E-5D13699E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802" y="276450"/>
            <a:ext cx="8798904" cy="786457"/>
          </a:xfrm>
        </p:spPr>
        <p:txBody>
          <a:bodyPr/>
          <a:lstStyle/>
          <a:p>
            <a:r>
              <a:rPr lang="en-US" dirty="0"/>
              <a:t>Printing batch loan exit comms cont’d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4D00527-B279-B213-CA80-956E45A6E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  <a:ln>
            <a:noFill/>
          </a:ln>
        </p:spPr>
        <p:txBody>
          <a:bodyPr/>
          <a:lstStyle/>
          <a:p>
            <a:r>
              <a:rPr lang="en-US" b="1" dirty="0"/>
              <a:t>PROCESS PARAMETERS &gt;&gt; OUTPUT SETTINGS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8C68A7A7-83CA-F010-C58C-ACF9D3ABFEB9}"/>
              </a:ext>
            </a:extLst>
          </p:cNvPr>
          <p:cNvSpPr txBox="1"/>
          <p:nvPr/>
        </p:nvSpPr>
        <p:spPr>
          <a:xfrm>
            <a:off x="5344996" y="1216606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Communications &gt; Communication Generation &gt;&gt; Process Parameters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5F8CF6-9D55-09D7-D612-8C6F980B23DF}"/>
              </a:ext>
            </a:extLst>
          </p:cNvPr>
          <p:cNvSpPr txBox="1"/>
          <p:nvPr/>
        </p:nvSpPr>
        <p:spPr>
          <a:xfrm>
            <a:off x="273378" y="5813209"/>
            <a:ext cx="588033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Set the </a:t>
            </a:r>
            <a:r>
              <a:rPr lang="en-US" b="1" dirty="0"/>
              <a:t>Output Settings </a:t>
            </a:r>
            <a:r>
              <a:rPr lang="en-US" dirty="0"/>
              <a:t>to ‘</a:t>
            </a:r>
            <a:r>
              <a:rPr lang="en-US" i="1" dirty="0"/>
              <a:t>Send to File</a:t>
            </a:r>
            <a:r>
              <a:rPr lang="en-US" dirty="0"/>
              <a:t>’ with the file path from the </a:t>
            </a:r>
            <a:r>
              <a:rPr lang="en-US" b="1" dirty="0"/>
              <a:t>Upload/Download </a:t>
            </a:r>
            <a:r>
              <a:rPr lang="en-US" dirty="0"/>
              <a:t>page.  Next, </a:t>
            </a:r>
            <a:r>
              <a:rPr lang="en-US" b="1" dirty="0"/>
              <a:t>Download</a:t>
            </a:r>
            <a:r>
              <a:rPr lang="en-US" dirty="0"/>
              <a:t> the file at the </a:t>
            </a:r>
            <a:r>
              <a:rPr lang="en-US" b="1" dirty="0"/>
              <a:t>Upload/Download </a:t>
            </a:r>
            <a:r>
              <a:rPr lang="en-US" dirty="0"/>
              <a:t>page.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6800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387" y="2857652"/>
            <a:ext cx="8336975" cy="999259"/>
          </a:xfrm>
        </p:spPr>
        <p:txBody>
          <a:bodyPr/>
          <a:lstStyle/>
          <a:p>
            <a:r>
              <a:rPr lang="en-US" dirty="0"/>
              <a:t>Intermediate </a:t>
            </a:r>
            <a:br>
              <a:rPr lang="en-US" dirty="0"/>
            </a:br>
            <a:r>
              <a:rPr lang="en-US" dirty="0"/>
              <a:t>loan processing:  </a:t>
            </a:r>
            <a:br>
              <a:rPr lang="en-US" dirty="0"/>
            </a:br>
            <a:r>
              <a:rPr lang="en-US" dirty="0"/>
              <a:t>loan exit counseling processing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9387" y="558969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February 2025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2CD7F-7B99-2CA1-5ED9-BD0061D05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DC606-E30C-D46A-57EE-63C5C9D98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1929403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66" y="1245136"/>
            <a:ext cx="8534470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66" y="188195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2400" dirty="0"/>
              <a:t>Understand the difference between the emailed Loan Exit Counseling notification and the paper print out Loan Exit Packet options</a:t>
            </a:r>
          </a:p>
          <a:p>
            <a:r>
              <a:rPr lang="en-US" sz="2400" dirty="0"/>
              <a:t>Understand how to work email bounces using Communication Management</a:t>
            </a:r>
          </a:p>
          <a:p>
            <a:r>
              <a:rPr lang="en-US" sz="2400" dirty="0"/>
              <a:t>Understand how to test Loan Exit communications before sending them through Communication Generation</a:t>
            </a:r>
          </a:p>
          <a:p>
            <a:r>
              <a:rPr lang="en-US" sz="2400" dirty="0"/>
              <a:t>Understand how to print batch Loan Exit Packets using Communication Generation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Intermediate Loan Processing - Loan Exit Counseling Processing Training Complete! </a:t>
            </a:r>
          </a:p>
          <a:p>
            <a:r>
              <a:rPr lang="en-US" dirty="0"/>
              <a:t>Please review the videos and additional resources in the ctcLink Reference Center as your progress through the steps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3512" y="1171564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03511" y="1759628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2400" dirty="0"/>
              <a:t>Understand the difference between the emailed Loan Exit Counseling notification and the paper print out Loan Exit Packet options</a:t>
            </a:r>
          </a:p>
          <a:p>
            <a:r>
              <a:rPr lang="en-US" sz="2400" dirty="0"/>
              <a:t>Understand how to work email bounces using Communication Management</a:t>
            </a:r>
          </a:p>
          <a:p>
            <a:r>
              <a:rPr lang="en-US" sz="2400" dirty="0"/>
              <a:t>Understand how to test Loan Exit communications before sending them through Communication Generation</a:t>
            </a:r>
          </a:p>
          <a:p>
            <a:r>
              <a:rPr lang="en-US" sz="2400" dirty="0"/>
              <a:t>Understand how to print batch Loan Exit Packets using Communication Generation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3783" y="623838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EMAILED VS. PRINT-OUT </a:t>
            </a:r>
          </a:p>
          <a:p>
            <a:pPr marL="0" indent="0" algn="ctr">
              <a:buNone/>
            </a:pPr>
            <a:r>
              <a:rPr lang="en-US" sz="4000" b="1" dirty="0"/>
              <a:t>EXIT COUNSELING NOTIFICATIONS</a:t>
            </a:r>
          </a:p>
        </p:txBody>
      </p:sp>
    </p:spTree>
    <p:extLst>
      <p:ext uri="{BB962C8B-B14F-4D97-AF65-F5344CB8AC3E}">
        <p14:creationId xmlns:p14="http://schemas.microsoft.com/office/powerpoint/2010/main" val="262074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4D4DC-642C-3D48-5E0D-6E32CAC0F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A29D06-22A6-EF7E-989C-C8DE5F162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Communication generation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3788CE4-AB81-67AC-C103-E7DE5D209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SELECTION PARAMETERS: E-mail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258DF1-3B8D-129C-31B3-2F6C1DEF8089}"/>
              </a:ext>
            </a:extLst>
          </p:cNvPr>
          <p:cNvSpPr txBox="1"/>
          <p:nvPr/>
        </p:nvSpPr>
        <p:spPr>
          <a:xfrm>
            <a:off x="6714882" y="2165940"/>
            <a:ext cx="1927242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 the </a:t>
            </a:r>
            <a:r>
              <a:rPr lang="en-US" b="1" dirty="0"/>
              <a:t>Enclosure Code </a:t>
            </a:r>
            <a:r>
              <a:rPr lang="en-US" dirty="0"/>
              <a:t>is for a PDF, but the </a:t>
            </a:r>
            <a:r>
              <a:rPr lang="en-US" b="1" dirty="0"/>
              <a:t>Communication Method Usage </a:t>
            </a:r>
            <a:r>
              <a:rPr lang="en-US" dirty="0"/>
              <a:t>and the </a:t>
            </a:r>
            <a:r>
              <a:rPr lang="en-US" b="1" dirty="0"/>
              <a:t>Default Template are</a:t>
            </a:r>
            <a:r>
              <a:rPr lang="en-US" dirty="0"/>
              <a:t> Specified to</a:t>
            </a:r>
          </a:p>
          <a:p>
            <a:r>
              <a:rPr lang="en-US" b="1" i="1" dirty="0"/>
              <a:t>E-Mail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28A936B9-F591-FA17-130F-4E2E4F5DD440}"/>
              </a:ext>
            </a:extLst>
          </p:cNvPr>
          <p:cNvSpPr txBox="1"/>
          <p:nvPr/>
        </p:nvSpPr>
        <p:spPr>
          <a:xfrm>
            <a:off x="5116498" y="1291458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Campus Community &gt; Communications &gt; Communication Generation &gt;&gt; Selection Parameters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70F5A8-05BA-C138-0B55-C25E7954F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22" y="1341972"/>
            <a:ext cx="4687009" cy="53303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A9872A-C5B2-FF1A-C11B-1E9E969E4CAA}"/>
              </a:ext>
            </a:extLst>
          </p:cNvPr>
          <p:cNvCxnSpPr>
            <a:cxnSpLocks/>
          </p:cNvCxnSpPr>
          <p:nvPr/>
        </p:nvCxnSpPr>
        <p:spPr>
          <a:xfrm flipH="1">
            <a:off x="1748118" y="2687782"/>
            <a:ext cx="4966764" cy="140012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6EC9E6-EEAD-89ED-05A3-1009911616A5}"/>
              </a:ext>
            </a:extLst>
          </p:cNvPr>
          <p:cNvCxnSpPr>
            <a:cxnSpLocks/>
          </p:cNvCxnSpPr>
          <p:nvPr/>
        </p:nvCxnSpPr>
        <p:spPr>
          <a:xfrm flipH="1">
            <a:off x="4679576" y="4087906"/>
            <a:ext cx="2035306" cy="189155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28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E3579-926E-5923-AB52-FE418D336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13FCEB-3E38-62C2-0AA2-E0F227FF5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Communication generation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C737540-900C-C546-013C-4D5D457CD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556996"/>
            <a:ext cx="8682363" cy="40095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22CFD4D-AEAC-DE4A-713D-68BAE4A9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SELECTION PARAMETERS: Letter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E78FE6-C1AD-1D18-4627-67F0766AC8DB}"/>
              </a:ext>
            </a:extLst>
          </p:cNvPr>
          <p:cNvSpPr txBox="1"/>
          <p:nvPr/>
        </p:nvSpPr>
        <p:spPr>
          <a:xfrm>
            <a:off x="273378" y="5750480"/>
            <a:ext cx="476890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Note</a:t>
            </a:r>
            <a:r>
              <a:rPr lang="en-US" dirty="0"/>
              <a:t>, your institution’s </a:t>
            </a:r>
            <a:r>
              <a:rPr lang="en-US" b="1" dirty="0"/>
              <a:t>Letter Code </a:t>
            </a:r>
            <a:r>
              <a:rPr lang="en-US" dirty="0"/>
              <a:t>for the Loan Exit Packet and/or PDF may be different than the emailed Loan Exit Notification </a:t>
            </a:r>
            <a:endParaRPr lang="en-US" b="1" i="1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4B26600B-E30F-16A7-8AA1-2C61761FD03E}"/>
              </a:ext>
            </a:extLst>
          </p:cNvPr>
          <p:cNvSpPr txBox="1"/>
          <p:nvPr/>
        </p:nvSpPr>
        <p:spPr>
          <a:xfrm>
            <a:off x="5116498" y="1291458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Campus Community &gt; Communications &gt; Communication Generation &gt;&gt; Selection Parameters</a:t>
            </a:r>
          </a:p>
        </p:txBody>
      </p:sp>
    </p:spTree>
    <p:extLst>
      <p:ext uri="{BB962C8B-B14F-4D97-AF65-F5344CB8AC3E}">
        <p14:creationId xmlns:p14="http://schemas.microsoft.com/office/powerpoint/2010/main" val="2257887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45167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3300D-9807-6CED-147D-283E45638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D84F4-CF63-183B-A67D-11563D6C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83" y="623838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EMAIL BOUNCES/</a:t>
            </a:r>
          </a:p>
          <a:p>
            <a:pPr marL="0" indent="0" algn="ctr">
              <a:buNone/>
            </a:pPr>
            <a:r>
              <a:rPr lang="en-US" sz="4000" b="1" dirty="0"/>
              <a:t>TRACKING UNDELIVERED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1024574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0EC26-E185-043E-853A-E00EE02B3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981F6E-992F-21CC-DB52-3543B859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Working email bounces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9F1300D-8F79-6E5E-D55F-352993282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COMMUNICATION MANAGEMENT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2266F4-33F5-52E3-0D3D-9BFA03D013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7" y="1335903"/>
            <a:ext cx="5728140" cy="53705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DF4B5392-38DE-8BA3-3618-280D72CEBAF9}"/>
              </a:ext>
            </a:extLst>
          </p:cNvPr>
          <p:cNvSpPr txBox="1"/>
          <p:nvPr/>
        </p:nvSpPr>
        <p:spPr>
          <a:xfrm>
            <a:off x="5344996" y="1335754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Campus Community &gt; Communications &gt; Person Communications &gt; Communication Management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BD2081-30AB-A249-BD7F-9BF5F2412051}"/>
              </a:ext>
            </a:extLst>
          </p:cNvPr>
          <p:cNvSpPr txBox="1"/>
          <p:nvPr/>
        </p:nvSpPr>
        <p:spPr>
          <a:xfrm>
            <a:off x="6400800" y="2696391"/>
            <a:ext cx="2500368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</a:t>
            </a:r>
            <a:r>
              <a:rPr lang="en-US" b="1" dirty="0"/>
              <a:t>Communication Management</a:t>
            </a:r>
            <a:r>
              <a:rPr lang="en-US" dirty="0"/>
              <a:t>, review the </a:t>
            </a:r>
            <a:r>
              <a:rPr lang="en-US" b="1" dirty="0"/>
              <a:t>Communication Outcome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‘</a:t>
            </a:r>
            <a:r>
              <a:rPr lang="en-US" i="1" dirty="0"/>
              <a:t>Missing Critical Data</a:t>
            </a:r>
            <a:r>
              <a:rPr lang="en-US" dirty="0"/>
              <a:t>’</a:t>
            </a:r>
          </a:p>
          <a:p>
            <a:endParaRPr lang="en-US" dirty="0"/>
          </a:p>
          <a:p>
            <a:r>
              <a:rPr lang="en-US" dirty="0"/>
              <a:t>Select the </a:t>
            </a:r>
            <a:r>
              <a:rPr lang="en-US" b="1" dirty="0"/>
              <a:t>View Missing Critical Data </a:t>
            </a:r>
            <a:r>
              <a:rPr lang="en-US" dirty="0"/>
              <a:t>link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6ED91E6-60E5-B818-5487-7AD082DCA1C0}"/>
              </a:ext>
            </a:extLst>
          </p:cNvPr>
          <p:cNvCxnSpPr/>
          <p:nvPr/>
        </p:nvCxnSpPr>
        <p:spPr>
          <a:xfrm flipH="1">
            <a:off x="1712259" y="3567953"/>
            <a:ext cx="4688541" cy="18556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8794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purl.org/dc/elements/1.1/"/>
    <ds:schemaRef ds:uri="dbb9891f-5342-44b3-9004-2472729e727f"/>
    <ds:schemaRef ds:uri="686bc730-dfb5-4557-ac43-64e2aeb7111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28480</TotalTime>
  <Words>665</Words>
  <Application>Microsoft Office PowerPoint</Application>
  <PresentationFormat>On-screen Show (4:3)</PresentationFormat>
  <Paragraphs>133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Fira Sans</vt:lpstr>
      <vt:lpstr>Franklin Gothic Book</vt:lpstr>
      <vt:lpstr>Office Theme</vt:lpstr>
      <vt:lpstr>PowerPoint Presentation</vt:lpstr>
      <vt:lpstr>Intermediate  loan processing:   loan exit counseling processing</vt:lpstr>
      <vt:lpstr>Objectives</vt:lpstr>
      <vt:lpstr>PowerPoint Presentation</vt:lpstr>
      <vt:lpstr>Communication generation</vt:lpstr>
      <vt:lpstr>Communication generation</vt:lpstr>
      <vt:lpstr>PowerPoint Presentation</vt:lpstr>
      <vt:lpstr>PowerPoint Presentation</vt:lpstr>
      <vt:lpstr>Working email bounces</vt:lpstr>
      <vt:lpstr>Working email bounces</vt:lpstr>
      <vt:lpstr>Tracking undelivered comms</vt:lpstr>
      <vt:lpstr>Tracking undelivered comms</vt:lpstr>
      <vt:lpstr>PowerPoint Presentation</vt:lpstr>
      <vt:lpstr>PowerPoint Presentation</vt:lpstr>
      <vt:lpstr>Testing communications before send</vt:lpstr>
      <vt:lpstr>PowerPoint Presentation</vt:lpstr>
      <vt:lpstr>PowerPoint Presentation</vt:lpstr>
      <vt:lpstr>Printing batch loan exit comms</vt:lpstr>
      <vt:lpstr>Printing batch loan exit comms cont’d</vt:lpstr>
      <vt:lpstr>PowerPoint Presentation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1114</cp:revision>
  <dcterms:created xsi:type="dcterms:W3CDTF">2019-02-17T19:57:33Z</dcterms:created>
  <dcterms:modified xsi:type="dcterms:W3CDTF">2025-02-18T17:49:11Z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