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2"/>
  </p:notesMasterIdLst>
  <p:handoutMasterIdLst>
    <p:handoutMasterId r:id="rId33"/>
  </p:handoutMasterIdLst>
  <p:sldIdLst>
    <p:sldId id="257" r:id="rId6"/>
    <p:sldId id="259" r:id="rId7"/>
    <p:sldId id="262" r:id="rId8"/>
    <p:sldId id="723" r:id="rId9"/>
    <p:sldId id="733" r:id="rId10"/>
    <p:sldId id="721" r:id="rId11"/>
    <p:sldId id="734" r:id="rId12"/>
    <p:sldId id="727" r:id="rId13"/>
    <p:sldId id="702" r:id="rId14"/>
    <p:sldId id="703" r:id="rId15"/>
    <p:sldId id="718" r:id="rId16"/>
    <p:sldId id="705" r:id="rId17"/>
    <p:sldId id="719" r:id="rId18"/>
    <p:sldId id="707" r:id="rId19"/>
    <p:sldId id="720" r:id="rId20"/>
    <p:sldId id="708" r:id="rId21"/>
    <p:sldId id="735" r:id="rId22"/>
    <p:sldId id="710" r:id="rId23"/>
    <p:sldId id="722" r:id="rId24"/>
    <p:sldId id="713" r:id="rId25"/>
    <p:sldId id="642" r:id="rId26"/>
    <p:sldId id="736" r:id="rId27"/>
    <p:sldId id="737" r:id="rId28"/>
    <p:sldId id="738" r:id="rId29"/>
    <p:sldId id="281" r:id="rId30"/>
    <p:sldId id="26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99" d="100"/>
          <a:sy n="99" d="100"/>
        </p:scale>
        <p:origin x="2034" y="7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1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solidFill>
            <a:srgbClr val="003764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37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9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3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3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80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12431-A6A6-11DB-BBEF-47BD88EF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77F74-DCC7-0D50-088E-37E48AB7D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DF205-CBA5-040D-46B7-525B27926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5F62-D2C9-6EED-6AFC-1AC3CEBBB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7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CE923-1CB2-C8D7-ED89-EDB3A8B5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0B5FB-908A-2D1E-AA99-314A90464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DA37BF-7963-F7CE-3605-E15EDEDB6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EA09B-0BE6-2C04-68C2-D3A7C744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C4F58-6E2E-D865-972E-8A7599F1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608D4-BAD0-FAA8-C913-BC1F47DB9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0A2E0-8762-243A-9BAA-8AD5214B9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C6786-E696-724A-C449-0B39EFB60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7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1/28/2025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1/28/2025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1/28/2025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1/28/2025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1/28/2025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1/28/2025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1/28/2025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1/28/2025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1/28/2025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1/28/2025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6" y="163338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7607" y="615785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AWARD PLUS LOAN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98F8E3-9C02-73B9-0E8B-5C3BA72D1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3" y="1392823"/>
            <a:ext cx="8569630" cy="2291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Awards &gt; Award Processing &gt; Assign Awards to a Student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2314" y="6017047"/>
            <a:ext cx="690984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If other aid is awarded, always sequence the PLUS or PLUS-denied award at the end of the aid package so it deducts properly from COA 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206772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5" y="698865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461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7609" y="687426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ORIGINATE SINGLE LOAN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B73715C-D597-ECD1-F962-EAB8065ED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9" y="1455357"/>
            <a:ext cx="8791637" cy="4872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Loans &gt; Process Loans</a:t>
            </a:r>
          </a:p>
        </p:txBody>
      </p:sp>
    </p:spTree>
    <p:extLst>
      <p:ext uri="{BB962C8B-B14F-4D97-AF65-F5344CB8AC3E}">
        <p14:creationId xmlns:p14="http://schemas.microsoft.com/office/powerpoint/2010/main" val="146252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206772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562" y="724277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70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928" y="687426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CREATE PARENT EMPL RECORD</a:t>
            </a: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7D80FCDF-B149-C95F-9108-555F7F9DC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19" y="1398940"/>
            <a:ext cx="5112944" cy="5295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563416" y="115523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Campus Community &gt; Personal Information &gt; Add/Update a Person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DE366D9-993D-AD44-C5ED-D4777745C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8" y="1416845"/>
            <a:ext cx="2710630" cy="2482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4928" y="4332084"/>
            <a:ext cx="258720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If the parent has no existing EMPL in ctcLink, a EMPL record must be created so you’re able to link the parent borrower to the loan record.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299411" y="1706129"/>
            <a:ext cx="3878981" cy="78645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2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261588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7391" y="731520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71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B2DCA52-3ABE-2E89-7626-CD316A20B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6" y="1356355"/>
            <a:ext cx="8882941" cy="3212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017" y="196473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806" y="715735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ESTABLISH RELATIONSHIP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53568" y="108285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Campus Community &gt; Personal Information &gt; Biographical &gt; Relationships &gt; Relationships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93" y="5407169"/>
            <a:ext cx="857605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Enter the student’s EMPL when establishing the relationship – not the parent.  In the </a:t>
            </a:r>
            <a:r>
              <a:rPr lang="en-US" sz="1600" b="1" dirty="0">
                <a:latin typeface="Franklin Gothic Book" panose="020B0503020102020204" pitchFamily="34" charset="0"/>
              </a:rPr>
              <a:t>Related ID </a:t>
            </a:r>
            <a:r>
              <a:rPr lang="en-US" sz="1600" dirty="0">
                <a:latin typeface="Franklin Gothic Book" panose="020B0503020102020204" pitchFamily="34" charset="0"/>
              </a:rPr>
              <a:t>field, enter the parent’s new EMPL.  </a:t>
            </a: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dirty="0">
                <a:latin typeface="Franklin Gothic Book" panose="020B0503020102020204" pitchFamily="34" charset="0"/>
              </a:rPr>
              <a:t>Define the Relationship </a:t>
            </a:r>
            <a:r>
              <a:rPr lang="en-US" sz="1600" b="1" u="sng" dirty="0">
                <a:latin typeface="Franklin Gothic Book" panose="020B0503020102020204" pitchFamily="34" charset="0"/>
              </a:rPr>
              <a:t>and</a:t>
            </a:r>
            <a:r>
              <a:rPr lang="en-US" sz="1600" dirty="0">
                <a:latin typeface="Franklin Gothic Book" panose="020B0503020102020204" pitchFamily="34" charset="0"/>
              </a:rPr>
              <a:t> the Guardianship status.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2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206772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5" y="715617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28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185" y="168830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808" y="620668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LINK PARENT TO PLUS LOAN RECORD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5D40BAD-2810-B4A5-E55C-287CBA9FE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3" y="1321701"/>
            <a:ext cx="8474384" cy="45466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2"/>
          <p:cNvSpPr txBox="1"/>
          <p:nvPr/>
        </p:nvSpPr>
        <p:spPr>
          <a:xfrm>
            <a:off x="5518786" y="111350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Loans &gt; Direct Lending Management &gt; Manage Direct Loan Application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93" y="5868834"/>
            <a:ext cx="85760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Enter the parent’s EMPL into the </a:t>
            </a:r>
            <a:r>
              <a:rPr lang="en-US" sz="1600" b="1" dirty="0">
                <a:latin typeface="Franklin Gothic Book" panose="020B0503020102020204" pitchFamily="34" charset="0"/>
              </a:rPr>
              <a:t>Borrower ID </a:t>
            </a:r>
            <a:r>
              <a:rPr lang="en-US" sz="1600" dirty="0">
                <a:latin typeface="Franklin Gothic Book" panose="020B0503020102020204" pitchFamily="34" charset="0"/>
              </a:rPr>
              <a:t>field.  Be sure to also define whether the refund should go to the Parent </a:t>
            </a:r>
            <a:r>
              <a:rPr lang="en-US" sz="1600" i="1" dirty="0">
                <a:latin typeface="Franklin Gothic Book" panose="020B0503020102020204" pitchFamily="34" charset="0"/>
              </a:rPr>
              <a:t>Borrower</a:t>
            </a:r>
            <a:r>
              <a:rPr lang="en-US" sz="1600" dirty="0">
                <a:latin typeface="Franklin Gothic Book" panose="020B0503020102020204" pitchFamily="34" charset="0"/>
              </a:rPr>
              <a:t> or the </a:t>
            </a:r>
            <a:r>
              <a:rPr lang="en-US" sz="1600" i="1" dirty="0">
                <a:latin typeface="Franklin Gothic Book" panose="020B0503020102020204" pitchFamily="34" charset="0"/>
              </a:rPr>
              <a:t>Student </a:t>
            </a:r>
            <a:r>
              <a:rPr lang="en-US" sz="1600" dirty="0">
                <a:latin typeface="Franklin Gothic Book" panose="020B0503020102020204" pitchFamily="34" charset="0"/>
              </a:rPr>
              <a:t>on the </a:t>
            </a:r>
            <a:r>
              <a:rPr lang="en-US" sz="1600" b="1" dirty="0">
                <a:latin typeface="Franklin Gothic Book" panose="020B0503020102020204" pitchFamily="34" charset="0"/>
              </a:rPr>
              <a:t>Loan Refund Indicator </a:t>
            </a:r>
            <a:r>
              <a:rPr lang="en-US" sz="1600" dirty="0">
                <a:latin typeface="Franklin Gothic Book" panose="020B0503020102020204" pitchFamily="34" charset="0"/>
              </a:rPr>
              <a:t>drop down box.  Select </a:t>
            </a:r>
            <a:r>
              <a:rPr lang="en-US" sz="1600" b="1" dirty="0">
                <a:latin typeface="Franklin Gothic Book" panose="020B0503020102020204" pitchFamily="34" charset="0"/>
              </a:rPr>
              <a:t>Save</a:t>
            </a:r>
            <a:r>
              <a:rPr lang="en-US" sz="1600" dirty="0">
                <a:latin typeface="Franklin Gothic Book" panose="020B0503020102020204" pitchFamily="34" charset="0"/>
              </a:rPr>
              <a:t>.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5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761" y="294197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2123" y="687426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41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4092902"/>
            <a:ext cx="8336975" cy="999259"/>
          </a:xfrm>
        </p:spPr>
        <p:txBody>
          <a:bodyPr/>
          <a:lstStyle/>
          <a:p>
            <a:r>
              <a:rPr lang="en-US" dirty="0"/>
              <a:t>Fin aid training:  </a:t>
            </a:r>
            <a:br>
              <a:rPr lang="en-US" dirty="0"/>
            </a:br>
            <a:r>
              <a:rPr lang="en-US" dirty="0"/>
              <a:t>Plus loan processing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8912" y="5576682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January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928" y="694218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PROCESS LOANS AGAIN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F423958-BC16-1DF4-3108-A34563F21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2" y="1413889"/>
            <a:ext cx="8569630" cy="474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Loans &gt; Process Loans</a:t>
            </a:r>
          </a:p>
        </p:txBody>
      </p:sp>
    </p:spTree>
    <p:extLst>
      <p:ext uri="{BB962C8B-B14F-4D97-AF65-F5344CB8AC3E}">
        <p14:creationId xmlns:p14="http://schemas.microsoft.com/office/powerpoint/2010/main" val="198338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D0E7C-96D6-6F56-4EDF-6125C91AB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0BAA5-2139-24FE-EFCA-17EFA280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588054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AWARDING ADDT’L UNSUB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PLUS-DENIED STUDENTS</a:t>
            </a:r>
          </a:p>
        </p:txBody>
      </p:sp>
    </p:spTree>
    <p:extLst>
      <p:ext uri="{BB962C8B-B14F-4D97-AF65-F5344CB8AC3E}">
        <p14:creationId xmlns:p14="http://schemas.microsoft.com/office/powerpoint/2010/main" val="28269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A24BE-554D-2077-1ED4-685507B9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F5DB6-02D8-6D4F-D762-AA947BD5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9" y="294198"/>
            <a:ext cx="8845698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ADDT’L UNSUB FOR PLUS-DENIED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50D5B-1491-E5FB-152C-262FD7D4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28" y="694218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PACKAGING STATUS SUMMARY PG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95945CE-C757-F6C5-5CDB-526386E1E66E}"/>
              </a:ext>
            </a:extLst>
          </p:cNvPr>
          <p:cNvSpPr txBox="1"/>
          <p:nvPr/>
        </p:nvSpPr>
        <p:spPr>
          <a:xfrm>
            <a:off x="5219249" y="121906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View Packaging Status Summary &gt;&gt; Database Matches</a:t>
            </a:r>
          </a:p>
        </p:txBody>
      </p:sp>
      <p:pic>
        <p:nvPicPr>
          <p:cNvPr id="7" name="Picture 6" descr="A screenshot of a match&#10;&#10;Description automatically generated">
            <a:extLst>
              <a:ext uri="{FF2B5EF4-FFF2-40B4-BE49-F238E27FC236}">
                <a16:creationId xmlns:a16="http://schemas.microsoft.com/office/drawing/2014/main" id="{839D603E-54F5-44F4-04E2-BD57A0541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1" y="1219065"/>
            <a:ext cx="3681987" cy="2756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67EB9A9-D07A-487B-DB85-DAACCD3F5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" y="4158980"/>
            <a:ext cx="8316227" cy="24776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805FFB-B59A-B078-084C-9099452D7641}"/>
              </a:ext>
            </a:extLst>
          </p:cNvPr>
          <p:cNvCxnSpPr/>
          <p:nvPr/>
        </p:nvCxnSpPr>
        <p:spPr>
          <a:xfrm>
            <a:off x="924025" y="3696101"/>
            <a:ext cx="1722922" cy="19828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961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580A-A010-E3D8-481F-615F1617E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20017-7F07-9C1F-CD0E-A81A07C8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14840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pPr lvl="0"/>
            <a:r>
              <a:rPr lang="en-US" sz="2400" dirty="0"/>
              <a:t>Understand awarding the PLUS Loan</a:t>
            </a:r>
          </a:p>
          <a:p>
            <a:pPr lvl="1"/>
            <a:r>
              <a:rPr lang="en-US" dirty="0"/>
              <a:t>performing a credit check</a:t>
            </a:r>
          </a:p>
          <a:p>
            <a:pPr lvl="1"/>
            <a:r>
              <a:rPr lang="en-US" dirty="0"/>
              <a:t>brief discussion about using loan request form vs. PLUS Loan application on studentaid.gov </a:t>
            </a:r>
          </a:p>
          <a:p>
            <a:pPr lvl="0"/>
            <a:r>
              <a:rPr lang="en-US" sz="2400" dirty="0"/>
              <a:t>Understand how to establish the Parent Record in ctcLink</a:t>
            </a:r>
          </a:p>
          <a:p>
            <a:pPr lvl="0"/>
            <a:r>
              <a:rPr lang="en-US" sz="2400" dirty="0"/>
              <a:t>Understand how to establish a student parent relationship</a:t>
            </a:r>
          </a:p>
          <a:p>
            <a:pPr lvl="0"/>
            <a:r>
              <a:rPr lang="en-US" sz="2400" dirty="0"/>
              <a:t>Understand how to link the parent record to the PLUS Loan record </a:t>
            </a:r>
          </a:p>
          <a:p>
            <a:pPr lvl="0"/>
            <a:r>
              <a:rPr lang="en-US" sz="2400" dirty="0"/>
              <a:t>Understand how to work with PLUS-denied students by awarding </a:t>
            </a:r>
            <a:r>
              <a:rPr lang="en-US" sz="2400" dirty="0" err="1"/>
              <a:t>addt'l</a:t>
            </a:r>
            <a:r>
              <a:rPr lang="en-US" sz="2400" dirty="0"/>
              <a:t> unsub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PLUS Loan Processing Training Complete! </a:t>
            </a:r>
          </a:p>
          <a:p>
            <a:r>
              <a:rPr lang="en-US" dirty="0"/>
              <a:t>Please review the Loan Business Processing Guide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pPr lvl="0"/>
            <a:r>
              <a:rPr lang="en-US" sz="2400" dirty="0"/>
              <a:t>Understand awarding the PLUS Loan</a:t>
            </a:r>
          </a:p>
          <a:p>
            <a:pPr lvl="1"/>
            <a:r>
              <a:rPr lang="en-US" dirty="0"/>
              <a:t>performing a credit check</a:t>
            </a:r>
          </a:p>
          <a:p>
            <a:pPr lvl="1"/>
            <a:r>
              <a:rPr lang="en-US" dirty="0"/>
              <a:t>brief discussion about using loan request form vs. PLUS Loan application on studentaid.gov </a:t>
            </a:r>
          </a:p>
          <a:p>
            <a:pPr lvl="0"/>
            <a:r>
              <a:rPr lang="en-US" sz="2400" dirty="0"/>
              <a:t>Understand how to establish the Parent Record in ctcLink</a:t>
            </a:r>
          </a:p>
          <a:p>
            <a:pPr lvl="0"/>
            <a:r>
              <a:rPr lang="en-US" sz="2400" dirty="0"/>
              <a:t>Understand how to establish a student parent relationship</a:t>
            </a:r>
          </a:p>
          <a:p>
            <a:pPr lvl="0"/>
            <a:r>
              <a:rPr lang="en-US" sz="2400" dirty="0"/>
              <a:t>Understand how to link the parent record to the PLUS Loan record </a:t>
            </a:r>
          </a:p>
          <a:p>
            <a:pPr lvl="0"/>
            <a:r>
              <a:rPr lang="en-US" sz="2400" dirty="0"/>
              <a:t>Understand how to work with PLUS-denied students by awarding </a:t>
            </a:r>
            <a:r>
              <a:rPr lang="en-US" sz="2400" dirty="0" err="1"/>
              <a:t>addt'l</a:t>
            </a:r>
            <a:r>
              <a:rPr lang="en-US" sz="2400" dirty="0"/>
              <a:t> unsub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9316-68C8-D489-C384-E55F428E2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3A866-9777-0B99-D17E-3BBC173B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UNDERSTANDING </a:t>
            </a:r>
          </a:p>
          <a:p>
            <a:pPr marL="0" indent="0" algn="ctr">
              <a:buNone/>
            </a:pPr>
            <a:r>
              <a:rPr lang="en-US" sz="4000" b="1" dirty="0"/>
              <a:t>AWARDING A PLUS LOAN</a:t>
            </a:r>
          </a:p>
        </p:txBody>
      </p:sp>
    </p:spTree>
    <p:extLst>
      <p:ext uri="{BB962C8B-B14F-4D97-AF65-F5344CB8AC3E}">
        <p14:creationId xmlns:p14="http://schemas.microsoft.com/office/powerpoint/2010/main" val="7141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9BB8-8BB8-EE32-40C8-70D7ADD7D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8934F4-03F6-B3F2-03FB-9B6066A5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Understanding AWARDING A PLUS LOAN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337E629-9DB4-C65F-854A-17B2CE61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808522"/>
            <a:ext cx="8696214" cy="5422765"/>
          </a:xfrm>
        </p:spPr>
        <p:txBody>
          <a:bodyPr/>
          <a:lstStyle/>
          <a:p>
            <a:r>
              <a:rPr lang="en-US" dirty="0"/>
              <a:t>Parent requests for Dependent student</a:t>
            </a:r>
          </a:p>
          <a:p>
            <a:r>
              <a:rPr lang="en-US" dirty="0"/>
              <a:t>Can be awarded up to </a:t>
            </a:r>
            <a:r>
              <a:rPr lang="en-US" i="1" dirty="0"/>
              <a:t>Federal Unmet COA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1A1F166-D71F-8D56-66D3-48EB5BB63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0" y="3753853"/>
            <a:ext cx="8435341" cy="27641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F97E7-2A4E-DFED-F0E0-7A97BD438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914852"/>
            <a:ext cx="2942857" cy="30282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A5461A-5277-A0AF-E786-5457D2399708}"/>
              </a:ext>
            </a:extLst>
          </p:cNvPr>
          <p:cNvCxnSpPr>
            <a:cxnSpLocks/>
          </p:cNvCxnSpPr>
          <p:nvPr/>
        </p:nvCxnSpPr>
        <p:spPr>
          <a:xfrm>
            <a:off x="2839453" y="4437246"/>
            <a:ext cx="1953928" cy="10010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6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6921-0A51-395C-23FC-C59C1532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44BDA-06BF-CBF3-93E8-29488772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Understanding awarding a plus loan cont’d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48B8E4-7504-8FB9-9D12-7491B3D0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CREDIT CHECKS </a:t>
            </a:r>
          </a:p>
          <a:p>
            <a:pPr lvl="1"/>
            <a:r>
              <a:rPr lang="en-US" dirty="0"/>
              <a:t>Credit check is performed when the parent borrower applies through studentaid.gov</a:t>
            </a:r>
          </a:p>
          <a:p>
            <a:pPr lvl="1"/>
            <a:r>
              <a:rPr lang="en-US" i="1" u="sng" dirty="0"/>
              <a:t>Or</a:t>
            </a:r>
            <a:r>
              <a:rPr lang="en-US" dirty="0"/>
              <a:t> you can perform a credit check in COD, </a:t>
            </a:r>
            <a:r>
              <a:rPr lang="en-US" u="sng" dirty="0"/>
              <a:t>if you have written consent from the parent borrower</a:t>
            </a:r>
          </a:p>
          <a:p>
            <a:pPr lvl="1"/>
            <a:r>
              <a:rPr lang="en-US" dirty="0"/>
              <a:t>Credit checks are valid for 180 days</a:t>
            </a:r>
          </a:p>
          <a:p>
            <a:pPr lvl="1"/>
            <a:r>
              <a:rPr lang="en-US" dirty="0"/>
              <a:t>Loan Request Forms vs. </a:t>
            </a:r>
            <a:r>
              <a:rPr lang="en-US"/>
              <a:t>PLUS Batches in COD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C573F-2F76-484F-17A7-CA0976E55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9" y="5003321"/>
            <a:ext cx="8406619" cy="16704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9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3118-5359-1A6A-E658-0EF74D28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99A0-3344-F546-C442-A3905502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POLL TIME! </a:t>
            </a:r>
          </a:p>
        </p:txBody>
      </p:sp>
    </p:spTree>
    <p:extLst>
      <p:ext uri="{BB962C8B-B14F-4D97-AF65-F5344CB8AC3E}">
        <p14:creationId xmlns:p14="http://schemas.microsoft.com/office/powerpoint/2010/main" val="118070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04C6-1744-1DDA-5F1C-F10AC0A01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D3B7F-6F16-B5C2-4964-A5A233B6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973064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STEPS ON THE PLUS LOAN</a:t>
            </a:r>
          </a:p>
        </p:txBody>
      </p:sp>
    </p:spTree>
    <p:extLst>
      <p:ext uri="{BB962C8B-B14F-4D97-AF65-F5344CB8AC3E}">
        <p14:creationId xmlns:p14="http://schemas.microsoft.com/office/powerpoint/2010/main" val="245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512" y="283537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512" y="815686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597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28968</TotalTime>
  <Words>968</Words>
  <Application>Microsoft Office PowerPoint</Application>
  <PresentationFormat>On-screen Show (4:3)</PresentationFormat>
  <Paragraphs>173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Libre Franklin Medium</vt:lpstr>
      <vt:lpstr>Office Theme</vt:lpstr>
      <vt:lpstr>PowerPoint Presentation</vt:lpstr>
      <vt:lpstr>Fin aid training:   Plus loan processing</vt:lpstr>
      <vt:lpstr>Objectives</vt:lpstr>
      <vt:lpstr>PowerPoint Presentation</vt:lpstr>
      <vt:lpstr>Understanding AWARDING A PLUS LOAN</vt:lpstr>
      <vt:lpstr>Understanding awarding a plus loan cont’d </vt:lpstr>
      <vt:lpstr>PowerPoint Presentation</vt:lpstr>
      <vt:lpstr>PowerPoint Presentation</vt:lpstr>
      <vt:lpstr>PLUS LOAN PROCESSING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</vt:lpstr>
      <vt:lpstr>PLUS LOAN PROCESSING CONT’D</vt:lpstr>
      <vt:lpstr>PowerPoint Presentation</vt:lpstr>
      <vt:lpstr>PowerPoint Presentation</vt:lpstr>
      <vt:lpstr>ADDT’L UNSUB FOR PLUS-DENIED STUDENTS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1099</cp:revision>
  <dcterms:created xsi:type="dcterms:W3CDTF">2019-02-17T19:57:33Z</dcterms:created>
  <dcterms:modified xsi:type="dcterms:W3CDTF">2025-01-29T01:11:34Z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