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0"/>
  </p:notesMasterIdLst>
  <p:handoutMasterIdLst>
    <p:handoutMasterId r:id="rId31"/>
  </p:handoutMasterIdLst>
  <p:sldIdLst>
    <p:sldId id="257" r:id="rId6"/>
    <p:sldId id="259" r:id="rId7"/>
    <p:sldId id="262" r:id="rId8"/>
    <p:sldId id="723" r:id="rId9"/>
    <p:sldId id="721" r:id="rId10"/>
    <p:sldId id="667" r:id="rId11"/>
    <p:sldId id="722" r:id="rId12"/>
    <p:sldId id="727" r:id="rId13"/>
    <p:sldId id="534" r:id="rId14"/>
    <p:sldId id="634" r:id="rId15"/>
    <p:sldId id="728" r:id="rId16"/>
    <p:sldId id="712" r:id="rId17"/>
    <p:sldId id="729" r:id="rId18"/>
    <p:sldId id="714" r:id="rId19"/>
    <p:sldId id="642" r:id="rId20"/>
    <p:sldId id="613" r:id="rId21"/>
    <p:sldId id="724" r:id="rId22"/>
    <p:sldId id="725" r:id="rId23"/>
    <p:sldId id="726" r:id="rId24"/>
    <p:sldId id="730" r:id="rId25"/>
    <p:sldId id="731" r:id="rId26"/>
    <p:sldId id="732" r:id="rId27"/>
    <p:sldId id="281" r:id="rId28"/>
    <p:sldId id="261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99" d="100"/>
          <a:sy n="99" d="100"/>
        </p:scale>
        <p:origin x="1170" y="78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Upload </a:t>
          </a:r>
          <a:r>
            <a:rPr lang="en-US" b="1" dirty="0" err="1"/>
            <a:t>crnd</a:t>
          </a:r>
          <a:r>
            <a:rPr lang="en-US" b="1" dirty="0"/>
            <a:t>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/>
            <a:t>Step 2: </a:t>
          </a:r>
          <a:r>
            <a:rPr lang="en-US" b="0" dirty="0"/>
            <a:t>Import</a:t>
          </a:r>
          <a:r>
            <a:rPr lang="en-US" dirty="0"/>
            <a:t>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4B5ED82B-BA5F-4E54-BFFE-8DDFF2DC0473}">
      <dgm:prSet phldrT="[Text]"/>
      <dgm:spPr/>
      <dgm:t>
        <a:bodyPr/>
        <a:lstStyle/>
        <a:p>
          <a:r>
            <a:rPr lang="en-US" b="1" dirty="0"/>
            <a:t>Step 3: </a:t>
          </a:r>
          <a:r>
            <a:rPr lang="en-US" b="0" dirty="0"/>
            <a:t>Run Transaction Status - On Hold Report to Identify Students</a:t>
          </a:r>
          <a:endParaRPr lang="en-US" dirty="0"/>
        </a:p>
      </dgm:t>
    </dgm:pt>
    <dgm:pt modelId="{E98BE212-45F4-4DD5-85BB-82A051A8B01C}" type="parTrans" cxnId="{0D84CB42-8D7B-4947-AA79-7742209B24BD}">
      <dgm:prSet/>
      <dgm:spPr/>
      <dgm:t>
        <a:bodyPr/>
        <a:lstStyle/>
        <a:p>
          <a:endParaRPr lang="en-US"/>
        </a:p>
      </dgm:t>
    </dgm:pt>
    <dgm:pt modelId="{24204916-B1DF-4A34-9D96-C6C656F07F71}" type="sibTrans" cxnId="{0D84CB42-8D7B-4947-AA79-7742209B24BD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65D95B76-0F30-419C-A7FC-9B5C237EA5B2}" type="pres">
      <dgm:prSet presAssocID="{C7FEA775-3690-4A58-A997-45BC574ABE9D}" presName="sibTrans" presStyleCnt="0"/>
      <dgm:spPr/>
    </dgm:pt>
    <dgm:pt modelId="{F02F650F-A33C-424B-A117-FAC02507DF61}" type="pres">
      <dgm:prSet presAssocID="{4B5ED82B-BA5F-4E54-BFFE-8DDFF2DC047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0D84CB42-8D7B-4947-AA79-7742209B24BD}" srcId="{1C7648D5-25B0-483F-9CBC-048735DDE692}" destId="{4B5ED82B-BA5F-4E54-BFFE-8DDFF2DC0473}" srcOrd="2" destOrd="0" parTransId="{E98BE212-45F4-4DD5-85BB-82A051A8B01C}" sibTransId="{24204916-B1DF-4A34-9D96-C6C656F07F71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B246C7CC-75E3-45B1-9868-B177B1780731}" type="presOf" srcId="{4B5ED82B-BA5F-4E54-BFFE-8DDFF2DC0473}" destId="{F02F650F-A33C-424B-A117-FAC02507DF61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ABB0FBBE-86C8-41A9-842E-301D3D4B4C15}" type="presParOf" srcId="{86CA7D95-ADC9-4F08-AA5C-96CB6089358A}" destId="{65D95B76-0F30-419C-A7FC-9B5C237EA5B2}" srcOrd="3" destOrd="0" presId="urn:microsoft.com/office/officeart/2005/8/layout/hProcess9"/>
    <dgm:cxn modelId="{ACF00F8E-B179-41C4-9320-4DC4F57E7B3D}" type="presParOf" srcId="{86CA7D95-ADC9-4F08-AA5C-96CB6089358A}" destId="{F02F650F-A33C-424B-A117-FAC02507D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</a:t>
          </a:r>
          <a:r>
            <a:rPr lang="en-US" b="0" dirty="0" err="1"/>
            <a:t>crnd</a:t>
          </a:r>
          <a:r>
            <a:rPr lang="en-US" b="0" dirty="0"/>
            <a:t>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2: 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4B5ED82B-BA5F-4E54-BFFE-8DDFF2DC0473}">
      <dgm:prSet phldrT="[Text]"/>
      <dgm:spPr/>
      <dgm:t>
        <a:bodyPr/>
        <a:lstStyle/>
        <a:p>
          <a:r>
            <a:rPr lang="en-US" b="1" dirty="0"/>
            <a:t>Step 3: </a:t>
          </a:r>
          <a:r>
            <a:rPr lang="en-US" b="0" dirty="0"/>
            <a:t>Run Transaction Status – ‘On Hold Report’ to Identify Students</a:t>
          </a:r>
          <a:endParaRPr lang="en-US" dirty="0"/>
        </a:p>
      </dgm:t>
    </dgm:pt>
    <dgm:pt modelId="{E98BE212-45F4-4DD5-85BB-82A051A8B01C}" type="parTrans" cxnId="{0D84CB42-8D7B-4947-AA79-7742209B24BD}">
      <dgm:prSet/>
      <dgm:spPr/>
      <dgm:t>
        <a:bodyPr/>
        <a:lstStyle/>
        <a:p>
          <a:endParaRPr lang="en-US"/>
        </a:p>
      </dgm:t>
    </dgm:pt>
    <dgm:pt modelId="{24204916-B1DF-4A34-9D96-C6C656F07F71}" type="sibTrans" cxnId="{0D84CB42-8D7B-4947-AA79-7742209B24BD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65D95B76-0F30-419C-A7FC-9B5C237EA5B2}" type="pres">
      <dgm:prSet presAssocID="{C7FEA775-3690-4A58-A997-45BC574ABE9D}" presName="sibTrans" presStyleCnt="0"/>
      <dgm:spPr/>
    </dgm:pt>
    <dgm:pt modelId="{F02F650F-A33C-424B-A117-FAC02507DF61}" type="pres">
      <dgm:prSet presAssocID="{4B5ED82B-BA5F-4E54-BFFE-8DDFF2DC047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0D84CB42-8D7B-4947-AA79-7742209B24BD}" srcId="{1C7648D5-25B0-483F-9CBC-048735DDE692}" destId="{4B5ED82B-BA5F-4E54-BFFE-8DDFF2DC0473}" srcOrd="2" destOrd="0" parTransId="{E98BE212-45F4-4DD5-85BB-82A051A8B01C}" sibTransId="{24204916-B1DF-4A34-9D96-C6C656F07F71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B246C7CC-75E3-45B1-9868-B177B1780731}" type="presOf" srcId="{4B5ED82B-BA5F-4E54-BFFE-8DDFF2DC0473}" destId="{F02F650F-A33C-424B-A117-FAC02507DF61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ABB0FBBE-86C8-41A9-842E-301D3D4B4C15}" type="presParOf" srcId="{86CA7D95-ADC9-4F08-AA5C-96CB6089358A}" destId="{65D95B76-0F30-419C-A7FC-9B5C237EA5B2}" srcOrd="3" destOrd="0" presId="urn:microsoft.com/office/officeart/2005/8/layout/hProcess9"/>
    <dgm:cxn modelId="{ACF00F8E-B179-41C4-9320-4DC4F57E7B3D}" type="presParOf" srcId="{86CA7D95-ADC9-4F08-AA5C-96CB6089358A}" destId="{F02F650F-A33C-424B-A117-FAC02507D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1" dirty="0"/>
            <a:t>Step 1: Upload </a:t>
          </a:r>
          <a:r>
            <a:rPr lang="en-US" b="1" dirty="0" err="1"/>
            <a:t>crnd</a:t>
          </a:r>
          <a:r>
            <a:rPr lang="en-US" b="1" dirty="0"/>
            <a:t>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1" dirty="0"/>
            <a:t>Step 2: </a:t>
          </a:r>
          <a:r>
            <a:rPr lang="en-US" b="0" dirty="0"/>
            <a:t>Import</a:t>
          </a:r>
          <a:r>
            <a:rPr lang="en-US" dirty="0"/>
            <a:t>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4B5ED82B-BA5F-4E54-BFFE-8DDFF2DC0473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3: Run Transaction Status – ‘On Hold’ Report to Identify Students</a:t>
          </a:r>
        </a:p>
      </dgm:t>
    </dgm:pt>
    <dgm:pt modelId="{E98BE212-45F4-4DD5-85BB-82A051A8B01C}" type="parTrans" cxnId="{0D84CB42-8D7B-4947-AA79-7742209B24BD}">
      <dgm:prSet/>
      <dgm:spPr/>
      <dgm:t>
        <a:bodyPr/>
        <a:lstStyle/>
        <a:p>
          <a:endParaRPr lang="en-US"/>
        </a:p>
      </dgm:t>
    </dgm:pt>
    <dgm:pt modelId="{24204916-B1DF-4A34-9D96-C6C656F07F71}" type="sibTrans" cxnId="{0D84CB42-8D7B-4947-AA79-7742209B24BD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65D95B76-0F30-419C-A7FC-9B5C237EA5B2}" type="pres">
      <dgm:prSet presAssocID="{C7FEA775-3690-4A58-A997-45BC574ABE9D}" presName="sibTrans" presStyleCnt="0"/>
      <dgm:spPr/>
    </dgm:pt>
    <dgm:pt modelId="{F02F650F-A33C-424B-A117-FAC02507DF61}" type="pres">
      <dgm:prSet presAssocID="{4B5ED82B-BA5F-4E54-BFFE-8DDFF2DC047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0D84CB42-8D7B-4947-AA79-7742209B24BD}" srcId="{1C7648D5-25B0-483F-9CBC-048735DDE692}" destId="{4B5ED82B-BA5F-4E54-BFFE-8DDFF2DC0473}" srcOrd="2" destOrd="0" parTransId="{E98BE212-45F4-4DD5-85BB-82A051A8B01C}" sibTransId="{24204916-B1DF-4A34-9D96-C6C656F07F71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B246C7CC-75E3-45B1-9868-B177B1780731}" type="presOf" srcId="{4B5ED82B-BA5F-4E54-BFFE-8DDFF2DC0473}" destId="{F02F650F-A33C-424B-A117-FAC02507DF61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ABB0FBBE-86C8-41A9-842E-301D3D4B4C15}" type="presParOf" srcId="{86CA7D95-ADC9-4F08-AA5C-96CB6089358A}" destId="{65D95B76-0F30-419C-A7FC-9B5C237EA5B2}" srcOrd="3" destOrd="0" presId="urn:microsoft.com/office/officeart/2005/8/layout/hProcess9"/>
    <dgm:cxn modelId="{ACF00F8E-B179-41C4-9320-4DC4F57E7B3D}" type="presParOf" srcId="{86CA7D95-ADC9-4F08-AA5C-96CB6089358A}" destId="{F02F650F-A33C-424B-A117-FAC02507D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1: Upload </a:t>
          </a:r>
          <a:r>
            <a:rPr lang="en-US" sz="2000" b="1" kern="1200" dirty="0" err="1"/>
            <a:t>crnd</a:t>
          </a:r>
          <a:r>
            <a:rPr lang="en-US" sz="2000" b="1" kern="1200" dirty="0"/>
            <a:t> file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2: </a:t>
          </a:r>
          <a:r>
            <a:rPr lang="en-US" sz="2000" b="0" kern="1200" dirty="0"/>
            <a:t>Import</a:t>
          </a:r>
          <a:r>
            <a:rPr lang="en-US" sz="2000" kern="1200" dirty="0"/>
            <a:t> Federal Data Files</a:t>
          </a:r>
        </a:p>
      </dsp:txBody>
      <dsp:txXfrm>
        <a:off x="2372967" y="1450799"/>
        <a:ext cx="1991196" cy="1638869"/>
      </dsp:txXfrm>
    </dsp:sp>
    <dsp:sp modelId="{F02F650F-A33C-424B-A117-FAC02507DF61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3: </a:t>
          </a:r>
          <a:r>
            <a:rPr lang="en-US" sz="2000" b="0" kern="1200" dirty="0"/>
            <a:t>Run Transaction Status - On Hold Report to Identify Students</a:t>
          </a:r>
          <a:endParaRPr lang="en-US" sz="2000" kern="1200" dirty="0"/>
        </a:p>
      </dsp:txBody>
      <dsp:txXfrm>
        <a:off x="4650038" y="1450799"/>
        <a:ext cx="1991196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1: </a:t>
          </a:r>
          <a:r>
            <a:rPr lang="en-US" sz="2000" b="0" kern="1200" dirty="0"/>
            <a:t>Upload </a:t>
          </a:r>
          <a:r>
            <a:rPr lang="en-US" sz="2000" b="0" kern="1200" dirty="0" err="1"/>
            <a:t>crnd</a:t>
          </a:r>
          <a:r>
            <a:rPr lang="en-US" sz="2000" b="0" kern="1200" dirty="0"/>
            <a:t> file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2: Import Federal Data Files</a:t>
          </a:r>
        </a:p>
      </dsp:txBody>
      <dsp:txXfrm>
        <a:off x="2372967" y="1450799"/>
        <a:ext cx="1991196" cy="1638869"/>
      </dsp:txXfrm>
    </dsp:sp>
    <dsp:sp modelId="{F02F650F-A33C-424B-A117-FAC02507DF61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3: </a:t>
          </a:r>
          <a:r>
            <a:rPr lang="en-US" sz="2000" b="0" kern="1200" dirty="0"/>
            <a:t>Run Transaction Status – ‘On Hold Report’ to Identify Students</a:t>
          </a:r>
          <a:endParaRPr lang="en-US" sz="2000" kern="1200" dirty="0"/>
        </a:p>
      </dsp:txBody>
      <dsp:txXfrm>
        <a:off x="4650038" y="1450799"/>
        <a:ext cx="1991196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1: Upload </a:t>
          </a:r>
          <a:r>
            <a:rPr lang="en-US" sz="2000" b="1" kern="1200" dirty="0" err="1"/>
            <a:t>crnd</a:t>
          </a:r>
          <a:r>
            <a:rPr lang="en-US" sz="2000" b="1" kern="1200" dirty="0"/>
            <a:t> file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2: </a:t>
          </a:r>
          <a:r>
            <a:rPr lang="en-US" sz="2000" b="0" kern="1200" dirty="0"/>
            <a:t>Import</a:t>
          </a:r>
          <a:r>
            <a:rPr lang="en-US" sz="2000" kern="1200" dirty="0"/>
            <a:t> Federal Data Files</a:t>
          </a:r>
        </a:p>
      </dsp:txBody>
      <dsp:txXfrm>
        <a:off x="2372967" y="1450799"/>
        <a:ext cx="1991196" cy="1638869"/>
      </dsp:txXfrm>
    </dsp:sp>
    <dsp:sp modelId="{F02F650F-A33C-424B-A117-FAC02507DF61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3: Run Transaction Status – ‘On Hold’ Report to Identify Students</a:t>
          </a:r>
        </a:p>
      </dsp:txBody>
      <dsp:txXfrm>
        <a:off x="4650038" y="1450799"/>
        <a:ext cx="1991196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ADA06-264F-2B9A-0730-DF37EEDEF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5C99FB-6D27-39C6-1428-16F141C35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B22B6-31A9-CAA2-EC97-C0BB4368E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5F9D8-0BDD-9A68-99CC-01857A5931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0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123CA-545D-1C55-0372-0B837F5B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1EA4B-2579-7EE5-8DB7-C450EB287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EAB4C-FE3A-7CC1-8EEE-3A0512D4E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BF970-74F8-BC6F-35DF-20F02621F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6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EC1A-D4C9-2AD0-DFC7-6B7AC3325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68546-A41B-C836-0271-922EBC830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E0657-B1A5-27D2-6210-387368C0D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27F2D-7CF3-F6AA-4573-1F420D822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74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553DE-4827-6B20-A5AB-27CE657E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61CB2-633F-F45B-49AB-91CCD89F5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9B5D4-4988-8E38-A73B-5EDB759CA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AF07E-227A-4E8E-FDBC-2BFE9394F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95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9B70-F1A6-3BEE-7E1A-6D8E2BE9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8C96FC-0ABA-8070-448E-00AAFB6C2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8FE99-70D8-5958-6982-C92044D0F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65893-AE90-4931-E9C9-B44126276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1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C4F58-6E2E-D865-972E-8A7599F1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608D4-BAD0-FAA8-C913-BC1F47DB9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0A2E0-8762-243A-9BAA-8AD5214B9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C6786-E696-724A-C449-0B39EFB60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E6C9E-7AE3-EEE4-2A24-E0EC203CD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3DB17-698D-63CA-0DC9-6A74B1E57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ECC5E-1E62-7E67-946A-EEDCD318A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E2081-1E4E-9D47-BCCB-FB22267B8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6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A05EC-4A99-3D21-2400-4CA86B8F2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C4143D-4C86-CABE-42BE-52FFD7404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93061-C7C7-176B-1C6D-2EF39C8A4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B8A-DDE3-4BF8-2576-DD7DAC48C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8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12/10/2024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12/10/2024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12/10/2024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12/10/2024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12/10/2024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12/10/2024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12/10/2024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12/10/2024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12/10/2024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12/10/2024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hristiantietze.de/posts/2016/05/emoji-bytes-lo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Emoj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CRND FILE processing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UPLOADING CRND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n image of the Upload Files page with the Upload File button annotated in a purple box and the crnd24op.002 file highlighted in yellow ">
            <a:extLst>
              <a:ext uri="{FF2B5EF4-FFF2-40B4-BE49-F238E27FC236}">
                <a16:creationId xmlns:a16="http://schemas.microsoft.com/office/drawing/2014/main" id="{325BD789-58F6-8207-1831-E23B47EA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" y="1315730"/>
            <a:ext cx="8666305" cy="4247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3378" y="6048781"/>
            <a:ext cx="36010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Usually, the first AY’s file comes in as a .</a:t>
            </a:r>
            <a:r>
              <a:rPr lang="en-US" dirty="0" err="1"/>
              <a:t>dat</a:t>
            </a:r>
            <a:r>
              <a:rPr lang="en-US" dirty="0"/>
              <a:t>, then .001, .002, etc.</a:t>
            </a:r>
            <a:endParaRPr lang="en-US" b="1" dirty="0"/>
          </a:p>
        </p:txBody>
      </p:sp>
      <p:sp>
        <p:nvSpPr>
          <p:cNvPr id="7" name="TextBox 2"/>
          <p:cNvSpPr txBox="1"/>
          <p:nvPr/>
        </p:nvSpPr>
        <p:spPr>
          <a:xfrm>
            <a:off x="5296252" y="105412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 </a:t>
            </a:r>
          </a:p>
        </p:txBody>
      </p: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72C1-8A66-E1FB-6C3D-AD59A0E9A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81BBB2-9841-AF72-0FED-B3349CA3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CRND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95E04-D88E-2E92-66F1-0B1D2D0A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B80819-75D2-7599-98EB-E3AFA0369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478347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8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crnd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IMPORTING PELL CRND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 that when </a:t>
            </a:r>
            <a:r>
              <a:rPr lang="en-US" i="1" dirty="0"/>
              <a:t>importing</a:t>
            </a:r>
            <a:r>
              <a:rPr lang="en-US" dirty="0"/>
              <a:t> files, the file name is typically lower case.  </a:t>
            </a:r>
            <a:endParaRPr lang="en-US" b="1" dirty="0"/>
          </a:p>
        </p:txBody>
      </p:sp>
      <p:pic>
        <p:nvPicPr>
          <p:cNvPr id="8" name="Picture 7" descr="An image of the FA Inbound page with the Single File radio button annotated in  a purple box and the Inbound File, ISIR TG Number and Run button annotated in purple">
            <a:extLst>
              <a:ext uri="{FF2B5EF4-FFF2-40B4-BE49-F238E27FC236}">
                <a16:creationId xmlns:a16="http://schemas.microsoft.com/office/drawing/2014/main" id="{A00ED10C-BBAD-71FA-3D20-5486D592D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9" y="1331325"/>
            <a:ext cx="8653606" cy="33176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Import Federal Data Files</a:t>
            </a:r>
          </a:p>
        </p:txBody>
      </p:sp>
    </p:spTree>
    <p:extLst>
      <p:ext uri="{BB962C8B-B14F-4D97-AF65-F5344CB8AC3E}">
        <p14:creationId xmlns:p14="http://schemas.microsoft.com/office/powerpoint/2010/main" val="116706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3DA46-8A0E-3565-6F5F-A332C99F4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A2BAA-BD19-D583-6A3A-A6B1535C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CRND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A876A-43F8-0F39-DAA6-FCA55F49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36DACF-B8EB-02A4-89EE-6CA18EFB0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99420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26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crnd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TRANSAC STATUS – ON HOLD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n image of the Academic Institution, Aid Year, Pell Transac Status, and the Run button annotated in a purple box ">
            <a:extLst>
              <a:ext uri="{FF2B5EF4-FFF2-40B4-BE49-F238E27FC236}">
                <a16:creationId xmlns:a16="http://schemas.microsoft.com/office/drawing/2014/main" id="{A1D74F71-9973-BC25-2420-2CF5CFC3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01935"/>
            <a:ext cx="8675373" cy="3407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3378" y="5711758"/>
            <a:ext cx="429862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report shows all On Hold statuses.  Use </a:t>
            </a:r>
            <a:r>
              <a:rPr lang="en-US" dirty="0" err="1"/>
              <a:t>Disb</a:t>
            </a:r>
            <a:r>
              <a:rPr lang="en-US" dirty="0"/>
              <a:t> Seq 66 as your clue for CRND disbursements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Origination Reports &gt; Transaction Status </a:t>
            </a:r>
          </a:p>
        </p:txBody>
      </p:sp>
    </p:spTree>
    <p:extLst>
      <p:ext uri="{BB962C8B-B14F-4D97-AF65-F5344CB8AC3E}">
        <p14:creationId xmlns:p14="http://schemas.microsoft.com/office/powerpoint/2010/main" val="333766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4400-7B60-5470-5A7A-0A1D065F5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CD9D3-2B5E-7B7C-254D-2B20905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252577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HOW TO READ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THE MANAGE PELL PAYMENT PAGE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FOR THESE FILES</a:t>
            </a:r>
          </a:p>
        </p:txBody>
      </p:sp>
    </p:spTree>
    <p:extLst>
      <p:ext uri="{BB962C8B-B14F-4D97-AF65-F5344CB8AC3E}">
        <p14:creationId xmlns:p14="http://schemas.microsoft.com/office/powerpoint/2010/main" val="365293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49086-D8FA-9CA7-DC4C-6B2E17A8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0195AA-9266-6BA3-F07C-F0B1F8E6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</a:t>
            </a:r>
            <a:r>
              <a:rPr lang="en-US" dirty="0" err="1"/>
              <a:t>pell</a:t>
            </a:r>
            <a:r>
              <a:rPr lang="en-US" dirty="0"/>
              <a:t> payment page AFTER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9EED0C6-01DC-200E-2A78-C058D61C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DISBURSEMENT SEQUENCING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97A88-3DF3-B0D7-6DEB-369EB7E08E85}"/>
              </a:ext>
            </a:extLst>
          </p:cNvPr>
          <p:cNvSpPr txBox="1"/>
          <p:nvPr/>
        </p:nvSpPr>
        <p:spPr>
          <a:xfrm>
            <a:off x="322122" y="5229631"/>
            <a:ext cx="870869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</a:t>
            </a:r>
            <a:r>
              <a:rPr lang="en-US" b="1" dirty="0" err="1"/>
              <a:t>Disbt</a:t>
            </a:r>
            <a:r>
              <a:rPr lang="en-US" b="1" dirty="0"/>
              <a:t> ID </a:t>
            </a:r>
            <a:r>
              <a:rPr lang="en-US" dirty="0"/>
              <a:t>01 has </a:t>
            </a:r>
            <a:r>
              <a:rPr lang="en-US" b="1" dirty="0">
                <a:solidFill>
                  <a:srgbClr val="7030A0"/>
                </a:solidFill>
              </a:rPr>
              <a:t>5 rows</a:t>
            </a:r>
            <a:r>
              <a:rPr lang="en-US" dirty="0"/>
              <a:t>.  </a:t>
            </a:r>
            <a:r>
              <a:rPr lang="en-US" b="1" dirty="0" err="1"/>
              <a:t>Disbt</a:t>
            </a:r>
            <a:r>
              <a:rPr lang="en-US" b="1" dirty="0"/>
              <a:t> ID </a:t>
            </a:r>
            <a:r>
              <a:rPr lang="en-US" dirty="0"/>
              <a:t>02 has </a:t>
            </a:r>
            <a:r>
              <a:rPr lang="en-US" b="1" dirty="0">
                <a:solidFill>
                  <a:srgbClr val="92D050"/>
                </a:solidFill>
              </a:rPr>
              <a:t>1 row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Expand the detail on the page to view what COD shows. </a:t>
            </a:r>
          </a:p>
        </p:txBody>
      </p:sp>
      <p:pic>
        <p:nvPicPr>
          <p:cNvPr id="4" name="Picture 3" descr="An image of the Pell Disbursement tab annotated in purple, the Disbt IDs 01 annotated in purple.  The DIsbt ID 02 annotated in green.  A purple arrow points to the grid expansion icon.  A yellow highlight outlines the Pell Disb Amount of $2465, red highlight outlies the Pell Disbursement amount of $-1959.  Blue highlight outlines three rows of $506, $-506 and $0.00.  Green highlight outlines the row of $0.00">
            <a:extLst>
              <a:ext uri="{FF2B5EF4-FFF2-40B4-BE49-F238E27FC236}">
                <a16:creationId xmlns:a16="http://schemas.microsoft.com/office/drawing/2014/main" id="{8303F2D7-C98E-D1A5-2787-37531163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" y="1475863"/>
            <a:ext cx="8708697" cy="311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D109EDD-25A4-920F-8B33-A14C2AF10283}"/>
              </a:ext>
            </a:extLst>
          </p:cNvPr>
          <p:cNvSpPr txBox="1"/>
          <p:nvPr/>
        </p:nvSpPr>
        <p:spPr>
          <a:xfrm>
            <a:off x="5296252" y="105412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Manage Pell Payment </a:t>
            </a:r>
          </a:p>
        </p:txBody>
      </p:sp>
    </p:spTree>
    <p:extLst>
      <p:ext uri="{BB962C8B-B14F-4D97-AF65-F5344CB8AC3E}">
        <p14:creationId xmlns:p14="http://schemas.microsoft.com/office/powerpoint/2010/main" val="113612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B0CAC-43A2-447E-6FB4-23A41CB2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0B66B7-B66B-7087-812E-EEA0AA61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</a:t>
            </a:r>
            <a:r>
              <a:rPr lang="en-US" dirty="0" err="1"/>
              <a:t>pell</a:t>
            </a:r>
            <a:r>
              <a:rPr lang="en-US" dirty="0"/>
              <a:t> payment page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22AD0A5-692F-31FD-F44B-7136AEFA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DISBURSEMENT SEQUENCING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2B07B-89F4-19CF-11BC-81003A64D70F}"/>
              </a:ext>
            </a:extLst>
          </p:cNvPr>
          <p:cNvSpPr txBox="1"/>
          <p:nvPr/>
        </p:nvSpPr>
        <p:spPr>
          <a:xfrm>
            <a:off x="322122" y="5229631"/>
            <a:ext cx="870869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</a:t>
            </a:r>
            <a:r>
              <a:rPr lang="en-US" b="1" dirty="0"/>
              <a:t>COD </a:t>
            </a:r>
            <a:r>
              <a:rPr lang="en-US" b="1" dirty="0" err="1"/>
              <a:t>Disbt</a:t>
            </a:r>
            <a:r>
              <a:rPr lang="en-US" b="1" dirty="0"/>
              <a:t> Seq </a:t>
            </a:r>
            <a:r>
              <a:rPr lang="en-US" dirty="0"/>
              <a:t>reflects values of </a:t>
            </a:r>
            <a:r>
              <a:rPr lang="en-US" b="1" dirty="0"/>
              <a:t>’</a:t>
            </a:r>
            <a:r>
              <a:rPr lang="en-US" b="1" i="1" dirty="0"/>
              <a:t>66</a:t>
            </a:r>
            <a:r>
              <a:rPr lang="en-US" b="1" dirty="0"/>
              <a:t>’ </a:t>
            </a:r>
          </a:p>
          <a:p>
            <a:endParaRPr lang="en-US" dirty="0"/>
          </a:p>
          <a:p>
            <a:r>
              <a:rPr lang="en-US" dirty="0"/>
              <a:t>COD has corrected these records. ‘RFMS Corrected’</a:t>
            </a:r>
          </a:p>
        </p:txBody>
      </p:sp>
      <p:pic>
        <p:nvPicPr>
          <p:cNvPr id="8" name="Picture 7" descr="An image of the Pell Disbursement tab with the $-506 row annotated in red highlight, and the $0.00 row highlighted in blue.  Both highlighted rows display COD Disb Seq 66">
            <a:extLst>
              <a:ext uri="{FF2B5EF4-FFF2-40B4-BE49-F238E27FC236}">
                <a16:creationId xmlns:a16="http://schemas.microsoft.com/office/drawing/2014/main" id="{B38F4F90-78CF-8836-CE05-9FFE0CA4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47505"/>
            <a:ext cx="8708696" cy="2198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68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ED33-B7A9-0638-CF22-111662F5E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B36790-B21B-A378-4252-4D83B773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</a:t>
            </a:r>
            <a:r>
              <a:rPr lang="en-US" dirty="0" err="1"/>
              <a:t>pell</a:t>
            </a:r>
            <a:r>
              <a:rPr lang="en-US" dirty="0"/>
              <a:t> payment page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5B552B2-7E71-B62F-549F-1F39B934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DISBURSEMENT DETAIL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389D3-43BF-51BE-9648-DA6EC560F712}"/>
              </a:ext>
            </a:extLst>
          </p:cNvPr>
          <p:cNvSpPr txBox="1"/>
          <p:nvPr/>
        </p:nvSpPr>
        <p:spPr>
          <a:xfrm>
            <a:off x="322122" y="5229631"/>
            <a:ext cx="87086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RFMS Generated Disbursement </a:t>
            </a:r>
            <a:r>
              <a:rPr lang="en-US" dirty="0"/>
              <a:t>= COD updated this disbursement in the Manage Pell Payment page.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NOTE!  </a:t>
            </a:r>
            <a:r>
              <a:rPr lang="en-US" u="sng" dirty="0"/>
              <a:t>This does not mean that this was corrected in the Customer Account</a:t>
            </a:r>
            <a:r>
              <a:rPr lang="en-US" dirty="0"/>
              <a:t>.  CRND files only update the Manage Pell Payment page to reflect COD activity.</a:t>
            </a:r>
          </a:p>
        </p:txBody>
      </p:sp>
      <p:pic>
        <p:nvPicPr>
          <p:cNvPr id="4" name="Picture 3" descr="An image of the Pell Disb Action Detail pagelet with purple annotation outlining the RFMS Generated Disbursement Action Code ">
            <a:extLst>
              <a:ext uri="{FF2B5EF4-FFF2-40B4-BE49-F238E27FC236}">
                <a16:creationId xmlns:a16="http://schemas.microsoft.com/office/drawing/2014/main" id="{21832288-4680-EEA6-6C25-D96695CC0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295400"/>
            <a:ext cx="8676098" cy="3567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399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35702"/>
            <a:ext cx="8336975" cy="999259"/>
          </a:xfrm>
        </p:spPr>
        <p:txBody>
          <a:bodyPr/>
          <a:lstStyle/>
          <a:p>
            <a:r>
              <a:rPr lang="en-US" dirty="0"/>
              <a:t>advanced training:  </a:t>
            </a:r>
            <a:br>
              <a:rPr lang="en-US" dirty="0"/>
            </a:br>
            <a:r>
              <a:rPr lang="en-US" dirty="0"/>
              <a:t>processing negative disbursement files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December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9DE90-1352-BC26-A988-8C72E92C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D9A08-BFA7-7C47-8303-AA8C5F04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22130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35182-7D81-8F5A-1894-1725850E3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2AE738-C299-3FE7-37AC-EA6E2387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NEXT STEPS TO RESOLVE negative disbursements on hold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2047B72-1163-6F63-A16F-1223C5A3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VERIFY THE AWARD IN THE ASSIGN AWARDS TO A STUDENT PAGE </a:t>
            </a:r>
          </a:p>
          <a:p>
            <a:r>
              <a:rPr lang="en-US" b="1" dirty="0"/>
              <a:t>REMOVE HOLD ON MANAGE PELL PAYMENT PAGE</a:t>
            </a:r>
          </a:p>
          <a:p>
            <a:r>
              <a:rPr lang="en-US" b="1" dirty="0"/>
              <a:t>RUN PELL ORIG ON SINGLE STUDENT</a:t>
            </a:r>
          </a:p>
          <a:p>
            <a:r>
              <a:rPr lang="en-US" b="1" dirty="0"/>
              <a:t>RUN PELL OUT </a:t>
            </a:r>
          </a:p>
          <a:p>
            <a:r>
              <a:rPr lang="en-US" b="1" dirty="0"/>
              <a:t>DOWNLOAD FILE AND TRANSMIT NOW VIA EDCONNECT</a:t>
            </a:r>
          </a:p>
          <a:p>
            <a:r>
              <a:rPr lang="en-US" b="1" dirty="0"/>
              <a:t>LOAD RESPONSE FILE</a:t>
            </a:r>
          </a:p>
          <a:p>
            <a:r>
              <a:rPr lang="en-US" b="1" dirty="0"/>
              <a:t>CHECK MANAGE PELL PAYMENT PAGE TO VERIFY DISBURSEMENT IS ACCEPTED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5687B-315B-3635-3978-D48F8162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F1E78-758E-52F5-AA46-D4CCD5479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21601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what Negative Disbursement files are</a:t>
            </a:r>
          </a:p>
          <a:p>
            <a:r>
              <a:rPr lang="en-US" sz="2400" dirty="0"/>
              <a:t>Understand </a:t>
            </a:r>
            <a:r>
              <a:rPr lang="en-US" sz="2400" i="1" dirty="0"/>
              <a:t>why</a:t>
            </a:r>
            <a:r>
              <a:rPr lang="en-US" sz="2400" dirty="0"/>
              <a:t> these files appear in your </a:t>
            </a:r>
            <a:r>
              <a:rPr lang="en-US" sz="2400" dirty="0" err="1"/>
              <a:t>EdConnect</a:t>
            </a:r>
            <a:r>
              <a:rPr lang="en-US" sz="2400" dirty="0"/>
              <a:t> queue</a:t>
            </a:r>
          </a:p>
          <a:p>
            <a:r>
              <a:rPr lang="en-US" sz="2400" dirty="0"/>
              <a:t>Understand how to reduce the occurrence of these files from appearing in your </a:t>
            </a:r>
            <a:r>
              <a:rPr lang="en-US" sz="2400" dirty="0" err="1"/>
              <a:t>EdConnect</a:t>
            </a:r>
            <a:r>
              <a:rPr lang="en-US" sz="2400" dirty="0"/>
              <a:t> queue</a:t>
            </a:r>
          </a:p>
          <a:p>
            <a:r>
              <a:rPr lang="en-US" sz="2400" dirty="0"/>
              <a:t>Understand how to review and read the Manage Pell Payment page when these files are loaded</a:t>
            </a:r>
          </a:p>
          <a:p>
            <a:r>
              <a:rPr lang="en-US" sz="2400" dirty="0"/>
              <a:t>Understand how to process Negative Disbursement files in ctcLink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Advanced Pell Processing - Processing Negative Disbursement Files Training Complete! </a:t>
            </a:r>
          </a:p>
          <a:p>
            <a:r>
              <a:rPr lang="en-US" dirty="0"/>
              <a:t>Please review the Pell Business Processing Guide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600" dirty="0"/>
              <a:t>Understand what Negative Disbursement files are</a:t>
            </a:r>
          </a:p>
          <a:p>
            <a:r>
              <a:rPr lang="en-US" sz="2600" dirty="0"/>
              <a:t>Understand </a:t>
            </a:r>
            <a:r>
              <a:rPr lang="en-US" sz="2600" i="1" dirty="0"/>
              <a:t>why</a:t>
            </a:r>
            <a:r>
              <a:rPr lang="en-US" sz="2600" dirty="0"/>
              <a:t> these files appear in your </a:t>
            </a:r>
            <a:r>
              <a:rPr lang="en-US" sz="2600" dirty="0" err="1"/>
              <a:t>EdConnect</a:t>
            </a:r>
            <a:r>
              <a:rPr lang="en-US" sz="2600" dirty="0"/>
              <a:t> queue</a:t>
            </a:r>
          </a:p>
          <a:p>
            <a:r>
              <a:rPr lang="en-US" sz="2600" dirty="0"/>
              <a:t>Understand how to reduce the occurrence of these files from appearing in your </a:t>
            </a:r>
            <a:r>
              <a:rPr lang="en-US" sz="2600" dirty="0" err="1"/>
              <a:t>EdConnect</a:t>
            </a:r>
            <a:r>
              <a:rPr lang="en-US" sz="2600" dirty="0"/>
              <a:t> queue</a:t>
            </a:r>
          </a:p>
          <a:p>
            <a:r>
              <a:rPr lang="en-US" sz="2600" dirty="0"/>
              <a:t>Understand how to review and read the Manage Pell Payment page when these files are loaded</a:t>
            </a:r>
          </a:p>
          <a:p>
            <a:r>
              <a:rPr lang="en-US" sz="2600" dirty="0"/>
              <a:t>Understand how to process Negative Disbursement files in ctcLink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9316-68C8-D489-C384-E55F428E2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3A866-9777-0B99-D17E-3BBC173B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QUICK OVERVIEW OF NEGATIVE DISBURSEMENT FILES</a:t>
            </a:r>
          </a:p>
        </p:txBody>
      </p:sp>
    </p:spTree>
    <p:extLst>
      <p:ext uri="{BB962C8B-B14F-4D97-AF65-F5344CB8AC3E}">
        <p14:creationId xmlns:p14="http://schemas.microsoft.com/office/powerpoint/2010/main" val="7141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6921-0A51-395C-23FC-C59C1532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44BDA-06BF-CBF3-93E8-29488772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THE HOW AND WHY ON negative disbursement files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C48B8E4-7504-8FB9-9D12-7491B3D0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Q. WHAT IS A NEGATIVE DISBURSEMENT FILE?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crnd</a:t>
            </a:r>
            <a:r>
              <a:rPr lang="en-US" dirty="0"/>
              <a:t> file is a COD Message Class file that contains information on disbursements that the COD system has deemed needed to be cancelled or reduced primarily due to Pell Over Payments (POPs)</a:t>
            </a:r>
          </a:p>
          <a:p>
            <a:pPr lvl="2"/>
            <a:r>
              <a:rPr lang="en-US" dirty="0"/>
              <a:t>Can also be for Pell LEU </a:t>
            </a:r>
            <a:r>
              <a:rPr lang="en-US" dirty="0" err="1"/>
              <a:t>deobligations</a:t>
            </a:r>
            <a:r>
              <a:rPr lang="en-US" dirty="0"/>
              <a:t>, Verification Status Code W, etc.</a:t>
            </a:r>
          </a:p>
          <a:p>
            <a:pPr lvl="1"/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B7E8D-7B6C-254C-7A0E-8715E76E4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81550" y="4574981"/>
            <a:ext cx="1860885" cy="1860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97AC5-64CE-A4BE-ED79-5F2C52DD1CCB}"/>
              </a:ext>
            </a:extLst>
          </p:cNvPr>
          <p:cNvSpPr txBox="1"/>
          <p:nvPr/>
        </p:nvSpPr>
        <p:spPr>
          <a:xfrm>
            <a:off x="6724695" y="6370166"/>
            <a:ext cx="186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christiantietze.de/posts/2016/05/emoji-bytes-los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609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THE HOW AND WHY ON negative disbursement files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Q. WHY AM I RECEIVING NEGATIVE DISBURSEMENT FILES IN EDCONNECT?</a:t>
            </a:r>
          </a:p>
          <a:p>
            <a:pPr lvl="1"/>
            <a:r>
              <a:rPr lang="en-US" dirty="0"/>
              <a:t>A. COD sends schools Pell MRR (</a:t>
            </a:r>
            <a:r>
              <a:rPr lang="en-US" dirty="0" err="1"/>
              <a:t>pgmr</a:t>
            </a:r>
            <a:r>
              <a:rPr lang="en-US" dirty="0"/>
              <a:t>) files  </a:t>
            </a:r>
          </a:p>
          <a:p>
            <a:pPr lvl="1"/>
            <a:r>
              <a:rPr lang="en-US" dirty="0"/>
              <a:t>Schools have 30 days to resolve the </a:t>
            </a:r>
            <a:r>
              <a:rPr lang="en-US" dirty="0" err="1"/>
              <a:t>pgmr</a:t>
            </a:r>
            <a:r>
              <a:rPr lang="en-US" dirty="0"/>
              <a:t> files with POPs and other flagged records.  </a:t>
            </a:r>
          </a:p>
          <a:p>
            <a:pPr lvl="1"/>
            <a:r>
              <a:rPr lang="en-US" dirty="0"/>
              <a:t>If those records are not resolved and updated to COD, COD then sends a Negative Disbursement (</a:t>
            </a:r>
            <a:r>
              <a:rPr lang="en-US" dirty="0" err="1"/>
              <a:t>crnd</a:t>
            </a:r>
            <a:r>
              <a:rPr lang="en-US" dirty="0"/>
              <a:t>) file to cancel or reduce the Pell record.</a:t>
            </a:r>
          </a:p>
          <a:p>
            <a:pPr lvl="1"/>
            <a:endParaRPr lang="en-US" b="1" dirty="0"/>
          </a:p>
        </p:txBody>
      </p:sp>
      <p:pic>
        <p:nvPicPr>
          <p:cNvPr id="9" name="Picture 8" descr="A yellow emoji with a magnifying glass&#10;&#10;Description automatically generated">
            <a:extLst>
              <a:ext uri="{FF2B5EF4-FFF2-40B4-BE49-F238E27FC236}">
                <a16:creationId xmlns:a16="http://schemas.microsoft.com/office/drawing/2014/main" id="{0C4DF666-81D5-183E-1B9F-06D17CFF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03" y="4913803"/>
            <a:ext cx="2720943" cy="18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33062-05D7-F02C-64C1-80A7779FA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0DD740-4E95-1B1B-EF5F-15C8DFA8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THE HOW AND WHY ON negative disbursement files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F821066-1107-ED16-4892-BB161510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Q. HOW DO I REDUCE THE OCCURRENCE OF THESE FILES IN MY EDCONNECT QUEUE?</a:t>
            </a:r>
          </a:p>
          <a:p>
            <a:pPr lvl="1"/>
            <a:r>
              <a:rPr lang="en-US" dirty="0"/>
              <a:t>Work your Pell MRR files within 30 days</a:t>
            </a:r>
          </a:p>
          <a:p>
            <a:pPr lvl="1"/>
            <a:r>
              <a:rPr lang="en-US" dirty="0"/>
              <a:t>Work your NSLDS Transfer Monitoring Files in a timely manner</a:t>
            </a:r>
          </a:p>
          <a:p>
            <a:pPr lvl="1"/>
            <a:r>
              <a:rPr lang="en-US" dirty="0"/>
              <a:t>Work your Financial Aid History (FAH) files </a:t>
            </a:r>
          </a:p>
        </p:txBody>
      </p:sp>
      <p:pic>
        <p:nvPicPr>
          <p:cNvPr id="8" name="Picture 7" descr="A yellow smiley face with a black background&#10;&#10;Description automatically generated">
            <a:extLst>
              <a:ext uri="{FF2B5EF4-FFF2-40B4-BE49-F238E27FC236}">
                <a16:creationId xmlns:a16="http://schemas.microsoft.com/office/drawing/2014/main" id="{A3EEACE6-8E1B-7273-5BB9-565542CC1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14974" y="4856931"/>
            <a:ext cx="1309035" cy="13090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932E17-B114-0832-D32C-A0701DED717F}"/>
              </a:ext>
            </a:extLst>
          </p:cNvPr>
          <p:cNvSpPr txBox="1"/>
          <p:nvPr/>
        </p:nvSpPr>
        <p:spPr>
          <a:xfrm>
            <a:off x="6583678" y="6165966"/>
            <a:ext cx="1571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Emoji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367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04C6-1744-1DDA-5F1C-F10AC0A01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D3B7F-6F16-B5C2-4964-A5A233B6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453299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STEPS FOR LOADING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A CRND FILE</a:t>
            </a:r>
          </a:p>
        </p:txBody>
      </p:sp>
    </p:spTree>
    <p:extLst>
      <p:ext uri="{BB962C8B-B14F-4D97-AF65-F5344CB8AC3E}">
        <p14:creationId xmlns:p14="http://schemas.microsoft.com/office/powerpoint/2010/main" val="245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CRND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4407999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28667</TotalTime>
  <Words>914</Words>
  <Application>Microsoft Office PowerPoint</Application>
  <PresentationFormat>On-screen Show (4:3)</PresentationFormat>
  <Paragraphs>151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Libre Franklin Medium</vt:lpstr>
      <vt:lpstr>Office Theme</vt:lpstr>
      <vt:lpstr>PowerPoint Presentation</vt:lpstr>
      <vt:lpstr>advanced training:   processing negative disbursement files </vt:lpstr>
      <vt:lpstr>Objectives</vt:lpstr>
      <vt:lpstr>PowerPoint Presentation</vt:lpstr>
      <vt:lpstr>THE HOW AND WHY ON negative disbursement files</vt:lpstr>
      <vt:lpstr>THE HOW AND WHY ON negative disbursement files</vt:lpstr>
      <vt:lpstr>THE HOW AND WHY ON negative disbursement files</vt:lpstr>
      <vt:lpstr>PowerPoint Presentation</vt:lpstr>
      <vt:lpstr>Pell CRND processing</vt:lpstr>
      <vt:lpstr>CRND FILE processing</vt:lpstr>
      <vt:lpstr>Pell CRND processing</vt:lpstr>
      <vt:lpstr>Pell crnd processing CONT’D</vt:lpstr>
      <vt:lpstr>Pell CRND processing</vt:lpstr>
      <vt:lpstr>Pell crnd processing CONT’D</vt:lpstr>
      <vt:lpstr>PowerPoint Presentation</vt:lpstr>
      <vt:lpstr>PowerPoint Presentation</vt:lpstr>
      <vt:lpstr>Manage pell payment page AFTER </vt:lpstr>
      <vt:lpstr>Manage pell payment page</vt:lpstr>
      <vt:lpstr>Manage pell payment page</vt:lpstr>
      <vt:lpstr>PowerPoint Presentation</vt:lpstr>
      <vt:lpstr>NEXT STEPS TO RESOLVE negative disbursements on hold 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1086</cp:revision>
  <dcterms:created xsi:type="dcterms:W3CDTF">2019-02-17T19:57:33Z</dcterms:created>
  <dcterms:modified xsi:type="dcterms:W3CDTF">2024-12-10T18:57:37Z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