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5.xml" ContentType="application/vnd.openxmlformats-officedocument.presentationml.tags+xml"/>
  <Override PartName="/ppt/notesSlides/notesSlide17.xml" ContentType="application/vnd.openxmlformats-officedocument.presentationml.notesSlide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5"/>
  </p:sldMasterIdLst>
  <p:notesMasterIdLst>
    <p:notesMasterId r:id="rId30"/>
  </p:notesMasterIdLst>
  <p:handoutMasterIdLst>
    <p:handoutMasterId r:id="rId31"/>
  </p:handoutMasterIdLst>
  <p:sldIdLst>
    <p:sldId id="257" r:id="rId6"/>
    <p:sldId id="259" r:id="rId7"/>
    <p:sldId id="262" r:id="rId8"/>
    <p:sldId id="723" r:id="rId9"/>
    <p:sldId id="721" r:id="rId10"/>
    <p:sldId id="667" r:id="rId11"/>
    <p:sldId id="722" r:id="rId12"/>
    <p:sldId id="727" r:id="rId13"/>
    <p:sldId id="534" r:id="rId14"/>
    <p:sldId id="634" r:id="rId15"/>
    <p:sldId id="728" r:id="rId16"/>
    <p:sldId id="712" r:id="rId17"/>
    <p:sldId id="729" r:id="rId18"/>
    <p:sldId id="714" r:id="rId19"/>
    <p:sldId id="642" r:id="rId20"/>
    <p:sldId id="613" r:id="rId21"/>
    <p:sldId id="724" r:id="rId22"/>
    <p:sldId id="725" r:id="rId23"/>
    <p:sldId id="726" r:id="rId24"/>
    <p:sldId id="730" r:id="rId25"/>
    <p:sldId id="731" r:id="rId26"/>
    <p:sldId id="732" r:id="rId27"/>
    <p:sldId id="281" r:id="rId28"/>
    <p:sldId id="261" r:id="rId29"/>
  </p:sldIdLst>
  <p:sldSz cx="9144000" cy="6858000" type="screen4x3"/>
  <p:notesSz cx="6858000" cy="9144000"/>
  <p:custDataLst>
    <p:tags r:id="rId3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29" autoAdjust="0"/>
    <p:restoredTop sz="88645" autoAdjust="0"/>
  </p:normalViewPr>
  <p:slideViewPr>
    <p:cSldViewPr snapToGrid="0">
      <p:cViewPr varScale="1">
        <p:scale>
          <a:sx n="99" d="100"/>
          <a:sy n="99" d="100"/>
        </p:scale>
        <p:origin x="1362" y="78"/>
      </p:cViewPr>
      <p:guideLst>
        <p:guide orient="horz" pos="3144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26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gs" Target="tags/tag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7648D5-25B0-483F-9CBC-048735DDE692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71DDC46-BC34-4C22-9338-40756B2EABCC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/>
            <a:t>Step 1: Upload </a:t>
          </a:r>
          <a:r>
            <a:rPr lang="en-US" b="1" dirty="0" err="1"/>
            <a:t>crnd</a:t>
          </a:r>
          <a:r>
            <a:rPr lang="en-US" b="1" dirty="0"/>
            <a:t> file</a:t>
          </a:r>
        </a:p>
      </dgm:t>
    </dgm:pt>
    <dgm:pt modelId="{3153B4E4-EF27-418E-B286-E1B91A8DA495}" type="parTrans" cxnId="{4A907DEC-FF70-4E45-8D09-88FEE20B6500}">
      <dgm:prSet/>
      <dgm:spPr/>
      <dgm:t>
        <a:bodyPr/>
        <a:lstStyle/>
        <a:p>
          <a:endParaRPr lang="en-US"/>
        </a:p>
      </dgm:t>
    </dgm:pt>
    <dgm:pt modelId="{540A2794-D837-44EE-A24F-F2634BFBA319}" type="sibTrans" cxnId="{4A907DEC-FF70-4E45-8D09-88FEE20B6500}">
      <dgm:prSet/>
      <dgm:spPr/>
      <dgm:t>
        <a:bodyPr/>
        <a:lstStyle/>
        <a:p>
          <a:endParaRPr lang="en-US"/>
        </a:p>
      </dgm:t>
    </dgm:pt>
    <dgm:pt modelId="{31FB84C5-EEFE-449C-AA45-E3BBB2C62D54}">
      <dgm:prSet phldrT="[Text]"/>
      <dgm:spPr/>
      <dgm:t>
        <a:bodyPr/>
        <a:lstStyle/>
        <a:p>
          <a:r>
            <a:rPr lang="en-US" b="1" dirty="0"/>
            <a:t>Step 2: </a:t>
          </a:r>
          <a:r>
            <a:rPr lang="en-US" b="0" dirty="0"/>
            <a:t>Import</a:t>
          </a:r>
          <a:r>
            <a:rPr lang="en-US" dirty="0"/>
            <a:t> Federal Data Files</a:t>
          </a:r>
        </a:p>
      </dgm:t>
    </dgm:pt>
    <dgm:pt modelId="{6F78CC53-8E67-4D73-BA32-DE811C2F0191}" type="parTrans" cxnId="{8B45F17F-F0FC-4FEC-BB03-94755E48025F}">
      <dgm:prSet/>
      <dgm:spPr/>
      <dgm:t>
        <a:bodyPr/>
        <a:lstStyle/>
        <a:p>
          <a:endParaRPr lang="en-US"/>
        </a:p>
      </dgm:t>
    </dgm:pt>
    <dgm:pt modelId="{C7FEA775-3690-4A58-A997-45BC574ABE9D}" type="sibTrans" cxnId="{8B45F17F-F0FC-4FEC-BB03-94755E48025F}">
      <dgm:prSet/>
      <dgm:spPr/>
      <dgm:t>
        <a:bodyPr/>
        <a:lstStyle/>
        <a:p>
          <a:endParaRPr lang="en-US"/>
        </a:p>
      </dgm:t>
    </dgm:pt>
    <dgm:pt modelId="{4B5ED82B-BA5F-4E54-BFFE-8DDFF2DC0473}">
      <dgm:prSet phldrT="[Text]"/>
      <dgm:spPr/>
      <dgm:t>
        <a:bodyPr/>
        <a:lstStyle/>
        <a:p>
          <a:r>
            <a:rPr lang="en-US" b="1" dirty="0"/>
            <a:t>Step 3: </a:t>
          </a:r>
          <a:r>
            <a:rPr lang="en-US" b="0" dirty="0"/>
            <a:t>Run Transaction Status - On Hold Report to Identify Students</a:t>
          </a:r>
          <a:endParaRPr lang="en-US" dirty="0"/>
        </a:p>
      </dgm:t>
    </dgm:pt>
    <dgm:pt modelId="{E98BE212-45F4-4DD5-85BB-82A051A8B01C}" type="parTrans" cxnId="{0D84CB42-8D7B-4947-AA79-7742209B24BD}">
      <dgm:prSet/>
      <dgm:spPr/>
      <dgm:t>
        <a:bodyPr/>
        <a:lstStyle/>
        <a:p>
          <a:endParaRPr lang="en-US"/>
        </a:p>
      </dgm:t>
    </dgm:pt>
    <dgm:pt modelId="{24204916-B1DF-4A34-9D96-C6C656F07F71}" type="sibTrans" cxnId="{0D84CB42-8D7B-4947-AA79-7742209B24BD}">
      <dgm:prSet/>
      <dgm:spPr/>
      <dgm:t>
        <a:bodyPr/>
        <a:lstStyle/>
        <a:p>
          <a:endParaRPr lang="en-US"/>
        </a:p>
      </dgm:t>
    </dgm:pt>
    <dgm:pt modelId="{BB73E8C4-7680-4080-8AD4-59D47561051B}" type="pres">
      <dgm:prSet presAssocID="{1C7648D5-25B0-483F-9CBC-048735DDE692}" presName="CompostProcess" presStyleCnt="0">
        <dgm:presLayoutVars>
          <dgm:dir/>
          <dgm:resizeHandles val="exact"/>
        </dgm:presLayoutVars>
      </dgm:prSet>
      <dgm:spPr/>
    </dgm:pt>
    <dgm:pt modelId="{0D107ED9-3C1F-4DF9-B514-5ED951E36FFD}" type="pres">
      <dgm:prSet presAssocID="{1C7648D5-25B0-483F-9CBC-048735DDE692}" presName="arrow" presStyleLbl="bgShp" presStyleIdx="0" presStyleCnt="1"/>
      <dgm:spPr/>
      <dgm:extLst>
        <a:ext uri="{E40237B7-FDA0-4F09-8148-C483321AD2D9}">
          <dgm14:cNvPr xmlns:dgm14="http://schemas.microsoft.com/office/drawing/2010/diagram" id="0" name="" descr="arrow with processes listed out from left to right " title="3 step process of mass packaging "/>
        </a:ext>
      </dgm:extLst>
    </dgm:pt>
    <dgm:pt modelId="{86CA7D95-ADC9-4F08-AA5C-96CB6089358A}" type="pres">
      <dgm:prSet presAssocID="{1C7648D5-25B0-483F-9CBC-048735DDE692}" presName="linearProcess" presStyleCnt="0"/>
      <dgm:spPr/>
    </dgm:pt>
    <dgm:pt modelId="{B4BC7DC2-56D2-4148-B04B-93428D49ECB2}" type="pres">
      <dgm:prSet presAssocID="{271DDC46-BC34-4C22-9338-40756B2EABCC}" presName="textNode" presStyleLbl="node1" presStyleIdx="0" presStyleCnt="3">
        <dgm:presLayoutVars>
          <dgm:bulletEnabled val="1"/>
        </dgm:presLayoutVars>
      </dgm:prSet>
      <dgm:spPr/>
    </dgm:pt>
    <dgm:pt modelId="{8CB9128F-09FD-4A64-813D-BE45667A81F2}" type="pres">
      <dgm:prSet presAssocID="{540A2794-D837-44EE-A24F-F2634BFBA319}" presName="sibTrans" presStyleCnt="0"/>
      <dgm:spPr/>
    </dgm:pt>
    <dgm:pt modelId="{8254774E-2048-458A-967A-6F55C8FB5055}" type="pres">
      <dgm:prSet presAssocID="{31FB84C5-EEFE-449C-AA45-E3BBB2C62D54}" presName="textNode" presStyleLbl="node1" presStyleIdx="1" presStyleCnt="3">
        <dgm:presLayoutVars>
          <dgm:bulletEnabled val="1"/>
        </dgm:presLayoutVars>
      </dgm:prSet>
      <dgm:spPr/>
    </dgm:pt>
    <dgm:pt modelId="{65D95B76-0F30-419C-A7FC-9B5C237EA5B2}" type="pres">
      <dgm:prSet presAssocID="{C7FEA775-3690-4A58-A997-45BC574ABE9D}" presName="sibTrans" presStyleCnt="0"/>
      <dgm:spPr/>
    </dgm:pt>
    <dgm:pt modelId="{F02F650F-A33C-424B-A117-FAC02507DF61}" type="pres">
      <dgm:prSet presAssocID="{4B5ED82B-BA5F-4E54-BFFE-8DDFF2DC0473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5F672060-60B4-4D11-B31A-5D0F0756054A}" type="presOf" srcId="{31FB84C5-EEFE-449C-AA45-E3BBB2C62D54}" destId="{8254774E-2048-458A-967A-6F55C8FB5055}" srcOrd="0" destOrd="0" presId="urn:microsoft.com/office/officeart/2005/8/layout/hProcess9"/>
    <dgm:cxn modelId="{0D84CB42-8D7B-4947-AA79-7742209B24BD}" srcId="{1C7648D5-25B0-483F-9CBC-048735DDE692}" destId="{4B5ED82B-BA5F-4E54-BFFE-8DDFF2DC0473}" srcOrd="2" destOrd="0" parTransId="{E98BE212-45F4-4DD5-85BB-82A051A8B01C}" sibTransId="{24204916-B1DF-4A34-9D96-C6C656F07F71}"/>
    <dgm:cxn modelId="{E67F0565-B91B-41AE-98C0-4DE0C5EDA711}" type="presOf" srcId="{1C7648D5-25B0-483F-9CBC-048735DDE692}" destId="{BB73E8C4-7680-4080-8AD4-59D47561051B}" srcOrd="0" destOrd="0" presId="urn:microsoft.com/office/officeart/2005/8/layout/hProcess9"/>
    <dgm:cxn modelId="{8B45F17F-F0FC-4FEC-BB03-94755E48025F}" srcId="{1C7648D5-25B0-483F-9CBC-048735DDE692}" destId="{31FB84C5-EEFE-449C-AA45-E3BBB2C62D54}" srcOrd="1" destOrd="0" parTransId="{6F78CC53-8E67-4D73-BA32-DE811C2F0191}" sibTransId="{C7FEA775-3690-4A58-A997-45BC574ABE9D}"/>
    <dgm:cxn modelId="{B246C7CC-75E3-45B1-9868-B177B1780731}" type="presOf" srcId="{4B5ED82B-BA5F-4E54-BFFE-8DDFF2DC0473}" destId="{F02F650F-A33C-424B-A117-FAC02507DF61}" srcOrd="0" destOrd="0" presId="urn:microsoft.com/office/officeart/2005/8/layout/hProcess9"/>
    <dgm:cxn modelId="{4A907DEC-FF70-4E45-8D09-88FEE20B6500}" srcId="{1C7648D5-25B0-483F-9CBC-048735DDE692}" destId="{271DDC46-BC34-4C22-9338-40756B2EABCC}" srcOrd="0" destOrd="0" parTransId="{3153B4E4-EF27-418E-B286-E1B91A8DA495}" sibTransId="{540A2794-D837-44EE-A24F-F2634BFBA319}"/>
    <dgm:cxn modelId="{76CA9CEF-7509-4F50-956E-2D7A5ACB4B5B}" type="presOf" srcId="{271DDC46-BC34-4C22-9338-40756B2EABCC}" destId="{B4BC7DC2-56D2-4148-B04B-93428D49ECB2}" srcOrd="0" destOrd="0" presId="urn:microsoft.com/office/officeart/2005/8/layout/hProcess9"/>
    <dgm:cxn modelId="{C7E0E2FD-43E8-41F3-9ECD-F826E3E466F5}" type="presParOf" srcId="{BB73E8C4-7680-4080-8AD4-59D47561051B}" destId="{0D107ED9-3C1F-4DF9-B514-5ED951E36FFD}" srcOrd="0" destOrd="0" presId="urn:microsoft.com/office/officeart/2005/8/layout/hProcess9"/>
    <dgm:cxn modelId="{DB6FE992-AFCC-403E-B004-06087F086356}" type="presParOf" srcId="{BB73E8C4-7680-4080-8AD4-59D47561051B}" destId="{86CA7D95-ADC9-4F08-AA5C-96CB6089358A}" srcOrd="1" destOrd="0" presId="urn:microsoft.com/office/officeart/2005/8/layout/hProcess9"/>
    <dgm:cxn modelId="{D2AEC65D-86BE-4336-BBBC-08FDD703AD9F}" type="presParOf" srcId="{86CA7D95-ADC9-4F08-AA5C-96CB6089358A}" destId="{B4BC7DC2-56D2-4148-B04B-93428D49ECB2}" srcOrd="0" destOrd="0" presId="urn:microsoft.com/office/officeart/2005/8/layout/hProcess9"/>
    <dgm:cxn modelId="{20DECB7A-DD37-444D-AAF5-9D8A91712D7B}" type="presParOf" srcId="{86CA7D95-ADC9-4F08-AA5C-96CB6089358A}" destId="{8CB9128F-09FD-4A64-813D-BE45667A81F2}" srcOrd="1" destOrd="0" presId="urn:microsoft.com/office/officeart/2005/8/layout/hProcess9"/>
    <dgm:cxn modelId="{D8FBB062-5527-414E-A57C-721EB34F9621}" type="presParOf" srcId="{86CA7D95-ADC9-4F08-AA5C-96CB6089358A}" destId="{8254774E-2048-458A-967A-6F55C8FB5055}" srcOrd="2" destOrd="0" presId="urn:microsoft.com/office/officeart/2005/8/layout/hProcess9"/>
    <dgm:cxn modelId="{ABB0FBBE-86C8-41A9-842E-301D3D4B4C15}" type="presParOf" srcId="{86CA7D95-ADC9-4F08-AA5C-96CB6089358A}" destId="{65D95B76-0F30-419C-A7FC-9B5C237EA5B2}" srcOrd="3" destOrd="0" presId="urn:microsoft.com/office/officeart/2005/8/layout/hProcess9"/>
    <dgm:cxn modelId="{ACF00F8E-B179-41C4-9320-4DC4F57E7B3D}" type="presParOf" srcId="{86CA7D95-ADC9-4F08-AA5C-96CB6089358A}" destId="{F02F650F-A33C-424B-A117-FAC02507DF6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7648D5-25B0-483F-9CBC-048735DDE692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71DDC46-BC34-4C22-9338-40756B2EABCC}">
      <dgm:prSet phldrT="[Text]"/>
      <dgm:spPr>
        <a:solidFill>
          <a:schemeClr val="tx1">
            <a:lumMod val="75000"/>
            <a:lumOff val="25000"/>
          </a:schemeClr>
        </a:solidFill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r>
            <a:rPr lang="en-US" b="1" dirty="0"/>
            <a:t>Step 1: </a:t>
          </a:r>
          <a:r>
            <a:rPr lang="en-US" b="0" dirty="0"/>
            <a:t>Upload </a:t>
          </a:r>
          <a:r>
            <a:rPr lang="en-US" b="0" dirty="0" err="1"/>
            <a:t>crnd</a:t>
          </a:r>
          <a:r>
            <a:rPr lang="en-US" b="0" dirty="0"/>
            <a:t> file</a:t>
          </a:r>
        </a:p>
      </dgm:t>
    </dgm:pt>
    <dgm:pt modelId="{3153B4E4-EF27-418E-B286-E1B91A8DA495}" type="parTrans" cxnId="{4A907DEC-FF70-4E45-8D09-88FEE20B6500}">
      <dgm:prSet/>
      <dgm:spPr/>
      <dgm:t>
        <a:bodyPr/>
        <a:lstStyle/>
        <a:p>
          <a:endParaRPr lang="en-US"/>
        </a:p>
      </dgm:t>
    </dgm:pt>
    <dgm:pt modelId="{540A2794-D837-44EE-A24F-F2634BFBA319}" type="sibTrans" cxnId="{4A907DEC-FF70-4E45-8D09-88FEE20B6500}">
      <dgm:prSet/>
      <dgm:spPr/>
      <dgm:t>
        <a:bodyPr/>
        <a:lstStyle/>
        <a:p>
          <a:endParaRPr lang="en-US"/>
        </a:p>
      </dgm:t>
    </dgm:pt>
    <dgm:pt modelId="{31FB84C5-EEFE-449C-AA45-E3BBB2C62D54}">
      <dgm:prSet phldrT="[Text]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en-US" b="1" dirty="0"/>
            <a:t>Step 2: Import Federal Data Files</a:t>
          </a:r>
        </a:p>
      </dgm:t>
    </dgm:pt>
    <dgm:pt modelId="{6F78CC53-8E67-4D73-BA32-DE811C2F0191}" type="parTrans" cxnId="{8B45F17F-F0FC-4FEC-BB03-94755E48025F}">
      <dgm:prSet/>
      <dgm:spPr/>
      <dgm:t>
        <a:bodyPr/>
        <a:lstStyle/>
        <a:p>
          <a:endParaRPr lang="en-US"/>
        </a:p>
      </dgm:t>
    </dgm:pt>
    <dgm:pt modelId="{C7FEA775-3690-4A58-A997-45BC574ABE9D}" type="sibTrans" cxnId="{8B45F17F-F0FC-4FEC-BB03-94755E48025F}">
      <dgm:prSet/>
      <dgm:spPr/>
      <dgm:t>
        <a:bodyPr/>
        <a:lstStyle/>
        <a:p>
          <a:endParaRPr lang="en-US"/>
        </a:p>
      </dgm:t>
    </dgm:pt>
    <dgm:pt modelId="{4B5ED82B-BA5F-4E54-BFFE-8DDFF2DC0473}">
      <dgm:prSet phldrT="[Text]"/>
      <dgm:spPr/>
      <dgm:t>
        <a:bodyPr/>
        <a:lstStyle/>
        <a:p>
          <a:r>
            <a:rPr lang="en-US" b="1" dirty="0"/>
            <a:t>Step 3: </a:t>
          </a:r>
          <a:r>
            <a:rPr lang="en-US" b="0" dirty="0"/>
            <a:t>Run Transaction Status – ‘On Hold Report’ to Identify Students</a:t>
          </a:r>
          <a:endParaRPr lang="en-US" dirty="0"/>
        </a:p>
      </dgm:t>
    </dgm:pt>
    <dgm:pt modelId="{E98BE212-45F4-4DD5-85BB-82A051A8B01C}" type="parTrans" cxnId="{0D84CB42-8D7B-4947-AA79-7742209B24BD}">
      <dgm:prSet/>
      <dgm:spPr/>
      <dgm:t>
        <a:bodyPr/>
        <a:lstStyle/>
        <a:p>
          <a:endParaRPr lang="en-US"/>
        </a:p>
      </dgm:t>
    </dgm:pt>
    <dgm:pt modelId="{24204916-B1DF-4A34-9D96-C6C656F07F71}" type="sibTrans" cxnId="{0D84CB42-8D7B-4947-AA79-7742209B24BD}">
      <dgm:prSet/>
      <dgm:spPr/>
      <dgm:t>
        <a:bodyPr/>
        <a:lstStyle/>
        <a:p>
          <a:endParaRPr lang="en-US"/>
        </a:p>
      </dgm:t>
    </dgm:pt>
    <dgm:pt modelId="{BB73E8C4-7680-4080-8AD4-59D47561051B}" type="pres">
      <dgm:prSet presAssocID="{1C7648D5-25B0-483F-9CBC-048735DDE692}" presName="CompostProcess" presStyleCnt="0">
        <dgm:presLayoutVars>
          <dgm:dir/>
          <dgm:resizeHandles val="exact"/>
        </dgm:presLayoutVars>
      </dgm:prSet>
      <dgm:spPr/>
    </dgm:pt>
    <dgm:pt modelId="{0D107ED9-3C1F-4DF9-B514-5ED951E36FFD}" type="pres">
      <dgm:prSet presAssocID="{1C7648D5-25B0-483F-9CBC-048735DDE692}" presName="arrow" presStyleLbl="bgShp" presStyleIdx="0" presStyleCnt="1"/>
      <dgm:spPr/>
      <dgm:extLst>
        <a:ext uri="{E40237B7-FDA0-4F09-8148-C483321AD2D9}">
          <dgm14:cNvPr xmlns:dgm14="http://schemas.microsoft.com/office/drawing/2010/diagram" id="0" name="" descr="arrow with processes listed out from left to right " title="3 step process of mass packaging "/>
        </a:ext>
      </dgm:extLst>
    </dgm:pt>
    <dgm:pt modelId="{86CA7D95-ADC9-4F08-AA5C-96CB6089358A}" type="pres">
      <dgm:prSet presAssocID="{1C7648D5-25B0-483F-9CBC-048735DDE692}" presName="linearProcess" presStyleCnt="0"/>
      <dgm:spPr/>
    </dgm:pt>
    <dgm:pt modelId="{B4BC7DC2-56D2-4148-B04B-93428D49ECB2}" type="pres">
      <dgm:prSet presAssocID="{271DDC46-BC34-4C22-9338-40756B2EABCC}" presName="textNode" presStyleLbl="node1" presStyleIdx="0" presStyleCnt="3">
        <dgm:presLayoutVars>
          <dgm:bulletEnabled val="1"/>
        </dgm:presLayoutVars>
      </dgm:prSet>
      <dgm:spPr/>
    </dgm:pt>
    <dgm:pt modelId="{8CB9128F-09FD-4A64-813D-BE45667A81F2}" type="pres">
      <dgm:prSet presAssocID="{540A2794-D837-44EE-A24F-F2634BFBA319}" presName="sibTrans" presStyleCnt="0"/>
      <dgm:spPr/>
    </dgm:pt>
    <dgm:pt modelId="{8254774E-2048-458A-967A-6F55C8FB5055}" type="pres">
      <dgm:prSet presAssocID="{31FB84C5-EEFE-449C-AA45-E3BBB2C62D54}" presName="textNode" presStyleLbl="node1" presStyleIdx="1" presStyleCnt="3">
        <dgm:presLayoutVars>
          <dgm:bulletEnabled val="1"/>
        </dgm:presLayoutVars>
      </dgm:prSet>
      <dgm:spPr/>
    </dgm:pt>
    <dgm:pt modelId="{65D95B76-0F30-419C-A7FC-9B5C237EA5B2}" type="pres">
      <dgm:prSet presAssocID="{C7FEA775-3690-4A58-A997-45BC574ABE9D}" presName="sibTrans" presStyleCnt="0"/>
      <dgm:spPr/>
    </dgm:pt>
    <dgm:pt modelId="{F02F650F-A33C-424B-A117-FAC02507DF61}" type="pres">
      <dgm:prSet presAssocID="{4B5ED82B-BA5F-4E54-BFFE-8DDFF2DC0473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5F672060-60B4-4D11-B31A-5D0F0756054A}" type="presOf" srcId="{31FB84C5-EEFE-449C-AA45-E3BBB2C62D54}" destId="{8254774E-2048-458A-967A-6F55C8FB5055}" srcOrd="0" destOrd="0" presId="urn:microsoft.com/office/officeart/2005/8/layout/hProcess9"/>
    <dgm:cxn modelId="{0D84CB42-8D7B-4947-AA79-7742209B24BD}" srcId="{1C7648D5-25B0-483F-9CBC-048735DDE692}" destId="{4B5ED82B-BA5F-4E54-BFFE-8DDFF2DC0473}" srcOrd="2" destOrd="0" parTransId="{E98BE212-45F4-4DD5-85BB-82A051A8B01C}" sibTransId="{24204916-B1DF-4A34-9D96-C6C656F07F71}"/>
    <dgm:cxn modelId="{E67F0565-B91B-41AE-98C0-4DE0C5EDA711}" type="presOf" srcId="{1C7648D5-25B0-483F-9CBC-048735DDE692}" destId="{BB73E8C4-7680-4080-8AD4-59D47561051B}" srcOrd="0" destOrd="0" presId="urn:microsoft.com/office/officeart/2005/8/layout/hProcess9"/>
    <dgm:cxn modelId="{8B45F17F-F0FC-4FEC-BB03-94755E48025F}" srcId="{1C7648D5-25B0-483F-9CBC-048735DDE692}" destId="{31FB84C5-EEFE-449C-AA45-E3BBB2C62D54}" srcOrd="1" destOrd="0" parTransId="{6F78CC53-8E67-4D73-BA32-DE811C2F0191}" sibTransId="{C7FEA775-3690-4A58-A997-45BC574ABE9D}"/>
    <dgm:cxn modelId="{B246C7CC-75E3-45B1-9868-B177B1780731}" type="presOf" srcId="{4B5ED82B-BA5F-4E54-BFFE-8DDFF2DC0473}" destId="{F02F650F-A33C-424B-A117-FAC02507DF61}" srcOrd="0" destOrd="0" presId="urn:microsoft.com/office/officeart/2005/8/layout/hProcess9"/>
    <dgm:cxn modelId="{4A907DEC-FF70-4E45-8D09-88FEE20B6500}" srcId="{1C7648D5-25B0-483F-9CBC-048735DDE692}" destId="{271DDC46-BC34-4C22-9338-40756B2EABCC}" srcOrd="0" destOrd="0" parTransId="{3153B4E4-EF27-418E-B286-E1B91A8DA495}" sibTransId="{540A2794-D837-44EE-A24F-F2634BFBA319}"/>
    <dgm:cxn modelId="{76CA9CEF-7509-4F50-956E-2D7A5ACB4B5B}" type="presOf" srcId="{271DDC46-BC34-4C22-9338-40756B2EABCC}" destId="{B4BC7DC2-56D2-4148-B04B-93428D49ECB2}" srcOrd="0" destOrd="0" presId="urn:microsoft.com/office/officeart/2005/8/layout/hProcess9"/>
    <dgm:cxn modelId="{C7E0E2FD-43E8-41F3-9ECD-F826E3E466F5}" type="presParOf" srcId="{BB73E8C4-7680-4080-8AD4-59D47561051B}" destId="{0D107ED9-3C1F-4DF9-B514-5ED951E36FFD}" srcOrd="0" destOrd="0" presId="urn:microsoft.com/office/officeart/2005/8/layout/hProcess9"/>
    <dgm:cxn modelId="{DB6FE992-AFCC-403E-B004-06087F086356}" type="presParOf" srcId="{BB73E8C4-7680-4080-8AD4-59D47561051B}" destId="{86CA7D95-ADC9-4F08-AA5C-96CB6089358A}" srcOrd="1" destOrd="0" presId="urn:microsoft.com/office/officeart/2005/8/layout/hProcess9"/>
    <dgm:cxn modelId="{D2AEC65D-86BE-4336-BBBC-08FDD703AD9F}" type="presParOf" srcId="{86CA7D95-ADC9-4F08-AA5C-96CB6089358A}" destId="{B4BC7DC2-56D2-4148-B04B-93428D49ECB2}" srcOrd="0" destOrd="0" presId="urn:microsoft.com/office/officeart/2005/8/layout/hProcess9"/>
    <dgm:cxn modelId="{20DECB7A-DD37-444D-AAF5-9D8A91712D7B}" type="presParOf" srcId="{86CA7D95-ADC9-4F08-AA5C-96CB6089358A}" destId="{8CB9128F-09FD-4A64-813D-BE45667A81F2}" srcOrd="1" destOrd="0" presId="urn:microsoft.com/office/officeart/2005/8/layout/hProcess9"/>
    <dgm:cxn modelId="{D8FBB062-5527-414E-A57C-721EB34F9621}" type="presParOf" srcId="{86CA7D95-ADC9-4F08-AA5C-96CB6089358A}" destId="{8254774E-2048-458A-967A-6F55C8FB5055}" srcOrd="2" destOrd="0" presId="urn:microsoft.com/office/officeart/2005/8/layout/hProcess9"/>
    <dgm:cxn modelId="{ABB0FBBE-86C8-41A9-842E-301D3D4B4C15}" type="presParOf" srcId="{86CA7D95-ADC9-4F08-AA5C-96CB6089358A}" destId="{65D95B76-0F30-419C-A7FC-9B5C237EA5B2}" srcOrd="3" destOrd="0" presId="urn:microsoft.com/office/officeart/2005/8/layout/hProcess9"/>
    <dgm:cxn modelId="{ACF00F8E-B179-41C4-9320-4DC4F57E7B3D}" type="presParOf" srcId="{86CA7D95-ADC9-4F08-AA5C-96CB6089358A}" destId="{F02F650F-A33C-424B-A117-FAC02507DF6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7648D5-25B0-483F-9CBC-048735DDE692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71DDC46-BC34-4C22-9338-40756B2EABCC}">
      <dgm:prSet phldrT="[Text]"/>
      <dgm:spPr>
        <a:solidFill>
          <a:schemeClr val="tx1">
            <a:lumMod val="75000"/>
            <a:lumOff val="25000"/>
          </a:schemeClr>
        </a:solidFill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r>
            <a:rPr lang="en-US" b="1" dirty="0"/>
            <a:t>Step 1: Upload </a:t>
          </a:r>
          <a:r>
            <a:rPr lang="en-US" b="1" dirty="0" err="1"/>
            <a:t>crnd</a:t>
          </a:r>
          <a:r>
            <a:rPr lang="en-US" b="1" dirty="0"/>
            <a:t> file</a:t>
          </a:r>
        </a:p>
      </dgm:t>
    </dgm:pt>
    <dgm:pt modelId="{3153B4E4-EF27-418E-B286-E1B91A8DA495}" type="parTrans" cxnId="{4A907DEC-FF70-4E45-8D09-88FEE20B6500}">
      <dgm:prSet/>
      <dgm:spPr/>
      <dgm:t>
        <a:bodyPr/>
        <a:lstStyle/>
        <a:p>
          <a:endParaRPr lang="en-US"/>
        </a:p>
      </dgm:t>
    </dgm:pt>
    <dgm:pt modelId="{540A2794-D837-44EE-A24F-F2634BFBA319}" type="sibTrans" cxnId="{4A907DEC-FF70-4E45-8D09-88FEE20B6500}">
      <dgm:prSet/>
      <dgm:spPr/>
      <dgm:t>
        <a:bodyPr/>
        <a:lstStyle/>
        <a:p>
          <a:endParaRPr lang="en-US"/>
        </a:p>
      </dgm:t>
    </dgm:pt>
    <dgm:pt modelId="{31FB84C5-EEFE-449C-AA45-E3BBB2C62D54}">
      <dgm:prSet phldrT="[Text]"/>
      <dgm:spPr>
        <a:solidFill>
          <a:schemeClr val="tx1">
            <a:lumMod val="75000"/>
            <a:lumOff val="25000"/>
          </a:schemeClr>
        </a:solidFill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r>
            <a:rPr lang="en-US" b="1" dirty="0"/>
            <a:t>Step 2: </a:t>
          </a:r>
          <a:r>
            <a:rPr lang="en-US" b="0" dirty="0"/>
            <a:t>Import</a:t>
          </a:r>
          <a:r>
            <a:rPr lang="en-US" dirty="0"/>
            <a:t> Federal Data Files</a:t>
          </a:r>
        </a:p>
      </dgm:t>
    </dgm:pt>
    <dgm:pt modelId="{6F78CC53-8E67-4D73-BA32-DE811C2F0191}" type="parTrans" cxnId="{8B45F17F-F0FC-4FEC-BB03-94755E48025F}">
      <dgm:prSet/>
      <dgm:spPr/>
      <dgm:t>
        <a:bodyPr/>
        <a:lstStyle/>
        <a:p>
          <a:endParaRPr lang="en-US"/>
        </a:p>
      </dgm:t>
    </dgm:pt>
    <dgm:pt modelId="{C7FEA775-3690-4A58-A997-45BC574ABE9D}" type="sibTrans" cxnId="{8B45F17F-F0FC-4FEC-BB03-94755E48025F}">
      <dgm:prSet/>
      <dgm:spPr/>
      <dgm:t>
        <a:bodyPr/>
        <a:lstStyle/>
        <a:p>
          <a:endParaRPr lang="en-US"/>
        </a:p>
      </dgm:t>
    </dgm:pt>
    <dgm:pt modelId="{4B5ED82B-BA5F-4E54-BFFE-8DDFF2DC0473}">
      <dgm:prSet phldrT="[Text]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en-US" b="1" dirty="0"/>
            <a:t>Step 3: Run Transaction Status – ‘On Hold’ Report to Identify Students</a:t>
          </a:r>
        </a:p>
      </dgm:t>
    </dgm:pt>
    <dgm:pt modelId="{E98BE212-45F4-4DD5-85BB-82A051A8B01C}" type="parTrans" cxnId="{0D84CB42-8D7B-4947-AA79-7742209B24BD}">
      <dgm:prSet/>
      <dgm:spPr/>
      <dgm:t>
        <a:bodyPr/>
        <a:lstStyle/>
        <a:p>
          <a:endParaRPr lang="en-US"/>
        </a:p>
      </dgm:t>
    </dgm:pt>
    <dgm:pt modelId="{24204916-B1DF-4A34-9D96-C6C656F07F71}" type="sibTrans" cxnId="{0D84CB42-8D7B-4947-AA79-7742209B24BD}">
      <dgm:prSet/>
      <dgm:spPr/>
      <dgm:t>
        <a:bodyPr/>
        <a:lstStyle/>
        <a:p>
          <a:endParaRPr lang="en-US"/>
        </a:p>
      </dgm:t>
    </dgm:pt>
    <dgm:pt modelId="{BB73E8C4-7680-4080-8AD4-59D47561051B}" type="pres">
      <dgm:prSet presAssocID="{1C7648D5-25B0-483F-9CBC-048735DDE692}" presName="CompostProcess" presStyleCnt="0">
        <dgm:presLayoutVars>
          <dgm:dir/>
          <dgm:resizeHandles val="exact"/>
        </dgm:presLayoutVars>
      </dgm:prSet>
      <dgm:spPr/>
    </dgm:pt>
    <dgm:pt modelId="{0D107ED9-3C1F-4DF9-B514-5ED951E36FFD}" type="pres">
      <dgm:prSet presAssocID="{1C7648D5-25B0-483F-9CBC-048735DDE692}" presName="arrow" presStyleLbl="bgShp" presStyleIdx="0" presStyleCnt="1"/>
      <dgm:spPr/>
      <dgm:extLst>
        <a:ext uri="{E40237B7-FDA0-4F09-8148-C483321AD2D9}">
          <dgm14:cNvPr xmlns:dgm14="http://schemas.microsoft.com/office/drawing/2010/diagram" id="0" name="" descr="arrow with processes listed out from left to right " title="3 step process of mass packaging "/>
        </a:ext>
      </dgm:extLst>
    </dgm:pt>
    <dgm:pt modelId="{86CA7D95-ADC9-4F08-AA5C-96CB6089358A}" type="pres">
      <dgm:prSet presAssocID="{1C7648D5-25B0-483F-9CBC-048735DDE692}" presName="linearProcess" presStyleCnt="0"/>
      <dgm:spPr/>
    </dgm:pt>
    <dgm:pt modelId="{B4BC7DC2-56D2-4148-B04B-93428D49ECB2}" type="pres">
      <dgm:prSet presAssocID="{271DDC46-BC34-4C22-9338-40756B2EABCC}" presName="textNode" presStyleLbl="node1" presStyleIdx="0" presStyleCnt="3">
        <dgm:presLayoutVars>
          <dgm:bulletEnabled val="1"/>
        </dgm:presLayoutVars>
      </dgm:prSet>
      <dgm:spPr/>
    </dgm:pt>
    <dgm:pt modelId="{8CB9128F-09FD-4A64-813D-BE45667A81F2}" type="pres">
      <dgm:prSet presAssocID="{540A2794-D837-44EE-A24F-F2634BFBA319}" presName="sibTrans" presStyleCnt="0"/>
      <dgm:spPr/>
    </dgm:pt>
    <dgm:pt modelId="{8254774E-2048-458A-967A-6F55C8FB5055}" type="pres">
      <dgm:prSet presAssocID="{31FB84C5-EEFE-449C-AA45-E3BBB2C62D54}" presName="textNode" presStyleLbl="node1" presStyleIdx="1" presStyleCnt="3">
        <dgm:presLayoutVars>
          <dgm:bulletEnabled val="1"/>
        </dgm:presLayoutVars>
      </dgm:prSet>
      <dgm:spPr/>
    </dgm:pt>
    <dgm:pt modelId="{65D95B76-0F30-419C-A7FC-9B5C237EA5B2}" type="pres">
      <dgm:prSet presAssocID="{C7FEA775-3690-4A58-A997-45BC574ABE9D}" presName="sibTrans" presStyleCnt="0"/>
      <dgm:spPr/>
    </dgm:pt>
    <dgm:pt modelId="{F02F650F-A33C-424B-A117-FAC02507DF61}" type="pres">
      <dgm:prSet presAssocID="{4B5ED82B-BA5F-4E54-BFFE-8DDFF2DC0473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5F672060-60B4-4D11-B31A-5D0F0756054A}" type="presOf" srcId="{31FB84C5-EEFE-449C-AA45-E3BBB2C62D54}" destId="{8254774E-2048-458A-967A-6F55C8FB5055}" srcOrd="0" destOrd="0" presId="urn:microsoft.com/office/officeart/2005/8/layout/hProcess9"/>
    <dgm:cxn modelId="{0D84CB42-8D7B-4947-AA79-7742209B24BD}" srcId="{1C7648D5-25B0-483F-9CBC-048735DDE692}" destId="{4B5ED82B-BA5F-4E54-BFFE-8DDFF2DC0473}" srcOrd="2" destOrd="0" parTransId="{E98BE212-45F4-4DD5-85BB-82A051A8B01C}" sibTransId="{24204916-B1DF-4A34-9D96-C6C656F07F71}"/>
    <dgm:cxn modelId="{E67F0565-B91B-41AE-98C0-4DE0C5EDA711}" type="presOf" srcId="{1C7648D5-25B0-483F-9CBC-048735DDE692}" destId="{BB73E8C4-7680-4080-8AD4-59D47561051B}" srcOrd="0" destOrd="0" presId="urn:microsoft.com/office/officeart/2005/8/layout/hProcess9"/>
    <dgm:cxn modelId="{8B45F17F-F0FC-4FEC-BB03-94755E48025F}" srcId="{1C7648D5-25B0-483F-9CBC-048735DDE692}" destId="{31FB84C5-EEFE-449C-AA45-E3BBB2C62D54}" srcOrd="1" destOrd="0" parTransId="{6F78CC53-8E67-4D73-BA32-DE811C2F0191}" sibTransId="{C7FEA775-3690-4A58-A997-45BC574ABE9D}"/>
    <dgm:cxn modelId="{B246C7CC-75E3-45B1-9868-B177B1780731}" type="presOf" srcId="{4B5ED82B-BA5F-4E54-BFFE-8DDFF2DC0473}" destId="{F02F650F-A33C-424B-A117-FAC02507DF61}" srcOrd="0" destOrd="0" presId="urn:microsoft.com/office/officeart/2005/8/layout/hProcess9"/>
    <dgm:cxn modelId="{4A907DEC-FF70-4E45-8D09-88FEE20B6500}" srcId="{1C7648D5-25B0-483F-9CBC-048735DDE692}" destId="{271DDC46-BC34-4C22-9338-40756B2EABCC}" srcOrd="0" destOrd="0" parTransId="{3153B4E4-EF27-418E-B286-E1B91A8DA495}" sibTransId="{540A2794-D837-44EE-A24F-F2634BFBA319}"/>
    <dgm:cxn modelId="{76CA9CEF-7509-4F50-956E-2D7A5ACB4B5B}" type="presOf" srcId="{271DDC46-BC34-4C22-9338-40756B2EABCC}" destId="{B4BC7DC2-56D2-4148-B04B-93428D49ECB2}" srcOrd="0" destOrd="0" presId="urn:microsoft.com/office/officeart/2005/8/layout/hProcess9"/>
    <dgm:cxn modelId="{C7E0E2FD-43E8-41F3-9ECD-F826E3E466F5}" type="presParOf" srcId="{BB73E8C4-7680-4080-8AD4-59D47561051B}" destId="{0D107ED9-3C1F-4DF9-B514-5ED951E36FFD}" srcOrd="0" destOrd="0" presId="urn:microsoft.com/office/officeart/2005/8/layout/hProcess9"/>
    <dgm:cxn modelId="{DB6FE992-AFCC-403E-B004-06087F086356}" type="presParOf" srcId="{BB73E8C4-7680-4080-8AD4-59D47561051B}" destId="{86CA7D95-ADC9-4F08-AA5C-96CB6089358A}" srcOrd="1" destOrd="0" presId="urn:microsoft.com/office/officeart/2005/8/layout/hProcess9"/>
    <dgm:cxn modelId="{D2AEC65D-86BE-4336-BBBC-08FDD703AD9F}" type="presParOf" srcId="{86CA7D95-ADC9-4F08-AA5C-96CB6089358A}" destId="{B4BC7DC2-56D2-4148-B04B-93428D49ECB2}" srcOrd="0" destOrd="0" presId="urn:microsoft.com/office/officeart/2005/8/layout/hProcess9"/>
    <dgm:cxn modelId="{20DECB7A-DD37-444D-AAF5-9D8A91712D7B}" type="presParOf" srcId="{86CA7D95-ADC9-4F08-AA5C-96CB6089358A}" destId="{8CB9128F-09FD-4A64-813D-BE45667A81F2}" srcOrd="1" destOrd="0" presId="urn:microsoft.com/office/officeart/2005/8/layout/hProcess9"/>
    <dgm:cxn modelId="{D8FBB062-5527-414E-A57C-721EB34F9621}" type="presParOf" srcId="{86CA7D95-ADC9-4F08-AA5C-96CB6089358A}" destId="{8254774E-2048-458A-967A-6F55C8FB5055}" srcOrd="2" destOrd="0" presId="urn:microsoft.com/office/officeart/2005/8/layout/hProcess9"/>
    <dgm:cxn modelId="{ABB0FBBE-86C8-41A9-842E-301D3D4B4C15}" type="presParOf" srcId="{86CA7D95-ADC9-4F08-AA5C-96CB6089358A}" destId="{65D95B76-0F30-419C-A7FC-9B5C237EA5B2}" srcOrd="3" destOrd="0" presId="urn:microsoft.com/office/officeart/2005/8/layout/hProcess9"/>
    <dgm:cxn modelId="{ACF00F8E-B179-41C4-9320-4DC4F57E7B3D}" type="presParOf" srcId="{86CA7D95-ADC9-4F08-AA5C-96CB6089358A}" destId="{F02F650F-A33C-424B-A117-FAC02507DF6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07ED9-3C1F-4DF9-B514-5ED951E36FFD}">
      <dsp:nvSpPr>
        <dsp:cNvPr id="0" name=""/>
        <dsp:cNvSpPr/>
      </dsp:nvSpPr>
      <dsp:spPr>
        <a:xfrm>
          <a:off x="505284" y="0"/>
          <a:ext cx="5726561" cy="4540469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C7DC2-56D2-4148-B04B-93428D49ECB2}">
      <dsp:nvSpPr>
        <dsp:cNvPr id="0" name=""/>
        <dsp:cNvSpPr/>
      </dsp:nvSpPr>
      <dsp:spPr>
        <a:xfrm>
          <a:off x="7237" y="1362140"/>
          <a:ext cx="2168514" cy="1816187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Step 1: Upload </a:t>
          </a:r>
          <a:r>
            <a:rPr lang="en-US" sz="2000" b="1" kern="1200" dirty="0" err="1"/>
            <a:t>crnd</a:t>
          </a:r>
          <a:r>
            <a:rPr lang="en-US" sz="2000" b="1" kern="1200" dirty="0"/>
            <a:t> file</a:t>
          </a:r>
        </a:p>
      </dsp:txBody>
      <dsp:txXfrm>
        <a:off x="95896" y="1450799"/>
        <a:ext cx="1991196" cy="1638869"/>
      </dsp:txXfrm>
    </dsp:sp>
    <dsp:sp modelId="{8254774E-2048-458A-967A-6F55C8FB5055}">
      <dsp:nvSpPr>
        <dsp:cNvPr id="0" name=""/>
        <dsp:cNvSpPr/>
      </dsp:nvSpPr>
      <dsp:spPr>
        <a:xfrm>
          <a:off x="2284308" y="1362140"/>
          <a:ext cx="2168514" cy="181618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Step 2: </a:t>
          </a:r>
          <a:r>
            <a:rPr lang="en-US" sz="2000" b="0" kern="1200" dirty="0"/>
            <a:t>Import</a:t>
          </a:r>
          <a:r>
            <a:rPr lang="en-US" sz="2000" kern="1200" dirty="0"/>
            <a:t> Federal Data Files</a:t>
          </a:r>
        </a:p>
      </dsp:txBody>
      <dsp:txXfrm>
        <a:off x="2372967" y="1450799"/>
        <a:ext cx="1991196" cy="1638869"/>
      </dsp:txXfrm>
    </dsp:sp>
    <dsp:sp modelId="{F02F650F-A33C-424B-A117-FAC02507DF61}">
      <dsp:nvSpPr>
        <dsp:cNvPr id="0" name=""/>
        <dsp:cNvSpPr/>
      </dsp:nvSpPr>
      <dsp:spPr>
        <a:xfrm>
          <a:off x="4561379" y="1362140"/>
          <a:ext cx="2168514" cy="181618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Step 3: </a:t>
          </a:r>
          <a:r>
            <a:rPr lang="en-US" sz="2000" b="0" kern="1200" dirty="0"/>
            <a:t>Run Transaction Status - On Hold Report to Identify Students</a:t>
          </a:r>
          <a:endParaRPr lang="en-US" sz="2000" kern="1200" dirty="0"/>
        </a:p>
      </dsp:txBody>
      <dsp:txXfrm>
        <a:off x="4650038" y="1450799"/>
        <a:ext cx="1991196" cy="16388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07ED9-3C1F-4DF9-B514-5ED951E36FFD}">
      <dsp:nvSpPr>
        <dsp:cNvPr id="0" name=""/>
        <dsp:cNvSpPr/>
      </dsp:nvSpPr>
      <dsp:spPr>
        <a:xfrm>
          <a:off x="505284" y="0"/>
          <a:ext cx="5726561" cy="4540469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C7DC2-56D2-4148-B04B-93428D49ECB2}">
      <dsp:nvSpPr>
        <dsp:cNvPr id="0" name=""/>
        <dsp:cNvSpPr/>
      </dsp:nvSpPr>
      <dsp:spPr>
        <a:xfrm>
          <a:off x="7237" y="1362140"/>
          <a:ext cx="2168514" cy="1816187"/>
        </a:xfrm>
        <a:prstGeom prst="roundRect">
          <a:avLst/>
        </a:prstGeom>
        <a:solidFill>
          <a:schemeClr val="tx1">
            <a:lumMod val="75000"/>
            <a:lumOff val="25000"/>
          </a:schemeClr>
        </a:solidFill>
        <a:ln w="12700" cap="flat" cmpd="sng" algn="ctr">
          <a:solidFill>
            <a:schemeClr val="tx1">
              <a:lumMod val="75000"/>
              <a:lumOff val="2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Step 1: </a:t>
          </a:r>
          <a:r>
            <a:rPr lang="en-US" sz="2000" b="0" kern="1200" dirty="0"/>
            <a:t>Upload </a:t>
          </a:r>
          <a:r>
            <a:rPr lang="en-US" sz="2000" b="0" kern="1200" dirty="0" err="1"/>
            <a:t>crnd</a:t>
          </a:r>
          <a:r>
            <a:rPr lang="en-US" sz="2000" b="0" kern="1200" dirty="0"/>
            <a:t> file</a:t>
          </a:r>
        </a:p>
      </dsp:txBody>
      <dsp:txXfrm>
        <a:off x="95896" y="1450799"/>
        <a:ext cx="1991196" cy="1638869"/>
      </dsp:txXfrm>
    </dsp:sp>
    <dsp:sp modelId="{8254774E-2048-458A-967A-6F55C8FB5055}">
      <dsp:nvSpPr>
        <dsp:cNvPr id="0" name=""/>
        <dsp:cNvSpPr/>
      </dsp:nvSpPr>
      <dsp:spPr>
        <a:xfrm>
          <a:off x="2284308" y="1362140"/>
          <a:ext cx="2168514" cy="1816187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Step 2: Import Federal Data Files</a:t>
          </a:r>
        </a:p>
      </dsp:txBody>
      <dsp:txXfrm>
        <a:off x="2372967" y="1450799"/>
        <a:ext cx="1991196" cy="1638869"/>
      </dsp:txXfrm>
    </dsp:sp>
    <dsp:sp modelId="{F02F650F-A33C-424B-A117-FAC02507DF61}">
      <dsp:nvSpPr>
        <dsp:cNvPr id="0" name=""/>
        <dsp:cNvSpPr/>
      </dsp:nvSpPr>
      <dsp:spPr>
        <a:xfrm>
          <a:off x="4561379" y="1362140"/>
          <a:ext cx="2168514" cy="181618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Step 3: </a:t>
          </a:r>
          <a:r>
            <a:rPr lang="en-US" sz="2000" b="0" kern="1200" dirty="0"/>
            <a:t>Run Transaction Status – ‘On Hold Report’ to Identify Students</a:t>
          </a:r>
          <a:endParaRPr lang="en-US" sz="2000" kern="1200" dirty="0"/>
        </a:p>
      </dsp:txBody>
      <dsp:txXfrm>
        <a:off x="4650038" y="1450799"/>
        <a:ext cx="1991196" cy="16388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07ED9-3C1F-4DF9-B514-5ED951E36FFD}">
      <dsp:nvSpPr>
        <dsp:cNvPr id="0" name=""/>
        <dsp:cNvSpPr/>
      </dsp:nvSpPr>
      <dsp:spPr>
        <a:xfrm>
          <a:off x="505284" y="0"/>
          <a:ext cx="5726561" cy="4540469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C7DC2-56D2-4148-B04B-93428D49ECB2}">
      <dsp:nvSpPr>
        <dsp:cNvPr id="0" name=""/>
        <dsp:cNvSpPr/>
      </dsp:nvSpPr>
      <dsp:spPr>
        <a:xfrm>
          <a:off x="7237" y="1362140"/>
          <a:ext cx="2168514" cy="1816187"/>
        </a:xfrm>
        <a:prstGeom prst="roundRect">
          <a:avLst/>
        </a:prstGeom>
        <a:solidFill>
          <a:schemeClr val="tx1">
            <a:lumMod val="75000"/>
            <a:lumOff val="25000"/>
          </a:schemeClr>
        </a:solidFill>
        <a:ln w="12700" cap="flat" cmpd="sng" algn="ctr">
          <a:solidFill>
            <a:schemeClr val="tx1">
              <a:lumMod val="75000"/>
              <a:lumOff val="2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Step 1: Upload </a:t>
          </a:r>
          <a:r>
            <a:rPr lang="en-US" sz="2000" b="1" kern="1200" dirty="0" err="1"/>
            <a:t>crnd</a:t>
          </a:r>
          <a:r>
            <a:rPr lang="en-US" sz="2000" b="1" kern="1200" dirty="0"/>
            <a:t> file</a:t>
          </a:r>
        </a:p>
      </dsp:txBody>
      <dsp:txXfrm>
        <a:off x="95896" y="1450799"/>
        <a:ext cx="1991196" cy="1638869"/>
      </dsp:txXfrm>
    </dsp:sp>
    <dsp:sp modelId="{8254774E-2048-458A-967A-6F55C8FB5055}">
      <dsp:nvSpPr>
        <dsp:cNvPr id="0" name=""/>
        <dsp:cNvSpPr/>
      </dsp:nvSpPr>
      <dsp:spPr>
        <a:xfrm>
          <a:off x="2284308" y="1362140"/>
          <a:ext cx="2168514" cy="1816187"/>
        </a:xfrm>
        <a:prstGeom prst="roundRect">
          <a:avLst/>
        </a:prstGeom>
        <a:solidFill>
          <a:schemeClr val="tx1">
            <a:lumMod val="75000"/>
            <a:lumOff val="25000"/>
          </a:schemeClr>
        </a:solidFill>
        <a:ln w="12700" cap="flat" cmpd="sng" algn="ctr">
          <a:solidFill>
            <a:schemeClr val="tx1">
              <a:lumMod val="75000"/>
              <a:lumOff val="2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Step 2: </a:t>
          </a:r>
          <a:r>
            <a:rPr lang="en-US" sz="2000" b="0" kern="1200" dirty="0"/>
            <a:t>Import</a:t>
          </a:r>
          <a:r>
            <a:rPr lang="en-US" sz="2000" kern="1200" dirty="0"/>
            <a:t> Federal Data Files</a:t>
          </a:r>
        </a:p>
      </dsp:txBody>
      <dsp:txXfrm>
        <a:off x="2372967" y="1450799"/>
        <a:ext cx="1991196" cy="1638869"/>
      </dsp:txXfrm>
    </dsp:sp>
    <dsp:sp modelId="{F02F650F-A33C-424B-A117-FAC02507DF61}">
      <dsp:nvSpPr>
        <dsp:cNvPr id="0" name=""/>
        <dsp:cNvSpPr/>
      </dsp:nvSpPr>
      <dsp:spPr>
        <a:xfrm>
          <a:off x="4561379" y="1362140"/>
          <a:ext cx="2168514" cy="1816187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Step 3: Run Transaction Status – ‘On Hold’ Report to Identify Students</a:t>
          </a:r>
        </a:p>
      </dsp:txBody>
      <dsp:txXfrm>
        <a:off x="4650038" y="1450799"/>
        <a:ext cx="1991196" cy="16388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7D8E9-3331-4291-9F17-3FF41B935400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0C177-458E-4ECB-97EC-7EDCBA19D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3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DBB64-96D6-42B0-8680-D8E44BBF474E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84A02-D147-49A8-A06D-A5C08FF69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9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36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2ADA06-264F-2B9A-0730-DF37EEDEF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5C99FB-6D27-39C6-1428-16F141C35F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5B22B6-31A9-CAA2-EC97-C0BB4368E4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5F9D8-0BDD-9A68-99CC-01857A5931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008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736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3123CA-545D-1C55-0372-0B837F5BBD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E1EA4B-2579-7EE5-8DB7-C450EB287F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FEAB4C-FE3A-7CC1-8EEE-3A0512D4E9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BF970-74F8-BC6F-35DF-20F02621F9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604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0DEC1A-D4C9-2AD0-DFC7-6B7AC3325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B68546-A41B-C836-0271-922EBC8306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3E0657-B1A5-27D2-6210-387368C0DF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D27F2D-7CF3-F6AA-4573-1F420D822B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740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E553DE-4827-6B20-A5AB-27CE657E2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861CB2-633F-F45B-49AB-91CCD89F5F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09B5D4-4988-8E38-A73B-5EDB759CAE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8AF07E-227A-4E8E-FDBC-2BFE9394FA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1953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E59B70-F1A6-3BEE-7E1A-6D8E2BE97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8C96FC-0ABA-8070-448E-00AAFB6C2B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F8FE99-70D8-5958-6982-C92044D0FC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C65893-AE90-4931-E9C9-B441262767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1319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23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46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73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5C4F58-6E2E-D865-972E-8A7599F1D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1608D4-BAD0-FAA8-C913-BC1F47DB9A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F0A2E0-8762-243A-9BAA-8AD5214B9B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CC6786-E696-724A-C449-0B39EFB607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68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218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EE6C9E-7AE3-EEE4-2A24-E0EC203CD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53DB17-698D-63CA-0DC9-6A74B1E578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6ECC5E-1E62-7E67-946A-EEDCD318A1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6E2081-1E4E-9D47-BCCB-FB22267B8E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067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640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65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AA05EC-4A99-3D21-2400-4CA86B8F2A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C4143D-4C86-CABE-42BE-52FFD7404D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793061-C7C7-176B-1C6D-2EF39C8A4E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83B8A-DDE3-4BF8-2576-DD7DAC48C6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689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 Triangle Patter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8"/>
          <a:stretch/>
        </p:blipFill>
        <p:spPr>
          <a:xfrm>
            <a:off x="2317813" y="0"/>
            <a:ext cx="6829477" cy="374996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69888" y="3863685"/>
            <a:ext cx="8336975" cy="999259"/>
          </a:xfrm>
          <a:prstGeom prst="rect">
            <a:avLst/>
          </a:prstGeom>
        </p:spPr>
        <p:txBody>
          <a:bodyPr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0608" y="4976665"/>
            <a:ext cx="8388928" cy="6790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 b="0" i="0" baseline="0">
                <a:solidFill>
                  <a:srgbClr val="003764"/>
                </a:solidFill>
                <a:latin typeface="+mj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69888" y="5769402"/>
            <a:ext cx="4614862" cy="758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03764"/>
                </a:solidFill>
              </a:defRPr>
            </a:lvl1pPr>
          </a:lstStyle>
          <a:p>
            <a:pPr lvl="0"/>
            <a:r>
              <a:rPr lang="en-US" dirty="0"/>
              <a:t>Presenter(s)</a:t>
            </a:r>
            <a:br>
              <a:rPr lang="en-US" dirty="0"/>
            </a:br>
            <a:r>
              <a:rPr lang="en-US" dirty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2854638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3764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12/9/2024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2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12/9/2024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9540" y="294198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19540" y="1174172"/>
            <a:ext cx="8336975" cy="49668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898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476958"/>
            <a:ext cx="7886700" cy="611619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Final Slide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2265367"/>
            <a:ext cx="7886700" cy="3428855"/>
          </a:xfrm>
          <a:prstGeom prst="rect">
            <a:avLst/>
          </a:prstGeom>
        </p:spPr>
        <p:txBody>
          <a:bodyPr/>
          <a:lstStyle>
            <a:lvl1pPr marL="457200" marR="0" indent="-45720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>
                <a:solidFill>
                  <a:srgbClr val="003764"/>
                </a:solidFill>
              </a:defRPr>
            </a:lvl1pPr>
            <a:lvl2pPr marL="342884" indent="0">
              <a:buNone/>
              <a:defRPr>
                <a:solidFill>
                  <a:srgbClr val="003764"/>
                </a:solidFill>
              </a:defRPr>
            </a:lvl2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Always use a Final Slide in order to include the Creative Commons footer language in the presentation.</a:t>
            </a:r>
            <a:br>
              <a:rPr lang="en-US" dirty="0"/>
            </a:br>
            <a:r>
              <a:rPr lang="en-US" dirty="0"/>
              <a:t>Ideas for the slide: Contact information; “Thank you;” “Questions?”</a:t>
            </a:r>
          </a:p>
        </p:txBody>
      </p:sp>
      <p:pic>
        <p:nvPicPr>
          <p:cNvPr id="14" name="Picture 13" descr="CC. Creative Commons license, attribution alone">
            <a:extLst>
              <a:ext uri="{FF2B5EF4-FFF2-40B4-BE49-F238E27FC236}">
                <a16:creationId xmlns:a16="http://schemas.microsoft.com/office/drawing/2014/main" id="{55C0BD8F-0D00-4252-96EA-53CD706830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8650" y="6399147"/>
            <a:ext cx="835224" cy="2987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9A014E-7345-4161-B6F8-70E7EA234759}"/>
              </a:ext>
            </a:extLst>
          </p:cNvPr>
          <p:cNvSpPr txBox="1"/>
          <p:nvPr userDrawn="1"/>
        </p:nvSpPr>
        <p:spPr>
          <a:xfrm>
            <a:off x="1454322" y="6445499"/>
            <a:ext cx="378496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0" i="1" kern="120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Except where otherwise noted, this work is licensed under </a:t>
            </a:r>
            <a:r>
              <a:rPr lang="en-US" sz="750" b="0" i="1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 BY 4.0</a:t>
            </a:r>
            <a:r>
              <a:rPr lang="en-US" sz="750" b="0" i="1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en-US" sz="750" b="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08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mmunity and Technical Colleges. Washington State Boar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6860" y="1549936"/>
            <a:ext cx="8336975" cy="79707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36860" y="2415155"/>
            <a:ext cx="8336975" cy="37570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F79CB6C7-AD96-437F-A75B-A1987D8D9ACA}" type="datetime1">
              <a:rPr lang="en-US" smtClean="0"/>
              <a:t>12/9/2024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6245" y="6483926"/>
            <a:ext cx="467590" cy="237549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178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2468" y="1709744"/>
            <a:ext cx="8270588" cy="2852737"/>
          </a:xfrm>
          <a:prstGeom prst="rect">
            <a:avLst/>
          </a:prstGeom>
        </p:spPr>
        <p:txBody>
          <a:bodyPr anchor="b"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582468" y="4589469"/>
            <a:ext cx="827058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3764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11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E68BEF8-F67A-4B64-B2F2-CC4AA048128C}" type="datetime1">
              <a:rPr lang="en-US" smtClean="0"/>
              <a:t>12/9/2024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4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22561" y="1462241"/>
            <a:ext cx="8534403" cy="71985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422561" y="2400300"/>
            <a:ext cx="4014357" cy="39693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759271" y="2400304"/>
            <a:ext cx="4197693" cy="39693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1001848F-E7F6-4E55-B1DE-CC691BBD4F09}" type="datetime1">
              <a:rPr lang="en-US" smtClean="0"/>
              <a:t>12/9/2024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8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3" name="Picture 12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4063"/>
            <a:ext cx="4067706" cy="1481791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07276" y="1485854"/>
            <a:ext cx="8335388" cy="736311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507278" y="2385434"/>
            <a:ext cx="4002378" cy="5248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507278" y="3003840"/>
            <a:ext cx="4002378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0207" y="2385430"/>
            <a:ext cx="4052457" cy="5248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4"/>
          </p:nvPr>
        </p:nvSpPr>
        <p:spPr>
          <a:xfrm>
            <a:off x="4790207" y="3003840"/>
            <a:ext cx="4052457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3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5E48A247-4D0D-4017-954A-CBEE1B524F16}" type="datetime1">
              <a:rPr lang="en-US" smtClean="0"/>
              <a:t>12/9/2024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6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9" name="Picture 8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40327" y="1457982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3F43D62C-E4AB-4F6C-BB6E-7C3A3BBC5E2B}" type="datetime1">
              <a:rPr lang="en-US" smtClean="0"/>
              <a:t>12/9/2024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0" name="Picture 9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8" name="Rectangle 7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92275FF0-9E97-4E0A-B533-109FB6621FD2}" type="datetime1">
              <a:rPr lang="en-US" smtClean="0"/>
              <a:t>12/9/2024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0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86494" y="1385541"/>
            <a:ext cx="3160715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494" y="2888673"/>
            <a:ext cx="3160715" cy="34923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863540" y="1569027"/>
            <a:ext cx="5041469" cy="481202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A3C062AC-1CC2-40A8-B531-F2154AC26E35}" type="datetime1">
              <a:rPr lang="en-US" smtClean="0"/>
              <a:t>12/9/2024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39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03370" y="1385541"/>
            <a:ext cx="3358139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370" y="2888673"/>
            <a:ext cx="3358139" cy="35428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024047" y="1569026"/>
            <a:ext cx="4839398" cy="486247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6EA93EB-E55E-4DBB-B6AA-C54A9BA5E4A4}" type="datetime1">
              <a:rPr lang="en-US" smtClean="0"/>
              <a:t>12/9/2024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42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33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51" r:id="rId10"/>
    <p:sldLayoutId id="2147483672" r:id="rId11"/>
    <p:sldLayoutId id="214748367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christiantietze.de/posts/2016/05/emoji-bytes-los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n.wikipedia.org/wiki/Emoji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17" descr="A screenshot of a video call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b="880"/>
          <a:stretch/>
        </p:blipFill>
        <p:spPr>
          <a:xfrm>
            <a:off x="214958" y="162335"/>
            <a:ext cx="8714084" cy="509540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7"/>
          <p:cNvSpPr/>
          <p:nvPr/>
        </p:nvSpPr>
        <p:spPr>
          <a:xfrm>
            <a:off x="2532127" y="1290051"/>
            <a:ext cx="4001756" cy="2989964"/>
          </a:xfrm>
          <a:prstGeom prst="roundRect">
            <a:avLst>
              <a:gd name="adj" fmla="val 16667"/>
            </a:avLst>
          </a:prstGeom>
          <a:solidFill>
            <a:srgbClr val="2F3133"/>
          </a:solidFill>
          <a:ln w="25400" cap="flat" cmpd="sng">
            <a:solidFill>
              <a:srgbClr val="8F95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7"/>
          <p:cNvSpPr txBox="1"/>
          <p:nvPr/>
        </p:nvSpPr>
        <p:spPr>
          <a:xfrm>
            <a:off x="2657859" y="1441037"/>
            <a:ext cx="20952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MEETING RECORDING NOTICE</a:t>
            </a:r>
            <a:endParaRPr dirty="0"/>
          </a:p>
        </p:txBody>
      </p:sp>
      <p:sp>
        <p:nvSpPr>
          <p:cNvPr id="140" name="Google Shape;140;p17"/>
          <p:cNvSpPr txBox="1"/>
          <p:nvPr/>
        </p:nvSpPr>
        <p:spPr>
          <a:xfrm>
            <a:off x="2657859" y="2641637"/>
            <a:ext cx="375029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The law requires consent prior to recording a person’s participation in an event. Your participation in this video conference (training) equals consent to be recorded, as required by law. </a:t>
            </a:r>
            <a:endParaRPr sz="11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If you do not consent to being recorded but choose to participate, please turn your camera off and use the chat feature to interact with the other participants.</a:t>
            </a:r>
            <a:endParaRPr sz="1100" dirty="0"/>
          </a:p>
        </p:txBody>
      </p:sp>
      <p:cxnSp>
        <p:nvCxnSpPr>
          <p:cNvPr id="142" name="Google Shape;142;p17"/>
          <p:cNvCxnSpPr>
            <a:cxnSpLocks/>
          </p:cNvCxnSpPr>
          <p:nvPr/>
        </p:nvCxnSpPr>
        <p:spPr>
          <a:xfrm flipH="1">
            <a:off x="935469" y="4330550"/>
            <a:ext cx="160000" cy="551984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43" name="Google Shape;143;p17"/>
          <p:cNvCxnSpPr>
            <a:cxnSpLocks/>
          </p:cNvCxnSpPr>
          <p:nvPr/>
        </p:nvCxnSpPr>
        <p:spPr>
          <a:xfrm flipH="1">
            <a:off x="5495009" y="4330550"/>
            <a:ext cx="913141" cy="392276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44" name="Google Shape;144;p17"/>
          <p:cNvSpPr/>
          <p:nvPr/>
        </p:nvSpPr>
        <p:spPr>
          <a:xfrm>
            <a:off x="6337426" y="4202794"/>
            <a:ext cx="1630345" cy="534398"/>
          </a:xfrm>
          <a:prstGeom prst="roundRect">
            <a:avLst>
              <a:gd name="adj" fmla="val 16667"/>
            </a:avLst>
          </a:prstGeom>
          <a:solidFill>
            <a:srgbClr val="2F3133"/>
          </a:solidFill>
          <a:ln w="25400" cap="flat" cmpd="sng">
            <a:solidFill>
              <a:srgbClr val="8F95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Enable AI Assistant</a:t>
            </a:r>
            <a:endParaRPr dirty="0"/>
          </a:p>
        </p:txBody>
      </p:sp>
      <p:sp>
        <p:nvSpPr>
          <p:cNvPr id="141" name="Google Shape;141;p17"/>
          <p:cNvSpPr/>
          <p:nvPr/>
        </p:nvSpPr>
        <p:spPr>
          <a:xfrm>
            <a:off x="588459" y="3935595"/>
            <a:ext cx="1630345" cy="534398"/>
          </a:xfrm>
          <a:prstGeom prst="roundRect">
            <a:avLst>
              <a:gd name="adj" fmla="val 16667"/>
            </a:avLst>
          </a:prstGeom>
          <a:solidFill>
            <a:srgbClr val="2F3133"/>
          </a:solidFill>
          <a:ln w="25400" cap="flat" cmpd="sng">
            <a:solidFill>
              <a:srgbClr val="8F95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Enable Closed Captions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CRND FILE processing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73378" y="799481"/>
            <a:ext cx="7673193" cy="5330324"/>
          </a:xfrm>
        </p:spPr>
        <p:txBody>
          <a:bodyPr/>
          <a:lstStyle/>
          <a:p>
            <a:r>
              <a:rPr lang="en-US" b="1" dirty="0"/>
              <a:t>UPLOADING CRND FILE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n image of the Upload Files page with the Upload File button annotated in a purple box and the crnd24op.002 file highlighted in yellow ">
            <a:extLst>
              <a:ext uri="{FF2B5EF4-FFF2-40B4-BE49-F238E27FC236}">
                <a16:creationId xmlns:a16="http://schemas.microsoft.com/office/drawing/2014/main" id="{325BD789-58F6-8207-1831-E23B47EABA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47" y="1315730"/>
            <a:ext cx="8666305" cy="42476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73378" y="6048781"/>
            <a:ext cx="360103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Usually, the first AY’s file comes in as a .</a:t>
            </a:r>
            <a:r>
              <a:rPr lang="en-US" dirty="0" err="1"/>
              <a:t>dat</a:t>
            </a:r>
            <a:r>
              <a:rPr lang="en-US" dirty="0"/>
              <a:t>, then .001, .002, etc.</a:t>
            </a:r>
            <a:endParaRPr lang="en-US" b="1" dirty="0"/>
          </a:p>
        </p:txBody>
      </p:sp>
      <p:sp>
        <p:nvSpPr>
          <p:cNvPr id="7" name="TextBox 2"/>
          <p:cNvSpPr txBox="1"/>
          <p:nvPr/>
        </p:nvSpPr>
        <p:spPr>
          <a:xfrm>
            <a:off x="5296252" y="1054120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</a:t>
            </a:r>
            <a:r>
              <a:rPr lang="en-US" sz="1400" dirty="0" err="1">
                <a:solidFill>
                  <a:schemeClr val="tx1"/>
                </a:solidFill>
              </a:rPr>
              <a:t>PeopleTools</a:t>
            </a:r>
            <a:r>
              <a:rPr lang="en-US" sz="1400" dirty="0">
                <a:solidFill>
                  <a:schemeClr val="tx1"/>
                </a:solidFill>
              </a:rPr>
              <a:t> &gt; CTC Custom &gt; Extensions &gt; Upload/Download File </a:t>
            </a:r>
          </a:p>
        </p:txBody>
      </p:sp>
    </p:spTree>
    <p:extLst>
      <p:ext uri="{BB962C8B-B14F-4D97-AF65-F5344CB8AC3E}">
        <p14:creationId xmlns:p14="http://schemas.microsoft.com/office/powerpoint/2010/main" val="1602435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F672C1-8A66-E1FB-6C3D-AD59A0E9A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81BBB2-9841-AF72-0FED-B3349CA38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Pell CRND processing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95E04-D88E-2E92-66F1-0B1D2D0A5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540" y="914400"/>
            <a:ext cx="8336975" cy="5226628"/>
          </a:xfrm>
        </p:spPr>
        <p:txBody>
          <a:bodyPr/>
          <a:lstStyle/>
          <a:p>
            <a:r>
              <a:rPr lang="en-US" dirty="0"/>
              <a:t>3-STEP PROCESS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FB80819-75D2-7599-98EB-E3AFA0369A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0478347"/>
              </p:ext>
            </p:extLst>
          </p:nvPr>
        </p:nvGraphicFramePr>
        <p:xfrm>
          <a:off x="1366345" y="1324302"/>
          <a:ext cx="6737131" cy="4540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2789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Pell </a:t>
            </a:r>
            <a:r>
              <a:rPr lang="en-US" dirty="0" err="1"/>
              <a:t>crnd</a:t>
            </a:r>
            <a:r>
              <a:rPr lang="en-US" dirty="0"/>
              <a:t> processing CONT’D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73378" y="799481"/>
            <a:ext cx="7673193" cy="5330324"/>
          </a:xfrm>
        </p:spPr>
        <p:txBody>
          <a:bodyPr/>
          <a:lstStyle/>
          <a:p>
            <a:r>
              <a:rPr lang="en-US" b="1" dirty="0"/>
              <a:t>IMPORTING PELL CRND FILE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3378" y="6048781"/>
            <a:ext cx="429862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Remember that when </a:t>
            </a:r>
            <a:r>
              <a:rPr lang="en-US" i="1" dirty="0"/>
              <a:t>importing</a:t>
            </a:r>
            <a:r>
              <a:rPr lang="en-US" dirty="0"/>
              <a:t> files, the file name is typically lower case.  </a:t>
            </a:r>
            <a:endParaRPr lang="en-US" b="1" dirty="0"/>
          </a:p>
        </p:txBody>
      </p:sp>
      <p:pic>
        <p:nvPicPr>
          <p:cNvPr id="8" name="Picture 7" descr="An image of the FA Inbound page with the Single File radio button annotated in  a purple box and the Inbound File, ISIR TG Number and Run button annotated in purple">
            <a:extLst>
              <a:ext uri="{FF2B5EF4-FFF2-40B4-BE49-F238E27FC236}">
                <a16:creationId xmlns:a16="http://schemas.microsoft.com/office/drawing/2014/main" id="{A00ED10C-BBAD-71FA-3D20-5486D592D2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59" y="1331325"/>
            <a:ext cx="8653606" cy="33176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2"/>
          <p:cNvSpPr txBox="1"/>
          <p:nvPr/>
        </p:nvSpPr>
        <p:spPr>
          <a:xfrm>
            <a:off x="5242004" y="923609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Financial Aid &gt; File Management &gt; Import Federal Data Files</a:t>
            </a:r>
          </a:p>
        </p:txBody>
      </p:sp>
    </p:spTree>
    <p:extLst>
      <p:ext uri="{BB962C8B-B14F-4D97-AF65-F5344CB8AC3E}">
        <p14:creationId xmlns:p14="http://schemas.microsoft.com/office/powerpoint/2010/main" val="1167066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43DA46-8A0E-3565-6F5F-A332C99F48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6A2BAA-BD19-D583-6A3A-A6B1535C0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Pell CRND processing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7A876A-43F8-0F39-DAA6-FCA55F493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540" y="914400"/>
            <a:ext cx="8336975" cy="5226628"/>
          </a:xfrm>
        </p:spPr>
        <p:txBody>
          <a:bodyPr/>
          <a:lstStyle/>
          <a:p>
            <a:r>
              <a:rPr lang="en-US" dirty="0"/>
              <a:t>3-STEP PROCESS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636DACF-B8EB-02A4-89EE-6CA18EFB0C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0994206"/>
              </p:ext>
            </p:extLst>
          </p:nvPr>
        </p:nvGraphicFramePr>
        <p:xfrm>
          <a:off x="1366345" y="1324302"/>
          <a:ext cx="6737131" cy="4540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7267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Pell </a:t>
            </a:r>
            <a:r>
              <a:rPr lang="en-US" dirty="0" err="1"/>
              <a:t>crnd</a:t>
            </a:r>
            <a:r>
              <a:rPr lang="en-US" dirty="0"/>
              <a:t> processing CONT’D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73378" y="799481"/>
            <a:ext cx="7673193" cy="5330324"/>
          </a:xfrm>
        </p:spPr>
        <p:txBody>
          <a:bodyPr/>
          <a:lstStyle/>
          <a:p>
            <a:r>
              <a:rPr lang="en-US" b="1" dirty="0"/>
              <a:t>TRANSAC STATUS – ON HOLD 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 descr="An image of the Academic Institution, Aid Year, Pell Transac Status, and the Run button annotated in a purple box ">
            <a:extLst>
              <a:ext uri="{FF2B5EF4-FFF2-40B4-BE49-F238E27FC236}">
                <a16:creationId xmlns:a16="http://schemas.microsoft.com/office/drawing/2014/main" id="{A1D74F71-9973-BC25-2420-2CF5CFC36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8" y="1301935"/>
            <a:ext cx="8675373" cy="34070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73378" y="5711758"/>
            <a:ext cx="4298622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This report shows all On Hold statuses.  Use </a:t>
            </a:r>
            <a:r>
              <a:rPr lang="en-US" dirty="0" err="1"/>
              <a:t>Disb</a:t>
            </a:r>
            <a:r>
              <a:rPr lang="en-US" dirty="0"/>
              <a:t> Seq 66 as your clue for CRND disbursements</a:t>
            </a:r>
          </a:p>
        </p:txBody>
      </p:sp>
      <p:sp>
        <p:nvSpPr>
          <p:cNvPr id="7" name="TextBox 2"/>
          <p:cNvSpPr txBox="1"/>
          <p:nvPr/>
        </p:nvSpPr>
        <p:spPr>
          <a:xfrm>
            <a:off x="5242004" y="923609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Financial Aid &gt; Pell Payment &gt; Origination Reports &gt; Transaction Status </a:t>
            </a:r>
          </a:p>
        </p:txBody>
      </p:sp>
    </p:spTree>
    <p:extLst>
      <p:ext uri="{BB962C8B-B14F-4D97-AF65-F5344CB8AC3E}">
        <p14:creationId xmlns:p14="http://schemas.microsoft.com/office/powerpoint/2010/main" val="3337664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403449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6E4400-7B60-5470-5A7A-0A1D065F50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CCD9D3-2B5E-7B7C-254D-2B2090580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931" y="252577"/>
            <a:ext cx="8720137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4000" b="1" dirty="0"/>
              <a:t>HOW TO READ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4000" b="1" dirty="0"/>
              <a:t>THE MANAGE PELL PAYMENT PAGE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4000" b="1" dirty="0"/>
              <a:t>FOR THESE FILES</a:t>
            </a:r>
          </a:p>
        </p:txBody>
      </p:sp>
    </p:spTree>
    <p:extLst>
      <p:ext uri="{BB962C8B-B14F-4D97-AF65-F5344CB8AC3E}">
        <p14:creationId xmlns:p14="http://schemas.microsoft.com/office/powerpoint/2010/main" val="3652931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249086-D8FA-9CA7-DC4C-6B2E17A85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0195AA-9266-6BA3-F07C-F0B1F8E6E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Manage </a:t>
            </a:r>
            <a:r>
              <a:rPr lang="en-US" dirty="0" err="1"/>
              <a:t>pell</a:t>
            </a:r>
            <a:r>
              <a:rPr lang="en-US" dirty="0"/>
              <a:t> payment page AFTER 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9EED0C6-01DC-200E-2A78-C058D61C9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378" y="799481"/>
            <a:ext cx="7673193" cy="5330324"/>
          </a:xfrm>
        </p:spPr>
        <p:txBody>
          <a:bodyPr/>
          <a:lstStyle/>
          <a:p>
            <a:r>
              <a:rPr lang="en-US" b="1" dirty="0"/>
              <a:t>DISBURSEMENT SEQUENCING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597A88-3DF3-B0D7-6DEB-369EB7E08E85}"/>
              </a:ext>
            </a:extLst>
          </p:cNvPr>
          <p:cNvSpPr txBox="1"/>
          <p:nvPr/>
        </p:nvSpPr>
        <p:spPr>
          <a:xfrm>
            <a:off x="322122" y="5229631"/>
            <a:ext cx="8708697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Note the </a:t>
            </a:r>
            <a:r>
              <a:rPr lang="en-US" b="1" dirty="0" err="1"/>
              <a:t>Disbt</a:t>
            </a:r>
            <a:r>
              <a:rPr lang="en-US" b="1" dirty="0"/>
              <a:t> ID </a:t>
            </a:r>
            <a:r>
              <a:rPr lang="en-US" dirty="0"/>
              <a:t>01 has </a:t>
            </a:r>
            <a:r>
              <a:rPr lang="en-US" b="1" dirty="0">
                <a:solidFill>
                  <a:srgbClr val="7030A0"/>
                </a:solidFill>
              </a:rPr>
              <a:t>5 rows</a:t>
            </a:r>
            <a:r>
              <a:rPr lang="en-US" dirty="0"/>
              <a:t>.  </a:t>
            </a:r>
            <a:r>
              <a:rPr lang="en-US" b="1" dirty="0" err="1"/>
              <a:t>Disbt</a:t>
            </a:r>
            <a:r>
              <a:rPr lang="en-US" b="1" dirty="0"/>
              <a:t> ID </a:t>
            </a:r>
            <a:r>
              <a:rPr lang="en-US" dirty="0"/>
              <a:t>02 has </a:t>
            </a:r>
            <a:r>
              <a:rPr lang="en-US" b="1" dirty="0">
                <a:solidFill>
                  <a:srgbClr val="92D050"/>
                </a:solidFill>
              </a:rPr>
              <a:t>1 row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Expand the detail on the page to view what COD shows. </a:t>
            </a:r>
          </a:p>
        </p:txBody>
      </p:sp>
      <p:pic>
        <p:nvPicPr>
          <p:cNvPr id="4" name="Picture 3" descr="An image of the Pell Disbursement tab annotated in purple, the Disbt IDs 01 annotated in purple.  The DIsbt ID 02 annotated in green.  A purple arrow points to the grid expansion icon.  A yellow highlight outlines the Pell Disb Amount of $2465, red highlight outlies the Pell Disbursement amount of $-1959.  Blue highlight outlines three rows of $506, $-506 and $0.00.  Green highlight outlines the row of $0.00">
            <a:extLst>
              <a:ext uri="{FF2B5EF4-FFF2-40B4-BE49-F238E27FC236}">
                <a16:creationId xmlns:a16="http://schemas.microsoft.com/office/drawing/2014/main" id="{8303F2D7-C98E-D1A5-2787-3753116384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22" y="1475863"/>
            <a:ext cx="8708697" cy="31148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3D109EDD-25A4-920F-8B33-A14C2AF10283}"/>
              </a:ext>
            </a:extLst>
          </p:cNvPr>
          <p:cNvSpPr txBox="1"/>
          <p:nvPr/>
        </p:nvSpPr>
        <p:spPr>
          <a:xfrm>
            <a:off x="5296252" y="1054120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Financial Aid &gt; Pell Payment &gt; Manage Pell Payment </a:t>
            </a:r>
          </a:p>
        </p:txBody>
      </p:sp>
    </p:spTree>
    <p:extLst>
      <p:ext uri="{BB962C8B-B14F-4D97-AF65-F5344CB8AC3E}">
        <p14:creationId xmlns:p14="http://schemas.microsoft.com/office/powerpoint/2010/main" val="1136124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4B0CAC-43A2-447E-6FB4-23A41CB25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50B66B7-B66B-7087-812E-EEA0AA615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Manage </a:t>
            </a:r>
            <a:r>
              <a:rPr lang="en-US" dirty="0" err="1"/>
              <a:t>pell</a:t>
            </a:r>
            <a:r>
              <a:rPr lang="en-US" dirty="0"/>
              <a:t> payment page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22AD0A5-692F-31FD-F44B-7136AEFA8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378" y="799481"/>
            <a:ext cx="7673193" cy="5330324"/>
          </a:xfrm>
        </p:spPr>
        <p:txBody>
          <a:bodyPr/>
          <a:lstStyle/>
          <a:p>
            <a:r>
              <a:rPr lang="en-US" b="1" dirty="0"/>
              <a:t>DISBURSEMENT SEQUENCING CONT’D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A2B07B-89F4-19CF-11BC-81003A64D70F}"/>
              </a:ext>
            </a:extLst>
          </p:cNvPr>
          <p:cNvSpPr txBox="1"/>
          <p:nvPr/>
        </p:nvSpPr>
        <p:spPr>
          <a:xfrm>
            <a:off x="322122" y="5229631"/>
            <a:ext cx="8708697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Note the </a:t>
            </a:r>
            <a:r>
              <a:rPr lang="en-US" b="1" dirty="0"/>
              <a:t>COD </a:t>
            </a:r>
            <a:r>
              <a:rPr lang="en-US" b="1" dirty="0" err="1"/>
              <a:t>Disbt</a:t>
            </a:r>
            <a:r>
              <a:rPr lang="en-US" b="1" dirty="0"/>
              <a:t> Seq </a:t>
            </a:r>
            <a:r>
              <a:rPr lang="en-US" dirty="0"/>
              <a:t>reflects values of </a:t>
            </a:r>
            <a:r>
              <a:rPr lang="en-US" b="1" dirty="0"/>
              <a:t>’</a:t>
            </a:r>
            <a:r>
              <a:rPr lang="en-US" b="1" i="1" dirty="0"/>
              <a:t>66</a:t>
            </a:r>
            <a:r>
              <a:rPr lang="en-US" b="1" dirty="0"/>
              <a:t>’ </a:t>
            </a:r>
          </a:p>
          <a:p>
            <a:endParaRPr lang="en-US" dirty="0"/>
          </a:p>
          <a:p>
            <a:r>
              <a:rPr lang="en-US" dirty="0"/>
              <a:t>COD has corrected these records. ‘RFMS Corrected’</a:t>
            </a:r>
          </a:p>
        </p:txBody>
      </p:sp>
      <p:pic>
        <p:nvPicPr>
          <p:cNvPr id="8" name="Picture 7" descr="An image of the Pell Disbursement tab with the $-506 row annotated in red highlight, and the $0.00 row highlighted in blue.  Both highlighted rows display COD Disb Seq 66">
            <a:extLst>
              <a:ext uri="{FF2B5EF4-FFF2-40B4-BE49-F238E27FC236}">
                <a16:creationId xmlns:a16="http://schemas.microsoft.com/office/drawing/2014/main" id="{B38F4F90-78CF-8836-CE05-9FFE0CA4EF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8" y="1447505"/>
            <a:ext cx="8708696" cy="21981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56681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63ED33-B7A9-0638-CF22-111662F5E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EB36790-B21B-A378-4252-4D83B773E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Manage </a:t>
            </a:r>
            <a:r>
              <a:rPr lang="en-US" dirty="0" err="1"/>
              <a:t>pell</a:t>
            </a:r>
            <a:r>
              <a:rPr lang="en-US" dirty="0"/>
              <a:t> payment page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5B552B2-7E71-B62F-549F-1F39B934D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378" y="799481"/>
            <a:ext cx="7673193" cy="5330324"/>
          </a:xfrm>
        </p:spPr>
        <p:txBody>
          <a:bodyPr/>
          <a:lstStyle/>
          <a:p>
            <a:r>
              <a:rPr lang="en-US" b="1" dirty="0"/>
              <a:t>DISBURSEMENT DETAIL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F389D3-43BF-51BE-9648-DA6EC560F712}"/>
              </a:ext>
            </a:extLst>
          </p:cNvPr>
          <p:cNvSpPr txBox="1"/>
          <p:nvPr/>
        </p:nvSpPr>
        <p:spPr>
          <a:xfrm>
            <a:off x="322122" y="5229631"/>
            <a:ext cx="8708697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RFMS Generated Disbursement </a:t>
            </a:r>
            <a:r>
              <a:rPr lang="en-US" dirty="0"/>
              <a:t>= COD updated this disbursement in the Manage Pell Payment page. </a:t>
            </a:r>
            <a:endParaRPr lang="en-US" b="1" dirty="0"/>
          </a:p>
          <a:p>
            <a:endParaRPr lang="en-US" dirty="0"/>
          </a:p>
          <a:p>
            <a:r>
              <a:rPr lang="en-US" b="1" dirty="0"/>
              <a:t>NOTE!  </a:t>
            </a:r>
            <a:r>
              <a:rPr lang="en-US" u="sng" dirty="0"/>
              <a:t>This does not mean that this was corrected in the Customer Account</a:t>
            </a:r>
            <a:r>
              <a:rPr lang="en-US" dirty="0"/>
              <a:t>.  CRND files only update the Manage Pell Payment page to reflect COD activity.</a:t>
            </a:r>
          </a:p>
        </p:txBody>
      </p:sp>
      <p:pic>
        <p:nvPicPr>
          <p:cNvPr id="4" name="Picture 3" descr="An image of the Pell Disb Action Detail pagelet with purple annotation outlining the RFMS Generated Disbursement Action Code ">
            <a:extLst>
              <a:ext uri="{FF2B5EF4-FFF2-40B4-BE49-F238E27FC236}">
                <a16:creationId xmlns:a16="http://schemas.microsoft.com/office/drawing/2014/main" id="{21832288-4680-EEA6-6C25-D96695CC03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8" y="1295400"/>
            <a:ext cx="8676098" cy="356728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33999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912" y="3635702"/>
            <a:ext cx="8336975" cy="999259"/>
          </a:xfrm>
        </p:spPr>
        <p:txBody>
          <a:bodyPr/>
          <a:lstStyle/>
          <a:p>
            <a:r>
              <a:rPr lang="en-US" dirty="0"/>
              <a:t>advanced training:  </a:t>
            </a:r>
            <a:br>
              <a:rPr lang="en-US" dirty="0"/>
            </a:br>
            <a:r>
              <a:rPr lang="en-US" dirty="0"/>
              <a:t>processing negative disbursement files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84162" y="5665891"/>
            <a:ext cx="5563080" cy="758825"/>
          </a:xfrm>
        </p:spPr>
        <p:txBody>
          <a:bodyPr/>
          <a:lstStyle/>
          <a:p>
            <a:r>
              <a:rPr lang="en-US" dirty="0"/>
              <a:t>Kelly Forsberg</a:t>
            </a:r>
          </a:p>
          <a:p>
            <a:r>
              <a:rPr lang="en-US" dirty="0"/>
              <a:t>ctcLink Functional Trainer | Financial Aid</a:t>
            </a:r>
          </a:p>
          <a:p>
            <a:r>
              <a:rPr lang="en-US" dirty="0"/>
              <a:t>December 2024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7834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49DE90-1352-BC26-A988-8C72E92C4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3D9A08-BFA7-7C47-8303-AA8C5F04F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32213055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635182-7D81-8F5A-1894-1725850E3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12AE738-C299-3FE7-37AC-EA6E2387B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358" y="184203"/>
            <a:ext cx="8482520" cy="725863"/>
          </a:xfrm>
        </p:spPr>
        <p:txBody>
          <a:bodyPr/>
          <a:lstStyle/>
          <a:p>
            <a:r>
              <a:rPr lang="en-US" dirty="0"/>
              <a:t>NEXT STEPS TO RESOLVE negative disbursements on hold 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2047B72-1163-6F63-A16F-1223C5A30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511" y="1352576"/>
            <a:ext cx="8696214" cy="5321221"/>
          </a:xfrm>
        </p:spPr>
        <p:txBody>
          <a:bodyPr/>
          <a:lstStyle/>
          <a:p>
            <a:r>
              <a:rPr lang="en-US" b="1" dirty="0"/>
              <a:t>VERIFY THE AWARD IN THE ASSIGN AWARDS TO A STUDENT PAGE </a:t>
            </a:r>
          </a:p>
          <a:p>
            <a:r>
              <a:rPr lang="en-US" b="1" dirty="0"/>
              <a:t>REMOVE HOLD ON MANAGE PELL PAYMENT PAGE</a:t>
            </a:r>
          </a:p>
          <a:p>
            <a:r>
              <a:rPr lang="en-US" b="1" dirty="0"/>
              <a:t>RUN PELL ORIG ON SINGLE STUDENT</a:t>
            </a:r>
          </a:p>
          <a:p>
            <a:r>
              <a:rPr lang="en-US" b="1" dirty="0"/>
              <a:t>RUN PELL OUT </a:t>
            </a:r>
          </a:p>
          <a:p>
            <a:r>
              <a:rPr lang="en-US" b="1" dirty="0"/>
              <a:t>DOWNLOAD FILE AND TRANSMIT NOW VIA EDCONNECT</a:t>
            </a:r>
          </a:p>
          <a:p>
            <a:r>
              <a:rPr lang="en-US" b="1" dirty="0"/>
              <a:t>LOAD RESPONSE FILE</a:t>
            </a:r>
          </a:p>
          <a:p>
            <a:r>
              <a:rPr lang="en-US" b="1" dirty="0"/>
              <a:t>CHECK MANAGE PELL PAYMENT PAGE TO VERIFY DISBURSEMENT IS ACCEPTED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52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F5687B-315B-3635-3978-D48F8162D2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6F1E78-758E-52F5-AA46-D4CCD5479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22160151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66" y="1245136"/>
            <a:ext cx="8534470" cy="797070"/>
          </a:xfrm>
        </p:spPr>
        <p:txBody>
          <a:bodyPr/>
          <a:lstStyle/>
          <a:p>
            <a:r>
              <a:rPr lang="en-US" dirty="0"/>
              <a:t>Outcomes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9366" y="1881951"/>
            <a:ext cx="8336975" cy="412999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At training completion, you should be able to:</a:t>
            </a:r>
          </a:p>
          <a:p>
            <a:r>
              <a:rPr lang="en-US" sz="2400" dirty="0"/>
              <a:t>Understand what Negative Disbursement files are</a:t>
            </a:r>
          </a:p>
          <a:p>
            <a:r>
              <a:rPr lang="en-US" sz="2400" dirty="0"/>
              <a:t>Understand </a:t>
            </a:r>
            <a:r>
              <a:rPr lang="en-US" sz="2400" i="1" dirty="0"/>
              <a:t>why</a:t>
            </a:r>
            <a:r>
              <a:rPr lang="en-US" sz="2400" dirty="0"/>
              <a:t> these files appear in your </a:t>
            </a:r>
            <a:r>
              <a:rPr lang="en-US" sz="2400" dirty="0" err="1"/>
              <a:t>EdConnect</a:t>
            </a:r>
            <a:r>
              <a:rPr lang="en-US" sz="2400" dirty="0"/>
              <a:t> queue</a:t>
            </a:r>
          </a:p>
          <a:p>
            <a:r>
              <a:rPr lang="en-US" sz="2400" dirty="0"/>
              <a:t>Understand how to reduce the occurrence of these files from appearing in your </a:t>
            </a:r>
            <a:r>
              <a:rPr lang="en-US" sz="2400" dirty="0" err="1"/>
              <a:t>EdConnect</a:t>
            </a:r>
            <a:r>
              <a:rPr lang="en-US" sz="2400" dirty="0"/>
              <a:t> queue</a:t>
            </a:r>
          </a:p>
          <a:p>
            <a:r>
              <a:rPr lang="en-US" sz="2400" dirty="0"/>
              <a:t>Understand how to review and read the Manage Pell Payment page when these files are loaded</a:t>
            </a:r>
          </a:p>
          <a:p>
            <a:r>
              <a:rPr lang="en-US" sz="2400" dirty="0"/>
              <a:t>Understand how to process Negative Disbursement files in ctcLink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08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26130"/>
            <a:ext cx="7886700" cy="611619"/>
          </a:xfrm>
        </p:spPr>
        <p:txBody>
          <a:bodyPr/>
          <a:lstStyle/>
          <a:p>
            <a:r>
              <a:rPr lang="en-US" dirty="0"/>
              <a:t>Congratulations!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8650" y="2017337"/>
            <a:ext cx="7886700" cy="3676886"/>
          </a:xfrm>
        </p:spPr>
        <p:txBody>
          <a:bodyPr/>
          <a:lstStyle/>
          <a:p>
            <a:r>
              <a:rPr lang="en-US" dirty="0"/>
              <a:t>Advanced Pell Processing - Processing Negative Disbursement Files Training Complete! </a:t>
            </a:r>
          </a:p>
          <a:p>
            <a:r>
              <a:rPr lang="en-US" dirty="0"/>
              <a:t>Please review the Pell Business Processing Guide in the ctcLink Reference Center as your progress through the steps</a:t>
            </a:r>
          </a:p>
          <a:p>
            <a:r>
              <a:rPr lang="en-US" dirty="0"/>
              <a:t>Thank you for your participation today!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8286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6860" y="1329219"/>
            <a:ext cx="8336975" cy="797070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536859" y="1968634"/>
            <a:ext cx="8336975" cy="375704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After completing this training, you should be able to:</a:t>
            </a:r>
          </a:p>
          <a:p>
            <a:r>
              <a:rPr lang="en-US" sz="2600" dirty="0"/>
              <a:t>Understand what Negative Disbursement files are</a:t>
            </a:r>
          </a:p>
          <a:p>
            <a:r>
              <a:rPr lang="en-US" sz="2600" dirty="0"/>
              <a:t>Understand </a:t>
            </a:r>
            <a:r>
              <a:rPr lang="en-US" sz="2600" i="1" dirty="0"/>
              <a:t>why</a:t>
            </a:r>
            <a:r>
              <a:rPr lang="en-US" sz="2600" dirty="0"/>
              <a:t> these files appear in your </a:t>
            </a:r>
            <a:r>
              <a:rPr lang="en-US" sz="2600" dirty="0" err="1"/>
              <a:t>EdConnect</a:t>
            </a:r>
            <a:r>
              <a:rPr lang="en-US" sz="2600" dirty="0"/>
              <a:t> queue</a:t>
            </a:r>
          </a:p>
          <a:p>
            <a:r>
              <a:rPr lang="en-US" sz="2600" dirty="0"/>
              <a:t>Understand how to reduce the occurrence of these files from appearing in your </a:t>
            </a:r>
            <a:r>
              <a:rPr lang="en-US" sz="2600" dirty="0" err="1"/>
              <a:t>EdConnect</a:t>
            </a:r>
            <a:r>
              <a:rPr lang="en-US" sz="2600" dirty="0"/>
              <a:t> queue</a:t>
            </a:r>
          </a:p>
          <a:p>
            <a:r>
              <a:rPr lang="en-US" sz="2600" dirty="0"/>
              <a:t>Understand how to review and read the Manage Pell Payment page when these files are loaded</a:t>
            </a:r>
          </a:p>
          <a:p>
            <a:r>
              <a:rPr lang="en-US" sz="2600" dirty="0"/>
              <a:t>Understand how to process Negative Disbursement files in ctcLink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314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E49316-68C8-D489-C384-E55F428E2A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93A866-9777-0B99-D17E-3BBC173B1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412" y="757402"/>
            <a:ext cx="8720137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QUICK OVERVIEW OF NEGATIVE DISBURSEMENT FILES</a:t>
            </a:r>
          </a:p>
        </p:txBody>
      </p:sp>
    </p:spTree>
    <p:extLst>
      <p:ext uri="{BB962C8B-B14F-4D97-AF65-F5344CB8AC3E}">
        <p14:creationId xmlns:p14="http://schemas.microsoft.com/office/powerpoint/2010/main" val="71413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EE6921-0A51-395C-23FC-C59C1532B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2544BDA-06BF-CBF3-93E8-294887725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358" y="184203"/>
            <a:ext cx="8482520" cy="725863"/>
          </a:xfrm>
        </p:spPr>
        <p:txBody>
          <a:bodyPr/>
          <a:lstStyle/>
          <a:p>
            <a:r>
              <a:rPr lang="en-US" dirty="0"/>
              <a:t>THE HOW AND WHY ON negative disbursement files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3C48B8E4-7504-8FB9-9D12-7491B3D04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511" y="1352576"/>
            <a:ext cx="8696214" cy="5321221"/>
          </a:xfrm>
        </p:spPr>
        <p:txBody>
          <a:bodyPr/>
          <a:lstStyle/>
          <a:p>
            <a:r>
              <a:rPr lang="en-US" b="1" dirty="0"/>
              <a:t>Q. WHAT IS A NEGATIVE DISBURSEMENT FILE?</a:t>
            </a:r>
          </a:p>
          <a:p>
            <a:pPr lvl="1"/>
            <a:r>
              <a:rPr lang="en-US" dirty="0"/>
              <a:t>The </a:t>
            </a:r>
            <a:r>
              <a:rPr lang="en-US" dirty="0" err="1"/>
              <a:t>crnd</a:t>
            </a:r>
            <a:r>
              <a:rPr lang="en-US" dirty="0"/>
              <a:t> file is a COD Message Class file that contains information on disbursements that the COD system has deemed needed to be cancelled or reduced primarily due to Pell Over Payments (POPs)</a:t>
            </a:r>
          </a:p>
          <a:p>
            <a:pPr lvl="2"/>
            <a:r>
              <a:rPr lang="en-US" dirty="0"/>
              <a:t>Can also be for Pell LEU </a:t>
            </a:r>
            <a:r>
              <a:rPr lang="en-US" dirty="0" err="1"/>
              <a:t>deobligations</a:t>
            </a:r>
            <a:r>
              <a:rPr lang="en-US" dirty="0"/>
              <a:t>, Verification Status Code W, etc.</a:t>
            </a:r>
          </a:p>
          <a:p>
            <a:pPr lvl="1"/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6B7E8D-7B6C-254C-7A0E-8715E76E40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381550" y="4574981"/>
            <a:ext cx="1860885" cy="18608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097AC5-64CE-A4BE-ED79-5F2C52DD1CCB}"/>
              </a:ext>
            </a:extLst>
          </p:cNvPr>
          <p:cNvSpPr txBox="1"/>
          <p:nvPr/>
        </p:nvSpPr>
        <p:spPr>
          <a:xfrm>
            <a:off x="6724695" y="6370166"/>
            <a:ext cx="1860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://christiantietze.de/posts/2016/05/emoji-bytes-lost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76091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58" y="184203"/>
            <a:ext cx="8482520" cy="725863"/>
          </a:xfrm>
        </p:spPr>
        <p:txBody>
          <a:bodyPr/>
          <a:lstStyle/>
          <a:p>
            <a:r>
              <a:rPr lang="en-US" dirty="0"/>
              <a:t>THE HOW AND WHY ON negative disbursement files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232511" y="1352576"/>
            <a:ext cx="8696214" cy="5321221"/>
          </a:xfrm>
        </p:spPr>
        <p:txBody>
          <a:bodyPr/>
          <a:lstStyle/>
          <a:p>
            <a:r>
              <a:rPr lang="en-US" b="1" dirty="0"/>
              <a:t>Q. WHY AM I RECEIVING NEGATIVE DISBURSEMENT FILES IN EDCONNECT?</a:t>
            </a:r>
          </a:p>
          <a:p>
            <a:pPr lvl="1"/>
            <a:r>
              <a:rPr lang="en-US" dirty="0"/>
              <a:t>A. COD sends schools Pell MRR (</a:t>
            </a:r>
            <a:r>
              <a:rPr lang="en-US" dirty="0" err="1"/>
              <a:t>pgmr</a:t>
            </a:r>
            <a:r>
              <a:rPr lang="en-US" dirty="0"/>
              <a:t>) files  </a:t>
            </a:r>
          </a:p>
          <a:p>
            <a:pPr lvl="1"/>
            <a:r>
              <a:rPr lang="en-US" dirty="0"/>
              <a:t>Schools have 30 days to resolve the </a:t>
            </a:r>
            <a:r>
              <a:rPr lang="en-US" dirty="0" err="1"/>
              <a:t>pgmr</a:t>
            </a:r>
            <a:r>
              <a:rPr lang="en-US" dirty="0"/>
              <a:t> files with POPs and other flagged records.  </a:t>
            </a:r>
          </a:p>
          <a:p>
            <a:pPr lvl="1"/>
            <a:r>
              <a:rPr lang="en-US" dirty="0"/>
              <a:t>If those records are not resolved and updated to COD, COD then sends a Negative Disbursement (</a:t>
            </a:r>
            <a:r>
              <a:rPr lang="en-US" dirty="0" err="1"/>
              <a:t>crnd</a:t>
            </a:r>
            <a:r>
              <a:rPr lang="en-US" dirty="0"/>
              <a:t>) file to cancel or reduce the Pell record.</a:t>
            </a:r>
          </a:p>
          <a:p>
            <a:pPr lvl="1"/>
            <a:endParaRPr lang="en-US" b="1" dirty="0"/>
          </a:p>
        </p:txBody>
      </p:sp>
      <p:pic>
        <p:nvPicPr>
          <p:cNvPr id="9" name="Picture 8" descr="A yellow emoji with a magnifying glass&#10;&#10;Description automatically generated">
            <a:extLst>
              <a:ext uri="{FF2B5EF4-FFF2-40B4-BE49-F238E27FC236}">
                <a16:creationId xmlns:a16="http://schemas.microsoft.com/office/drawing/2014/main" id="{0C4DF666-81D5-183E-1B9F-06D17CFFC8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903" y="4913803"/>
            <a:ext cx="2720943" cy="187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60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233062-05D7-F02C-64C1-80A7779FAB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10DD740-4E95-1B1B-EF5F-15C8DFA86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358" y="184203"/>
            <a:ext cx="8482520" cy="725863"/>
          </a:xfrm>
        </p:spPr>
        <p:txBody>
          <a:bodyPr/>
          <a:lstStyle/>
          <a:p>
            <a:r>
              <a:rPr lang="en-US" dirty="0"/>
              <a:t>THE HOW AND WHY ON negative disbursement files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BF821066-1107-ED16-4892-BB1615100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511" y="1352576"/>
            <a:ext cx="8696214" cy="5321221"/>
          </a:xfrm>
        </p:spPr>
        <p:txBody>
          <a:bodyPr/>
          <a:lstStyle/>
          <a:p>
            <a:r>
              <a:rPr lang="en-US" b="1" dirty="0"/>
              <a:t>Q. HOW DO I REDUCE THE OCCURRENCE OF THESE FILES IN MY EDCONNECT QUEUE?</a:t>
            </a:r>
          </a:p>
          <a:p>
            <a:pPr lvl="1"/>
            <a:r>
              <a:rPr lang="en-US" dirty="0"/>
              <a:t>Work your Pell MRR files within 30 days</a:t>
            </a:r>
          </a:p>
          <a:p>
            <a:pPr lvl="1"/>
            <a:r>
              <a:rPr lang="en-US" dirty="0"/>
              <a:t>Work your NSLDS Transfer Monitoring Files in a timely manner</a:t>
            </a:r>
          </a:p>
          <a:p>
            <a:pPr lvl="1"/>
            <a:r>
              <a:rPr lang="en-US" dirty="0"/>
              <a:t>Work your Financial Aid History (FAH) files </a:t>
            </a:r>
          </a:p>
        </p:txBody>
      </p:sp>
      <p:pic>
        <p:nvPicPr>
          <p:cNvPr id="8" name="Picture 7" descr="A yellow smiley face with a black background&#10;&#10;Description automatically generated">
            <a:extLst>
              <a:ext uri="{FF2B5EF4-FFF2-40B4-BE49-F238E27FC236}">
                <a16:creationId xmlns:a16="http://schemas.microsoft.com/office/drawing/2014/main" id="{A3EEACE6-8E1B-7273-5BB9-565542CC13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714974" y="4856931"/>
            <a:ext cx="1309035" cy="13090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1932E17-B114-0832-D32C-A0701DED717F}"/>
              </a:ext>
            </a:extLst>
          </p:cNvPr>
          <p:cNvSpPr txBox="1"/>
          <p:nvPr/>
        </p:nvSpPr>
        <p:spPr>
          <a:xfrm>
            <a:off x="6583678" y="6165966"/>
            <a:ext cx="157162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s://en.wikipedia.org/wiki/Emoji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93678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FF04C6-1744-1DDA-5F1C-F10AC0A01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7D3B7F-6F16-B5C2-4964-A5A233B66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931" y="453299"/>
            <a:ext cx="8720137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4000" b="1" dirty="0"/>
              <a:t>STEPS FOR LOADING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4000" b="1" dirty="0"/>
              <a:t>A CRND FILE</a:t>
            </a:r>
          </a:p>
        </p:txBody>
      </p:sp>
    </p:spTree>
    <p:extLst>
      <p:ext uri="{BB962C8B-B14F-4D97-AF65-F5344CB8AC3E}">
        <p14:creationId xmlns:p14="http://schemas.microsoft.com/office/powerpoint/2010/main" val="24570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Pell CRND processing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14400"/>
            <a:ext cx="8336975" cy="5226628"/>
          </a:xfrm>
        </p:spPr>
        <p:txBody>
          <a:bodyPr/>
          <a:lstStyle/>
          <a:p>
            <a:r>
              <a:rPr lang="en-US" dirty="0"/>
              <a:t>3-STEP PROCESS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24407999"/>
              </p:ext>
            </p:extLst>
          </p:nvPr>
        </p:nvGraphicFramePr>
        <p:xfrm>
          <a:off x="1366345" y="1324302"/>
          <a:ext cx="6737131" cy="4540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411914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5kNAVJby"/>
  <p:tag name="ARTICULATE_SLIDE_COUNT" val="20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SBCTC">
      <a:dk1>
        <a:srgbClr val="003764"/>
      </a:dk1>
      <a:lt1>
        <a:sysClr val="window" lastClr="FFFFFF"/>
      </a:lt1>
      <a:dk2>
        <a:srgbClr val="0071CE"/>
      </a:dk2>
      <a:lt2>
        <a:srgbClr val="C3C6C8"/>
      </a:lt2>
      <a:accent1>
        <a:srgbClr val="F4CD00"/>
      </a:accent1>
      <a:accent2>
        <a:srgbClr val="65CBC9"/>
      </a:accent2>
      <a:accent3>
        <a:srgbClr val="FFB547"/>
      </a:accent3>
      <a:accent4>
        <a:srgbClr val="00C18B"/>
      </a:accent4>
      <a:accent5>
        <a:srgbClr val="3D6489"/>
      </a:accent5>
      <a:accent6>
        <a:srgbClr val="2A70B8"/>
      </a:accent6>
      <a:hlink>
        <a:srgbClr val="0563C1"/>
      </a:hlink>
      <a:folHlink>
        <a:srgbClr val="954F72"/>
      </a:folHlink>
    </a:clrScheme>
    <a:fontScheme name="SBCTC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40DD87E-4785-45E9-B131-EAD5809CCCB1}" vid="{7DCDFCDB-3C1F-4D58-92E6-3B863CA9BD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01EAAAF5A9A14C98C32A8D7B77B290" ma:contentTypeVersion="4" ma:contentTypeDescription="Create a new document." ma:contentTypeScope="" ma:versionID="e364fc523c39ff84877964d62bb0c69e">
  <xsd:schema xmlns:xsd="http://www.w3.org/2001/XMLSchema" xmlns:xs="http://www.w3.org/2001/XMLSchema" xmlns:p="http://schemas.microsoft.com/office/2006/metadata/properties" xmlns:ns1="http://schemas.microsoft.com/sharepoint/v3" xmlns:ns2="686bc730-dfb5-4557-ac43-64e2aeb71117" xmlns:ns3="dbb9891f-5342-44b3-9004-2472729e727f" xmlns:ns4="http://schemas.microsoft.com/sharepoint/v4" targetNamespace="http://schemas.microsoft.com/office/2006/metadata/properties" ma:root="true" ma:fieldsID="b59568911a8627c463a330b5927c98aa" ns1:_="" ns2:_="" ns3:_="" ns4:_="">
    <xsd:import namespace="http://schemas.microsoft.com/sharepoint/v3"/>
    <xsd:import namespace="686bc730-dfb5-4557-ac43-64e2aeb71117"/>
    <xsd:import namespace="dbb9891f-5342-44b3-9004-2472729e727f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nu_x0020_Group" minOccurs="0"/>
                <xsd:element ref="ns2:Category" minOccurs="0"/>
                <xsd:element ref="ns2:Content_x0020_Owner" minOccurs="0"/>
                <xsd:element ref="ns1:PublishingStartDate" minOccurs="0"/>
                <xsd:element ref="ns1:PublishingExpirationDate" minOccurs="0"/>
                <xsd:element ref="ns3:_dlc_DocId" minOccurs="0"/>
                <xsd:element ref="ns3:_dlc_DocIdUrl" minOccurs="0"/>
                <xsd:element ref="ns3:_dlc_DocIdPersistId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bc730-dfb5-4557-ac43-64e2aeb71117" elementFormDefault="qualified">
    <xsd:import namespace="http://schemas.microsoft.com/office/2006/documentManagement/types"/>
    <xsd:import namespace="http://schemas.microsoft.com/office/infopath/2007/PartnerControls"/>
    <xsd:element name="Menu_x0020_Group" ma:index="2" nillable="true" ma:displayName="Menu Group" ma:default="Publications &amp; Printing" ma:format="Dropdown" ma:internalName="Menu_x0020_Group" ma:readOnly="false">
      <xsd:simpleType>
        <xsd:restriction base="dms:Choice">
          <xsd:enumeration value="Publications &amp; Printing"/>
        </xsd:restriction>
      </xsd:simpleType>
    </xsd:element>
    <xsd:element name="Category" ma:index="3" nillable="true" ma:displayName="Category" ma:format="Dropdown" ma:internalName="Category">
      <xsd:simpleType>
        <xsd:restriction base="dms:Choice">
          <xsd:enumeration value="Agency Issue Briefs"/>
          <xsd:enumeration value="Business Cards"/>
          <xsd:enumeration value="Name Badges"/>
          <xsd:enumeration value="Logos"/>
          <xsd:enumeration value="SBCTC Templates"/>
          <xsd:enumeration value="Style Guide"/>
        </xsd:restriction>
      </xsd:simpleType>
    </xsd:element>
    <xsd:element name="Content_x0020_Owner" ma:index="10" nillable="true" ma:displayName="Content Owner" ma:list="UserInfo" ma:SharePointGroup="0" ma:internalName="Content_x0020_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9891f-5342-44b3-9004-2472729e727f" elementFormDefault="qualified">
    <xsd:import namespace="http://schemas.microsoft.com/office/2006/documentManagement/types"/>
    <xsd:import namespace="http://schemas.microsoft.com/office/infopath/2007/PartnerControls"/>
    <xsd:element name="_dlc_DocId" ma:index="1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6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ent_x0020_Owner xmlns="686bc730-dfb5-4557-ac43-64e2aeb71117">
      <UserInfo>
        <DisplayName>Katie Rose</DisplayName>
        <AccountId>178</AccountId>
        <AccountType/>
      </UserInfo>
    </Content_x0020_Owner>
    <IconOverlay xmlns="http://schemas.microsoft.com/sharepoint/v4" xsi:nil="true"/>
    <Menu_x0020_Group xmlns="686bc730-dfb5-4557-ac43-64e2aeb71117">Publications &amp; Printing</Menu_x0020_Group>
    <PublishingExpirationDate xmlns="http://schemas.microsoft.com/sharepoint/v3" xsi:nil="true"/>
    <PublishingStartDate xmlns="http://schemas.microsoft.com/sharepoint/v3" xsi:nil="true"/>
    <Category xmlns="686bc730-dfb5-4557-ac43-64e2aeb71117">SBCTC Templates</Category>
    <_dlc_DocId xmlns="dbb9891f-5342-44b3-9004-2472729e727f">Z7X6SQ3F62JH-64-61</_dlc_DocId>
    <_dlc_DocIdUrl xmlns="dbb9891f-5342-44b3-9004-2472729e727f">
      <Url>https://portal.sbctc.edu/sites/Intranet/publications/_layouts/15/DocIdRedir.aspx?ID=Z7X6SQ3F62JH-64-61</Url>
      <Description>Z7X6SQ3F62JH-64-61</Description>
    </_dlc_DocIdUrl>
  </documentManagement>
</p:properties>
</file>

<file path=customXml/itemProps1.xml><?xml version="1.0" encoding="utf-8"?>
<ds:datastoreItem xmlns:ds="http://schemas.openxmlformats.org/officeDocument/2006/customXml" ds:itemID="{9513AB1F-27E2-4157-81D5-1D948943FF6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1A12B45D-06A9-48FB-A785-0421146DFE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5511B7-C048-4A47-910D-B6EE757BB7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86bc730-dfb5-4557-ac43-64e2aeb71117"/>
    <ds:schemaRef ds:uri="dbb9891f-5342-44b3-9004-2472729e727f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AEA79F04-4403-4038-BEAC-654037707E52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sharepoint/v3"/>
    <ds:schemaRef ds:uri="http://schemas.microsoft.com/office/2006/metadata/properties"/>
    <ds:schemaRef ds:uri="http://schemas.microsoft.com/sharepoint/v4"/>
    <ds:schemaRef ds:uri="http://schemas.microsoft.com/office/2006/documentManagement/types"/>
    <ds:schemaRef ds:uri="http://purl.org/dc/elements/1.1/"/>
    <ds:schemaRef ds:uri="dbb9891f-5342-44b3-9004-2472729e727f"/>
    <ds:schemaRef ds:uri="686bc730-dfb5-4557-ac43-64e2aeb7111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SBCTC</Template>
  <TotalTime>28503</TotalTime>
  <Words>914</Words>
  <Application>Microsoft Office PowerPoint</Application>
  <PresentationFormat>On-screen Show (4:3)</PresentationFormat>
  <Paragraphs>151</Paragraphs>
  <Slides>24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Libre Franklin Medium</vt:lpstr>
      <vt:lpstr>Office Theme</vt:lpstr>
      <vt:lpstr>PowerPoint Presentation</vt:lpstr>
      <vt:lpstr>advanced training:   processing negative disbursement files </vt:lpstr>
      <vt:lpstr>Objectives</vt:lpstr>
      <vt:lpstr>PowerPoint Presentation</vt:lpstr>
      <vt:lpstr>THE HOW AND WHY ON negative disbursement files</vt:lpstr>
      <vt:lpstr>THE HOW AND WHY ON negative disbursement files</vt:lpstr>
      <vt:lpstr>THE HOW AND WHY ON negative disbursement files</vt:lpstr>
      <vt:lpstr>PowerPoint Presentation</vt:lpstr>
      <vt:lpstr>Pell CRND processing</vt:lpstr>
      <vt:lpstr>CRND FILE processing</vt:lpstr>
      <vt:lpstr>Pell CRND processing</vt:lpstr>
      <vt:lpstr>Pell crnd processing CONT’D</vt:lpstr>
      <vt:lpstr>Pell CRND processing</vt:lpstr>
      <vt:lpstr>Pell crnd processing CONT’D</vt:lpstr>
      <vt:lpstr>PowerPoint Presentation</vt:lpstr>
      <vt:lpstr>PowerPoint Presentation</vt:lpstr>
      <vt:lpstr>Manage pell payment page AFTER </vt:lpstr>
      <vt:lpstr>Manage pell payment page</vt:lpstr>
      <vt:lpstr>Manage pell payment page</vt:lpstr>
      <vt:lpstr>PowerPoint Presentation</vt:lpstr>
      <vt:lpstr>NEXT STEPS TO RESOLVE negative disbursements on hold </vt:lpstr>
      <vt:lpstr>PowerPoint Presentation</vt:lpstr>
      <vt:lpstr>Outcomes</vt:lpstr>
      <vt:lpstr>Congratulations!  </vt:lpstr>
    </vt:vector>
  </TitlesOfParts>
  <Company>GP Strategies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Requisitions Overview</dc:title>
  <dc:creator>Rathert, Janice</dc:creator>
  <cp:lastModifiedBy>Kelly Forsberg</cp:lastModifiedBy>
  <cp:revision>1085</cp:revision>
  <dcterms:created xsi:type="dcterms:W3CDTF">2019-02-17T19:57:33Z</dcterms:created>
  <dcterms:modified xsi:type="dcterms:W3CDTF">2024-12-10T00:01:24Z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0x0101007301EAAAF5A9A14C98C32A8D7B77B290</vt:lpwstr>
  </property>
  <property fmtid="{D5CDD505-2E9C-101B-9397-08002B2CF9AE}" pid="3" name="_dlc_DocIdItemGuid">
    <vt:lpwstr>7ff476bc-ac88-4604-9168-c48c069949f0</vt:lpwstr>
  </property>
  <property fmtid="{D5CDD505-2E9C-101B-9397-08002B2CF9AE}" pid="4" name="ArticulateGUID">
    <vt:lpwstr>6C61C780-FE3D-4F23-BE2C-E88392C5417A</vt:lpwstr>
  </property>
  <property fmtid="{D5CDD505-2E9C-101B-9397-08002B2CF9AE}" pid="5" name="ArticulatePath">
    <vt:lpwstr>Requisitions Overview</vt:lpwstr>
  </property>
</Properties>
</file>