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25"/>
  </p:notesMasterIdLst>
  <p:handoutMasterIdLst>
    <p:handoutMasterId r:id="rId26"/>
  </p:handoutMasterIdLst>
  <p:sldIdLst>
    <p:sldId id="257" r:id="rId6"/>
    <p:sldId id="259" r:id="rId7"/>
    <p:sldId id="262" r:id="rId8"/>
    <p:sldId id="613" r:id="rId9"/>
    <p:sldId id="534" r:id="rId10"/>
    <p:sldId id="634" r:id="rId11"/>
    <p:sldId id="711" r:id="rId12"/>
    <p:sldId id="712" r:id="rId13"/>
    <p:sldId id="713" r:id="rId14"/>
    <p:sldId id="714" r:id="rId15"/>
    <p:sldId id="715" r:id="rId16"/>
    <p:sldId id="716" r:id="rId17"/>
    <p:sldId id="719" r:id="rId18"/>
    <p:sldId id="720" r:id="rId19"/>
    <p:sldId id="717" r:id="rId20"/>
    <p:sldId id="718" r:id="rId21"/>
    <p:sldId id="642" r:id="rId22"/>
    <p:sldId id="281" r:id="rId23"/>
    <p:sldId id="261" r:id="rId24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88645" autoAdjust="0"/>
  </p:normalViewPr>
  <p:slideViewPr>
    <p:cSldViewPr snapToGrid="0">
      <p:cViewPr varScale="1">
        <p:scale>
          <a:sx n="99" d="100"/>
          <a:sy n="99" d="100"/>
        </p:scale>
        <p:origin x="2034" y="78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1DDC46-BC34-4C22-9338-40756B2EABCC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/>
            <a:t>Step 1: Upload pgmr file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/>
      <dgm:t>
        <a:bodyPr/>
        <a:lstStyle/>
        <a:p>
          <a:r>
            <a:rPr lang="en-US" b="1" dirty="0"/>
            <a:t>Step 2: </a:t>
          </a:r>
          <a:r>
            <a:rPr lang="en-US" b="0" dirty="0"/>
            <a:t>Import</a:t>
          </a:r>
          <a:r>
            <a:rPr lang="en-US" dirty="0"/>
            <a:t> Federal Data Files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/>
      <dgm:t>
        <a:bodyPr/>
        <a:lstStyle/>
        <a:p>
          <a:r>
            <a:rPr lang="en-US" b="1" dirty="0"/>
            <a:t>Step 3:</a:t>
          </a:r>
          <a:r>
            <a:rPr lang="en-US" dirty="0"/>
            <a:t>  Pell Phase In Data</a:t>
          </a:r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57C5B8E7-19DA-46B0-B4A4-A5EB42492803}">
      <dgm:prSet phldrT="[Text]"/>
      <dgm:spPr/>
      <dgm:t>
        <a:bodyPr/>
        <a:lstStyle/>
        <a:p>
          <a:r>
            <a:rPr lang="en-US" b="1" dirty="0"/>
            <a:t>Step 4:</a:t>
          </a:r>
          <a:r>
            <a:rPr lang="en-US" dirty="0"/>
            <a:t>  Pell MRR Batch Report</a:t>
          </a:r>
        </a:p>
      </dgm:t>
    </dgm:pt>
    <dgm:pt modelId="{FB7C714E-A7C2-4E08-95F3-8C6BF783B126}" type="parTrans" cxnId="{A07B5D5A-FC88-453F-B165-1D0064C136B5}">
      <dgm:prSet/>
      <dgm:spPr/>
      <dgm:t>
        <a:bodyPr/>
        <a:lstStyle/>
        <a:p>
          <a:endParaRPr lang="en-US"/>
        </a:p>
      </dgm:t>
    </dgm:pt>
    <dgm:pt modelId="{C587303E-BE31-48B8-9899-72AEFF6BD458}" type="sibTrans" cxnId="{A07B5D5A-FC88-453F-B165-1D0064C136B5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4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4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4">
        <dgm:presLayoutVars>
          <dgm:bulletEnabled val="1"/>
        </dgm:presLayoutVars>
      </dgm:prSet>
      <dgm:spPr/>
    </dgm:pt>
    <dgm:pt modelId="{29760B76-311B-437E-8E14-E2368566A5CC}" type="pres">
      <dgm:prSet presAssocID="{0C2203BA-DB3D-4B18-9B82-59A406DDDDB5}" presName="sibTrans" presStyleCnt="0"/>
      <dgm:spPr/>
    </dgm:pt>
    <dgm:pt modelId="{11D53749-5628-4C77-BCFC-5DE6E25FBCDD}" type="pres">
      <dgm:prSet presAssocID="{57C5B8E7-19DA-46B0-B4A4-A5EB4249280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A07B5D5A-FC88-453F-B165-1D0064C136B5}" srcId="{1C7648D5-25B0-483F-9CBC-048735DDE692}" destId="{57C5B8E7-19DA-46B0-B4A4-A5EB42492803}" srcOrd="3" destOrd="0" parTransId="{FB7C714E-A7C2-4E08-95F3-8C6BF783B126}" sibTransId="{C587303E-BE31-48B8-9899-72AEFF6BD458}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3317F3AA-9F78-4287-AACB-3FA347C3C252}" type="presOf" srcId="{57C5B8E7-19DA-46B0-B4A4-A5EB42492803}" destId="{11D53749-5628-4C77-BCFC-5DE6E25FBCDD}" srcOrd="0" destOrd="0" presId="urn:microsoft.com/office/officeart/2005/8/layout/hProcess9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  <dgm:cxn modelId="{D52AC832-079B-420F-ABFD-CE8F4881DF56}" type="presParOf" srcId="{86CA7D95-ADC9-4F08-AA5C-96CB6089358A}" destId="{29760B76-311B-437E-8E14-E2368566A5CC}" srcOrd="5" destOrd="0" presId="urn:microsoft.com/office/officeart/2005/8/layout/hProcess9"/>
    <dgm:cxn modelId="{027F4FD3-9AE2-4063-B66C-AA3CEB58DA24}" type="presParOf" srcId="{86CA7D95-ADC9-4F08-AA5C-96CB6089358A}" destId="{11D53749-5628-4C77-BCFC-5DE6E25FBCD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1DDC46-BC34-4C22-9338-40756B2EABCC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/>
            <a:t>Step 1: </a:t>
          </a:r>
          <a:r>
            <a:rPr lang="en-US" b="0" dirty="0"/>
            <a:t>Upload pgmr file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Step 2: Import Federal Data Files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/>
      <dgm:t>
        <a:bodyPr/>
        <a:lstStyle/>
        <a:p>
          <a:r>
            <a:rPr lang="en-US" b="1" dirty="0"/>
            <a:t>Step 3:</a:t>
          </a:r>
          <a:r>
            <a:rPr lang="en-US" dirty="0"/>
            <a:t>  Pell Phase In Data</a:t>
          </a:r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57C5B8E7-19DA-46B0-B4A4-A5EB42492803}">
      <dgm:prSet phldrT="[Text]"/>
      <dgm:spPr/>
      <dgm:t>
        <a:bodyPr/>
        <a:lstStyle/>
        <a:p>
          <a:r>
            <a:rPr lang="en-US" b="1" dirty="0"/>
            <a:t>Step 4:</a:t>
          </a:r>
          <a:r>
            <a:rPr lang="en-US" dirty="0"/>
            <a:t>  Pell MRR Batch Report</a:t>
          </a:r>
        </a:p>
      </dgm:t>
    </dgm:pt>
    <dgm:pt modelId="{FB7C714E-A7C2-4E08-95F3-8C6BF783B126}" type="parTrans" cxnId="{A07B5D5A-FC88-453F-B165-1D0064C136B5}">
      <dgm:prSet/>
      <dgm:spPr/>
      <dgm:t>
        <a:bodyPr/>
        <a:lstStyle/>
        <a:p>
          <a:endParaRPr lang="en-US"/>
        </a:p>
      </dgm:t>
    </dgm:pt>
    <dgm:pt modelId="{C587303E-BE31-48B8-9899-72AEFF6BD458}" type="sibTrans" cxnId="{A07B5D5A-FC88-453F-B165-1D0064C136B5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4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4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4">
        <dgm:presLayoutVars>
          <dgm:bulletEnabled val="1"/>
        </dgm:presLayoutVars>
      </dgm:prSet>
      <dgm:spPr/>
    </dgm:pt>
    <dgm:pt modelId="{29760B76-311B-437E-8E14-E2368566A5CC}" type="pres">
      <dgm:prSet presAssocID="{0C2203BA-DB3D-4B18-9B82-59A406DDDDB5}" presName="sibTrans" presStyleCnt="0"/>
      <dgm:spPr/>
    </dgm:pt>
    <dgm:pt modelId="{11D53749-5628-4C77-BCFC-5DE6E25FBCDD}" type="pres">
      <dgm:prSet presAssocID="{57C5B8E7-19DA-46B0-B4A4-A5EB4249280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A07B5D5A-FC88-453F-B165-1D0064C136B5}" srcId="{1C7648D5-25B0-483F-9CBC-048735DDE692}" destId="{57C5B8E7-19DA-46B0-B4A4-A5EB42492803}" srcOrd="3" destOrd="0" parTransId="{FB7C714E-A7C2-4E08-95F3-8C6BF783B126}" sibTransId="{C587303E-BE31-48B8-9899-72AEFF6BD458}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3317F3AA-9F78-4287-AACB-3FA347C3C252}" type="presOf" srcId="{57C5B8E7-19DA-46B0-B4A4-A5EB42492803}" destId="{11D53749-5628-4C77-BCFC-5DE6E25FBCDD}" srcOrd="0" destOrd="0" presId="urn:microsoft.com/office/officeart/2005/8/layout/hProcess9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  <dgm:cxn modelId="{D52AC832-079B-420F-ABFD-CE8F4881DF56}" type="presParOf" srcId="{86CA7D95-ADC9-4F08-AA5C-96CB6089358A}" destId="{29760B76-311B-437E-8E14-E2368566A5CC}" srcOrd="5" destOrd="0" presId="urn:microsoft.com/office/officeart/2005/8/layout/hProcess9"/>
    <dgm:cxn modelId="{027F4FD3-9AE2-4063-B66C-AA3CEB58DA24}" type="presParOf" srcId="{86CA7D95-ADC9-4F08-AA5C-96CB6089358A}" destId="{11D53749-5628-4C77-BCFC-5DE6E25FBCD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1DDC46-BC34-4C22-9338-40756B2EABCC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/>
            <a:t>Step 1: </a:t>
          </a:r>
          <a:r>
            <a:rPr lang="en-US" b="0" dirty="0"/>
            <a:t>Upload pgmr file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Step 2: </a:t>
          </a:r>
          <a:r>
            <a:rPr lang="en-US" b="0" dirty="0">
              <a:solidFill>
                <a:schemeClr val="bg1"/>
              </a:solidFill>
            </a:rPr>
            <a:t>Import Federal Data Files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/>
            <a:t>Step 3: Pell Phase In Data</a:t>
          </a:r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57C5B8E7-19DA-46B0-B4A4-A5EB42492803}">
      <dgm:prSet phldrT="[Text]"/>
      <dgm:spPr/>
      <dgm:t>
        <a:bodyPr/>
        <a:lstStyle/>
        <a:p>
          <a:r>
            <a:rPr lang="en-US" b="1" dirty="0"/>
            <a:t>Step 4:</a:t>
          </a:r>
          <a:r>
            <a:rPr lang="en-US" dirty="0"/>
            <a:t>  Pell MRR Batch Report</a:t>
          </a:r>
        </a:p>
      </dgm:t>
    </dgm:pt>
    <dgm:pt modelId="{FB7C714E-A7C2-4E08-95F3-8C6BF783B126}" type="parTrans" cxnId="{A07B5D5A-FC88-453F-B165-1D0064C136B5}">
      <dgm:prSet/>
      <dgm:spPr/>
      <dgm:t>
        <a:bodyPr/>
        <a:lstStyle/>
        <a:p>
          <a:endParaRPr lang="en-US"/>
        </a:p>
      </dgm:t>
    </dgm:pt>
    <dgm:pt modelId="{C587303E-BE31-48B8-9899-72AEFF6BD458}" type="sibTrans" cxnId="{A07B5D5A-FC88-453F-B165-1D0064C136B5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4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4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4">
        <dgm:presLayoutVars>
          <dgm:bulletEnabled val="1"/>
        </dgm:presLayoutVars>
      </dgm:prSet>
      <dgm:spPr/>
    </dgm:pt>
    <dgm:pt modelId="{29760B76-311B-437E-8E14-E2368566A5CC}" type="pres">
      <dgm:prSet presAssocID="{0C2203BA-DB3D-4B18-9B82-59A406DDDDB5}" presName="sibTrans" presStyleCnt="0"/>
      <dgm:spPr/>
    </dgm:pt>
    <dgm:pt modelId="{11D53749-5628-4C77-BCFC-5DE6E25FBCDD}" type="pres">
      <dgm:prSet presAssocID="{57C5B8E7-19DA-46B0-B4A4-A5EB4249280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A07B5D5A-FC88-453F-B165-1D0064C136B5}" srcId="{1C7648D5-25B0-483F-9CBC-048735DDE692}" destId="{57C5B8E7-19DA-46B0-B4A4-A5EB42492803}" srcOrd="3" destOrd="0" parTransId="{FB7C714E-A7C2-4E08-95F3-8C6BF783B126}" sibTransId="{C587303E-BE31-48B8-9899-72AEFF6BD458}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3317F3AA-9F78-4287-AACB-3FA347C3C252}" type="presOf" srcId="{57C5B8E7-19DA-46B0-B4A4-A5EB42492803}" destId="{11D53749-5628-4C77-BCFC-5DE6E25FBCDD}" srcOrd="0" destOrd="0" presId="urn:microsoft.com/office/officeart/2005/8/layout/hProcess9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  <dgm:cxn modelId="{D52AC832-079B-420F-ABFD-CE8F4881DF56}" type="presParOf" srcId="{86CA7D95-ADC9-4F08-AA5C-96CB6089358A}" destId="{29760B76-311B-437E-8E14-E2368566A5CC}" srcOrd="5" destOrd="0" presId="urn:microsoft.com/office/officeart/2005/8/layout/hProcess9"/>
    <dgm:cxn modelId="{027F4FD3-9AE2-4063-B66C-AA3CEB58DA24}" type="presParOf" srcId="{86CA7D95-ADC9-4F08-AA5C-96CB6089358A}" destId="{11D53749-5628-4C77-BCFC-5DE6E25FBCD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1DDC46-BC34-4C22-9338-40756B2EABCC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/>
            <a:t>Step 1: </a:t>
          </a:r>
          <a:r>
            <a:rPr lang="en-US" b="0" dirty="0"/>
            <a:t>Upload pgmr file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Step 2: </a:t>
          </a:r>
          <a:r>
            <a:rPr lang="en-US" b="0" dirty="0">
              <a:solidFill>
                <a:schemeClr val="bg1"/>
              </a:solidFill>
            </a:rPr>
            <a:t>Import Federal Data Files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/>
            <a:t>Step 3: </a:t>
          </a:r>
          <a:r>
            <a:rPr lang="en-US" b="0" dirty="0"/>
            <a:t>Pell Phase In Data</a:t>
          </a:r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57C5B8E7-19DA-46B0-B4A4-A5EB42492803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/>
            <a:t>Step 4:</a:t>
          </a:r>
          <a:r>
            <a:rPr lang="en-US" dirty="0"/>
            <a:t>  </a:t>
          </a:r>
          <a:r>
            <a:rPr lang="en-US" b="1" dirty="0"/>
            <a:t>Pell MRR Batch Report</a:t>
          </a:r>
        </a:p>
      </dgm:t>
    </dgm:pt>
    <dgm:pt modelId="{FB7C714E-A7C2-4E08-95F3-8C6BF783B126}" type="parTrans" cxnId="{A07B5D5A-FC88-453F-B165-1D0064C136B5}">
      <dgm:prSet/>
      <dgm:spPr/>
      <dgm:t>
        <a:bodyPr/>
        <a:lstStyle/>
        <a:p>
          <a:endParaRPr lang="en-US"/>
        </a:p>
      </dgm:t>
    </dgm:pt>
    <dgm:pt modelId="{C587303E-BE31-48B8-9899-72AEFF6BD458}" type="sibTrans" cxnId="{A07B5D5A-FC88-453F-B165-1D0064C136B5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4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4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4">
        <dgm:presLayoutVars>
          <dgm:bulletEnabled val="1"/>
        </dgm:presLayoutVars>
      </dgm:prSet>
      <dgm:spPr/>
    </dgm:pt>
    <dgm:pt modelId="{29760B76-311B-437E-8E14-E2368566A5CC}" type="pres">
      <dgm:prSet presAssocID="{0C2203BA-DB3D-4B18-9B82-59A406DDDDB5}" presName="sibTrans" presStyleCnt="0"/>
      <dgm:spPr/>
    </dgm:pt>
    <dgm:pt modelId="{11D53749-5628-4C77-BCFC-5DE6E25FBCDD}" type="pres">
      <dgm:prSet presAssocID="{57C5B8E7-19DA-46B0-B4A4-A5EB4249280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A07B5D5A-FC88-453F-B165-1D0064C136B5}" srcId="{1C7648D5-25B0-483F-9CBC-048735DDE692}" destId="{57C5B8E7-19DA-46B0-B4A4-A5EB42492803}" srcOrd="3" destOrd="0" parTransId="{FB7C714E-A7C2-4E08-95F3-8C6BF783B126}" sibTransId="{C587303E-BE31-48B8-9899-72AEFF6BD458}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3317F3AA-9F78-4287-AACB-3FA347C3C252}" type="presOf" srcId="{57C5B8E7-19DA-46B0-B4A4-A5EB42492803}" destId="{11D53749-5628-4C77-BCFC-5DE6E25FBCDD}" srcOrd="0" destOrd="0" presId="urn:microsoft.com/office/officeart/2005/8/layout/hProcess9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  <dgm:cxn modelId="{D52AC832-079B-420F-ABFD-CE8F4881DF56}" type="presParOf" srcId="{86CA7D95-ADC9-4F08-AA5C-96CB6089358A}" destId="{29760B76-311B-437E-8E14-E2368566A5CC}" srcOrd="5" destOrd="0" presId="urn:microsoft.com/office/officeart/2005/8/layout/hProcess9"/>
    <dgm:cxn modelId="{027F4FD3-9AE2-4063-B66C-AA3CEB58DA24}" type="presParOf" srcId="{86CA7D95-ADC9-4F08-AA5C-96CB6089358A}" destId="{11D53749-5628-4C77-BCFC-5DE6E25FBCD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3371" y="1362140"/>
          <a:ext cx="1621780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Step 1: Upload pgmr file</a:t>
          </a:r>
        </a:p>
      </dsp:txBody>
      <dsp:txXfrm>
        <a:off x="82540" y="1441309"/>
        <a:ext cx="1463442" cy="1657849"/>
      </dsp:txXfrm>
    </dsp:sp>
    <dsp:sp modelId="{8254774E-2048-458A-967A-6F55C8FB5055}">
      <dsp:nvSpPr>
        <dsp:cNvPr id="0" name=""/>
        <dsp:cNvSpPr/>
      </dsp:nvSpPr>
      <dsp:spPr>
        <a:xfrm>
          <a:off x="1706240" y="1362140"/>
          <a:ext cx="1621780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Step 2: </a:t>
          </a:r>
          <a:r>
            <a:rPr lang="en-US" sz="2300" b="0" kern="1200" dirty="0"/>
            <a:t>Import</a:t>
          </a:r>
          <a:r>
            <a:rPr lang="en-US" sz="2300" kern="1200" dirty="0"/>
            <a:t> Federal Data Files</a:t>
          </a:r>
        </a:p>
      </dsp:txBody>
      <dsp:txXfrm>
        <a:off x="1785409" y="1441309"/>
        <a:ext cx="1463442" cy="1657849"/>
      </dsp:txXfrm>
    </dsp:sp>
    <dsp:sp modelId="{EE8AB6D9-EB7F-4432-B306-508128C5E489}">
      <dsp:nvSpPr>
        <dsp:cNvPr id="0" name=""/>
        <dsp:cNvSpPr/>
      </dsp:nvSpPr>
      <dsp:spPr>
        <a:xfrm>
          <a:off x="3409110" y="1362140"/>
          <a:ext cx="1621780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Step 3:</a:t>
          </a:r>
          <a:r>
            <a:rPr lang="en-US" sz="2300" kern="1200" dirty="0"/>
            <a:t>  Pell Phase In Data</a:t>
          </a:r>
        </a:p>
      </dsp:txBody>
      <dsp:txXfrm>
        <a:off x="3488279" y="1441309"/>
        <a:ext cx="1463442" cy="1657849"/>
      </dsp:txXfrm>
    </dsp:sp>
    <dsp:sp modelId="{11D53749-5628-4C77-BCFC-5DE6E25FBCDD}">
      <dsp:nvSpPr>
        <dsp:cNvPr id="0" name=""/>
        <dsp:cNvSpPr/>
      </dsp:nvSpPr>
      <dsp:spPr>
        <a:xfrm>
          <a:off x="5111979" y="1362140"/>
          <a:ext cx="1621780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Step 4:</a:t>
          </a:r>
          <a:r>
            <a:rPr lang="en-US" sz="2300" kern="1200" dirty="0"/>
            <a:t>  Pell MRR Batch Report</a:t>
          </a:r>
        </a:p>
      </dsp:txBody>
      <dsp:txXfrm>
        <a:off x="5191148" y="1441309"/>
        <a:ext cx="1463442" cy="16578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3371" y="1362140"/>
          <a:ext cx="1621780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Step 1: </a:t>
          </a:r>
          <a:r>
            <a:rPr lang="en-US" sz="2300" b="0" kern="1200" dirty="0"/>
            <a:t>Upload pgmr file</a:t>
          </a:r>
        </a:p>
      </dsp:txBody>
      <dsp:txXfrm>
        <a:off x="82540" y="1441309"/>
        <a:ext cx="1463442" cy="1657849"/>
      </dsp:txXfrm>
    </dsp:sp>
    <dsp:sp modelId="{8254774E-2048-458A-967A-6F55C8FB5055}">
      <dsp:nvSpPr>
        <dsp:cNvPr id="0" name=""/>
        <dsp:cNvSpPr/>
      </dsp:nvSpPr>
      <dsp:spPr>
        <a:xfrm>
          <a:off x="1706240" y="1362140"/>
          <a:ext cx="1621780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bg1"/>
              </a:solidFill>
            </a:rPr>
            <a:t>Step 2: Import Federal Data Files</a:t>
          </a:r>
        </a:p>
      </dsp:txBody>
      <dsp:txXfrm>
        <a:off x="1785409" y="1441309"/>
        <a:ext cx="1463442" cy="1657849"/>
      </dsp:txXfrm>
    </dsp:sp>
    <dsp:sp modelId="{EE8AB6D9-EB7F-4432-B306-508128C5E489}">
      <dsp:nvSpPr>
        <dsp:cNvPr id="0" name=""/>
        <dsp:cNvSpPr/>
      </dsp:nvSpPr>
      <dsp:spPr>
        <a:xfrm>
          <a:off x="3409110" y="1362140"/>
          <a:ext cx="1621780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Step 3:</a:t>
          </a:r>
          <a:r>
            <a:rPr lang="en-US" sz="2300" kern="1200" dirty="0"/>
            <a:t>  Pell Phase In Data</a:t>
          </a:r>
        </a:p>
      </dsp:txBody>
      <dsp:txXfrm>
        <a:off x="3488279" y="1441309"/>
        <a:ext cx="1463442" cy="1657849"/>
      </dsp:txXfrm>
    </dsp:sp>
    <dsp:sp modelId="{11D53749-5628-4C77-BCFC-5DE6E25FBCDD}">
      <dsp:nvSpPr>
        <dsp:cNvPr id="0" name=""/>
        <dsp:cNvSpPr/>
      </dsp:nvSpPr>
      <dsp:spPr>
        <a:xfrm>
          <a:off x="5111979" y="1362140"/>
          <a:ext cx="1621780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Step 4:</a:t>
          </a:r>
          <a:r>
            <a:rPr lang="en-US" sz="2300" kern="1200" dirty="0"/>
            <a:t>  Pell MRR Batch Report</a:t>
          </a:r>
        </a:p>
      </dsp:txBody>
      <dsp:txXfrm>
        <a:off x="5191148" y="1441309"/>
        <a:ext cx="1463442" cy="16578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3371" y="1362140"/>
          <a:ext cx="1621780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Step 1: </a:t>
          </a:r>
          <a:r>
            <a:rPr lang="en-US" sz="2300" b="0" kern="1200" dirty="0"/>
            <a:t>Upload pgmr file</a:t>
          </a:r>
        </a:p>
      </dsp:txBody>
      <dsp:txXfrm>
        <a:off x="82540" y="1441309"/>
        <a:ext cx="1463442" cy="1657849"/>
      </dsp:txXfrm>
    </dsp:sp>
    <dsp:sp modelId="{8254774E-2048-458A-967A-6F55C8FB5055}">
      <dsp:nvSpPr>
        <dsp:cNvPr id="0" name=""/>
        <dsp:cNvSpPr/>
      </dsp:nvSpPr>
      <dsp:spPr>
        <a:xfrm>
          <a:off x="1706240" y="1362140"/>
          <a:ext cx="1621780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bg1"/>
              </a:solidFill>
            </a:rPr>
            <a:t>Step 2: </a:t>
          </a:r>
          <a:r>
            <a:rPr lang="en-US" sz="2300" b="0" kern="1200" dirty="0">
              <a:solidFill>
                <a:schemeClr val="bg1"/>
              </a:solidFill>
            </a:rPr>
            <a:t>Import Federal Data Files</a:t>
          </a:r>
        </a:p>
      </dsp:txBody>
      <dsp:txXfrm>
        <a:off x="1785409" y="1441309"/>
        <a:ext cx="1463442" cy="1657849"/>
      </dsp:txXfrm>
    </dsp:sp>
    <dsp:sp modelId="{EE8AB6D9-EB7F-4432-B306-508128C5E489}">
      <dsp:nvSpPr>
        <dsp:cNvPr id="0" name=""/>
        <dsp:cNvSpPr/>
      </dsp:nvSpPr>
      <dsp:spPr>
        <a:xfrm>
          <a:off x="3409110" y="1362140"/>
          <a:ext cx="1621780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Step 3: Pell Phase In Data</a:t>
          </a:r>
        </a:p>
      </dsp:txBody>
      <dsp:txXfrm>
        <a:off x="3488279" y="1441309"/>
        <a:ext cx="1463442" cy="1657849"/>
      </dsp:txXfrm>
    </dsp:sp>
    <dsp:sp modelId="{11D53749-5628-4C77-BCFC-5DE6E25FBCDD}">
      <dsp:nvSpPr>
        <dsp:cNvPr id="0" name=""/>
        <dsp:cNvSpPr/>
      </dsp:nvSpPr>
      <dsp:spPr>
        <a:xfrm>
          <a:off x="5111979" y="1362140"/>
          <a:ext cx="1621780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Step 4:</a:t>
          </a:r>
          <a:r>
            <a:rPr lang="en-US" sz="2300" kern="1200" dirty="0"/>
            <a:t>  Pell MRR Batch Report</a:t>
          </a:r>
        </a:p>
      </dsp:txBody>
      <dsp:txXfrm>
        <a:off x="5191148" y="1441309"/>
        <a:ext cx="1463442" cy="16578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3371" y="1362140"/>
          <a:ext cx="1621780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Step 1: </a:t>
          </a:r>
          <a:r>
            <a:rPr lang="en-US" sz="2300" b="0" kern="1200" dirty="0"/>
            <a:t>Upload pgmr file</a:t>
          </a:r>
        </a:p>
      </dsp:txBody>
      <dsp:txXfrm>
        <a:off x="82540" y="1441309"/>
        <a:ext cx="1463442" cy="1657849"/>
      </dsp:txXfrm>
    </dsp:sp>
    <dsp:sp modelId="{8254774E-2048-458A-967A-6F55C8FB5055}">
      <dsp:nvSpPr>
        <dsp:cNvPr id="0" name=""/>
        <dsp:cNvSpPr/>
      </dsp:nvSpPr>
      <dsp:spPr>
        <a:xfrm>
          <a:off x="1706240" y="1362140"/>
          <a:ext cx="1621780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bg1"/>
              </a:solidFill>
            </a:rPr>
            <a:t>Step 2: </a:t>
          </a:r>
          <a:r>
            <a:rPr lang="en-US" sz="2300" b="0" kern="1200" dirty="0">
              <a:solidFill>
                <a:schemeClr val="bg1"/>
              </a:solidFill>
            </a:rPr>
            <a:t>Import Federal Data Files</a:t>
          </a:r>
        </a:p>
      </dsp:txBody>
      <dsp:txXfrm>
        <a:off x="1785409" y="1441309"/>
        <a:ext cx="1463442" cy="1657849"/>
      </dsp:txXfrm>
    </dsp:sp>
    <dsp:sp modelId="{EE8AB6D9-EB7F-4432-B306-508128C5E489}">
      <dsp:nvSpPr>
        <dsp:cNvPr id="0" name=""/>
        <dsp:cNvSpPr/>
      </dsp:nvSpPr>
      <dsp:spPr>
        <a:xfrm>
          <a:off x="3409110" y="1362140"/>
          <a:ext cx="1621780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Step 3: </a:t>
          </a:r>
          <a:r>
            <a:rPr lang="en-US" sz="2300" b="0" kern="1200" dirty="0"/>
            <a:t>Pell Phase In Data</a:t>
          </a:r>
        </a:p>
      </dsp:txBody>
      <dsp:txXfrm>
        <a:off x="3488279" y="1441309"/>
        <a:ext cx="1463442" cy="1657849"/>
      </dsp:txXfrm>
    </dsp:sp>
    <dsp:sp modelId="{11D53749-5628-4C77-BCFC-5DE6E25FBCDD}">
      <dsp:nvSpPr>
        <dsp:cNvPr id="0" name=""/>
        <dsp:cNvSpPr/>
      </dsp:nvSpPr>
      <dsp:spPr>
        <a:xfrm>
          <a:off x="5111979" y="1362140"/>
          <a:ext cx="1621780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Step 4:</a:t>
          </a:r>
          <a:r>
            <a:rPr lang="en-US" sz="2300" kern="1200" dirty="0"/>
            <a:t>  </a:t>
          </a:r>
          <a:r>
            <a:rPr lang="en-US" sz="2300" b="1" kern="1200" dirty="0"/>
            <a:t>Pell MRR Batch Report</a:t>
          </a:r>
        </a:p>
      </dsp:txBody>
      <dsp:txXfrm>
        <a:off x="5191148" y="1441309"/>
        <a:ext cx="1463442" cy="1657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69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47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71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C3380-2F29-E3B6-3A3C-0577A84FD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1BAA59-452F-2ED3-0588-BE0AFECE99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B4CC4A-742D-4D98-E00B-53C269C3A8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35F82-A7D9-AAC8-AD08-249F560C55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97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74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03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40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65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08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36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07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73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11/20/2024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11/20/2024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11/20/2024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11/20/2024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11/20/2024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11/20/2024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11/20/2024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11/20/2024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11/20/2024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11/20/2024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7" descr="A screenshot of a video call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880"/>
          <a:stretch/>
        </p:blipFill>
        <p:spPr>
          <a:xfrm>
            <a:off x="214958" y="162335"/>
            <a:ext cx="8714084" cy="509540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/>
          <p:nvPr/>
        </p:nvSpPr>
        <p:spPr>
          <a:xfrm>
            <a:off x="2532127" y="1290051"/>
            <a:ext cx="4001756" cy="2989964"/>
          </a:xfrm>
          <a:prstGeom prst="roundRect">
            <a:avLst>
              <a:gd name="adj" fmla="val 16667"/>
            </a:avLst>
          </a:prstGeom>
          <a:solidFill>
            <a:srgbClr val="2F3133"/>
          </a:solidFill>
          <a:ln w="25400" cap="flat" cmpd="sng">
            <a:solidFill>
              <a:srgbClr val="8F95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2657859" y="1441037"/>
            <a:ext cx="2095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MEETING RECORDING NOTICE</a:t>
            </a:r>
            <a:endParaRPr dirty="0"/>
          </a:p>
        </p:txBody>
      </p:sp>
      <p:sp>
        <p:nvSpPr>
          <p:cNvPr id="140" name="Google Shape;140;p17"/>
          <p:cNvSpPr txBox="1"/>
          <p:nvPr/>
        </p:nvSpPr>
        <p:spPr>
          <a:xfrm>
            <a:off x="2657859" y="2641637"/>
            <a:ext cx="375029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The law requires consent prior to recording a person’s participation in an event. Your participation in this video conference (training) equals consent to be recorded, as required by law. </a:t>
            </a:r>
            <a:endParaRPr sz="11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If you do not consent to being recorded but choose to participate, please turn your camera off and use the chat feature to interact with the other participants.</a:t>
            </a:r>
            <a:endParaRPr sz="1100" dirty="0"/>
          </a:p>
        </p:txBody>
      </p:sp>
      <p:cxnSp>
        <p:nvCxnSpPr>
          <p:cNvPr id="142" name="Google Shape;142;p17"/>
          <p:cNvCxnSpPr>
            <a:cxnSpLocks/>
          </p:cNvCxnSpPr>
          <p:nvPr/>
        </p:nvCxnSpPr>
        <p:spPr>
          <a:xfrm flipH="1">
            <a:off x="935469" y="4330550"/>
            <a:ext cx="160000" cy="55198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3" name="Google Shape;143;p17"/>
          <p:cNvCxnSpPr>
            <a:cxnSpLocks/>
          </p:cNvCxnSpPr>
          <p:nvPr/>
        </p:nvCxnSpPr>
        <p:spPr>
          <a:xfrm flipH="1">
            <a:off x="5495009" y="4330550"/>
            <a:ext cx="913141" cy="39227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4" name="Google Shape;144;p17"/>
          <p:cNvSpPr/>
          <p:nvPr/>
        </p:nvSpPr>
        <p:spPr>
          <a:xfrm>
            <a:off x="6337426" y="4202794"/>
            <a:ext cx="1630345" cy="534398"/>
          </a:xfrm>
          <a:prstGeom prst="roundRect">
            <a:avLst>
              <a:gd name="adj" fmla="val 16667"/>
            </a:avLst>
          </a:prstGeom>
          <a:solidFill>
            <a:srgbClr val="2F3133"/>
          </a:solidFill>
          <a:ln w="25400" cap="flat" cmpd="sng">
            <a:solidFill>
              <a:srgbClr val="8F95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Enable AI Assistant</a:t>
            </a:r>
            <a:endParaRPr dirty="0"/>
          </a:p>
        </p:txBody>
      </p:sp>
      <p:sp>
        <p:nvSpPr>
          <p:cNvPr id="141" name="Google Shape;141;p17"/>
          <p:cNvSpPr/>
          <p:nvPr/>
        </p:nvSpPr>
        <p:spPr>
          <a:xfrm>
            <a:off x="588459" y="3935595"/>
            <a:ext cx="1630345" cy="534398"/>
          </a:xfrm>
          <a:prstGeom prst="roundRect">
            <a:avLst>
              <a:gd name="adj" fmla="val 16667"/>
            </a:avLst>
          </a:prstGeom>
          <a:solidFill>
            <a:srgbClr val="2F3133"/>
          </a:solidFill>
          <a:ln w="25400" cap="flat" cmpd="sng">
            <a:solidFill>
              <a:srgbClr val="8F95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Enable Closed Captions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14C4307-81F7-C7DC-2C1A-7ADC63CEA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403245"/>
            <a:ext cx="8732500" cy="21346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Pell </a:t>
            </a:r>
            <a:r>
              <a:rPr lang="en-US" dirty="0" err="1"/>
              <a:t>mrr</a:t>
            </a:r>
            <a:r>
              <a:rPr lang="en-US" dirty="0"/>
              <a:t> processing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PELL MRR PHASE IN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3378" y="6048781"/>
            <a:ext cx="429862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step moves the data into a table where batch reporting can be run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242004" y="9236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File Management &gt; Pell Grants &gt; Import Pell Multiple Reporting</a:t>
            </a:r>
          </a:p>
        </p:txBody>
      </p:sp>
    </p:spTree>
    <p:extLst>
      <p:ext uri="{BB962C8B-B14F-4D97-AF65-F5344CB8AC3E}">
        <p14:creationId xmlns:p14="http://schemas.microsoft.com/office/powerpoint/2010/main" val="3337664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Pell </a:t>
            </a:r>
            <a:r>
              <a:rPr lang="en-US" dirty="0" err="1"/>
              <a:t>mrr</a:t>
            </a:r>
            <a:r>
              <a:rPr lang="en-US" dirty="0"/>
              <a:t> processing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4-STEP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74035334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9778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Pell </a:t>
            </a:r>
            <a:r>
              <a:rPr lang="en-US" dirty="0" err="1"/>
              <a:t>mrr</a:t>
            </a:r>
            <a:r>
              <a:rPr lang="en-US" dirty="0"/>
              <a:t> processing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PELL BATCH REPORT 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3378" y="6048781"/>
            <a:ext cx="429862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Use the lookup tool to find your batch number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7EE5BA-4DA4-F3E0-3080-333F9E817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446829"/>
            <a:ext cx="8704725" cy="30385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2"/>
          <p:cNvSpPr txBox="1"/>
          <p:nvPr/>
        </p:nvSpPr>
        <p:spPr>
          <a:xfrm>
            <a:off x="5242004" y="923609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Pell Payment &gt; Multiple Reporting &gt; MRR by Batch</a:t>
            </a:r>
          </a:p>
        </p:txBody>
      </p:sp>
    </p:spTree>
    <p:extLst>
      <p:ext uri="{BB962C8B-B14F-4D97-AF65-F5344CB8AC3E}">
        <p14:creationId xmlns:p14="http://schemas.microsoft.com/office/powerpoint/2010/main" val="3748709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Pell </a:t>
            </a:r>
            <a:r>
              <a:rPr lang="en-US" dirty="0" err="1"/>
              <a:t>mrr</a:t>
            </a:r>
            <a:r>
              <a:rPr lang="en-US" dirty="0"/>
              <a:t> processing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PELL BATCH REPORT CONT’D 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3378" y="6048781"/>
            <a:ext cx="730170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🐛 24/25 Oracle Bug Alert! </a:t>
            </a:r>
            <a:r>
              <a:rPr lang="en-US" dirty="0"/>
              <a:t>= The report does not contain any bio/demo identifiers due to it being removed, see COD Tech Ref Vol 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51AC74-CF50-483E-880E-0CCC34965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312833"/>
            <a:ext cx="6971873" cy="43036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02477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CAF1C-EA5E-82F0-4928-8F530E7DA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86253D-B5E7-B1D5-4B89-AC07842A5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Pell </a:t>
            </a:r>
            <a:r>
              <a:rPr lang="en-US" dirty="0" err="1"/>
              <a:t>mrr</a:t>
            </a:r>
            <a:r>
              <a:rPr lang="en-US" dirty="0"/>
              <a:t> processing CONT’D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800B1A1-D154-A9A7-AF7E-83D8ECB59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REPORT WORKAROUND!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AED074-DCEE-38EF-B86D-E3C224D36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414914"/>
            <a:ext cx="8691193" cy="46436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E87AF250-849B-A393-4AC3-E57D8D7D5BE5}"/>
              </a:ext>
            </a:extLst>
          </p:cNvPr>
          <p:cNvSpPr txBox="1"/>
          <p:nvPr/>
        </p:nvSpPr>
        <p:spPr>
          <a:xfrm>
            <a:off x="5296252" y="986175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Pell Payment &gt; Multiple Reporting &gt; Review MRR </a:t>
            </a:r>
          </a:p>
        </p:txBody>
      </p:sp>
    </p:spTree>
    <p:extLst>
      <p:ext uri="{BB962C8B-B14F-4D97-AF65-F5344CB8AC3E}">
        <p14:creationId xmlns:p14="http://schemas.microsoft.com/office/powerpoint/2010/main" val="2600948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Pell </a:t>
            </a:r>
            <a:r>
              <a:rPr lang="en-US" dirty="0" err="1"/>
              <a:t>mrr</a:t>
            </a:r>
            <a:r>
              <a:rPr lang="en-US" dirty="0"/>
              <a:t> processing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CHECK ENROLLMENT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91B8F6-0D34-5570-A211-9B1A83A54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29" y="1343442"/>
            <a:ext cx="7558083" cy="53588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2"/>
          <p:cNvSpPr txBox="1"/>
          <p:nvPr/>
        </p:nvSpPr>
        <p:spPr>
          <a:xfrm>
            <a:off x="5242004" y="923609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Campus Community &gt; Student Services Center (Student)</a:t>
            </a:r>
          </a:p>
        </p:txBody>
      </p:sp>
    </p:spTree>
    <p:extLst>
      <p:ext uri="{BB962C8B-B14F-4D97-AF65-F5344CB8AC3E}">
        <p14:creationId xmlns:p14="http://schemas.microsoft.com/office/powerpoint/2010/main" val="3073871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Pell </a:t>
            </a:r>
            <a:r>
              <a:rPr lang="en-US" dirty="0" err="1"/>
              <a:t>mrr</a:t>
            </a:r>
            <a:r>
              <a:rPr lang="en-US" dirty="0"/>
              <a:t> processing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CHECK AWARDS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2C1810-B2A0-4D68-3354-3E7E1F4B1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446829"/>
            <a:ext cx="8548500" cy="32374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2"/>
          <p:cNvSpPr txBox="1"/>
          <p:nvPr/>
        </p:nvSpPr>
        <p:spPr>
          <a:xfrm>
            <a:off x="5242004" y="923609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Awards &gt; Award Processing &gt; Assign Awards to a Student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A1CA84-F09F-F50E-B0BD-02453C2FC4A7}"/>
              </a:ext>
            </a:extLst>
          </p:cNvPr>
          <p:cNvSpPr txBox="1"/>
          <p:nvPr/>
        </p:nvSpPr>
        <p:spPr>
          <a:xfrm>
            <a:off x="273378" y="4922625"/>
            <a:ext cx="429862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Check the award</a:t>
            </a:r>
            <a:r>
              <a:rPr lang="en-US" i="1" dirty="0"/>
              <a:t>: does it need to be reduced, cancelled, or adjusted in any way.  May need to also check NSLDS and/or COD.</a:t>
            </a:r>
          </a:p>
        </p:txBody>
      </p:sp>
    </p:spTree>
    <p:extLst>
      <p:ext uri="{BB962C8B-B14F-4D97-AF65-F5344CB8AC3E}">
        <p14:creationId xmlns:p14="http://schemas.microsoft.com/office/powerpoint/2010/main" val="696017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403449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66" y="1245136"/>
            <a:ext cx="8534470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9366" y="1881951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training completion, you should be able to:</a:t>
            </a:r>
          </a:p>
          <a:p>
            <a:r>
              <a:rPr lang="en-US" sz="2400" dirty="0"/>
              <a:t>Understand and work the steps in the Pell MRR Process</a:t>
            </a:r>
          </a:p>
          <a:p>
            <a:pPr lvl="1"/>
            <a:r>
              <a:rPr lang="en-US" dirty="0"/>
              <a:t>Upload/Download Files</a:t>
            </a:r>
          </a:p>
          <a:p>
            <a:pPr lvl="1"/>
            <a:r>
              <a:rPr lang="en-US" dirty="0"/>
              <a:t>Import Federal Data Files</a:t>
            </a:r>
          </a:p>
          <a:p>
            <a:pPr lvl="1"/>
            <a:r>
              <a:rPr lang="en-US" dirty="0"/>
              <a:t>Import Pell Phase-In Data</a:t>
            </a:r>
          </a:p>
          <a:p>
            <a:pPr lvl="1"/>
            <a:r>
              <a:rPr lang="en-US" dirty="0"/>
              <a:t>Run Pell MRR Batch Report via Review MRR </a:t>
            </a:r>
          </a:p>
          <a:p>
            <a:r>
              <a:rPr lang="en-US" sz="2400" dirty="0"/>
              <a:t>Understand WHY you need to perform these required steps and how it impacts Pell recon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/>
              <a:t>Intermediate Pell Processing - Pell MRR Processing Training Complete! </a:t>
            </a:r>
          </a:p>
          <a:p>
            <a:r>
              <a:rPr lang="en-US" dirty="0"/>
              <a:t>Please review the Pell Business Processing Guide in the ctcLink Reference Center as your progress through the steps</a:t>
            </a:r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912" y="3635702"/>
            <a:ext cx="8336975" cy="999259"/>
          </a:xfrm>
        </p:spPr>
        <p:txBody>
          <a:bodyPr/>
          <a:lstStyle/>
          <a:p>
            <a:r>
              <a:rPr lang="en-US" dirty="0"/>
              <a:t>Intermediate training:  </a:t>
            </a:r>
            <a:br>
              <a:rPr lang="en-US" dirty="0"/>
            </a:br>
            <a:r>
              <a:rPr lang="en-US" dirty="0" err="1"/>
              <a:t>pell</a:t>
            </a:r>
            <a:r>
              <a:rPr lang="en-US" dirty="0"/>
              <a:t> multiple record reporting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4162" y="5665891"/>
            <a:ext cx="5563080" cy="758825"/>
          </a:xfrm>
        </p:spPr>
        <p:txBody>
          <a:bodyPr/>
          <a:lstStyle/>
          <a:p>
            <a:r>
              <a:rPr lang="en-US" dirty="0"/>
              <a:t>Kelly Forsberg</a:t>
            </a:r>
          </a:p>
          <a:p>
            <a:r>
              <a:rPr lang="en-US" dirty="0"/>
              <a:t>ctcLink Functional Trainer | Financial Aid</a:t>
            </a:r>
          </a:p>
          <a:p>
            <a:r>
              <a:rPr lang="en-US" dirty="0"/>
              <a:t>November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329219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59" y="1968634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this training, you should be able to:</a:t>
            </a:r>
          </a:p>
          <a:p>
            <a:r>
              <a:rPr lang="en-US" sz="2400" dirty="0"/>
              <a:t>Understand and work the steps in the Pell MRR Process</a:t>
            </a:r>
          </a:p>
          <a:p>
            <a:pPr lvl="1"/>
            <a:r>
              <a:rPr lang="en-US" dirty="0"/>
              <a:t>Upload/Download Files</a:t>
            </a:r>
          </a:p>
          <a:p>
            <a:pPr lvl="1"/>
            <a:r>
              <a:rPr lang="en-US" dirty="0"/>
              <a:t>Import Federal Data Files</a:t>
            </a:r>
          </a:p>
          <a:p>
            <a:pPr lvl="1"/>
            <a:r>
              <a:rPr lang="en-US" dirty="0"/>
              <a:t>Import Pell Phase-In Data</a:t>
            </a:r>
          </a:p>
          <a:p>
            <a:pPr lvl="1"/>
            <a:r>
              <a:rPr lang="en-US" dirty="0"/>
              <a:t>Run Pell MRR Batch Report via Review MRR </a:t>
            </a:r>
          </a:p>
          <a:p>
            <a:r>
              <a:rPr lang="en-US" sz="2400" dirty="0"/>
              <a:t>Understand WHY you need to perform these required steps and how it impacts Pell recon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412" y="757402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PELL MRR </a:t>
            </a:r>
          </a:p>
          <a:p>
            <a:pPr marL="0" indent="0" algn="ctr">
              <a:buNone/>
            </a:pPr>
            <a:r>
              <a:rPr lang="en-US" sz="4000" b="1" dirty="0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527227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Pell </a:t>
            </a:r>
            <a:r>
              <a:rPr lang="en-US" dirty="0" err="1"/>
              <a:t>mrr</a:t>
            </a:r>
            <a:r>
              <a:rPr lang="en-US" dirty="0"/>
              <a:t> processing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4-STEP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64612412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1191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Pell </a:t>
            </a:r>
            <a:r>
              <a:rPr lang="en-US" dirty="0" err="1"/>
              <a:t>mrr</a:t>
            </a:r>
            <a:r>
              <a:rPr lang="en-US" dirty="0"/>
              <a:t> processing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UPLOADING PELL MRR FILE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3378" y="6048781"/>
            <a:ext cx="360103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Usually, the first AY’s file comes in as a .</a:t>
            </a:r>
            <a:r>
              <a:rPr lang="en-US" dirty="0" err="1"/>
              <a:t>dat</a:t>
            </a:r>
            <a:r>
              <a:rPr lang="en-US" dirty="0"/>
              <a:t>, then .001, .002, etc.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CED21D-4B6E-B136-AB37-9A6E505AD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73" y="1446829"/>
            <a:ext cx="8580249" cy="42128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2"/>
          <p:cNvSpPr txBox="1"/>
          <p:nvPr/>
        </p:nvSpPr>
        <p:spPr>
          <a:xfrm>
            <a:off x="5296252" y="1054120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</a:t>
            </a:r>
            <a:r>
              <a:rPr lang="en-US" sz="1400" dirty="0" err="1">
                <a:solidFill>
                  <a:schemeClr val="tx1"/>
                </a:solidFill>
              </a:rPr>
              <a:t>PeopleTools</a:t>
            </a:r>
            <a:r>
              <a:rPr lang="en-US" sz="1400" dirty="0">
                <a:solidFill>
                  <a:schemeClr val="tx1"/>
                </a:solidFill>
              </a:rPr>
              <a:t> &gt; CTC Custom &gt; Extensions &gt; Upload/Download File </a:t>
            </a:r>
          </a:p>
        </p:txBody>
      </p:sp>
    </p:spTree>
    <p:extLst>
      <p:ext uri="{BB962C8B-B14F-4D97-AF65-F5344CB8AC3E}">
        <p14:creationId xmlns:p14="http://schemas.microsoft.com/office/powerpoint/2010/main" val="1602435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Pell </a:t>
            </a:r>
            <a:r>
              <a:rPr lang="en-US" dirty="0" err="1"/>
              <a:t>mrr</a:t>
            </a:r>
            <a:r>
              <a:rPr lang="en-US" dirty="0"/>
              <a:t> processing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4-STEP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1703754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1295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Pell </a:t>
            </a:r>
            <a:r>
              <a:rPr lang="en-US" dirty="0" err="1"/>
              <a:t>mrr</a:t>
            </a:r>
            <a:r>
              <a:rPr lang="en-US" dirty="0"/>
              <a:t> processing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IMPORTING PELL MRR FILE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3378" y="6048781"/>
            <a:ext cx="429862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Remember that when </a:t>
            </a:r>
            <a:r>
              <a:rPr lang="en-US" i="1" dirty="0"/>
              <a:t>importing</a:t>
            </a:r>
            <a:r>
              <a:rPr lang="en-US" dirty="0"/>
              <a:t> files, the file name is typically lower case.  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67151F-AE9C-3700-BFE0-FC8CCCCFF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331812"/>
            <a:ext cx="8767066" cy="33460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2"/>
          <p:cNvSpPr txBox="1"/>
          <p:nvPr/>
        </p:nvSpPr>
        <p:spPr>
          <a:xfrm>
            <a:off x="5242004" y="923609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File Management &gt; Import Federal Data Files</a:t>
            </a:r>
          </a:p>
        </p:txBody>
      </p:sp>
    </p:spTree>
    <p:extLst>
      <p:ext uri="{BB962C8B-B14F-4D97-AF65-F5344CB8AC3E}">
        <p14:creationId xmlns:p14="http://schemas.microsoft.com/office/powerpoint/2010/main" val="1167066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Pell </a:t>
            </a:r>
            <a:r>
              <a:rPr lang="en-US" dirty="0" err="1"/>
              <a:t>mrr</a:t>
            </a:r>
            <a:r>
              <a:rPr lang="en-US" dirty="0"/>
              <a:t> processing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4-STEP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70728420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90077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EA79F04-4403-4038-BEAC-654037707E52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purl.org/dc/elements/1.1/"/>
    <ds:schemaRef ds:uri="dbb9891f-5342-44b3-9004-2472729e727f"/>
    <ds:schemaRef ds:uri="686bc730-dfb5-4557-ac43-64e2aeb7111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27803</TotalTime>
  <Words>664</Words>
  <Application>Microsoft Office PowerPoint</Application>
  <PresentationFormat>On-screen Show (4:3)</PresentationFormat>
  <Paragraphs>118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Libre Franklin Medium</vt:lpstr>
      <vt:lpstr>Office Theme</vt:lpstr>
      <vt:lpstr>PowerPoint Presentation</vt:lpstr>
      <vt:lpstr>Intermediate training:   pell multiple record reporting</vt:lpstr>
      <vt:lpstr>Objectives</vt:lpstr>
      <vt:lpstr>PowerPoint Presentation</vt:lpstr>
      <vt:lpstr>Pell mrr processing</vt:lpstr>
      <vt:lpstr>Pell mrr processing</vt:lpstr>
      <vt:lpstr>Pell mrr processing</vt:lpstr>
      <vt:lpstr>Pell mrr processing CONT’D</vt:lpstr>
      <vt:lpstr>Pell mrr processing</vt:lpstr>
      <vt:lpstr>Pell mrr processing CONT’D</vt:lpstr>
      <vt:lpstr>Pell mrr processing</vt:lpstr>
      <vt:lpstr>Pell mrr processing CONT’D</vt:lpstr>
      <vt:lpstr>Pell mrr processing CONT’D</vt:lpstr>
      <vt:lpstr>Pell mrr processing CONT’D</vt:lpstr>
      <vt:lpstr>Pell mrr processing CONT’D</vt:lpstr>
      <vt:lpstr>Pell mrr processing CONT’D</vt:lpstr>
      <vt:lpstr>PowerPoint Presentation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1073</cp:revision>
  <dcterms:created xsi:type="dcterms:W3CDTF">2019-02-17T19:57:33Z</dcterms:created>
  <dcterms:modified xsi:type="dcterms:W3CDTF">2024-11-20T23:22:26Z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