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61" r:id="rId3"/>
    <p:sldId id="262" r:id="rId4"/>
    <p:sldId id="584" r:id="rId5"/>
    <p:sldId id="676" r:id="rId6"/>
    <p:sldId id="724" r:id="rId7"/>
    <p:sldId id="751" r:id="rId8"/>
    <p:sldId id="750" r:id="rId9"/>
    <p:sldId id="733" r:id="rId10"/>
    <p:sldId id="618" r:id="rId11"/>
    <p:sldId id="281" r:id="rId12"/>
    <p:sldId id="723" r:id="rId13"/>
  </p:sldIdLst>
  <p:sldSz cx="9144000" cy="6858000" type="screen4x3"/>
  <p:notesSz cx="6858000" cy="9144000"/>
  <p:embeddedFontLst>
    <p:embeddedFont>
      <p:font typeface="Franklin Gothic Book" panose="020B0503020102020204" pitchFamily="34" charset="0"/>
      <p:regular r:id="rId15"/>
      <p:italic r:id="rId16"/>
    </p:embeddedFont>
    <p:embeddedFont>
      <p:font typeface="Franklin Gothic Medium" panose="020B0603020102020204" pitchFamily="34" charset="0"/>
      <p:regular r:id="rId17"/>
      <p:italic r:id="rId18"/>
    </p:embeddedFont>
    <p:embeddedFont>
      <p:font typeface="Libre Franklin" pitchFamily="2" charset="0"/>
      <p:regular r:id="rId19"/>
      <p:bold r:id="rId20"/>
      <p:italic r:id="rId21"/>
      <p:boldItalic r:id="rId22"/>
    </p:embeddedFont>
    <p:embeddedFont>
      <p:font typeface="Libre Franklin Medium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8" roundtripDataSignature="AMtx7miZ8GHNN0uCV0PZ042mr1sNvaVR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4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>
      <p:cViewPr varScale="1">
        <p:scale>
          <a:sx n="105" d="100"/>
          <a:sy n="105" d="100"/>
        </p:scale>
        <p:origin x="17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59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8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546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50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4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08B17-BE6E-75BE-28B9-ED99211D6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00DD05-289D-7084-F301-05874BB007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DAD91A-5EAA-B512-6CF5-B3D946FB9E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A3B4B-3A17-2959-E7B9-2F8CD03665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7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D6805-E4BE-A92A-0FDB-06234C13E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DF207C-17BE-4754-2F34-F43A7423A8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52F8BB-F768-14DB-49DC-098C195964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10CCA-E069-107E-37F4-0A5CF9B9A2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1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43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3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" name="Google Shape;17;p16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body"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5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 descr="Header triangles pattern"/>
          <p:cNvPicPr preferRelativeResize="0"/>
          <p:nvPr/>
        </p:nvPicPr>
        <p:blipFill rotWithShape="1">
          <a:blip r:embed="rId3">
            <a:alphaModFix/>
          </a:blip>
          <a:srcRect t="42265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1" name="Google Shape;121;p15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2" name="Google Shape;122;p15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5" name="Google Shape;12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810101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75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6" descr="Community and Technical Colleges. Washington State Board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6" descr="Header triangles pattern"/>
          <p:cNvPicPr preferRelativeResize="0"/>
          <p:nvPr/>
        </p:nvPicPr>
        <p:blipFill rotWithShape="1">
          <a:blip r:embed="rId3">
            <a:alphaModFix/>
          </a:blip>
          <a:srcRect t="42265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7" name="Google Shape;27;p6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" name="Google Shape;28;p6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8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8" descr="Header triangles pattern"/>
          <p:cNvPicPr preferRelativeResize="0"/>
          <p:nvPr/>
        </p:nvPicPr>
        <p:blipFill rotWithShape="1">
          <a:blip r:embed="rId3">
            <a:alphaModFix/>
          </a:blip>
          <a:srcRect t="42265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4800"/>
              <a:buFont typeface="Libre Franklin Medium"/>
              <a:buNone/>
              <a:defRPr sz="48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8" name="Google Shape;48;p8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2" name="Google Shape;5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9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9" descr="Header triangles pattern"/>
          <p:cNvPicPr preferRelativeResize="0"/>
          <p:nvPr/>
        </p:nvPicPr>
        <p:blipFill rotWithShape="1">
          <a:blip r:embed="rId3">
            <a:alphaModFix/>
          </a:blip>
          <a:srcRect t="42265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9" name="Google Shape;59;p9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3" name="Google Shape;6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0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0" descr="Header triangles pattern"/>
          <p:cNvPicPr preferRelativeResize="0"/>
          <p:nvPr/>
        </p:nvPicPr>
        <p:blipFill rotWithShape="1">
          <a:blip r:embed="rId3">
            <a:alphaModFix/>
          </a:blip>
          <a:srcRect t="42265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2" name="Google Shape;72;p10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3" name="Google Shape;73;p10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6" name="Google Shape;7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1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1" descr="Header triangles pattern"/>
          <p:cNvPicPr preferRelativeResize="0"/>
          <p:nvPr/>
        </p:nvPicPr>
        <p:blipFill rotWithShape="1">
          <a:blip r:embed="rId3">
            <a:alphaModFix/>
          </a:blip>
          <a:srcRect t="42265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1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2" name="Google Shape;82;p11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5" name="Google Shape;8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2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2" descr="Header triangles pattern"/>
          <p:cNvPicPr preferRelativeResize="0"/>
          <p:nvPr/>
        </p:nvPicPr>
        <p:blipFill rotWithShape="1">
          <a:blip r:embed="rId3">
            <a:alphaModFix/>
          </a:blip>
          <a:srcRect t="42265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2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0" name="Google Shape;90;p12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3" name="Google Shape;9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3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 descr="Header triangles pattern"/>
          <p:cNvPicPr preferRelativeResize="0"/>
          <p:nvPr/>
        </p:nvPicPr>
        <p:blipFill rotWithShape="1">
          <a:blip r:embed="rId3">
            <a:alphaModFix/>
          </a:blip>
          <a:srcRect t="42265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3"/>
          <p:cNvSpPr txBox="1"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body" idx="1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2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0" name="Google Shape;100;p13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1" name="Google Shape;101;p13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4" name="Google Shape;10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4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 descr="Header triangles pattern"/>
          <p:cNvPicPr preferRelativeResize="0"/>
          <p:nvPr/>
        </p:nvPicPr>
        <p:blipFill rotWithShape="1">
          <a:blip r:embed="rId3">
            <a:alphaModFix/>
          </a:blip>
          <a:srcRect t="42265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4"/>
          <p:cNvSpPr txBox="1"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body" idx="1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body" idx="2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1" name="Google Shape;111;p14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2" name="Google Shape;112;p14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5" name="Google Shape;11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en/important-colored-pencil-pen-red-2794684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7" descr="A screenshot of a video call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880"/>
          <a:stretch/>
        </p:blipFill>
        <p:spPr>
          <a:xfrm>
            <a:off x="214958" y="162335"/>
            <a:ext cx="8714084" cy="509540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7"/>
          <p:cNvSpPr/>
          <p:nvPr/>
        </p:nvSpPr>
        <p:spPr>
          <a:xfrm>
            <a:off x="2532127" y="1290051"/>
            <a:ext cx="4001756" cy="2989964"/>
          </a:xfrm>
          <a:prstGeom prst="roundRect">
            <a:avLst>
              <a:gd name="adj" fmla="val 16667"/>
            </a:avLst>
          </a:prstGeom>
          <a:solidFill>
            <a:srgbClr val="2F3133"/>
          </a:solidFill>
          <a:ln w="25400" cap="flat" cmpd="sng">
            <a:solidFill>
              <a:srgbClr val="8F95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2657859" y="1441037"/>
            <a:ext cx="2095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MEETING RECORDING NOTICE</a:t>
            </a:r>
            <a:endParaRPr dirty="0"/>
          </a:p>
        </p:txBody>
      </p:sp>
      <p:sp>
        <p:nvSpPr>
          <p:cNvPr id="140" name="Google Shape;140;p17"/>
          <p:cNvSpPr txBox="1"/>
          <p:nvPr/>
        </p:nvSpPr>
        <p:spPr>
          <a:xfrm>
            <a:off x="2657859" y="2641637"/>
            <a:ext cx="375029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The law requires consent prior to recording a person’s participation in an event. Your participation in this video conference (training) equals consent to be recorded, as required by law. </a:t>
            </a:r>
            <a:endParaRPr sz="11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If you do not consent to being recorded but choose to participate, please turn your camera off and use the chat feature to interact with the other participants.</a:t>
            </a:r>
            <a:endParaRPr sz="1100" dirty="0"/>
          </a:p>
        </p:txBody>
      </p:sp>
      <p:cxnSp>
        <p:nvCxnSpPr>
          <p:cNvPr id="142" name="Google Shape;142;p17"/>
          <p:cNvCxnSpPr>
            <a:cxnSpLocks/>
          </p:cNvCxnSpPr>
          <p:nvPr/>
        </p:nvCxnSpPr>
        <p:spPr>
          <a:xfrm flipH="1">
            <a:off x="935469" y="4330550"/>
            <a:ext cx="160000" cy="551984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3" name="Google Shape;143;p17"/>
          <p:cNvCxnSpPr>
            <a:cxnSpLocks/>
          </p:cNvCxnSpPr>
          <p:nvPr/>
        </p:nvCxnSpPr>
        <p:spPr>
          <a:xfrm flipH="1">
            <a:off x="5495009" y="4330550"/>
            <a:ext cx="913141" cy="39227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4" name="Google Shape;144;p17"/>
          <p:cNvSpPr/>
          <p:nvPr/>
        </p:nvSpPr>
        <p:spPr>
          <a:xfrm>
            <a:off x="6337426" y="4202794"/>
            <a:ext cx="1630345" cy="534398"/>
          </a:xfrm>
          <a:prstGeom prst="roundRect">
            <a:avLst>
              <a:gd name="adj" fmla="val 16667"/>
            </a:avLst>
          </a:prstGeom>
          <a:solidFill>
            <a:srgbClr val="2F3133"/>
          </a:solidFill>
          <a:ln w="25400" cap="flat" cmpd="sng">
            <a:solidFill>
              <a:srgbClr val="8F95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Enable AI Assistant</a:t>
            </a:r>
            <a:endParaRPr dirty="0"/>
          </a:p>
        </p:txBody>
      </p:sp>
      <p:sp>
        <p:nvSpPr>
          <p:cNvPr id="141" name="Google Shape;141;p17"/>
          <p:cNvSpPr/>
          <p:nvPr/>
        </p:nvSpPr>
        <p:spPr>
          <a:xfrm>
            <a:off x="588459" y="3935595"/>
            <a:ext cx="1630345" cy="534398"/>
          </a:xfrm>
          <a:prstGeom prst="roundRect">
            <a:avLst>
              <a:gd name="adj" fmla="val 16667"/>
            </a:avLst>
          </a:prstGeom>
          <a:solidFill>
            <a:srgbClr val="2F3133"/>
          </a:solidFill>
          <a:ln w="25400" cap="flat" cmpd="sng">
            <a:solidFill>
              <a:srgbClr val="8F95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Enable Closed Captions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WHAT NEEDS FURTHER REVIEW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1371601"/>
            <a:ext cx="8336975" cy="4725476"/>
          </a:xfrm>
        </p:spPr>
        <p:txBody>
          <a:bodyPr/>
          <a:lstStyle/>
          <a:p>
            <a:r>
              <a:rPr lang="en-US" dirty="0"/>
              <a:t>Any record that </a:t>
            </a:r>
            <a:r>
              <a:rPr lang="en-US" b="1" i="1" dirty="0"/>
              <a:t>is not </a:t>
            </a:r>
            <a:r>
              <a:rPr lang="en-US" dirty="0"/>
              <a:t>on the </a:t>
            </a:r>
            <a:r>
              <a:rPr lang="en-US" i="1" dirty="0"/>
              <a:t>Validation Error Reports</a:t>
            </a:r>
            <a:r>
              <a:rPr lang="en-US" dirty="0"/>
              <a:t> or the </a:t>
            </a:r>
            <a:r>
              <a:rPr lang="en-US" i="1" dirty="0" err="1"/>
              <a:t>Orig</a:t>
            </a:r>
            <a:r>
              <a:rPr lang="en-US" i="1" dirty="0"/>
              <a:t> &amp; </a:t>
            </a:r>
            <a:r>
              <a:rPr lang="en-US" i="1" dirty="0" err="1"/>
              <a:t>Disb</a:t>
            </a:r>
            <a:r>
              <a:rPr lang="en-US" i="1" dirty="0"/>
              <a:t> Status Reports </a:t>
            </a:r>
            <a:r>
              <a:rPr lang="en-US" dirty="0"/>
              <a:t>and </a:t>
            </a:r>
            <a:r>
              <a:rPr lang="en-US" b="1" i="1" dirty="0"/>
              <a:t>is</a:t>
            </a:r>
            <a:r>
              <a:rPr lang="en-US" dirty="0"/>
              <a:t> on Message Log, needs further review.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77455" y="5360330"/>
            <a:ext cx="462114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Do not ignore your Message Log!</a:t>
            </a:r>
            <a:endParaRPr lang="en-US" sz="3600" b="1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3" name="Picture 12" descr="A red pencil spelling out the word Important ">
            <a:extLst>
              <a:ext uri="{FF2B5EF4-FFF2-40B4-BE49-F238E27FC236}">
                <a16:creationId xmlns:a16="http://schemas.microsoft.com/office/drawing/2014/main" id="{8F49B06C-F385-296C-9A79-A259D45D5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377455" y="3039068"/>
            <a:ext cx="4621144" cy="2175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6687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245136"/>
            <a:ext cx="8336975" cy="79707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6859" y="1789333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Franklin Gothic Book" panose="020B0503020102020204" pitchFamily="34" charset="0"/>
              </a:rPr>
              <a:t>At training completion, you should be able to: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Understand how to download the Message Log detail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Understand how to search in the Message Log detail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Understand how to determine what needs further review in the MDLA and Manage Pell Payment pages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87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6130"/>
            <a:ext cx="7886700" cy="611619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Congratulations!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2017337"/>
            <a:ext cx="7886700" cy="367688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Franklin Gothic Book" panose="020B0503020102020204" pitchFamily="34" charset="0"/>
              </a:rPr>
              <a:t>You have successfully completed the Reviewing Pell &amp; Loan Message Log Training! </a:t>
            </a:r>
          </a:p>
          <a:p>
            <a:pPr marL="0" indent="0">
              <a:buNone/>
            </a:pPr>
            <a:r>
              <a:rPr lang="en-US" sz="2400" dirty="0">
                <a:latin typeface="Franklin Gothic Book" panose="020B0503020102020204" pitchFamily="34" charset="0"/>
              </a:rPr>
              <a:t>Please refer to the ctcLink Reference Center for additional resource materials on today’s topics</a:t>
            </a:r>
          </a:p>
          <a:p>
            <a:pPr marL="0" indent="0">
              <a:buNone/>
            </a:pPr>
            <a:r>
              <a:rPr lang="en-US" sz="2400" dirty="0">
                <a:latin typeface="Franklin Gothic Book" panose="020B0503020102020204" pitchFamily="34" charset="0"/>
              </a:rPr>
              <a:t>Thank you for your participation today!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286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1" y="3873648"/>
            <a:ext cx="8915399" cy="999259"/>
          </a:xfrm>
        </p:spPr>
        <p:txBody>
          <a:bodyPr/>
          <a:lstStyle/>
          <a:p>
            <a:r>
              <a:rPr lang="en-US" sz="4600" dirty="0">
                <a:latin typeface="Franklin Gothic Medium" panose="020B0603020102020204" pitchFamily="34" charset="0"/>
              </a:rPr>
              <a:t>Pell &amp; loan message log review training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97460" y="5328746"/>
            <a:ext cx="6430306" cy="1400114"/>
          </a:xfrm>
        </p:spPr>
        <p:txBody>
          <a:bodyPr/>
          <a:lstStyle/>
          <a:p>
            <a:r>
              <a:rPr lang="en-US" dirty="0">
                <a:latin typeface="Franklin Gothic Book" panose="020B0503020102020204" pitchFamily="34" charset="0"/>
              </a:rPr>
              <a:t>Kelly Forsberg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ctcLink Functional Trainer | Financial Aid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November 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59" y="1274898"/>
            <a:ext cx="8336975" cy="797070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OBJECTIVES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36858" y="1826056"/>
            <a:ext cx="8336975" cy="375704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Franklin Gothic Book" panose="020B0503020102020204" pitchFamily="34" charset="0"/>
              </a:rPr>
              <a:t>After completing this training, you should be able to:</a:t>
            </a:r>
            <a:endParaRPr lang="en-US" sz="2400" dirty="0">
              <a:latin typeface="Franklin Gothic Book" panose="020B0503020102020204" pitchFamily="34" charset="0"/>
            </a:endParaRPr>
          </a:p>
          <a:p>
            <a:r>
              <a:rPr lang="en-US" sz="2400" dirty="0">
                <a:latin typeface="Franklin Gothic Book" panose="020B0503020102020204" pitchFamily="34" charset="0"/>
              </a:rPr>
              <a:t>Understand how to download the Message Log detail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Understand how to search in the Message Log detail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Understand how to determine what needs further review in the MDLA and Manage Pell Payment pages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492380" y="360308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dirty="0">
                <a:latin typeface="Franklin Gothic Medium" panose="020B0603020102020204" pitchFamily="34" charset="0"/>
              </a:rPr>
              <a:t>DOWNLOADING &amp; SEARCHING IN </a:t>
            </a:r>
          </a:p>
          <a:p>
            <a:pPr marL="0" indent="0" algn="ctr">
              <a:buNone/>
            </a:pPr>
            <a:r>
              <a:rPr lang="en-US" sz="4000" dirty="0">
                <a:latin typeface="Franklin Gothic Medium" panose="020B0603020102020204" pitchFamily="34" charset="0"/>
              </a:rPr>
              <a:t>MESSAGE LOG DETAIL</a:t>
            </a:r>
          </a:p>
        </p:txBody>
      </p:sp>
    </p:spTree>
    <p:extLst>
      <p:ext uri="{BB962C8B-B14F-4D97-AF65-F5344CB8AC3E}">
        <p14:creationId xmlns:p14="http://schemas.microsoft.com/office/powerpoint/2010/main" val="3948825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855" y="245345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MESSAGE LOG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855" y="716972"/>
            <a:ext cx="8711661" cy="525462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DOWNLOAD TO EXCEL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126228" y="432480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PeopleTools</a:t>
            </a:r>
            <a:r>
              <a:rPr lang="en-US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 &gt; Process Scheduler &gt; Process Monitor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45079" y="1358279"/>
            <a:ext cx="1306775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Find the Grid and select </a:t>
            </a:r>
            <a:r>
              <a:rPr lang="en-US" i="1" dirty="0">
                <a:latin typeface="Franklin Gothic Book" panose="020B0503020102020204" pitchFamily="34" charset="0"/>
              </a:rPr>
              <a:t>Download to Excel</a:t>
            </a:r>
          </a:p>
        </p:txBody>
      </p:sp>
      <p:pic>
        <p:nvPicPr>
          <p:cNvPr id="7" name="Picture 6" descr="An image of the Message Log with a red annotation box outlining the Grid and Download to Excel options">
            <a:extLst>
              <a:ext uri="{FF2B5EF4-FFF2-40B4-BE49-F238E27FC236}">
                <a16:creationId xmlns:a16="http://schemas.microsoft.com/office/drawing/2014/main" id="{326A0010-4291-DFB7-D7F2-A1AEDDB53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22" y="1358279"/>
            <a:ext cx="6728002" cy="54014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69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855" y="245345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MESSAGE LOG CONT’D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855" y="716972"/>
            <a:ext cx="8711661" cy="525462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FAPDLOUT EXCEL DOC</a:t>
            </a:r>
          </a:p>
        </p:txBody>
      </p:sp>
      <p:pic>
        <p:nvPicPr>
          <p:cNvPr id="5" name="Picture 4" descr="An image of Excel Results with blue highlighter outlining the FAPDLOOR messages and yellow highlighter outlining the FAPDLPOCH messages ">
            <a:extLst>
              <a:ext uri="{FF2B5EF4-FFF2-40B4-BE49-F238E27FC236}">
                <a16:creationId xmlns:a16="http://schemas.microsoft.com/office/drawing/2014/main" id="{51CE0F3F-F86D-5F0F-69F0-26A6B9D31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016" y="1258491"/>
            <a:ext cx="3681500" cy="5354164"/>
          </a:xfrm>
          <a:prstGeom prst="rect">
            <a:avLst/>
          </a:prstGeom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3129286" y="1709928"/>
            <a:ext cx="2951474" cy="8686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1875CA0-BDBE-B73B-837F-22500DCD22A6}"/>
              </a:ext>
            </a:extLst>
          </p:cNvPr>
          <p:cNvSpPr txBox="1"/>
          <p:nvPr/>
        </p:nvSpPr>
        <p:spPr>
          <a:xfrm>
            <a:off x="287484" y="1503429"/>
            <a:ext cx="2841802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00FFFF"/>
                </a:highlight>
                <a:latin typeface="Franklin Gothic Book" panose="020B0503020102020204" pitchFamily="34" charset="0"/>
              </a:rPr>
              <a:t>Blue highlighted </a:t>
            </a:r>
            <a:r>
              <a:rPr lang="en-US" dirty="0">
                <a:latin typeface="Franklin Gothic Book" panose="020B0503020102020204" pitchFamily="34" charset="0"/>
              </a:rPr>
              <a:t>= FAPDLOOR (Direct Loan Origination)</a:t>
            </a:r>
          </a:p>
          <a:p>
            <a:endParaRPr lang="en-US" dirty="0">
              <a:latin typeface="Franklin Gothic Book" panose="020B0503020102020204" pitchFamily="34" charset="0"/>
            </a:endParaRPr>
          </a:p>
          <a:p>
            <a:r>
              <a:rPr lang="en-US" b="1" dirty="0">
                <a:highlight>
                  <a:srgbClr val="FFFF00"/>
                </a:highlight>
                <a:latin typeface="Franklin Gothic Book" panose="020B0503020102020204" pitchFamily="34" charset="0"/>
              </a:rPr>
              <a:t>Yellow highlighted</a:t>
            </a:r>
            <a:r>
              <a:rPr lang="en-US" dirty="0">
                <a:highlight>
                  <a:srgbClr val="FFFF00"/>
                </a:highlight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= FAPDLOCH (Direct Loan Origination Change)</a:t>
            </a:r>
          </a:p>
          <a:p>
            <a:endParaRPr lang="en-US" dirty="0">
              <a:latin typeface="Franklin Gothic Book" panose="020B0503020102020204" pitchFamily="34" charset="0"/>
            </a:endParaRPr>
          </a:p>
          <a:p>
            <a:r>
              <a:rPr lang="en-US" b="1" dirty="0">
                <a:latin typeface="Franklin Gothic Book" panose="020B0503020102020204" pitchFamily="34" charset="0"/>
              </a:rPr>
              <a:t>Not in screenshot </a:t>
            </a:r>
            <a:r>
              <a:rPr lang="en-US" dirty="0">
                <a:latin typeface="Franklin Gothic Book" panose="020B0503020102020204" pitchFamily="34" charset="0"/>
              </a:rPr>
              <a:t>= FAPDLODB (Direct Loan Disbursement)</a:t>
            </a:r>
          </a:p>
          <a:p>
            <a:endParaRPr lang="en-US" dirty="0">
              <a:latin typeface="Franklin Gothic Book" panose="020B0503020102020204" pitchFamily="34" charset="0"/>
            </a:endParaRPr>
          </a:p>
          <a:p>
            <a:r>
              <a:rPr lang="en-US" dirty="0">
                <a:latin typeface="Franklin Gothic Book" panose="020B0503020102020204" pitchFamily="34" charset="0"/>
              </a:rPr>
              <a:t>These items have failed </a:t>
            </a:r>
            <a:r>
              <a:rPr lang="en-US" i="1" dirty="0">
                <a:latin typeface="Franklin Gothic Book" panose="020B0503020102020204" pitchFamily="34" charset="0"/>
              </a:rPr>
              <a:t>Validation </a:t>
            </a:r>
            <a:r>
              <a:rPr lang="en-US" dirty="0">
                <a:latin typeface="Franklin Gothic Book" panose="020B0503020102020204" pitchFamily="34" charset="0"/>
              </a:rPr>
              <a:t>and cannot be </a:t>
            </a:r>
            <a:r>
              <a:rPr lang="en-US" dirty="0" err="1">
                <a:latin typeface="Franklin Gothic Book" panose="020B0503020102020204" pitchFamily="34" charset="0"/>
              </a:rPr>
              <a:t>outbounded</a:t>
            </a:r>
            <a:r>
              <a:rPr lang="en-US" dirty="0">
                <a:latin typeface="Franklin Gothic Book" panose="020B0503020102020204" pitchFamily="34" charset="0"/>
              </a:rPr>
              <a:t> to COD until they are resolved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51635DE-9A82-1842-C28F-F6D8EA3ABDC2}"/>
              </a:ext>
            </a:extLst>
          </p:cNvPr>
          <p:cNvCxnSpPr>
            <a:cxnSpLocks/>
          </p:cNvCxnSpPr>
          <p:nvPr/>
        </p:nvCxnSpPr>
        <p:spPr>
          <a:xfrm>
            <a:off x="3129286" y="2723758"/>
            <a:ext cx="2951474" cy="20768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777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7D8D4-F76B-3905-D623-8D76BCC96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B45EB9-A790-7D52-6753-30E628166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55" y="245345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MESSAGE LOG CONT’D</a:t>
            </a:r>
          </a:p>
        </p:txBody>
      </p:sp>
      <p:pic>
        <p:nvPicPr>
          <p:cNvPr id="6" name="Picture 5" descr="An image of the Excel doc with blue highlighter outlining the FAPPLOOR message text and yellow highlighter outlining the FAPPODB message text">
            <a:extLst>
              <a:ext uri="{FF2B5EF4-FFF2-40B4-BE49-F238E27FC236}">
                <a16:creationId xmlns:a16="http://schemas.microsoft.com/office/drawing/2014/main" id="{737C4ED9-0559-45FB-ACCD-6C4F270F7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746" y="1031802"/>
            <a:ext cx="3533770" cy="56179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D08287-60A0-4E05-D126-AB30E5CCC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855" y="716972"/>
            <a:ext cx="8711661" cy="525462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FAPPLOUT EXCEL DOC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843D224-929E-05AA-947F-A8D60BBD3CB3}"/>
              </a:ext>
            </a:extLst>
          </p:cNvPr>
          <p:cNvCxnSpPr>
            <a:cxnSpLocks/>
          </p:cNvCxnSpPr>
          <p:nvPr/>
        </p:nvCxnSpPr>
        <p:spPr>
          <a:xfrm>
            <a:off x="3129286" y="1709928"/>
            <a:ext cx="3262370" cy="3436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7FCD4E0-3BF0-876B-68B5-64E55925AD85}"/>
              </a:ext>
            </a:extLst>
          </p:cNvPr>
          <p:cNvSpPr txBox="1"/>
          <p:nvPr/>
        </p:nvSpPr>
        <p:spPr>
          <a:xfrm>
            <a:off x="287484" y="1503429"/>
            <a:ext cx="2841802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00FFFF"/>
                </a:highlight>
                <a:latin typeface="Franklin Gothic Book" panose="020B0503020102020204" pitchFamily="34" charset="0"/>
              </a:rPr>
              <a:t>Blue highlighted </a:t>
            </a:r>
            <a:r>
              <a:rPr lang="en-US" dirty="0">
                <a:latin typeface="Franklin Gothic Book" panose="020B0503020102020204" pitchFamily="34" charset="0"/>
              </a:rPr>
              <a:t>= FAPPLOOR (Pell Origination)</a:t>
            </a:r>
          </a:p>
          <a:p>
            <a:endParaRPr lang="en-US" dirty="0">
              <a:latin typeface="Franklin Gothic Book" panose="020B0503020102020204" pitchFamily="34" charset="0"/>
            </a:endParaRPr>
          </a:p>
          <a:p>
            <a:r>
              <a:rPr lang="en-US" b="1" dirty="0">
                <a:highlight>
                  <a:srgbClr val="FFFF00"/>
                </a:highlight>
                <a:latin typeface="Franklin Gothic Book" panose="020B0503020102020204" pitchFamily="34" charset="0"/>
              </a:rPr>
              <a:t>Yellow highlighted</a:t>
            </a:r>
            <a:r>
              <a:rPr lang="en-US" dirty="0">
                <a:highlight>
                  <a:srgbClr val="FFFF00"/>
                </a:highlight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= FAPPLODB (Pell Disbursement)</a:t>
            </a:r>
          </a:p>
          <a:p>
            <a:endParaRPr lang="en-US" dirty="0">
              <a:latin typeface="Franklin Gothic Book" panose="020B0503020102020204" pitchFamily="34" charset="0"/>
            </a:endParaRPr>
          </a:p>
          <a:p>
            <a:r>
              <a:rPr lang="en-US" dirty="0">
                <a:latin typeface="Franklin Gothic Book" panose="020B0503020102020204" pitchFamily="34" charset="0"/>
              </a:rPr>
              <a:t>These items have failed </a:t>
            </a:r>
            <a:r>
              <a:rPr lang="en-US" i="1" dirty="0">
                <a:latin typeface="Franklin Gothic Book" panose="020B0503020102020204" pitchFamily="34" charset="0"/>
              </a:rPr>
              <a:t>Validation </a:t>
            </a:r>
            <a:r>
              <a:rPr lang="en-US" dirty="0">
                <a:latin typeface="Franklin Gothic Book" panose="020B0503020102020204" pitchFamily="34" charset="0"/>
              </a:rPr>
              <a:t>and cannot be </a:t>
            </a:r>
            <a:r>
              <a:rPr lang="en-US" dirty="0" err="1">
                <a:latin typeface="Franklin Gothic Book" panose="020B0503020102020204" pitchFamily="34" charset="0"/>
              </a:rPr>
              <a:t>outbounded</a:t>
            </a:r>
            <a:r>
              <a:rPr lang="en-US" dirty="0">
                <a:latin typeface="Franklin Gothic Book" panose="020B0503020102020204" pitchFamily="34" charset="0"/>
              </a:rPr>
              <a:t> to COD until they are resolved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3F07E7E-6665-0D45-361A-0534E1A6A503}"/>
              </a:ext>
            </a:extLst>
          </p:cNvPr>
          <p:cNvCxnSpPr>
            <a:cxnSpLocks/>
          </p:cNvCxnSpPr>
          <p:nvPr/>
        </p:nvCxnSpPr>
        <p:spPr>
          <a:xfrm>
            <a:off x="3129286" y="2723758"/>
            <a:ext cx="3262370" cy="17202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47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D287F-DDBA-E566-2582-13D5AA5DB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0BDAB8-310B-E472-766B-B7E72331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55" y="245345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MESSAGE LOG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4833D0-C319-F09E-2E64-AB5DDF89C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855" y="716972"/>
            <a:ext cx="8711661" cy="525462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SEARCHING FOR EMPLS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A42D03-85CB-AB48-4945-2054A5A067AC}"/>
              </a:ext>
            </a:extLst>
          </p:cNvPr>
          <p:cNvSpPr txBox="1"/>
          <p:nvPr/>
        </p:nvSpPr>
        <p:spPr>
          <a:xfrm>
            <a:off x="5943601" y="1358279"/>
            <a:ext cx="2708254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Select the </a:t>
            </a:r>
            <a:r>
              <a:rPr lang="en-US" b="1" dirty="0">
                <a:latin typeface="Franklin Gothic Book" panose="020B0503020102020204" pitchFamily="34" charset="0"/>
              </a:rPr>
              <a:t>Look Up Tool </a:t>
            </a:r>
            <a:r>
              <a:rPr lang="en-US" dirty="0">
                <a:latin typeface="Franklin Gothic Book" panose="020B0503020102020204" pitchFamily="34" charset="0"/>
              </a:rPr>
              <a:t>to use the search string. Enter </a:t>
            </a:r>
            <a:r>
              <a:rPr lang="en-US" b="1" dirty="0">
                <a:latin typeface="Franklin Gothic Book" panose="020B0503020102020204" pitchFamily="34" charset="0"/>
              </a:rPr>
              <a:t>EMPL </a:t>
            </a:r>
            <a:r>
              <a:rPr lang="en-US" dirty="0">
                <a:latin typeface="Franklin Gothic Book" panose="020B0503020102020204" pitchFamily="34" charset="0"/>
              </a:rPr>
              <a:t>into the </a:t>
            </a:r>
            <a:r>
              <a:rPr lang="en-US" i="1" dirty="0">
                <a:latin typeface="Franklin Gothic Book" panose="020B0503020102020204" pitchFamily="34" charset="0"/>
              </a:rPr>
              <a:t>Search String</a:t>
            </a:r>
            <a:r>
              <a:rPr lang="en-US" dirty="0">
                <a:latin typeface="Franklin Gothic Book" panose="020B0503020102020204" pitchFamily="34" charset="0"/>
              </a:rPr>
              <a:t>.</a:t>
            </a:r>
          </a:p>
          <a:p>
            <a:endParaRPr lang="en-US" i="1" dirty="0">
              <a:latin typeface="Franklin Gothic Book" panose="020B0503020102020204" pitchFamily="34" charset="0"/>
            </a:endParaRPr>
          </a:p>
          <a:p>
            <a:r>
              <a:rPr lang="en-US" b="1" dirty="0">
                <a:latin typeface="Franklin Gothic Book" panose="020B0503020102020204" pitchFamily="34" charset="0"/>
              </a:rPr>
              <a:t>Tip!  </a:t>
            </a:r>
            <a:r>
              <a:rPr lang="en-US" dirty="0">
                <a:latin typeface="Franklin Gothic Book" panose="020B0503020102020204" pitchFamily="34" charset="0"/>
              </a:rPr>
              <a:t>You can also use the keyboard commands </a:t>
            </a:r>
            <a:r>
              <a:rPr lang="en-US" i="1" dirty="0">
                <a:latin typeface="Franklin Gothic Book" panose="020B0503020102020204" pitchFamily="34" charset="0"/>
              </a:rPr>
              <a:t>Ctrl + F</a:t>
            </a:r>
          </a:p>
        </p:txBody>
      </p:sp>
      <p:pic>
        <p:nvPicPr>
          <p:cNvPr id="8" name="Picture 7" descr="An image of the Message Log with red annotation box outlining the Lookup tool icon and a red arrow pointing to a pagelet with a yellow highlighter outlining an EMPL and a red annotation box outlining the blue OK button">
            <a:extLst>
              <a:ext uri="{FF2B5EF4-FFF2-40B4-BE49-F238E27FC236}">
                <a16:creationId xmlns:a16="http://schemas.microsoft.com/office/drawing/2014/main" id="{D8A6437E-39B5-2C16-8839-37AF0CB8A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84" y="1316294"/>
            <a:ext cx="5033765" cy="54411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94268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0486" y="84196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>
                <a:latin typeface="Franklin Gothic Medium" panose="020B0603020102020204" pitchFamily="34" charset="0"/>
              </a:rPr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25520739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rgbClr val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414</Words>
  <Application>Microsoft Office PowerPoint</Application>
  <PresentationFormat>On-screen Show (4:3)</PresentationFormat>
  <Paragraphs>72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Libre Franklin</vt:lpstr>
      <vt:lpstr>Libre Franklin Medium</vt:lpstr>
      <vt:lpstr>Franklin Gothic Medium</vt:lpstr>
      <vt:lpstr>Franklin Gothic Book</vt:lpstr>
      <vt:lpstr>Arial</vt:lpstr>
      <vt:lpstr>Office Theme</vt:lpstr>
      <vt:lpstr>PowerPoint Presentation</vt:lpstr>
      <vt:lpstr>Pell &amp; loan message log review training</vt:lpstr>
      <vt:lpstr>OBJECTIVES</vt:lpstr>
      <vt:lpstr>PowerPoint Presentation</vt:lpstr>
      <vt:lpstr>MESSAGE LOG </vt:lpstr>
      <vt:lpstr>MESSAGE LOG CONT’D</vt:lpstr>
      <vt:lpstr>MESSAGE LOG CONT’D</vt:lpstr>
      <vt:lpstr>MESSAGE LOG</vt:lpstr>
      <vt:lpstr>PowerPoint Presentation</vt:lpstr>
      <vt:lpstr>UNDERSTANDING WHAT NEEDS FURTHER REVIEW </vt:lpstr>
      <vt:lpstr>OUTCOMES</vt:lpstr>
      <vt:lpstr>Congratulations!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Katie Rose</dc:creator>
  <cp:lastModifiedBy>Kelly Forsberg</cp:lastModifiedBy>
  <cp:revision>41</cp:revision>
  <dcterms:created xsi:type="dcterms:W3CDTF">2019-07-26T22:44:15Z</dcterms:created>
  <dcterms:modified xsi:type="dcterms:W3CDTF">2024-11-05T15:50:55Z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0x0101001F948E665ECF7842A8E9F6A6D42CD1A8</vt:lpwstr>
  </property>
  <property fmtid="{D5CDD505-2E9C-101B-9397-08002B2CF9AE}" pid="3" name="_dlc_DocIdItemGuid">
    <vt:lpwstr>66812957-2943-4b4e-a31a-793b914714f7</vt:lpwstr>
  </property>
</Properties>
</file>