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61" r:id="rId3"/>
    <p:sldId id="262" r:id="rId4"/>
    <p:sldId id="584" r:id="rId5"/>
    <p:sldId id="676" r:id="rId6"/>
    <p:sldId id="724" r:id="rId7"/>
    <p:sldId id="725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37" r:id="rId20"/>
    <p:sldId id="738" r:id="rId21"/>
    <p:sldId id="690" r:id="rId22"/>
    <p:sldId id="739" r:id="rId23"/>
    <p:sldId id="740" r:id="rId24"/>
    <p:sldId id="741" r:id="rId25"/>
    <p:sldId id="742" r:id="rId26"/>
    <p:sldId id="743" r:id="rId27"/>
    <p:sldId id="744" r:id="rId28"/>
    <p:sldId id="745" r:id="rId29"/>
    <p:sldId id="746" r:id="rId30"/>
    <p:sldId id="747" r:id="rId31"/>
    <p:sldId id="748" r:id="rId32"/>
    <p:sldId id="749" r:id="rId33"/>
    <p:sldId id="281" r:id="rId34"/>
    <p:sldId id="723" r:id="rId35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37"/>
      <p:italic r:id="rId38"/>
    </p:embeddedFont>
    <p:embeddedFont>
      <p:font typeface="Franklin Gothic Medium" panose="020B0603020102020204" pitchFamily="34" charset="0"/>
      <p:regular r:id="rId39"/>
      <p:italic r:id="rId40"/>
    </p:embeddedFont>
    <p:embeddedFont>
      <p:font typeface="Libre Franklin" pitchFamily="2" charset="0"/>
      <p:regular r:id="rId41"/>
      <p:bold r:id="rId42"/>
      <p:italic r:id="rId43"/>
      <p:boldItalic r:id="rId44"/>
    </p:embeddedFont>
    <p:embeddedFont>
      <p:font typeface="Libre Franklin Medium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Z8GHNN0uCV0PZ042mr1sNvaV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75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7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7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4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2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3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1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81010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School Information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0F956-4761-9C07-2E10-A26E1A05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3" y="1316294"/>
            <a:ext cx="8525717" cy="3755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211336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Reporting School Response </a:t>
            </a:r>
            <a:r>
              <a:rPr lang="en-US" dirty="0"/>
              <a:t>= Displays school level response rejection or correction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247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4A5B01-576E-1346-E4BD-1FC0D3B2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9" y="1386301"/>
            <a:ext cx="5734345" cy="4464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Student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Address Information </a:t>
            </a:r>
            <a:r>
              <a:rPr lang="en-US" dirty="0"/>
              <a:t>and </a:t>
            </a:r>
            <a:r>
              <a:rPr lang="en-US" b="1" dirty="0"/>
              <a:t>Phone Number Information </a:t>
            </a:r>
            <a:r>
              <a:rPr lang="en-US" dirty="0"/>
              <a:t>can be compared to ISIR or COD for differences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/>
          <p:nvPr/>
        </p:nvCxnSpPr>
        <p:spPr>
          <a:xfrm flipH="1">
            <a:off x="1819747" y="2969537"/>
            <a:ext cx="4488441" cy="1602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296023" y="3266075"/>
            <a:ext cx="2012165" cy="1366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6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Award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D154375-0075-C68E-197C-9EAEB038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58279"/>
            <a:ext cx="7643352" cy="5329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Information </a:t>
            </a:r>
            <a:r>
              <a:rPr lang="en-US" dirty="0"/>
              <a:t>displays student award level response rejection or correction information.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 flipV="1">
            <a:off x="4182701" y="2939598"/>
            <a:ext cx="2125487" cy="29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4327556"/>
            <a:ext cx="3564988" cy="289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</a:t>
            </a:r>
            <a:r>
              <a:rPr lang="en-US" b="1" dirty="0"/>
              <a:t>Year-to-Date </a:t>
            </a:r>
            <a:r>
              <a:rPr lang="en-US" b="1" dirty="0" err="1"/>
              <a:t>Disb</a:t>
            </a:r>
            <a:r>
              <a:rPr lang="en-US" b="1" dirty="0"/>
              <a:t> Amt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Total Eligibility Used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Note the</a:t>
            </a:r>
            <a:r>
              <a:rPr lang="en-US" b="1" dirty="0"/>
              <a:t> LEU </a:t>
            </a:r>
            <a:r>
              <a:rPr lang="en-US" dirty="0"/>
              <a:t>for the year.</a:t>
            </a:r>
          </a:p>
        </p:txBody>
      </p:sp>
    </p:spTree>
    <p:extLst>
      <p:ext uri="{BB962C8B-B14F-4D97-AF65-F5344CB8AC3E}">
        <p14:creationId xmlns:p14="http://schemas.microsoft.com/office/powerpoint/2010/main" val="7642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13143-5983-80A4-AD89-D047A453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16294"/>
            <a:ext cx="6430187" cy="5370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Disbursement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Disbursement Amount</a:t>
            </a:r>
            <a:r>
              <a:rPr lang="en-US" dirty="0"/>
              <a:t>, the </a:t>
            </a:r>
            <a:r>
              <a:rPr lang="en-US" b="1" dirty="0"/>
              <a:t>Disbursement Date</a:t>
            </a:r>
            <a:r>
              <a:rPr lang="en-US" dirty="0"/>
              <a:t>, and the </a:t>
            </a:r>
            <a:r>
              <a:rPr lang="en-US" b="1" dirty="0"/>
              <a:t>Disbursement Release </a:t>
            </a:r>
            <a:r>
              <a:rPr lang="en-US" dirty="0"/>
              <a:t>= </a:t>
            </a:r>
            <a:r>
              <a:rPr lang="en-US" i="1" dirty="0"/>
              <a:t>true</a:t>
            </a:r>
            <a:r>
              <a:rPr lang="en-US" b="1" dirty="0"/>
              <a:t>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>
            <a:off x="2933323" y="2969537"/>
            <a:ext cx="3374865" cy="773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5785164" y="5390858"/>
            <a:ext cx="523024" cy="424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Indicators:</a:t>
            </a:r>
          </a:p>
          <a:p>
            <a:r>
              <a:rPr lang="en-US" b="1" dirty="0"/>
              <a:t>A</a:t>
            </a:r>
            <a:r>
              <a:rPr lang="en-US" dirty="0"/>
              <a:t> = Accepted</a:t>
            </a:r>
          </a:p>
          <a:p>
            <a:r>
              <a:rPr lang="en-US" b="1" dirty="0"/>
              <a:t>R</a:t>
            </a:r>
            <a:r>
              <a:rPr lang="en-US" dirty="0"/>
              <a:t> = Rejected </a:t>
            </a:r>
          </a:p>
          <a:p>
            <a:r>
              <a:rPr lang="en-US" b="1" dirty="0"/>
              <a:t>D </a:t>
            </a:r>
            <a:r>
              <a:rPr lang="en-US" dirty="0"/>
              <a:t>= Duplicate </a:t>
            </a:r>
          </a:p>
          <a:p>
            <a:r>
              <a:rPr lang="en-US" b="1" dirty="0"/>
              <a:t>C</a:t>
            </a:r>
            <a:r>
              <a:rPr lang="en-US" dirty="0"/>
              <a:t> = Correction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Response Code </a:t>
            </a:r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212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73F0C9-5E08-FFE0-BE88-9A1F4969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9" y="1358278"/>
            <a:ext cx="7124632" cy="4155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Disbursement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Error Codes </a:t>
            </a:r>
            <a:r>
              <a:rPr lang="en-US" dirty="0"/>
              <a:t>are COD Rejects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 flipV="1">
            <a:off x="3041964" y="2897109"/>
            <a:ext cx="3266224" cy="72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 flipV="1">
            <a:off x="4101220" y="3697498"/>
            <a:ext cx="2206968" cy="81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Error Field </a:t>
            </a:r>
            <a:r>
              <a:rPr lang="en-US" dirty="0"/>
              <a:t>is showing what field in the craa24op.001 (Response File) was corrected (or rejected).</a:t>
            </a:r>
          </a:p>
          <a:p>
            <a:endParaRPr lang="en-US" i="1" dirty="0"/>
          </a:p>
          <a:p>
            <a:r>
              <a:rPr lang="en-US" b="1" dirty="0"/>
              <a:t>Response Error Value</a:t>
            </a:r>
            <a:r>
              <a:rPr lang="en-US" dirty="0"/>
              <a:t> is showing to what the value was corrected.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DD151-FBBC-665F-1DA4-AD184C9B9843}"/>
              </a:ext>
            </a:extLst>
          </p:cNvPr>
          <p:cNvCxnSpPr/>
          <p:nvPr/>
        </p:nvCxnSpPr>
        <p:spPr>
          <a:xfrm flipH="1" flipV="1">
            <a:off x="3467477" y="4220718"/>
            <a:ext cx="2840711" cy="1479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8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5207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SEARCHING BY SSN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FOR EC &amp; MPN INFO ON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VIEW COD DATA PAGE</a:t>
            </a:r>
          </a:p>
        </p:txBody>
      </p:sp>
    </p:spTree>
    <p:extLst>
      <p:ext uri="{BB962C8B-B14F-4D97-AF65-F5344CB8AC3E}">
        <p14:creationId xmlns:p14="http://schemas.microsoft.com/office/powerpoint/2010/main" val="227121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12B11-6035-6979-1956-6FC70747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9" y="1175647"/>
            <a:ext cx="6367168" cy="5515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28353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the SSN to view Entrance Counseling, Promissory Note and Booking Notification data.  </a:t>
            </a:r>
          </a:p>
          <a:p>
            <a:endParaRPr lang="en-US" dirty="0"/>
          </a:p>
          <a:p>
            <a:r>
              <a:rPr lang="en-US" dirty="0"/>
              <a:t>Note, if you search by EMPL ID, these items will not display in the search results.</a:t>
            </a:r>
          </a:p>
          <a:p>
            <a:endParaRPr lang="en-US" dirty="0"/>
          </a:p>
          <a:p>
            <a:r>
              <a:rPr lang="en-US" b="1" dirty="0"/>
              <a:t>ID</a:t>
            </a:r>
            <a:r>
              <a:rPr lang="en-US" dirty="0"/>
              <a:t> of </a:t>
            </a:r>
            <a:r>
              <a:rPr lang="en-US" i="1" dirty="0"/>
              <a:t>1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, etc. (any numeric values that are not the EMPL) are </a:t>
            </a:r>
            <a:r>
              <a:rPr lang="en-US" b="1" dirty="0"/>
              <a:t>EC</a:t>
            </a:r>
            <a:r>
              <a:rPr lang="en-US" dirty="0"/>
              <a:t>, </a:t>
            </a:r>
            <a:r>
              <a:rPr lang="en-US" b="1" dirty="0"/>
              <a:t>MPN</a:t>
            </a:r>
            <a:r>
              <a:rPr lang="en-US" dirty="0"/>
              <a:t> and </a:t>
            </a:r>
            <a:r>
              <a:rPr lang="en-US" b="1" dirty="0"/>
              <a:t>BN</a:t>
            </a:r>
            <a:r>
              <a:rPr lang="en-US" dirty="0"/>
              <a:t> records.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>
            <a:off x="3250194" y="2969537"/>
            <a:ext cx="3057994" cy="177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3657600" y="5390858"/>
            <a:ext cx="2650588" cy="81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1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– MPN example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5314" y="28026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3657600" y="5390858"/>
            <a:ext cx="2650588" cy="81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4D94CB-FA31-9344-20D3-18B48348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3" y="1207989"/>
            <a:ext cx="5226319" cy="3060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77E43C9-FCB4-4565-36FC-34B20C922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105" y="3704978"/>
            <a:ext cx="7109835" cy="2985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519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– EC example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5314" y="28026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F9BE47B-7A66-6F7D-9369-E55B532F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87078"/>
            <a:ext cx="5264421" cy="3035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AE073C5-25D6-4BD8-A63E-B905028BE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98" y="3585172"/>
            <a:ext cx="7153375" cy="3105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49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3873648"/>
            <a:ext cx="8915399" cy="999259"/>
          </a:xfrm>
        </p:spPr>
        <p:txBody>
          <a:bodyPr/>
          <a:lstStyle/>
          <a:p>
            <a:r>
              <a:rPr lang="en-US" sz="4600" dirty="0">
                <a:latin typeface="Franklin Gothic Medium" panose="020B0603020102020204" pitchFamily="34" charset="0"/>
              </a:rPr>
              <a:t>Reviewing the View cod data page -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7460" y="5328746"/>
            <a:ext cx="6430306" cy="1400114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Kelly Forsberg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ctcLink Functional Trainer | Financial Aid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October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4663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TROUBLESHOOTING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DIRECT LOAN ERRORS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ON THE VIEW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COD DATA PAGE </a:t>
            </a:r>
          </a:p>
        </p:txBody>
      </p:sp>
    </p:spTree>
    <p:extLst>
      <p:ext uri="{BB962C8B-B14F-4D97-AF65-F5344CB8AC3E}">
        <p14:creationId xmlns:p14="http://schemas.microsoft.com/office/powerpoint/2010/main" val="78673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6842F-4CDE-708E-B694-FA7F97CDF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9" y="1181477"/>
            <a:ext cx="6261422" cy="5200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0ABA850-65DB-7724-D86E-96C62151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6" y="2139153"/>
            <a:ext cx="4978656" cy="28512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4A25483-71C8-FEF9-64F8-A1D5185A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01580"/>
            <a:ext cx="7913227" cy="465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35B1CAE-6514-6725-7556-2E3FA64C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492" y="3620870"/>
            <a:ext cx="5080261" cy="26861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C9F749-2E79-4C36-728D-5C39F3A384E4}"/>
              </a:ext>
            </a:extLst>
          </p:cNvPr>
          <p:cNvCxnSpPr/>
          <p:nvPr/>
        </p:nvCxnSpPr>
        <p:spPr>
          <a:xfrm>
            <a:off x="3661492" y="2860895"/>
            <a:ext cx="204338" cy="679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5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C9F749-2E79-4C36-728D-5C39F3A384E4}"/>
              </a:ext>
            </a:extLst>
          </p:cNvPr>
          <p:cNvCxnSpPr/>
          <p:nvPr/>
        </p:nvCxnSpPr>
        <p:spPr>
          <a:xfrm>
            <a:off x="3661492" y="2860895"/>
            <a:ext cx="204338" cy="679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DCDDD76-3D96-8F0C-F71D-3471C6B2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85354"/>
            <a:ext cx="6280473" cy="477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3DC7936-40C1-D8CB-8A1D-0C8753AE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02" y="3833032"/>
            <a:ext cx="5137414" cy="28576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6B055D-26AF-9623-EA7A-1DA3C900FB21}"/>
              </a:ext>
            </a:extLst>
          </p:cNvPr>
          <p:cNvCxnSpPr>
            <a:cxnSpLocks/>
          </p:cNvCxnSpPr>
          <p:nvPr/>
        </p:nvCxnSpPr>
        <p:spPr>
          <a:xfrm>
            <a:off x="4500685" y="3757188"/>
            <a:ext cx="161850" cy="995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5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8923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FINDING THE DOC ID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IN THE MANAGE PELL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PAYMENT PAGE</a:t>
            </a:r>
          </a:p>
        </p:txBody>
      </p:sp>
    </p:spTree>
    <p:extLst>
      <p:ext uri="{BB962C8B-B14F-4D97-AF65-F5344CB8AC3E}">
        <p14:creationId xmlns:p14="http://schemas.microsoft.com/office/powerpoint/2010/main" val="338595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39E73A6-CAD2-A167-BF85-743881A2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5" y="1170820"/>
            <a:ext cx="8684852" cy="3609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5" y="5106154"/>
            <a:ext cx="25368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 to find the </a:t>
            </a:r>
            <a:r>
              <a:rPr lang="en-US" b="1" dirty="0"/>
              <a:t>Doc 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743200"/>
            <a:ext cx="1167897" cy="2362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1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4DD6A56-E256-4CBF-402C-4F445325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7" y="1174971"/>
            <a:ext cx="8623600" cy="3758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5" y="5106154"/>
            <a:ext cx="253684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what you can use to track in COD to verify whether the file has been received and to find out more specific information on your student records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743200"/>
            <a:ext cx="1167897" cy="2362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8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C58057-A7FD-B8B1-97A9-DB62BBEC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218693"/>
            <a:ext cx="8549320" cy="3523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4" y="5106154"/>
            <a:ext cx="85761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Note!  </a:t>
            </a:r>
            <a:r>
              <a:rPr lang="en-US" dirty="0"/>
              <a:t>The </a:t>
            </a:r>
            <a:r>
              <a:rPr lang="en-US" i="1" dirty="0"/>
              <a:t>Disbursement </a:t>
            </a:r>
            <a:r>
              <a:rPr lang="en-US" b="1" dirty="0"/>
              <a:t>Document ID </a:t>
            </a:r>
            <a:r>
              <a:rPr lang="en-US" dirty="0"/>
              <a:t>may be different than the </a:t>
            </a:r>
            <a:r>
              <a:rPr lang="en-US" i="1" dirty="0"/>
              <a:t>Origination </a:t>
            </a:r>
            <a:r>
              <a:rPr lang="en-US" b="1" dirty="0"/>
              <a:t>Document ID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Also check the </a:t>
            </a:r>
            <a:r>
              <a:rPr lang="en-US" b="1" dirty="0"/>
              <a:t>Document ID </a:t>
            </a:r>
            <a:r>
              <a:rPr lang="en-US" dirty="0"/>
              <a:t>in the </a:t>
            </a:r>
            <a:r>
              <a:rPr lang="en-US" b="1" dirty="0" err="1"/>
              <a:t>Disb</a:t>
            </a:r>
            <a:r>
              <a:rPr lang="en-US" b="1" dirty="0"/>
              <a:t> Action Detail</a:t>
            </a:r>
            <a:r>
              <a:rPr lang="en-US" dirty="0"/>
              <a:t>; the </a:t>
            </a:r>
            <a:r>
              <a:rPr lang="en-US" b="1" dirty="0"/>
              <a:t>Document ID </a:t>
            </a:r>
            <a:r>
              <a:rPr lang="en-US" dirty="0"/>
              <a:t>may be different if </a:t>
            </a:r>
            <a:r>
              <a:rPr lang="en-US" dirty="0" err="1"/>
              <a:t>Orig</a:t>
            </a:r>
            <a:r>
              <a:rPr lang="en-US" dirty="0"/>
              <a:t> and </a:t>
            </a:r>
            <a:r>
              <a:rPr lang="en-US" dirty="0" err="1"/>
              <a:t>Disb</a:t>
            </a:r>
            <a:r>
              <a:rPr lang="en-US" dirty="0"/>
              <a:t> files are being sent at different times.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860158"/>
            <a:ext cx="1118945" cy="2245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4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274898"/>
            <a:ext cx="8336975" cy="79707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8" y="1826056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After completing this training, you should be able to: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and interpret values on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for Entrance Counseling and MPN info by SSN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troubleshoot Direct Loan errors using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where the link to the Doc ID lives on the Manage Pell Payment page and how that can be found/used in View COD Data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the Doc ID on a raw CRAA and CRDL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3F02CE3-18E7-5F9D-7545-AB8F94C4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93537"/>
            <a:ext cx="5606956" cy="5497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BATCH SEARCH IN COD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6154326" y="1083770"/>
            <a:ext cx="253684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what you can use to track in COD to verify whether the file has been received and to find out more specific information on your student records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H="1">
            <a:off x="4046899" y="1439501"/>
            <a:ext cx="2107427" cy="2949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6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FINDING THE DOC ID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IN A RAW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CRAA OR CRDL FILE</a:t>
            </a:r>
          </a:p>
        </p:txBody>
      </p:sp>
    </p:spTree>
    <p:extLst>
      <p:ext uri="{BB962C8B-B14F-4D97-AF65-F5344CB8AC3E}">
        <p14:creationId xmlns:p14="http://schemas.microsoft.com/office/powerpoint/2010/main" val="3265056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0B2E238-6BE4-8EC9-D47B-5DC01A26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4" y="1122826"/>
            <a:ext cx="8358618" cy="5391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 IN A RAW DATA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FOR USE OF BATCH SEARCHING IN COD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6319670" y="2007223"/>
            <a:ext cx="253684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found in generated files and response files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H="1" flipV="1">
            <a:off x="2725093" y="1682783"/>
            <a:ext cx="3594577" cy="562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3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78933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At training completion, you should be able to: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and interpret values on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for Entrance Counseling and MPN info by SSN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troubleshoot Direct Loan errors using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where the link to the Doc ID lives on the Manage Pell Payment page and how that can be found/used in View COD Data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the Doc ID on a raw CRAA and CRDL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You have successfully completed the Reviewing the View COD Data Page Training! 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Please refer to the ctcLink Reference Center for additional resource materials on today’s topics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READING THE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VIEW COD DATA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9488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11E36F-755B-9F77-B34A-EBDA81DF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5" y="1358278"/>
            <a:ext cx="7046158" cy="3983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5203" y="1358279"/>
            <a:ext cx="1306775" cy="5047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Document Types:  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BN</a:t>
            </a:r>
            <a:r>
              <a:rPr lang="en-US" dirty="0">
                <a:latin typeface="Franklin Gothic Book" panose="020B0503020102020204" pitchFamily="34" charset="0"/>
              </a:rPr>
              <a:t> = Booking Notification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CO</a:t>
            </a:r>
            <a:r>
              <a:rPr lang="en-US" dirty="0">
                <a:latin typeface="Franklin Gothic Book" panose="020B0503020102020204" pitchFamily="34" charset="0"/>
              </a:rPr>
              <a:t> = Credit Decision Override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EC</a:t>
            </a:r>
            <a:r>
              <a:rPr lang="en-US" dirty="0">
                <a:latin typeface="Franklin Gothic Book" panose="020B0503020102020204" pitchFamily="34" charset="0"/>
              </a:rPr>
              <a:t> = Entrance Counseling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ND</a:t>
            </a:r>
            <a:r>
              <a:rPr lang="en-US" dirty="0">
                <a:latin typeface="Franklin Gothic Book" panose="020B0503020102020204" pitchFamily="34" charset="0"/>
              </a:rPr>
              <a:t> = Negative Disbursement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PN</a:t>
            </a:r>
            <a:r>
              <a:rPr lang="en-US" dirty="0">
                <a:latin typeface="Franklin Gothic Book" panose="020B0503020102020204" pitchFamily="34" charset="0"/>
              </a:rPr>
              <a:t> = Promissory Note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RC</a:t>
            </a:r>
            <a:r>
              <a:rPr lang="en-US" dirty="0">
                <a:latin typeface="Franklin Gothic Book" panose="020B0503020102020204" pitchFamily="34" charset="0"/>
              </a:rPr>
              <a:t> = Receipt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RS</a:t>
            </a:r>
            <a:r>
              <a:rPr lang="en-US" dirty="0">
                <a:latin typeface="Franklin Gothic Book" panose="020B0503020102020204" pitchFamily="34" charset="0"/>
              </a:rPr>
              <a:t> = Response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SG </a:t>
            </a:r>
            <a:r>
              <a:rPr lang="en-US" dirty="0">
                <a:latin typeface="Franklin Gothic Book" panose="020B0503020102020204" pitchFamily="34" charset="0"/>
              </a:rPr>
              <a:t>= System Generated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SP</a:t>
            </a:r>
            <a:r>
              <a:rPr lang="en-US" dirty="0">
                <a:latin typeface="Franklin Gothic Book" panose="020B0503020102020204" pitchFamily="34" charset="0"/>
              </a:rPr>
              <a:t> = PLUS Loan Acknowledgment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553077" y="1747319"/>
            <a:ext cx="4962126" cy="36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70AA8BF-87F5-74FA-2BD4-D1823A07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2" y="1316294"/>
            <a:ext cx="6856176" cy="38758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855961" y="2254313"/>
            <a:ext cx="3114393" cy="3132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875CA0-BDBE-B73B-837F-22500DCD22A6}"/>
              </a:ext>
            </a:extLst>
          </p:cNvPr>
          <p:cNvSpPr txBox="1"/>
          <p:nvPr/>
        </p:nvSpPr>
        <p:spPr>
          <a:xfrm>
            <a:off x="322022" y="5386823"/>
            <a:ext cx="385162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Document Status </a:t>
            </a:r>
            <a:r>
              <a:rPr lang="en-US" dirty="0"/>
              <a:t>= Displays the status of the processed document in COD.</a:t>
            </a:r>
          </a:p>
          <a:p>
            <a:r>
              <a:rPr lang="en-US" b="1" dirty="0"/>
              <a:t>A</a:t>
            </a:r>
            <a:r>
              <a:rPr lang="en-US" dirty="0"/>
              <a:t> = Accepted</a:t>
            </a:r>
          </a:p>
          <a:p>
            <a:r>
              <a:rPr lang="en-US" b="1" dirty="0"/>
              <a:t>R</a:t>
            </a:r>
            <a:r>
              <a:rPr lang="en-US" dirty="0"/>
              <a:t> = Rejected</a:t>
            </a:r>
          </a:p>
          <a:p>
            <a:r>
              <a:rPr lang="en-US" b="1" dirty="0"/>
              <a:t>D</a:t>
            </a:r>
            <a:r>
              <a:rPr lang="en-US" dirty="0"/>
              <a:t> = Duplicate</a:t>
            </a:r>
          </a:p>
        </p:txBody>
      </p:sp>
    </p:spTree>
    <p:extLst>
      <p:ext uri="{BB962C8B-B14F-4D97-AF65-F5344CB8AC3E}">
        <p14:creationId xmlns:p14="http://schemas.microsoft.com/office/powerpoint/2010/main" val="28867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7BF2F6E-8F33-1CCD-7305-08BAA2C3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46" y="1316294"/>
            <a:ext cx="6944259" cy="3925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448250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Processing Status </a:t>
            </a:r>
            <a:r>
              <a:rPr lang="en-US" dirty="0"/>
              <a:t>= displays the status of the batch.</a:t>
            </a:r>
          </a:p>
          <a:p>
            <a:endParaRPr lang="en-US" dirty="0"/>
          </a:p>
          <a:p>
            <a:r>
              <a:rPr lang="en-US" i="1" dirty="0"/>
              <a:t>Outbound </a:t>
            </a:r>
            <a:r>
              <a:rPr lang="en-US" dirty="0"/>
              <a:t>and </a:t>
            </a:r>
            <a:r>
              <a:rPr lang="en-US" i="1" dirty="0"/>
              <a:t>Generated</a:t>
            </a:r>
            <a:r>
              <a:rPr lang="en-US" dirty="0"/>
              <a:t> for </a:t>
            </a:r>
            <a:r>
              <a:rPr lang="en-US" b="1" dirty="0"/>
              <a:t>outbound</a:t>
            </a:r>
            <a:r>
              <a:rPr lang="en-US" dirty="0"/>
              <a:t> files</a:t>
            </a:r>
          </a:p>
          <a:p>
            <a:endParaRPr lang="en-US" dirty="0"/>
          </a:p>
          <a:p>
            <a:r>
              <a:rPr lang="en-US" i="1" dirty="0"/>
              <a:t>Processed</a:t>
            </a:r>
            <a:r>
              <a:rPr lang="en-US" dirty="0"/>
              <a:t> and </a:t>
            </a:r>
            <a:r>
              <a:rPr lang="en-US" i="1" dirty="0"/>
              <a:t>Loaded</a:t>
            </a:r>
            <a:r>
              <a:rPr lang="en-US" dirty="0"/>
              <a:t> for </a:t>
            </a:r>
            <a:r>
              <a:rPr lang="en-US" b="1" dirty="0"/>
              <a:t>inbound</a:t>
            </a:r>
            <a:r>
              <a:rPr lang="en-US" dirty="0"/>
              <a:t> files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55A6B9-7E80-F616-94AA-9B6C4421A4FA}"/>
              </a:ext>
            </a:extLst>
          </p:cNvPr>
          <p:cNvCxnSpPr>
            <a:cxnSpLocks/>
          </p:cNvCxnSpPr>
          <p:nvPr/>
        </p:nvCxnSpPr>
        <p:spPr>
          <a:xfrm flipV="1">
            <a:off x="1783533" y="3132499"/>
            <a:ext cx="3020996" cy="2241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DFA4EC-2CD7-F401-D862-94293CB5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8" y="1358279"/>
            <a:ext cx="6773904" cy="3829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44825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Document ID = </a:t>
            </a:r>
            <a:r>
              <a:rPr lang="en-US" dirty="0"/>
              <a:t>Displays the date and time stamp with the Source Entity 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338164-DB9E-4A9C-458D-0856E835E689}"/>
              </a:ext>
            </a:extLst>
          </p:cNvPr>
          <p:cNvCxnSpPr/>
          <p:nvPr/>
        </p:nvCxnSpPr>
        <p:spPr>
          <a:xfrm flipV="1">
            <a:off x="995881" y="2067389"/>
            <a:ext cx="1819747" cy="3306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D25256-4D75-BBD7-D5F1-F2099AE85A07}"/>
              </a:ext>
            </a:extLst>
          </p:cNvPr>
          <p:cNvSpPr txBox="1"/>
          <p:nvPr/>
        </p:nvSpPr>
        <p:spPr>
          <a:xfrm>
            <a:off x="6708617" y="4158854"/>
            <a:ext cx="233147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Information = </a:t>
            </a:r>
            <a:r>
              <a:rPr lang="en-US" dirty="0"/>
              <a:t>Select this link to access the Document Response page to review document level response rejection or correction information.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AFA9AB-1887-EBB6-40D3-2C49959CDC8D}"/>
              </a:ext>
            </a:extLst>
          </p:cNvPr>
          <p:cNvCxnSpPr/>
          <p:nvPr/>
        </p:nvCxnSpPr>
        <p:spPr>
          <a:xfrm flipH="1" flipV="1">
            <a:off x="5776111" y="3956364"/>
            <a:ext cx="914400" cy="380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School Information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21133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Reporting School Summary </a:t>
            </a:r>
            <a:r>
              <a:rPr lang="en-US" dirty="0"/>
              <a:t>= View document summary totals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2B143-8CC1-66BD-EB8A-37BC1DD1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3" y="1314151"/>
            <a:ext cx="6491622" cy="2844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C7446D9-FA4D-8341-C785-5BBDB235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32" y="3814191"/>
            <a:ext cx="5575587" cy="26290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338164-DB9E-4A9C-458D-0856E835E689}"/>
              </a:ext>
            </a:extLst>
          </p:cNvPr>
          <p:cNvCxnSpPr>
            <a:cxnSpLocks/>
          </p:cNvCxnSpPr>
          <p:nvPr/>
        </p:nvCxnSpPr>
        <p:spPr>
          <a:xfrm>
            <a:off x="1566250" y="3043809"/>
            <a:ext cx="1937441" cy="1763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84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1286</Words>
  <Application>Microsoft Office PowerPoint</Application>
  <PresentationFormat>On-screen Show (4:3)</PresentationFormat>
  <Paragraphs>216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Franklin Gothic Medium</vt:lpstr>
      <vt:lpstr>Franklin Gothic Book</vt:lpstr>
      <vt:lpstr>Arial</vt:lpstr>
      <vt:lpstr>Libre Franklin</vt:lpstr>
      <vt:lpstr>Libre Franklin Medium</vt:lpstr>
      <vt:lpstr>Calibri</vt:lpstr>
      <vt:lpstr>Office Theme</vt:lpstr>
      <vt:lpstr>PowerPoint Presentation</vt:lpstr>
      <vt:lpstr>Reviewing the View cod data page - training</vt:lpstr>
      <vt:lpstr>OBJECTIVES</vt:lpstr>
      <vt:lpstr>PowerPoint Presentation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PowerPoint Presentation</vt:lpstr>
      <vt:lpstr>PowerPoint Presentation</vt:lpstr>
      <vt:lpstr>VIEW COD DATA PAGE</vt:lpstr>
      <vt:lpstr>VIEW COD DATA PAGE</vt:lpstr>
      <vt:lpstr>VIEW COD DATA PAGE</vt:lpstr>
      <vt:lpstr>PowerPoint Presentation</vt:lpstr>
      <vt:lpstr>PowerPoint Presentation</vt:lpstr>
      <vt:lpstr>VIEW COD DATA PAGE</vt:lpstr>
      <vt:lpstr>VIEW COD DATA PAGE</vt:lpstr>
      <vt:lpstr>VIEW COD DATA PAGE</vt:lpstr>
      <vt:lpstr>PowerPoint Presentation</vt:lpstr>
      <vt:lpstr>PowerPoint Presentation</vt:lpstr>
      <vt:lpstr>FINDING DOC ID</vt:lpstr>
      <vt:lpstr>FINDING DOC ID</vt:lpstr>
      <vt:lpstr>FINDING DOC ID</vt:lpstr>
      <vt:lpstr>FINDING DOC ID</vt:lpstr>
      <vt:lpstr>PowerPoint Presentation</vt:lpstr>
      <vt:lpstr>FINDING DOC ID IN A RAW DATA FILE</vt:lpstr>
      <vt:lpstr>OUTCOMES</vt:lpstr>
      <vt:lpstr>Congratulations!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Rose</dc:creator>
  <cp:lastModifiedBy>Kelly Forsberg</cp:lastModifiedBy>
  <cp:revision>34</cp:revision>
  <dcterms:created xsi:type="dcterms:W3CDTF">2019-07-26T22:44:15Z</dcterms:created>
  <dcterms:modified xsi:type="dcterms:W3CDTF">2024-10-08T15:26:38Z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66812957-2943-4b4e-a31a-793b914714f7</vt:lpwstr>
  </property>
</Properties>
</file>