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0"/>
  </p:notesMasterIdLst>
  <p:handoutMasterIdLst>
    <p:handoutMasterId r:id="rId31"/>
  </p:handoutMasterIdLst>
  <p:sldIdLst>
    <p:sldId id="257" r:id="rId6"/>
    <p:sldId id="259" r:id="rId7"/>
    <p:sldId id="262" r:id="rId8"/>
    <p:sldId id="644" r:id="rId9"/>
    <p:sldId id="657" r:id="rId10"/>
    <p:sldId id="631" r:id="rId11"/>
    <p:sldId id="656" r:id="rId12"/>
    <p:sldId id="635" r:id="rId13"/>
    <p:sldId id="633" r:id="rId14"/>
    <p:sldId id="658" r:id="rId15"/>
    <p:sldId id="636" r:id="rId16"/>
    <p:sldId id="642" r:id="rId17"/>
    <p:sldId id="643" r:id="rId18"/>
    <p:sldId id="637" r:id="rId19"/>
    <p:sldId id="638" r:id="rId20"/>
    <p:sldId id="639" r:id="rId21"/>
    <p:sldId id="640" r:id="rId22"/>
    <p:sldId id="646" r:id="rId23"/>
    <p:sldId id="647" r:id="rId24"/>
    <p:sldId id="649" r:id="rId25"/>
    <p:sldId id="655" r:id="rId26"/>
    <p:sldId id="659" r:id="rId27"/>
    <p:sldId id="281" r:id="rId28"/>
    <p:sldId id="261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88645" autoAdjust="0"/>
  </p:normalViewPr>
  <p:slideViewPr>
    <p:cSldViewPr snapToGrid="0">
      <p:cViewPr varScale="1">
        <p:scale>
          <a:sx n="57" d="100"/>
          <a:sy n="57" d="100"/>
        </p:scale>
        <p:origin x="1596" y="36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/>
            <a:t>Step 1: Build Equation Engine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b="0" dirty="0"/>
            <a:t>Step 2: Build FA Term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chemeClr val="tx1">
            <a:lumMod val="75000"/>
            <a:lumOff val="2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b="0" dirty="0"/>
            <a:t>Step 3:  Build Equation Engine Again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b="0" dirty="0"/>
            <a:t>Step 1: Build Equation Engine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/>
            <a:t>Step 2: Build FA Term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chemeClr val="tx1">
            <a:lumMod val="75000"/>
            <a:lumOff val="2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b="0" dirty="0"/>
            <a:t>Step 3:  Build Equation Engine Again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b="0" dirty="0"/>
            <a:t>Step 1: Build Equation Engine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chemeClr val="tx1">
            <a:lumMod val="75000"/>
            <a:lumOff val="2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b="0" dirty="0"/>
            <a:t>Step 2: Build FA Term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/>
            <a:t>Step 3:  Build Equation Engine Again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31FB84C5-EEFE-449C-AA45-E3BBB2C62D54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4000" b="0" dirty="0"/>
            <a:t>Steps 1 - 3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4000" b="1" dirty="0"/>
            <a:t>Schedule JobSet</a:t>
          </a:r>
          <a:endParaRPr lang="en-US" sz="4000" dirty="0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8254774E-2048-458A-967A-6F55C8FB5055}" type="pres">
      <dgm:prSet presAssocID="{31FB84C5-EEFE-449C-AA45-E3BBB2C62D54}" presName="textNode" presStyleLbl="node1" presStyleIdx="0" presStyleCnt="2" custScaleX="110085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1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0" destOrd="0" parTransId="{6F78CC53-8E67-4D73-BA32-DE811C2F0191}" sibTransId="{C7FEA775-3690-4A58-A997-45BC574ABE9D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8FBB062-5527-414E-A57C-721EB34F9621}" type="presParOf" srcId="{86CA7D95-ADC9-4F08-AA5C-96CB6089358A}" destId="{8254774E-2048-458A-967A-6F55C8FB5055}" srcOrd="0" destOrd="0" presId="urn:microsoft.com/office/officeart/2005/8/layout/hProcess9"/>
    <dgm:cxn modelId="{C700DDEC-16DA-4A44-AB9B-D682770B2A9E}" type="presParOf" srcId="{86CA7D95-ADC9-4F08-AA5C-96CB6089358A}" destId="{D4EFB04F-7EB1-43BB-AA00-20A62C75CB0D}" srcOrd="1" destOrd="0" presId="urn:microsoft.com/office/officeart/2005/8/layout/hProcess9"/>
    <dgm:cxn modelId="{46AA94FB-EC41-47CF-847A-A6D7601372D1}" type="presParOf" srcId="{86CA7D95-ADC9-4F08-AA5C-96CB6089358A}" destId="{EE8AB6D9-EB7F-4432-B306-508128C5E48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Step 1: Build Equation Engine</a:t>
          </a:r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Step 2: Build FA Term</a:t>
          </a:r>
        </a:p>
      </dsp:txBody>
      <dsp:txXfrm>
        <a:off x="2372967" y="1450799"/>
        <a:ext cx="1991196" cy="1638869"/>
      </dsp:txXfrm>
    </dsp:sp>
    <dsp:sp modelId="{EE8AB6D9-EB7F-4432-B306-508128C5E489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Step 3:  Build Equation Engine Again</a:t>
          </a:r>
        </a:p>
      </dsp:txBody>
      <dsp:txXfrm>
        <a:off x="4650038" y="1450799"/>
        <a:ext cx="1991196" cy="1638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Step 1: Build Equation Engine</a:t>
          </a:r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Step 2: Build FA Term</a:t>
          </a:r>
        </a:p>
      </dsp:txBody>
      <dsp:txXfrm>
        <a:off x="2372967" y="1450799"/>
        <a:ext cx="1991196" cy="1638869"/>
      </dsp:txXfrm>
    </dsp:sp>
    <dsp:sp modelId="{EE8AB6D9-EB7F-4432-B306-508128C5E489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Step 3:  Build Equation Engine Again</a:t>
          </a:r>
        </a:p>
      </dsp:txBody>
      <dsp:txXfrm>
        <a:off x="4650038" y="1450799"/>
        <a:ext cx="1991196" cy="1638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Step 1: Build Equation Engine</a:t>
          </a:r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Step 2: Build FA Term</a:t>
          </a:r>
        </a:p>
      </dsp:txBody>
      <dsp:txXfrm>
        <a:off x="2372967" y="1450799"/>
        <a:ext cx="1991196" cy="1638869"/>
      </dsp:txXfrm>
    </dsp:sp>
    <dsp:sp modelId="{EE8AB6D9-EB7F-4432-B306-508128C5E489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Step 3:  Build Equation Engine Again</a:t>
          </a:r>
        </a:p>
      </dsp:txBody>
      <dsp:txXfrm>
        <a:off x="4650038" y="1450799"/>
        <a:ext cx="1991196" cy="16388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4774E-2048-458A-967A-6F55C8FB5055}">
      <dsp:nvSpPr>
        <dsp:cNvPr id="0" name=""/>
        <dsp:cNvSpPr/>
      </dsp:nvSpPr>
      <dsp:spPr>
        <a:xfrm>
          <a:off x="457857" y="1362140"/>
          <a:ext cx="2873921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dirty="0"/>
            <a:t>Steps 1 - 3</a:t>
          </a:r>
        </a:p>
      </dsp:txBody>
      <dsp:txXfrm>
        <a:off x="546516" y="1450799"/>
        <a:ext cx="2696603" cy="1638869"/>
      </dsp:txXfrm>
    </dsp:sp>
    <dsp:sp modelId="{EE8AB6D9-EB7F-4432-B306-508128C5E489}">
      <dsp:nvSpPr>
        <dsp:cNvPr id="0" name=""/>
        <dsp:cNvSpPr/>
      </dsp:nvSpPr>
      <dsp:spPr>
        <a:xfrm>
          <a:off x="3668635" y="1362140"/>
          <a:ext cx="261063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Schedule JobSet</a:t>
          </a:r>
          <a:endParaRPr lang="en-US" sz="4000" kern="1200" dirty="0"/>
        </a:p>
      </dsp:txBody>
      <dsp:txXfrm>
        <a:off x="3757294" y="1450799"/>
        <a:ext cx="2433320" cy="1638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62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82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course completion</a:t>
            </a:r>
            <a:r>
              <a:rPr lang="en-US" dirty="0"/>
              <a:t>, you should</a:t>
            </a:r>
            <a:r>
              <a:rPr lang="en-US" baseline="0" dirty="0"/>
              <a:t> now </a:t>
            </a:r>
            <a:r>
              <a:rPr lang="en-US" dirty="0"/>
              <a:t>be able to: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41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82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8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5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1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8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10/1/2024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10/1/2024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10/1/2024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10/1/2024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10/1/2024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10/1/2024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10/1/2024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10/1/2024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10/1/2024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10/1/2024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 descr="A screenshot of a video call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880"/>
          <a:stretch/>
        </p:blipFill>
        <p:spPr>
          <a:xfrm>
            <a:off x="214958" y="162335"/>
            <a:ext cx="8714084" cy="509540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2532127" y="1290051"/>
            <a:ext cx="4001756" cy="2989964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2657859" y="1441037"/>
            <a:ext cx="2095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MEETING RECORDING NOTICE</a:t>
            </a:r>
            <a:endParaRPr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2657859" y="2641637"/>
            <a:ext cx="375029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law requires consent prior to recording a person’s participation in an event. Your participation in this video conference (training) equals consent to be recorded, as required by law. </a:t>
            </a:r>
            <a:endParaRPr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If you do not consent to being recorded but choose to participate, please turn your camera off and use the chat feature to interact with the other participants.</a:t>
            </a:r>
            <a:endParaRPr sz="1100" dirty="0"/>
          </a:p>
        </p:txBody>
      </p:sp>
      <p:cxnSp>
        <p:nvCxnSpPr>
          <p:cNvPr id="142" name="Google Shape;142;p17"/>
          <p:cNvCxnSpPr>
            <a:cxnSpLocks/>
          </p:cNvCxnSpPr>
          <p:nvPr/>
        </p:nvCxnSpPr>
        <p:spPr>
          <a:xfrm flipH="1">
            <a:off x="935469" y="4330550"/>
            <a:ext cx="160000" cy="55198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3" name="Google Shape;143;p17"/>
          <p:cNvCxnSpPr>
            <a:cxnSpLocks/>
          </p:cNvCxnSpPr>
          <p:nvPr/>
        </p:nvCxnSpPr>
        <p:spPr>
          <a:xfrm flipH="1">
            <a:off x="5495009" y="4330550"/>
            <a:ext cx="913141" cy="3922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4" name="Google Shape;144;p17"/>
          <p:cNvSpPr/>
          <p:nvPr/>
        </p:nvSpPr>
        <p:spPr>
          <a:xfrm>
            <a:off x="6337426" y="4202794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AI Assistant</a:t>
            </a:r>
            <a:endParaRPr dirty="0"/>
          </a:p>
        </p:txBody>
      </p:sp>
      <p:sp>
        <p:nvSpPr>
          <p:cNvPr id="141" name="Google Shape;141;p17"/>
          <p:cNvSpPr/>
          <p:nvPr/>
        </p:nvSpPr>
        <p:spPr>
          <a:xfrm>
            <a:off x="588459" y="3935595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Closed Captions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3696292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269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census equation </a:t>
            </a:r>
            <a:r>
              <a:rPr lang="en-US" dirty="0" err="1"/>
              <a:t>engINE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3513CC-AB36-B469-2ABC-C3C2B27A6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7" y="995264"/>
            <a:ext cx="8579180" cy="5486304"/>
          </a:xfr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4087894" y="824161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Set Up SACR &gt; Common Definitions &gt; Equation Engine &gt; Run Equation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5265" y="5999398"/>
            <a:ext cx="68774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step resets FA Term back to the actual enrollment at census date + 1 day, and locks it</a:t>
            </a:r>
          </a:p>
        </p:txBody>
      </p:sp>
    </p:spTree>
    <p:extLst>
      <p:ext uri="{BB962C8B-B14F-4D97-AF65-F5344CB8AC3E}">
        <p14:creationId xmlns:p14="http://schemas.microsoft.com/office/powerpoint/2010/main" val="2418060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5746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SCHEDULING JOBSET DEFINITION</a:t>
            </a:r>
          </a:p>
        </p:txBody>
      </p:sp>
    </p:spTree>
    <p:extLst>
      <p:ext uri="{BB962C8B-B14F-4D97-AF65-F5344CB8AC3E}">
        <p14:creationId xmlns:p14="http://schemas.microsoft.com/office/powerpoint/2010/main" val="3924439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Schedule JobSet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0187518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030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123" y="323743"/>
            <a:ext cx="8302337" cy="786457"/>
          </a:xfrm>
        </p:spPr>
        <p:txBody>
          <a:bodyPr/>
          <a:lstStyle/>
          <a:p>
            <a:r>
              <a:rPr lang="en-US" dirty="0"/>
              <a:t>PROCESS CENSUS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485" y="893004"/>
            <a:ext cx="8336975" cy="5237138"/>
          </a:xfrm>
        </p:spPr>
        <p:txBody>
          <a:bodyPr/>
          <a:lstStyle/>
          <a:p>
            <a:r>
              <a:rPr lang="en-US" dirty="0"/>
              <a:t>Schedule JobSet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3562F-F8BD-9940-B011-AEFFC0E89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4" y="1475639"/>
            <a:ext cx="4445853" cy="40719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4173035" y="1690347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PeopleTools</a:t>
            </a:r>
            <a:r>
              <a:rPr lang="en-US" sz="1400" dirty="0">
                <a:solidFill>
                  <a:schemeClr val="tx1"/>
                </a:solidFill>
              </a:rPr>
              <a:t> &gt; Process Scheduler &gt; Schedule JobSet Definitions</a:t>
            </a:r>
          </a:p>
        </p:txBody>
      </p:sp>
    </p:spTree>
    <p:extLst>
      <p:ext uri="{BB962C8B-B14F-4D97-AF65-F5344CB8AC3E}">
        <p14:creationId xmlns:p14="http://schemas.microsoft.com/office/powerpoint/2010/main" val="3996674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540" y="190049"/>
            <a:ext cx="8302337" cy="786457"/>
          </a:xfrm>
        </p:spPr>
        <p:txBody>
          <a:bodyPr/>
          <a:lstStyle/>
          <a:p>
            <a:r>
              <a:rPr lang="en-US" dirty="0"/>
              <a:t>Process census cont’d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4BBEE-3ED6-2A70-832D-87B772C4A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5" y="1276677"/>
            <a:ext cx="5978561" cy="53877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716437"/>
            <a:ext cx="8336975" cy="5424591"/>
          </a:xfrm>
        </p:spPr>
        <p:txBody>
          <a:bodyPr/>
          <a:lstStyle/>
          <a:p>
            <a:r>
              <a:rPr lang="en-US" dirty="0"/>
              <a:t>Schedule JobSet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2251" y="249783"/>
            <a:ext cx="1215177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/>
              <a:t>Note:</a:t>
            </a:r>
            <a:r>
              <a:rPr lang="en-US" b="1" dirty="0"/>
              <a:t>  </a:t>
            </a:r>
          </a:p>
          <a:p>
            <a:r>
              <a:rPr lang="en-US" dirty="0"/>
              <a:t>Set a future date* for your </a:t>
            </a:r>
            <a:r>
              <a:rPr lang="en-US" dirty="0" err="1"/>
              <a:t>JobSet</a:t>
            </a:r>
            <a:r>
              <a:rPr lang="en-US" dirty="0"/>
              <a:t> to run, then make the </a:t>
            </a:r>
            <a:r>
              <a:rPr lang="en-US" b="1" dirty="0"/>
              <a:t>Status</a:t>
            </a:r>
            <a:r>
              <a:rPr lang="en-US" dirty="0"/>
              <a:t> “Active”</a:t>
            </a:r>
          </a:p>
          <a:p>
            <a:endParaRPr lang="en-US" dirty="0"/>
          </a:p>
          <a:p>
            <a:r>
              <a:rPr lang="en-US" dirty="0"/>
              <a:t>*The </a:t>
            </a:r>
            <a:r>
              <a:rPr lang="en-US" dirty="0" err="1"/>
              <a:t>JobSet</a:t>
            </a:r>
            <a:r>
              <a:rPr lang="en-US" dirty="0"/>
              <a:t> should be run shortly </a:t>
            </a:r>
            <a:r>
              <a:rPr lang="en-US" u="sng" dirty="0"/>
              <a:t>after midnight on the day after your actual census date.</a:t>
            </a:r>
            <a:r>
              <a:rPr lang="en-US" dirty="0"/>
              <a:t>  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5573027" y="1415820"/>
            <a:ext cx="2024775" cy="14140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68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540" y="252156"/>
            <a:ext cx="8302337" cy="786457"/>
          </a:xfrm>
        </p:spPr>
        <p:txBody>
          <a:bodyPr/>
          <a:lstStyle/>
          <a:p>
            <a:r>
              <a:rPr lang="en-US" dirty="0"/>
              <a:t>Process census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788276"/>
            <a:ext cx="8336975" cy="5352752"/>
          </a:xfrm>
        </p:spPr>
        <p:txBody>
          <a:bodyPr/>
          <a:lstStyle/>
          <a:p>
            <a:r>
              <a:rPr lang="en-US" dirty="0"/>
              <a:t>Schedule JobSet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7FA2BE-8A8E-4FA8-C607-6200F5C05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9" y="1427050"/>
            <a:ext cx="8302336" cy="4306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16951" y="5683575"/>
            <a:ext cx="399103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u="sng" dirty="0"/>
              <a:t>Tip!</a:t>
            </a:r>
            <a:r>
              <a:rPr lang="en-US" i="1" dirty="0"/>
              <a:t>  </a:t>
            </a:r>
            <a:r>
              <a:rPr lang="en-US" dirty="0"/>
              <a:t>Copy your run control IDs from the previous steps and paste them into the fields on this page to ensure accuracy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04857" y="6141027"/>
            <a:ext cx="0" cy="80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5355771" y="4273617"/>
            <a:ext cx="1252215" cy="14057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615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906372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QUERIES</a:t>
            </a:r>
          </a:p>
        </p:txBody>
      </p:sp>
    </p:spTree>
    <p:extLst>
      <p:ext uri="{BB962C8B-B14F-4D97-AF65-F5344CB8AC3E}">
        <p14:creationId xmlns:p14="http://schemas.microsoft.com/office/powerpoint/2010/main" val="17899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4052324"/>
            <a:ext cx="8336975" cy="999259"/>
          </a:xfrm>
        </p:spPr>
        <p:txBody>
          <a:bodyPr/>
          <a:lstStyle/>
          <a:p>
            <a:r>
              <a:rPr lang="en-US" dirty="0"/>
              <a:t>Census processing</a:t>
            </a:r>
            <a:br>
              <a:rPr lang="en-US" dirty="0"/>
            </a:br>
            <a:r>
              <a:rPr lang="en-US" dirty="0"/>
              <a:t>refresher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57064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October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2042206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Available queries recommended to run after you’ve begun disbursement, and </a:t>
            </a:r>
            <a:r>
              <a:rPr lang="en-US" u="sng" dirty="0"/>
              <a:t>run daily</a:t>
            </a:r>
            <a:r>
              <a:rPr lang="en-US" b="1" u="sng" dirty="0"/>
              <a:t> until </a:t>
            </a:r>
            <a:r>
              <a:rPr lang="en-US" u="sng" dirty="0"/>
              <a:t>Census lock</a:t>
            </a:r>
            <a:r>
              <a:rPr lang="en-US" dirty="0"/>
              <a:t>:</a:t>
            </a:r>
          </a:p>
          <a:p>
            <a:r>
              <a:rPr lang="en-US" sz="2400" b="1" dirty="0"/>
              <a:t>CTC_FA_LOAD_COMP_BETWEEN_DATE </a:t>
            </a:r>
            <a:r>
              <a:rPr lang="en-US" sz="2200" dirty="0"/>
              <a:t>– Compares students with different FA load level when disbursed to date entered in prompt.  Picks up students with all aid</a:t>
            </a:r>
          </a:p>
          <a:p>
            <a:r>
              <a:rPr lang="en-US" sz="2200" b="1" dirty="0"/>
              <a:t>QCS_FA_LOAD_DECREASE_B4_CENSUS </a:t>
            </a:r>
            <a:r>
              <a:rPr lang="en-US" sz="2200" dirty="0"/>
              <a:t>– Compares students’ FA Load and Enrollment Intensity at disbursement and compares to date run, identifies drop in enrollment</a:t>
            </a:r>
          </a:p>
          <a:p>
            <a:r>
              <a:rPr lang="en-US" sz="2400" b="1" dirty="0"/>
              <a:t>CTC_SERVICE_INDICATOR_LIST </a:t>
            </a:r>
            <a:r>
              <a:rPr lang="en-US" sz="2200" dirty="0"/>
              <a:t>– Run to FLF to see who still has an outstanding FLF Service Indicator</a:t>
            </a:r>
          </a:p>
          <a:p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38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Queries CONT’D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2042206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Available queries recommended to </a:t>
            </a:r>
            <a:r>
              <a:rPr lang="en-US" u="sng" dirty="0"/>
              <a:t>run after Census lock</a:t>
            </a:r>
            <a:r>
              <a:rPr lang="en-US" dirty="0"/>
              <a:t>:</a:t>
            </a:r>
          </a:p>
          <a:p>
            <a:r>
              <a:rPr lang="en-US" sz="2400" b="1" dirty="0"/>
              <a:t>QCS_FA_CENSUS_DATE_LIST</a:t>
            </a:r>
            <a:r>
              <a:rPr lang="en-US" dirty="0"/>
              <a:t> – </a:t>
            </a:r>
            <a:r>
              <a:rPr lang="en-US" sz="2200" dirty="0"/>
              <a:t>Identifies students with a discrepancy between FA Load and Enrollment Intensity captured at most recent Authorization run via the Award Activity page vs. the FA Load in FA Term. 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6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74424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2042206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400" dirty="0"/>
              <a:t>Understand the steps in the Census Process</a:t>
            </a:r>
          </a:p>
          <a:p>
            <a:pPr lvl="1"/>
            <a:r>
              <a:rPr lang="en-US" sz="2000" dirty="0"/>
              <a:t>Update the Run Equation with AY and Term</a:t>
            </a:r>
          </a:p>
          <a:p>
            <a:pPr lvl="1"/>
            <a:r>
              <a:rPr lang="en-US" sz="2000" dirty="0"/>
              <a:t>Update the AY and terms on the Build FA Term page Run Controls for Census</a:t>
            </a:r>
          </a:p>
          <a:p>
            <a:pPr lvl="1"/>
            <a:r>
              <a:rPr lang="en-US" sz="2000" dirty="0"/>
              <a:t>Update the AY and terms on the Census Run Equation</a:t>
            </a:r>
          </a:p>
          <a:p>
            <a:r>
              <a:rPr lang="en-US" sz="2400" dirty="0"/>
              <a:t>Understand how to update the Census </a:t>
            </a:r>
            <a:r>
              <a:rPr lang="en-US" sz="2400" dirty="0" err="1"/>
              <a:t>JobSet</a:t>
            </a:r>
            <a:endParaRPr lang="en-US" sz="2400" dirty="0"/>
          </a:p>
          <a:p>
            <a:r>
              <a:rPr lang="en-US" sz="2400" dirty="0"/>
              <a:t>Understand which Census Queries are available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Census Processing Refresher Training Complete! </a:t>
            </a:r>
          </a:p>
          <a:p>
            <a:r>
              <a:rPr lang="en-US" dirty="0"/>
              <a:t>Please review census business processing guide resource as you are doing your census processing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  <a:endParaRPr lang="en-US" sz="2400" dirty="0"/>
          </a:p>
          <a:p>
            <a:r>
              <a:rPr lang="en-US" sz="2400" dirty="0"/>
              <a:t>Understand the steps in the Census Process</a:t>
            </a:r>
          </a:p>
          <a:p>
            <a:pPr lvl="1"/>
            <a:r>
              <a:rPr lang="en-US" sz="2000" dirty="0"/>
              <a:t>Update the Run Equation with AY and Term</a:t>
            </a:r>
          </a:p>
          <a:p>
            <a:pPr lvl="1"/>
            <a:r>
              <a:rPr lang="en-US" sz="2000" dirty="0"/>
              <a:t>Update the AY and terms on the Build FA Term page Run Controls for Census</a:t>
            </a:r>
          </a:p>
          <a:p>
            <a:pPr lvl="1"/>
            <a:r>
              <a:rPr lang="en-US" sz="2000" dirty="0"/>
              <a:t>Update the AY and terms on the Census Run Equation</a:t>
            </a:r>
          </a:p>
          <a:p>
            <a:r>
              <a:rPr lang="en-US" sz="2400" dirty="0"/>
              <a:t>Understand how to update the Census </a:t>
            </a:r>
            <a:r>
              <a:rPr lang="en-US" sz="2400" dirty="0" err="1"/>
              <a:t>JobSet</a:t>
            </a:r>
            <a:endParaRPr lang="en-US" sz="2400" dirty="0"/>
          </a:p>
          <a:p>
            <a:r>
              <a:rPr lang="en-US" sz="2400" dirty="0"/>
              <a:t>Understand which Census Queries are available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1413" y="84196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STEPS IN THE </a:t>
            </a:r>
          </a:p>
          <a:p>
            <a:pPr marL="0" indent="0" algn="ctr">
              <a:buNone/>
            </a:pPr>
            <a:r>
              <a:rPr lang="en-US" sz="4000" b="1" dirty="0"/>
              <a:t>CENSUS PROCESS</a:t>
            </a:r>
          </a:p>
        </p:txBody>
      </p:sp>
    </p:spTree>
    <p:extLst>
      <p:ext uri="{BB962C8B-B14F-4D97-AF65-F5344CB8AC3E}">
        <p14:creationId xmlns:p14="http://schemas.microsoft.com/office/powerpoint/2010/main" val="43956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23698883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667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75DA8D8-8175-F6C3-20FA-E796B7C8E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8" y="868023"/>
            <a:ext cx="8372230" cy="5494275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update census EQUATION ENGINE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3834837" y="706044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Set Up SACR &gt; Common Definitions &gt; Equation Engine &gt; Run Equation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9825" y="5690291"/>
            <a:ext cx="687746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example shown is from an institution assuming a Fall term start date of 09/23/2024.  Choose a date 7 days past your published Census Date</a:t>
            </a:r>
          </a:p>
        </p:txBody>
      </p:sp>
    </p:spTree>
    <p:extLst>
      <p:ext uri="{BB962C8B-B14F-4D97-AF65-F5344CB8AC3E}">
        <p14:creationId xmlns:p14="http://schemas.microsoft.com/office/powerpoint/2010/main" val="112732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BUILD FA TERM</a:t>
            </a:r>
          </a:p>
        </p:txBody>
      </p:sp>
    </p:spTree>
    <p:extLst>
      <p:ext uri="{BB962C8B-B14F-4D97-AF65-F5344CB8AC3E}">
        <p14:creationId xmlns:p14="http://schemas.microsoft.com/office/powerpoint/2010/main" val="418692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95512589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142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9EACC5-9CAE-3461-A6AE-E8F518C3A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6" y="1087638"/>
            <a:ext cx="8675387" cy="42489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207" y="184203"/>
            <a:ext cx="8611671" cy="725863"/>
          </a:xfrm>
        </p:spPr>
        <p:txBody>
          <a:bodyPr/>
          <a:lstStyle/>
          <a:p>
            <a:r>
              <a:rPr lang="en-US" dirty="0"/>
              <a:t>process census EQUATION ENG cont’d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3814115" y="827337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FA Term &gt; Build FA Term in Batch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2068" y="4896090"/>
            <a:ext cx="385729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/>
              <a:t>Note:</a:t>
            </a:r>
            <a:r>
              <a:rPr lang="en-US" b="1" dirty="0"/>
              <a:t>  </a:t>
            </a:r>
            <a:r>
              <a:rPr lang="en-US" dirty="0"/>
              <a:t>When running FA term process for Census, its purpose is to capture the enrollment data snapshot at the end of census.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014952" y="4225159"/>
            <a:ext cx="1250731" cy="670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7434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EA79F04-4403-4038-BEAC-654037707E52}">
  <ds:schemaRefs>
    <ds:schemaRef ds:uri="http://schemas.microsoft.com/sharepoint/v3"/>
    <ds:schemaRef ds:uri="dbb9891f-5342-44b3-9004-2472729e727f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4"/>
    <ds:schemaRef ds:uri="686bc730-dfb5-4557-ac43-64e2aeb7111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27363</TotalTime>
  <Words>728</Words>
  <Application>Microsoft Office PowerPoint</Application>
  <PresentationFormat>On-screen Show (4:3)</PresentationFormat>
  <Paragraphs>126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Libre Franklin Medium</vt:lpstr>
      <vt:lpstr>Office Theme</vt:lpstr>
      <vt:lpstr>PowerPoint Presentation</vt:lpstr>
      <vt:lpstr>Census processing refresher</vt:lpstr>
      <vt:lpstr>Objectives</vt:lpstr>
      <vt:lpstr>PowerPoint Presentation</vt:lpstr>
      <vt:lpstr>CENSUS PROCESSING</vt:lpstr>
      <vt:lpstr>update census EQUATION ENGINE</vt:lpstr>
      <vt:lpstr>PowerPoint Presentation</vt:lpstr>
      <vt:lpstr>CENSUS PROCESSING</vt:lpstr>
      <vt:lpstr>process census EQUATION ENG cont’d</vt:lpstr>
      <vt:lpstr>CENSUS PROCESSING</vt:lpstr>
      <vt:lpstr>UPDATE census equation engINE</vt:lpstr>
      <vt:lpstr>PowerPoint Presentation</vt:lpstr>
      <vt:lpstr>PowerPoint Presentation</vt:lpstr>
      <vt:lpstr>CENSUS PROCESSING</vt:lpstr>
      <vt:lpstr>PROCESS CENSUS CONT’D</vt:lpstr>
      <vt:lpstr>Process census cont’d</vt:lpstr>
      <vt:lpstr>Process census cont’d</vt:lpstr>
      <vt:lpstr>PowerPoint Presentation</vt:lpstr>
      <vt:lpstr>PowerPoint Presentation</vt:lpstr>
      <vt:lpstr>queries</vt:lpstr>
      <vt:lpstr>Queries CONT’D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1100</cp:revision>
  <dcterms:created xsi:type="dcterms:W3CDTF">2019-02-17T19:57:33Z</dcterms:created>
  <dcterms:modified xsi:type="dcterms:W3CDTF">2024-10-01T21:42:28Z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