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5"/>
  </p:sldMasterIdLst>
  <p:notesMasterIdLst>
    <p:notesMasterId r:id="rId30"/>
  </p:notesMasterIdLst>
  <p:handoutMasterIdLst>
    <p:handoutMasterId r:id="rId31"/>
  </p:handoutMasterIdLst>
  <p:sldIdLst>
    <p:sldId id="257" r:id="rId6"/>
    <p:sldId id="259" r:id="rId7"/>
    <p:sldId id="262" r:id="rId8"/>
    <p:sldId id="644" r:id="rId9"/>
    <p:sldId id="657" r:id="rId10"/>
    <p:sldId id="631" r:id="rId11"/>
    <p:sldId id="656" r:id="rId12"/>
    <p:sldId id="635" r:id="rId13"/>
    <p:sldId id="633" r:id="rId14"/>
    <p:sldId id="658" r:id="rId15"/>
    <p:sldId id="636" r:id="rId16"/>
    <p:sldId id="642" r:id="rId17"/>
    <p:sldId id="643" r:id="rId18"/>
    <p:sldId id="637" r:id="rId19"/>
    <p:sldId id="638" r:id="rId20"/>
    <p:sldId id="639" r:id="rId21"/>
    <p:sldId id="640" r:id="rId22"/>
    <p:sldId id="646" r:id="rId23"/>
    <p:sldId id="647" r:id="rId24"/>
    <p:sldId id="649" r:id="rId25"/>
    <p:sldId id="655" r:id="rId26"/>
    <p:sldId id="659" r:id="rId27"/>
    <p:sldId id="281" r:id="rId28"/>
    <p:sldId id="261" r:id="rId29"/>
  </p:sldIdLst>
  <p:sldSz cx="9144000" cy="6858000" type="screen4x3"/>
  <p:notesSz cx="6858000" cy="9144000"/>
  <p:custDataLst>
    <p:tags r:id="rId3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29" autoAdjust="0"/>
    <p:restoredTop sz="88645" autoAdjust="0"/>
  </p:normalViewPr>
  <p:slideViewPr>
    <p:cSldViewPr snapToGrid="0">
      <p:cViewPr varScale="1">
        <p:scale>
          <a:sx n="57" d="100"/>
          <a:sy n="57" d="100"/>
        </p:scale>
        <p:origin x="1596" y="36"/>
      </p:cViewPr>
      <p:guideLst>
        <p:guide orient="horz" pos="3144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26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gs" Target="tags/tag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7648D5-25B0-483F-9CBC-048735DDE692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271DDC46-BC34-4C22-9338-40756B2EABCC}">
      <dgm:prSet phldrT="[Text]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en-US" b="1" dirty="0"/>
            <a:t>Step 1: Build Equation Engine</a:t>
          </a:r>
        </a:p>
      </dgm:t>
    </dgm:pt>
    <dgm:pt modelId="{3153B4E4-EF27-418E-B286-E1B91A8DA495}" type="parTrans" cxnId="{4A907DEC-FF70-4E45-8D09-88FEE20B6500}">
      <dgm:prSet/>
      <dgm:spPr/>
      <dgm:t>
        <a:bodyPr/>
        <a:lstStyle/>
        <a:p>
          <a:endParaRPr lang="en-US"/>
        </a:p>
      </dgm:t>
    </dgm:pt>
    <dgm:pt modelId="{540A2794-D837-44EE-A24F-F2634BFBA319}" type="sibTrans" cxnId="{4A907DEC-FF70-4E45-8D09-88FEE20B6500}">
      <dgm:prSet/>
      <dgm:spPr/>
      <dgm:t>
        <a:bodyPr/>
        <a:lstStyle/>
        <a:p>
          <a:endParaRPr lang="en-US"/>
        </a:p>
      </dgm:t>
    </dgm:pt>
    <dgm:pt modelId="{31FB84C5-EEFE-449C-AA45-E3BBB2C62D54}">
      <dgm:prSet phldrT="[Text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en-US" b="0" dirty="0"/>
            <a:t>Step 2: Build FA Term</a:t>
          </a:r>
        </a:p>
      </dgm:t>
    </dgm:pt>
    <dgm:pt modelId="{6F78CC53-8E67-4D73-BA32-DE811C2F0191}" type="parTrans" cxnId="{8B45F17F-F0FC-4FEC-BB03-94755E48025F}">
      <dgm:prSet/>
      <dgm:spPr/>
      <dgm:t>
        <a:bodyPr/>
        <a:lstStyle/>
        <a:p>
          <a:endParaRPr lang="en-US"/>
        </a:p>
      </dgm:t>
    </dgm:pt>
    <dgm:pt modelId="{C7FEA775-3690-4A58-A997-45BC574ABE9D}" type="sibTrans" cxnId="{8B45F17F-F0FC-4FEC-BB03-94755E48025F}">
      <dgm:prSet/>
      <dgm:spPr/>
      <dgm:t>
        <a:bodyPr/>
        <a:lstStyle/>
        <a:p>
          <a:endParaRPr lang="en-US"/>
        </a:p>
      </dgm:t>
    </dgm:pt>
    <dgm:pt modelId="{E5F25171-371A-4FB0-BE92-72288DE7DC0C}">
      <dgm:prSet phldrT="[Text]"/>
      <dgm:spPr>
        <a:solidFill>
          <a:schemeClr val="tx1">
            <a:lumMod val="75000"/>
            <a:lumOff val="25000"/>
          </a:schemeClr>
        </a:solidFill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r>
            <a:rPr lang="en-US" b="0" dirty="0"/>
            <a:t>Step 3:  Build Equation Engine Again</a:t>
          </a:r>
        </a:p>
      </dgm:t>
    </dgm:pt>
    <dgm:pt modelId="{E76CABA0-3C30-4AEC-868A-776BACD00B3E}" type="parTrans" cxnId="{4665131D-A18B-48FB-9FB6-7E4881577EE8}">
      <dgm:prSet/>
      <dgm:spPr/>
      <dgm:t>
        <a:bodyPr/>
        <a:lstStyle/>
        <a:p>
          <a:endParaRPr lang="en-US"/>
        </a:p>
      </dgm:t>
    </dgm:pt>
    <dgm:pt modelId="{0C2203BA-DB3D-4B18-9B82-59A406DDDDB5}" type="sibTrans" cxnId="{4665131D-A18B-48FB-9FB6-7E4881577EE8}">
      <dgm:prSet/>
      <dgm:spPr/>
      <dgm:t>
        <a:bodyPr/>
        <a:lstStyle/>
        <a:p>
          <a:endParaRPr lang="en-US"/>
        </a:p>
      </dgm:t>
    </dgm:pt>
    <dgm:pt modelId="{BB73E8C4-7680-4080-8AD4-59D47561051B}" type="pres">
      <dgm:prSet presAssocID="{1C7648D5-25B0-483F-9CBC-048735DDE692}" presName="CompostProcess" presStyleCnt="0">
        <dgm:presLayoutVars>
          <dgm:dir/>
          <dgm:resizeHandles val="exact"/>
        </dgm:presLayoutVars>
      </dgm:prSet>
      <dgm:spPr/>
    </dgm:pt>
    <dgm:pt modelId="{0D107ED9-3C1F-4DF9-B514-5ED951E36FFD}" type="pres">
      <dgm:prSet presAssocID="{1C7648D5-25B0-483F-9CBC-048735DDE692}" presName="arrow" presStyleLbl="bgShp" presStyleIdx="0" presStyleCnt="1"/>
      <dgm:spPr/>
      <dgm:extLst>
        <a:ext uri="{E40237B7-FDA0-4F09-8148-C483321AD2D9}">
          <dgm14:cNvPr xmlns:dgm14="http://schemas.microsoft.com/office/drawing/2010/diagram" id="0" name="" descr="arrow with processes listed out from left to right " title="3 step process of mass packaging "/>
        </a:ext>
      </dgm:extLst>
    </dgm:pt>
    <dgm:pt modelId="{86CA7D95-ADC9-4F08-AA5C-96CB6089358A}" type="pres">
      <dgm:prSet presAssocID="{1C7648D5-25B0-483F-9CBC-048735DDE692}" presName="linearProcess" presStyleCnt="0"/>
      <dgm:spPr/>
    </dgm:pt>
    <dgm:pt modelId="{B4BC7DC2-56D2-4148-B04B-93428D49ECB2}" type="pres">
      <dgm:prSet presAssocID="{271DDC46-BC34-4C22-9338-40756B2EABCC}" presName="textNode" presStyleLbl="node1" presStyleIdx="0" presStyleCnt="3">
        <dgm:presLayoutVars>
          <dgm:bulletEnabled val="1"/>
        </dgm:presLayoutVars>
      </dgm:prSet>
      <dgm:spPr/>
    </dgm:pt>
    <dgm:pt modelId="{8CB9128F-09FD-4A64-813D-BE45667A81F2}" type="pres">
      <dgm:prSet presAssocID="{540A2794-D837-44EE-A24F-F2634BFBA319}" presName="sibTrans" presStyleCnt="0"/>
      <dgm:spPr/>
    </dgm:pt>
    <dgm:pt modelId="{8254774E-2048-458A-967A-6F55C8FB5055}" type="pres">
      <dgm:prSet presAssocID="{31FB84C5-EEFE-449C-AA45-E3BBB2C62D54}" presName="textNode" presStyleLbl="node1" presStyleIdx="1" presStyleCnt="3">
        <dgm:presLayoutVars>
          <dgm:bulletEnabled val="1"/>
        </dgm:presLayoutVars>
      </dgm:prSet>
      <dgm:spPr/>
    </dgm:pt>
    <dgm:pt modelId="{D4EFB04F-7EB1-43BB-AA00-20A62C75CB0D}" type="pres">
      <dgm:prSet presAssocID="{C7FEA775-3690-4A58-A997-45BC574ABE9D}" presName="sibTrans" presStyleCnt="0"/>
      <dgm:spPr/>
    </dgm:pt>
    <dgm:pt modelId="{EE8AB6D9-EB7F-4432-B306-508128C5E489}" type="pres">
      <dgm:prSet presAssocID="{E5F25171-371A-4FB0-BE92-72288DE7DC0C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4665131D-A18B-48FB-9FB6-7E4881577EE8}" srcId="{1C7648D5-25B0-483F-9CBC-048735DDE692}" destId="{E5F25171-371A-4FB0-BE92-72288DE7DC0C}" srcOrd="2" destOrd="0" parTransId="{E76CABA0-3C30-4AEC-868A-776BACD00B3E}" sibTransId="{0C2203BA-DB3D-4B18-9B82-59A406DDDDB5}"/>
    <dgm:cxn modelId="{5F672060-60B4-4D11-B31A-5D0F0756054A}" type="presOf" srcId="{31FB84C5-EEFE-449C-AA45-E3BBB2C62D54}" destId="{8254774E-2048-458A-967A-6F55C8FB5055}" srcOrd="0" destOrd="0" presId="urn:microsoft.com/office/officeart/2005/8/layout/hProcess9"/>
    <dgm:cxn modelId="{E67F0565-B91B-41AE-98C0-4DE0C5EDA711}" type="presOf" srcId="{1C7648D5-25B0-483F-9CBC-048735DDE692}" destId="{BB73E8C4-7680-4080-8AD4-59D47561051B}" srcOrd="0" destOrd="0" presId="urn:microsoft.com/office/officeart/2005/8/layout/hProcess9"/>
    <dgm:cxn modelId="{8B45F17F-F0FC-4FEC-BB03-94755E48025F}" srcId="{1C7648D5-25B0-483F-9CBC-048735DDE692}" destId="{31FB84C5-EEFE-449C-AA45-E3BBB2C62D54}" srcOrd="1" destOrd="0" parTransId="{6F78CC53-8E67-4D73-BA32-DE811C2F0191}" sibTransId="{C7FEA775-3690-4A58-A997-45BC574ABE9D}"/>
    <dgm:cxn modelId="{00DCBDE2-3A5E-4F7A-B720-142C56A9ACEC}" type="presOf" srcId="{E5F25171-371A-4FB0-BE92-72288DE7DC0C}" destId="{EE8AB6D9-EB7F-4432-B306-508128C5E489}" srcOrd="0" destOrd="0" presId="urn:microsoft.com/office/officeart/2005/8/layout/hProcess9"/>
    <dgm:cxn modelId="{4A907DEC-FF70-4E45-8D09-88FEE20B6500}" srcId="{1C7648D5-25B0-483F-9CBC-048735DDE692}" destId="{271DDC46-BC34-4C22-9338-40756B2EABCC}" srcOrd="0" destOrd="0" parTransId="{3153B4E4-EF27-418E-B286-E1B91A8DA495}" sibTransId="{540A2794-D837-44EE-A24F-F2634BFBA319}"/>
    <dgm:cxn modelId="{76CA9CEF-7509-4F50-956E-2D7A5ACB4B5B}" type="presOf" srcId="{271DDC46-BC34-4C22-9338-40756B2EABCC}" destId="{B4BC7DC2-56D2-4148-B04B-93428D49ECB2}" srcOrd="0" destOrd="0" presId="urn:microsoft.com/office/officeart/2005/8/layout/hProcess9"/>
    <dgm:cxn modelId="{C7E0E2FD-43E8-41F3-9ECD-F826E3E466F5}" type="presParOf" srcId="{BB73E8C4-7680-4080-8AD4-59D47561051B}" destId="{0D107ED9-3C1F-4DF9-B514-5ED951E36FFD}" srcOrd="0" destOrd="0" presId="urn:microsoft.com/office/officeart/2005/8/layout/hProcess9"/>
    <dgm:cxn modelId="{DB6FE992-AFCC-403E-B004-06087F086356}" type="presParOf" srcId="{BB73E8C4-7680-4080-8AD4-59D47561051B}" destId="{86CA7D95-ADC9-4F08-AA5C-96CB6089358A}" srcOrd="1" destOrd="0" presId="urn:microsoft.com/office/officeart/2005/8/layout/hProcess9"/>
    <dgm:cxn modelId="{D2AEC65D-86BE-4336-BBBC-08FDD703AD9F}" type="presParOf" srcId="{86CA7D95-ADC9-4F08-AA5C-96CB6089358A}" destId="{B4BC7DC2-56D2-4148-B04B-93428D49ECB2}" srcOrd="0" destOrd="0" presId="urn:microsoft.com/office/officeart/2005/8/layout/hProcess9"/>
    <dgm:cxn modelId="{20DECB7A-DD37-444D-AAF5-9D8A91712D7B}" type="presParOf" srcId="{86CA7D95-ADC9-4F08-AA5C-96CB6089358A}" destId="{8CB9128F-09FD-4A64-813D-BE45667A81F2}" srcOrd="1" destOrd="0" presId="urn:microsoft.com/office/officeart/2005/8/layout/hProcess9"/>
    <dgm:cxn modelId="{D8FBB062-5527-414E-A57C-721EB34F9621}" type="presParOf" srcId="{86CA7D95-ADC9-4F08-AA5C-96CB6089358A}" destId="{8254774E-2048-458A-967A-6F55C8FB5055}" srcOrd="2" destOrd="0" presId="urn:microsoft.com/office/officeart/2005/8/layout/hProcess9"/>
    <dgm:cxn modelId="{C700DDEC-16DA-4A44-AB9B-D682770B2A9E}" type="presParOf" srcId="{86CA7D95-ADC9-4F08-AA5C-96CB6089358A}" destId="{D4EFB04F-7EB1-43BB-AA00-20A62C75CB0D}" srcOrd="3" destOrd="0" presId="urn:microsoft.com/office/officeart/2005/8/layout/hProcess9"/>
    <dgm:cxn modelId="{46AA94FB-EC41-47CF-847A-A6D7601372D1}" type="presParOf" srcId="{86CA7D95-ADC9-4F08-AA5C-96CB6089358A}" destId="{EE8AB6D9-EB7F-4432-B306-508128C5E48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7648D5-25B0-483F-9CBC-048735DDE692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271DDC46-BC34-4C22-9338-40756B2EABCC}">
      <dgm:prSet phldrT="[Text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en-US" b="0" dirty="0"/>
            <a:t>Step 1: Build Equation Engine</a:t>
          </a:r>
        </a:p>
      </dgm:t>
    </dgm:pt>
    <dgm:pt modelId="{3153B4E4-EF27-418E-B286-E1B91A8DA495}" type="parTrans" cxnId="{4A907DEC-FF70-4E45-8D09-88FEE20B6500}">
      <dgm:prSet/>
      <dgm:spPr/>
      <dgm:t>
        <a:bodyPr/>
        <a:lstStyle/>
        <a:p>
          <a:endParaRPr lang="en-US"/>
        </a:p>
      </dgm:t>
    </dgm:pt>
    <dgm:pt modelId="{540A2794-D837-44EE-A24F-F2634BFBA319}" type="sibTrans" cxnId="{4A907DEC-FF70-4E45-8D09-88FEE20B6500}">
      <dgm:prSet/>
      <dgm:spPr/>
      <dgm:t>
        <a:bodyPr/>
        <a:lstStyle/>
        <a:p>
          <a:endParaRPr lang="en-US"/>
        </a:p>
      </dgm:t>
    </dgm:pt>
    <dgm:pt modelId="{31FB84C5-EEFE-449C-AA45-E3BBB2C62D54}">
      <dgm:prSet phldrT="[Text]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en-US" b="1" dirty="0"/>
            <a:t>Step 2: Build FA Term</a:t>
          </a:r>
        </a:p>
      </dgm:t>
    </dgm:pt>
    <dgm:pt modelId="{6F78CC53-8E67-4D73-BA32-DE811C2F0191}" type="parTrans" cxnId="{8B45F17F-F0FC-4FEC-BB03-94755E48025F}">
      <dgm:prSet/>
      <dgm:spPr/>
      <dgm:t>
        <a:bodyPr/>
        <a:lstStyle/>
        <a:p>
          <a:endParaRPr lang="en-US"/>
        </a:p>
      </dgm:t>
    </dgm:pt>
    <dgm:pt modelId="{C7FEA775-3690-4A58-A997-45BC574ABE9D}" type="sibTrans" cxnId="{8B45F17F-F0FC-4FEC-BB03-94755E48025F}">
      <dgm:prSet/>
      <dgm:spPr/>
      <dgm:t>
        <a:bodyPr/>
        <a:lstStyle/>
        <a:p>
          <a:endParaRPr lang="en-US"/>
        </a:p>
      </dgm:t>
    </dgm:pt>
    <dgm:pt modelId="{E5F25171-371A-4FB0-BE92-72288DE7DC0C}">
      <dgm:prSet phldrT="[Text]"/>
      <dgm:spPr>
        <a:solidFill>
          <a:schemeClr val="tx1">
            <a:lumMod val="75000"/>
            <a:lumOff val="25000"/>
          </a:schemeClr>
        </a:solidFill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r>
            <a:rPr lang="en-US" b="0" dirty="0"/>
            <a:t>Step 3:  Build Equation Engine Again</a:t>
          </a:r>
        </a:p>
      </dgm:t>
    </dgm:pt>
    <dgm:pt modelId="{E76CABA0-3C30-4AEC-868A-776BACD00B3E}" type="parTrans" cxnId="{4665131D-A18B-48FB-9FB6-7E4881577EE8}">
      <dgm:prSet/>
      <dgm:spPr/>
      <dgm:t>
        <a:bodyPr/>
        <a:lstStyle/>
        <a:p>
          <a:endParaRPr lang="en-US"/>
        </a:p>
      </dgm:t>
    </dgm:pt>
    <dgm:pt modelId="{0C2203BA-DB3D-4B18-9B82-59A406DDDDB5}" type="sibTrans" cxnId="{4665131D-A18B-48FB-9FB6-7E4881577EE8}">
      <dgm:prSet/>
      <dgm:spPr/>
      <dgm:t>
        <a:bodyPr/>
        <a:lstStyle/>
        <a:p>
          <a:endParaRPr lang="en-US"/>
        </a:p>
      </dgm:t>
    </dgm:pt>
    <dgm:pt modelId="{BB73E8C4-7680-4080-8AD4-59D47561051B}" type="pres">
      <dgm:prSet presAssocID="{1C7648D5-25B0-483F-9CBC-048735DDE692}" presName="CompostProcess" presStyleCnt="0">
        <dgm:presLayoutVars>
          <dgm:dir/>
          <dgm:resizeHandles val="exact"/>
        </dgm:presLayoutVars>
      </dgm:prSet>
      <dgm:spPr/>
    </dgm:pt>
    <dgm:pt modelId="{0D107ED9-3C1F-4DF9-B514-5ED951E36FFD}" type="pres">
      <dgm:prSet presAssocID="{1C7648D5-25B0-483F-9CBC-048735DDE692}" presName="arrow" presStyleLbl="bgShp" presStyleIdx="0" presStyleCnt="1"/>
      <dgm:spPr/>
      <dgm:extLst>
        <a:ext uri="{E40237B7-FDA0-4F09-8148-C483321AD2D9}">
          <dgm14:cNvPr xmlns:dgm14="http://schemas.microsoft.com/office/drawing/2010/diagram" id="0" name="" descr="arrow with processes listed out from left to right " title="3 step process of mass packaging "/>
        </a:ext>
      </dgm:extLst>
    </dgm:pt>
    <dgm:pt modelId="{86CA7D95-ADC9-4F08-AA5C-96CB6089358A}" type="pres">
      <dgm:prSet presAssocID="{1C7648D5-25B0-483F-9CBC-048735DDE692}" presName="linearProcess" presStyleCnt="0"/>
      <dgm:spPr/>
    </dgm:pt>
    <dgm:pt modelId="{B4BC7DC2-56D2-4148-B04B-93428D49ECB2}" type="pres">
      <dgm:prSet presAssocID="{271DDC46-BC34-4C22-9338-40756B2EABCC}" presName="textNode" presStyleLbl="node1" presStyleIdx="0" presStyleCnt="3">
        <dgm:presLayoutVars>
          <dgm:bulletEnabled val="1"/>
        </dgm:presLayoutVars>
      </dgm:prSet>
      <dgm:spPr/>
    </dgm:pt>
    <dgm:pt modelId="{8CB9128F-09FD-4A64-813D-BE45667A81F2}" type="pres">
      <dgm:prSet presAssocID="{540A2794-D837-44EE-A24F-F2634BFBA319}" presName="sibTrans" presStyleCnt="0"/>
      <dgm:spPr/>
    </dgm:pt>
    <dgm:pt modelId="{8254774E-2048-458A-967A-6F55C8FB5055}" type="pres">
      <dgm:prSet presAssocID="{31FB84C5-EEFE-449C-AA45-E3BBB2C62D54}" presName="textNode" presStyleLbl="node1" presStyleIdx="1" presStyleCnt="3">
        <dgm:presLayoutVars>
          <dgm:bulletEnabled val="1"/>
        </dgm:presLayoutVars>
      </dgm:prSet>
      <dgm:spPr/>
    </dgm:pt>
    <dgm:pt modelId="{D4EFB04F-7EB1-43BB-AA00-20A62C75CB0D}" type="pres">
      <dgm:prSet presAssocID="{C7FEA775-3690-4A58-A997-45BC574ABE9D}" presName="sibTrans" presStyleCnt="0"/>
      <dgm:spPr/>
    </dgm:pt>
    <dgm:pt modelId="{EE8AB6D9-EB7F-4432-B306-508128C5E489}" type="pres">
      <dgm:prSet presAssocID="{E5F25171-371A-4FB0-BE92-72288DE7DC0C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4665131D-A18B-48FB-9FB6-7E4881577EE8}" srcId="{1C7648D5-25B0-483F-9CBC-048735DDE692}" destId="{E5F25171-371A-4FB0-BE92-72288DE7DC0C}" srcOrd="2" destOrd="0" parTransId="{E76CABA0-3C30-4AEC-868A-776BACD00B3E}" sibTransId="{0C2203BA-DB3D-4B18-9B82-59A406DDDDB5}"/>
    <dgm:cxn modelId="{5F672060-60B4-4D11-B31A-5D0F0756054A}" type="presOf" srcId="{31FB84C5-EEFE-449C-AA45-E3BBB2C62D54}" destId="{8254774E-2048-458A-967A-6F55C8FB5055}" srcOrd="0" destOrd="0" presId="urn:microsoft.com/office/officeart/2005/8/layout/hProcess9"/>
    <dgm:cxn modelId="{E67F0565-B91B-41AE-98C0-4DE0C5EDA711}" type="presOf" srcId="{1C7648D5-25B0-483F-9CBC-048735DDE692}" destId="{BB73E8C4-7680-4080-8AD4-59D47561051B}" srcOrd="0" destOrd="0" presId="urn:microsoft.com/office/officeart/2005/8/layout/hProcess9"/>
    <dgm:cxn modelId="{8B45F17F-F0FC-4FEC-BB03-94755E48025F}" srcId="{1C7648D5-25B0-483F-9CBC-048735DDE692}" destId="{31FB84C5-EEFE-449C-AA45-E3BBB2C62D54}" srcOrd="1" destOrd="0" parTransId="{6F78CC53-8E67-4D73-BA32-DE811C2F0191}" sibTransId="{C7FEA775-3690-4A58-A997-45BC574ABE9D}"/>
    <dgm:cxn modelId="{00DCBDE2-3A5E-4F7A-B720-142C56A9ACEC}" type="presOf" srcId="{E5F25171-371A-4FB0-BE92-72288DE7DC0C}" destId="{EE8AB6D9-EB7F-4432-B306-508128C5E489}" srcOrd="0" destOrd="0" presId="urn:microsoft.com/office/officeart/2005/8/layout/hProcess9"/>
    <dgm:cxn modelId="{4A907DEC-FF70-4E45-8D09-88FEE20B6500}" srcId="{1C7648D5-25B0-483F-9CBC-048735DDE692}" destId="{271DDC46-BC34-4C22-9338-40756B2EABCC}" srcOrd="0" destOrd="0" parTransId="{3153B4E4-EF27-418E-B286-E1B91A8DA495}" sibTransId="{540A2794-D837-44EE-A24F-F2634BFBA319}"/>
    <dgm:cxn modelId="{76CA9CEF-7509-4F50-956E-2D7A5ACB4B5B}" type="presOf" srcId="{271DDC46-BC34-4C22-9338-40756B2EABCC}" destId="{B4BC7DC2-56D2-4148-B04B-93428D49ECB2}" srcOrd="0" destOrd="0" presId="urn:microsoft.com/office/officeart/2005/8/layout/hProcess9"/>
    <dgm:cxn modelId="{C7E0E2FD-43E8-41F3-9ECD-F826E3E466F5}" type="presParOf" srcId="{BB73E8C4-7680-4080-8AD4-59D47561051B}" destId="{0D107ED9-3C1F-4DF9-B514-5ED951E36FFD}" srcOrd="0" destOrd="0" presId="urn:microsoft.com/office/officeart/2005/8/layout/hProcess9"/>
    <dgm:cxn modelId="{DB6FE992-AFCC-403E-B004-06087F086356}" type="presParOf" srcId="{BB73E8C4-7680-4080-8AD4-59D47561051B}" destId="{86CA7D95-ADC9-4F08-AA5C-96CB6089358A}" srcOrd="1" destOrd="0" presId="urn:microsoft.com/office/officeart/2005/8/layout/hProcess9"/>
    <dgm:cxn modelId="{D2AEC65D-86BE-4336-BBBC-08FDD703AD9F}" type="presParOf" srcId="{86CA7D95-ADC9-4F08-AA5C-96CB6089358A}" destId="{B4BC7DC2-56D2-4148-B04B-93428D49ECB2}" srcOrd="0" destOrd="0" presId="urn:microsoft.com/office/officeart/2005/8/layout/hProcess9"/>
    <dgm:cxn modelId="{20DECB7A-DD37-444D-AAF5-9D8A91712D7B}" type="presParOf" srcId="{86CA7D95-ADC9-4F08-AA5C-96CB6089358A}" destId="{8CB9128F-09FD-4A64-813D-BE45667A81F2}" srcOrd="1" destOrd="0" presId="urn:microsoft.com/office/officeart/2005/8/layout/hProcess9"/>
    <dgm:cxn modelId="{D8FBB062-5527-414E-A57C-721EB34F9621}" type="presParOf" srcId="{86CA7D95-ADC9-4F08-AA5C-96CB6089358A}" destId="{8254774E-2048-458A-967A-6F55C8FB5055}" srcOrd="2" destOrd="0" presId="urn:microsoft.com/office/officeart/2005/8/layout/hProcess9"/>
    <dgm:cxn modelId="{C700DDEC-16DA-4A44-AB9B-D682770B2A9E}" type="presParOf" srcId="{86CA7D95-ADC9-4F08-AA5C-96CB6089358A}" destId="{D4EFB04F-7EB1-43BB-AA00-20A62C75CB0D}" srcOrd="3" destOrd="0" presId="urn:microsoft.com/office/officeart/2005/8/layout/hProcess9"/>
    <dgm:cxn modelId="{46AA94FB-EC41-47CF-847A-A6D7601372D1}" type="presParOf" srcId="{86CA7D95-ADC9-4F08-AA5C-96CB6089358A}" destId="{EE8AB6D9-EB7F-4432-B306-508128C5E48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7648D5-25B0-483F-9CBC-048735DDE692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271DDC46-BC34-4C22-9338-40756B2EABCC}">
      <dgm:prSet phldrT="[Text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en-US" b="0" dirty="0"/>
            <a:t>Step 1: Build Equation Engine</a:t>
          </a:r>
        </a:p>
      </dgm:t>
    </dgm:pt>
    <dgm:pt modelId="{3153B4E4-EF27-418E-B286-E1B91A8DA495}" type="parTrans" cxnId="{4A907DEC-FF70-4E45-8D09-88FEE20B6500}">
      <dgm:prSet/>
      <dgm:spPr/>
      <dgm:t>
        <a:bodyPr/>
        <a:lstStyle/>
        <a:p>
          <a:endParaRPr lang="en-US"/>
        </a:p>
      </dgm:t>
    </dgm:pt>
    <dgm:pt modelId="{540A2794-D837-44EE-A24F-F2634BFBA319}" type="sibTrans" cxnId="{4A907DEC-FF70-4E45-8D09-88FEE20B6500}">
      <dgm:prSet/>
      <dgm:spPr/>
      <dgm:t>
        <a:bodyPr/>
        <a:lstStyle/>
        <a:p>
          <a:endParaRPr lang="en-US"/>
        </a:p>
      </dgm:t>
    </dgm:pt>
    <dgm:pt modelId="{31FB84C5-EEFE-449C-AA45-E3BBB2C62D54}">
      <dgm:prSet phldrT="[Text]"/>
      <dgm:spPr>
        <a:solidFill>
          <a:schemeClr val="tx1">
            <a:lumMod val="75000"/>
            <a:lumOff val="25000"/>
          </a:schemeClr>
        </a:solidFill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r>
            <a:rPr lang="en-US" b="0" dirty="0"/>
            <a:t>Step 2: Build FA Term</a:t>
          </a:r>
        </a:p>
      </dgm:t>
    </dgm:pt>
    <dgm:pt modelId="{6F78CC53-8E67-4D73-BA32-DE811C2F0191}" type="parTrans" cxnId="{8B45F17F-F0FC-4FEC-BB03-94755E48025F}">
      <dgm:prSet/>
      <dgm:spPr/>
      <dgm:t>
        <a:bodyPr/>
        <a:lstStyle/>
        <a:p>
          <a:endParaRPr lang="en-US"/>
        </a:p>
      </dgm:t>
    </dgm:pt>
    <dgm:pt modelId="{C7FEA775-3690-4A58-A997-45BC574ABE9D}" type="sibTrans" cxnId="{8B45F17F-F0FC-4FEC-BB03-94755E48025F}">
      <dgm:prSet/>
      <dgm:spPr/>
      <dgm:t>
        <a:bodyPr/>
        <a:lstStyle/>
        <a:p>
          <a:endParaRPr lang="en-US"/>
        </a:p>
      </dgm:t>
    </dgm:pt>
    <dgm:pt modelId="{E5F25171-371A-4FB0-BE92-72288DE7DC0C}">
      <dgm:prSet phldrT="[Text]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en-US" b="1" dirty="0"/>
            <a:t>Step 3:  Build Equation Engine Again</a:t>
          </a:r>
        </a:p>
      </dgm:t>
    </dgm:pt>
    <dgm:pt modelId="{E76CABA0-3C30-4AEC-868A-776BACD00B3E}" type="parTrans" cxnId="{4665131D-A18B-48FB-9FB6-7E4881577EE8}">
      <dgm:prSet/>
      <dgm:spPr/>
      <dgm:t>
        <a:bodyPr/>
        <a:lstStyle/>
        <a:p>
          <a:endParaRPr lang="en-US"/>
        </a:p>
      </dgm:t>
    </dgm:pt>
    <dgm:pt modelId="{0C2203BA-DB3D-4B18-9B82-59A406DDDDB5}" type="sibTrans" cxnId="{4665131D-A18B-48FB-9FB6-7E4881577EE8}">
      <dgm:prSet/>
      <dgm:spPr/>
      <dgm:t>
        <a:bodyPr/>
        <a:lstStyle/>
        <a:p>
          <a:endParaRPr lang="en-US"/>
        </a:p>
      </dgm:t>
    </dgm:pt>
    <dgm:pt modelId="{BB73E8C4-7680-4080-8AD4-59D47561051B}" type="pres">
      <dgm:prSet presAssocID="{1C7648D5-25B0-483F-9CBC-048735DDE692}" presName="CompostProcess" presStyleCnt="0">
        <dgm:presLayoutVars>
          <dgm:dir/>
          <dgm:resizeHandles val="exact"/>
        </dgm:presLayoutVars>
      </dgm:prSet>
      <dgm:spPr/>
    </dgm:pt>
    <dgm:pt modelId="{0D107ED9-3C1F-4DF9-B514-5ED951E36FFD}" type="pres">
      <dgm:prSet presAssocID="{1C7648D5-25B0-483F-9CBC-048735DDE692}" presName="arrow" presStyleLbl="bgShp" presStyleIdx="0" presStyleCnt="1"/>
      <dgm:spPr/>
      <dgm:extLst>
        <a:ext uri="{E40237B7-FDA0-4F09-8148-C483321AD2D9}">
          <dgm14:cNvPr xmlns:dgm14="http://schemas.microsoft.com/office/drawing/2010/diagram" id="0" name="" descr="arrow with processes listed out from left to right " title="3 step process of mass packaging "/>
        </a:ext>
      </dgm:extLst>
    </dgm:pt>
    <dgm:pt modelId="{86CA7D95-ADC9-4F08-AA5C-96CB6089358A}" type="pres">
      <dgm:prSet presAssocID="{1C7648D5-25B0-483F-9CBC-048735DDE692}" presName="linearProcess" presStyleCnt="0"/>
      <dgm:spPr/>
    </dgm:pt>
    <dgm:pt modelId="{B4BC7DC2-56D2-4148-B04B-93428D49ECB2}" type="pres">
      <dgm:prSet presAssocID="{271DDC46-BC34-4C22-9338-40756B2EABCC}" presName="textNode" presStyleLbl="node1" presStyleIdx="0" presStyleCnt="3">
        <dgm:presLayoutVars>
          <dgm:bulletEnabled val="1"/>
        </dgm:presLayoutVars>
      </dgm:prSet>
      <dgm:spPr/>
    </dgm:pt>
    <dgm:pt modelId="{8CB9128F-09FD-4A64-813D-BE45667A81F2}" type="pres">
      <dgm:prSet presAssocID="{540A2794-D837-44EE-A24F-F2634BFBA319}" presName="sibTrans" presStyleCnt="0"/>
      <dgm:spPr/>
    </dgm:pt>
    <dgm:pt modelId="{8254774E-2048-458A-967A-6F55C8FB5055}" type="pres">
      <dgm:prSet presAssocID="{31FB84C5-EEFE-449C-AA45-E3BBB2C62D54}" presName="textNode" presStyleLbl="node1" presStyleIdx="1" presStyleCnt="3">
        <dgm:presLayoutVars>
          <dgm:bulletEnabled val="1"/>
        </dgm:presLayoutVars>
      </dgm:prSet>
      <dgm:spPr/>
    </dgm:pt>
    <dgm:pt modelId="{D4EFB04F-7EB1-43BB-AA00-20A62C75CB0D}" type="pres">
      <dgm:prSet presAssocID="{C7FEA775-3690-4A58-A997-45BC574ABE9D}" presName="sibTrans" presStyleCnt="0"/>
      <dgm:spPr/>
    </dgm:pt>
    <dgm:pt modelId="{EE8AB6D9-EB7F-4432-B306-508128C5E489}" type="pres">
      <dgm:prSet presAssocID="{E5F25171-371A-4FB0-BE92-72288DE7DC0C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4665131D-A18B-48FB-9FB6-7E4881577EE8}" srcId="{1C7648D5-25B0-483F-9CBC-048735DDE692}" destId="{E5F25171-371A-4FB0-BE92-72288DE7DC0C}" srcOrd="2" destOrd="0" parTransId="{E76CABA0-3C30-4AEC-868A-776BACD00B3E}" sibTransId="{0C2203BA-DB3D-4B18-9B82-59A406DDDDB5}"/>
    <dgm:cxn modelId="{5F672060-60B4-4D11-B31A-5D0F0756054A}" type="presOf" srcId="{31FB84C5-EEFE-449C-AA45-E3BBB2C62D54}" destId="{8254774E-2048-458A-967A-6F55C8FB5055}" srcOrd="0" destOrd="0" presId="urn:microsoft.com/office/officeart/2005/8/layout/hProcess9"/>
    <dgm:cxn modelId="{E67F0565-B91B-41AE-98C0-4DE0C5EDA711}" type="presOf" srcId="{1C7648D5-25B0-483F-9CBC-048735DDE692}" destId="{BB73E8C4-7680-4080-8AD4-59D47561051B}" srcOrd="0" destOrd="0" presId="urn:microsoft.com/office/officeart/2005/8/layout/hProcess9"/>
    <dgm:cxn modelId="{8B45F17F-F0FC-4FEC-BB03-94755E48025F}" srcId="{1C7648D5-25B0-483F-9CBC-048735DDE692}" destId="{31FB84C5-EEFE-449C-AA45-E3BBB2C62D54}" srcOrd="1" destOrd="0" parTransId="{6F78CC53-8E67-4D73-BA32-DE811C2F0191}" sibTransId="{C7FEA775-3690-4A58-A997-45BC574ABE9D}"/>
    <dgm:cxn modelId="{00DCBDE2-3A5E-4F7A-B720-142C56A9ACEC}" type="presOf" srcId="{E5F25171-371A-4FB0-BE92-72288DE7DC0C}" destId="{EE8AB6D9-EB7F-4432-B306-508128C5E489}" srcOrd="0" destOrd="0" presId="urn:microsoft.com/office/officeart/2005/8/layout/hProcess9"/>
    <dgm:cxn modelId="{4A907DEC-FF70-4E45-8D09-88FEE20B6500}" srcId="{1C7648D5-25B0-483F-9CBC-048735DDE692}" destId="{271DDC46-BC34-4C22-9338-40756B2EABCC}" srcOrd="0" destOrd="0" parTransId="{3153B4E4-EF27-418E-B286-E1B91A8DA495}" sibTransId="{540A2794-D837-44EE-A24F-F2634BFBA319}"/>
    <dgm:cxn modelId="{76CA9CEF-7509-4F50-956E-2D7A5ACB4B5B}" type="presOf" srcId="{271DDC46-BC34-4C22-9338-40756B2EABCC}" destId="{B4BC7DC2-56D2-4148-B04B-93428D49ECB2}" srcOrd="0" destOrd="0" presId="urn:microsoft.com/office/officeart/2005/8/layout/hProcess9"/>
    <dgm:cxn modelId="{C7E0E2FD-43E8-41F3-9ECD-F826E3E466F5}" type="presParOf" srcId="{BB73E8C4-7680-4080-8AD4-59D47561051B}" destId="{0D107ED9-3C1F-4DF9-B514-5ED951E36FFD}" srcOrd="0" destOrd="0" presId="urn:microsoft.com/office/officeart/2005/8/layout/hProcess9"/>
    <dgm:cxn modelId="{DB6FE992-AFCC-403E-B004-06087F086356}" type="presParOf" srcId="{BB73E8C4-7680-4080-8AD4-59D47561051B}" destId="{86CA7D95-ADC9-4F08-AA5C-96CB6089358A}" srcOrd="1" destOrd="0" presId="urn:microsoft.com/office/officeart/2005/8/layout/hProcess9"/>
    <dgm:cxn modelId="{D2AEC65D-86BE-4336-BBBC-08FDD703AD9F}" type="presParOf" srcId="{86CA7D95-ADC9-4F08-AA5C-96CB6089358A}" destId="{B4BC7DC2-56D2-4148-B04B-93428D49ECB2}" srcOrd="0" destOrd="0" presId="urn:microsoft.com/office/officeart/2005/8/layout/hProcess9"/>
    <dgm:cxn modelId="{20DECB7A-DD37-444D-AAF5-9D8A91712D7B}" type="presParOf" srcId="{86CA7D95-ADC9-4F08-AA5C-96CB6089358A}" destId="{8CB9128F-09FD-4A64-813D-BE45667A81F2}" srcOrd="1" destOrd="0" presId="urn:microsoft.com/office/officeart/2005/8/layout/hProcess9"/>
    <dgm:cxn modelId="{D8FBB062-5527-414E-A57C-721EB34F9621}" type="presParOf" srcId="{86CA7D95-ADC9-4F08-AA5C-96CB6089358A}" destId="{8254774E-2048-458A-967A-6F55C8FB5055}" srcOrd="2" destOrd="0" presId="urn:microsoft.com/office/officeart/2005/8/layout/hProcess9"/>
    <dgm:cxn modelId="{C700DDEC-16DA-4A44-AB9B-D682770B2A9E}" type="presParOf" srcId="{86CA7D95-ADC9-4F08-AA5C-96CB6089358A}" destId="{D4EFB04F-7EB1-43BB-AA00-20A62C75CB0D}" srcOrd="3" destOrd="0" presId="urn:microsoft.com/office/officeart/2005/8/layout/hProcess9"/>
    <dgm:cxn modelId="{46AA94FB-EC41-47CF-847A-A6D7601372D1}" type="presParOf" srcId="{86CA7D95-ADC9-4F08-AA5C-96CB6089358A}" destId="{EE8AB6D9-EB7F-4432-B306-508128C5E48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7648D5-25B0-483F-9CBC-048735DDE692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31FB84C5-EEFE-449C-AA45-E3BBB2C62D54}">
      <dgm:prSet phldrT="[Text]"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en-US" sz="4000" b="0" dirty="0"/>
            <a:t>Steps 1 - 3</a:t>
          </a:r>
        </a:p>
      </dgm:t>
    </dgm:pt>
    <dgm:pt modelId="{6F78CC53-8E67-4D73-BA32-DE811C2F0191}" type="parTrans" cxnId="{8B45F17F-F0FC-4FEC-BB03-94755E48025F}">
      <dgm:prSet/>
      <dgm:spPr/>
      <dgm:t>
        <a:bodyPr/>
        <a:lstStyle/>
        <a:p>
          <a:endParaRPr lang="en-US"/>
        </a:p>
      </dgm:t>
    </dgm:pt>
    <dgm:pt modelId="{C7FEA775-3690-4A58-A997-45BC574ABE9D}" type="sibTrans" cxnId="{8B45F17F-F0FC-4FEC-BB03-94755E48025F}">
      <dgm:prSet/>
      <dgm:spPr/>
      <dgm:t>
        <a:bodyPr/>
        <a:lstStyle/>
        <a:p>
          <a:endParaRPr lang="en-US"/>
        </a:p>
      </dgm:t>
    </dgm:pt>
    <dgm:pt modelId="{E5F25171-371A-4FB0-BE92-72288DE7DC0C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4000" b="1" dirty="0"/>
            <a:t>Schedule JobSet</a:t>
          </a:r>
          <a:endParaRPr lang="en-US" sz="4000" dirty="0"/>
        </a:p>
      </dgm:t>
    </dgm:pt>
    <dgm:pt modelId="{E76CABA0-3C30-4AEC-868A-776BACD00B3E}" type="parTrans" cxnId="{4665131D-A18B-48FB-9FB6-7E4881577EE8}">
      <dgm:prSet/>
      <dgm:spPr/>
      <dgm:t>
        <a:bodyPr/>
        <a:lstStyle/>
        <a:p>
          <a:endParaRPr lang="en-US"/>
        </a:p>
      </dgm:t>
    </dgm:pt>
    <dgm:pt modelId="{0C2203BA-DB3D-4B18-9B82-59A406DDDDB5}" type="sibTrans" cxnId="{4665131D-A18B-48FB-9FB6-7E4881577EE8}">
      <dgm:prSet/>
      <dgm:spPr/>
      <dgm:t>
        <a:bodyPr/>
        <a:lstStyle/>
        <a:p>
          <a:endParaRPr lang="en-US"/>
        </a:p>
      </dgm:t>
    </dgm:pt>
    <dgm:pt modelId="{BB73E8C4-7680-4080-8AD4-59D47561051B}" type="pres">
      <dgm:prSet presAssocID="{1C7648D5-25B0-483F-9CBC-048735DDE692}" presName="CompostProcess" presStyleCnt="0">
        <dgm:presLayoutVars>
          <dgm:dir/>
          <dgm:resizeHandles val="exact"/>
        </dgm:presLayoutVars>
      </dgm:prSet>
      <dgm:spPr/>
    </dgm:pt>
    <dgm:pt modelId="{0D107ED9-3C1F-4DF9-B514-5ED951E36FFD}" type="pres">
      <dgm:prSet presAssocID="{1C7648D5-25B0-483F-9CBC-048735DDE692}" presName="arrow" presStyleLbl="bgShp" presStyleIdx="0" presStyleCnt="1"/>
      <dgm:spPr/>
      <dgm:extLst>
        <a:ext uri="{E40237B7-FDA0-4F09-8148-C483321AD2D9}">
          <dgm14:cNvPr xmlns:dgm14="http://schemas.microsoft.com/office/drawing/2010/diagram" id="0" name="" descr="arrow with processes listed out from left to right " title="3 step process of mass packaging "/>
        </a:ext>
      </dgm:extLst>
    </dgm:pt>
    <dgm:pt modelId="{86CA7D95-ADC9-4F08-AA5C-96CB6089358A}" type="pres">
      <dgm:prSet presAssocID="{1C7648D5-25B0-483F-9CBC-048735DDE692}" presName="linearProcess" presStyleCnt="0"/>
      <dgm:spPr/>
    </dgm:pt>
    <dgm:pt modelId="{8254774E-2048-458A-967A-6F55C8FB5055}" type="pres">
      <dgm:prSet presAssocID="{31FB84C5-EEFE-449C-AA45-E3BBB2C62D54}" presName="textNode" presStyleLbl="node1" presStyleIdx="0" presStyleCnt="2" custScaleX="110085">
        <dgm:presLayoutVars>
          <dgm:bulletEnabled val="1"/>
        </dgm:presLayoutVars>
      </dgm:prSet>
      <dgm:spPr/>
    </dgm:pt>
    <dgm:pt modelId="{D4EFB04F-7EB1-43BB-AA00-20A62C75CB0D}" type="pres">
      <dgm:prSet presAssocID="{C7FEA775-3690-4A58-A997-45BC574ABE9D}" presName="sibTrans" presStyleCnt="0"/>
      <dgm:spPr/>
    </dgm:pt>
    <dgm:pt modelId="{EE8AB6D9-EB7F-4432-B306-508128C5E489}" type="pres">
      <dgm:prSet presAssocID="{E5F25171-371A-4FB0-BE92-72288DE7DC0C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4665131D-A18B-48FB-9FB6-7E4881577EE8}" srcId="{1C7648D5-25B0-483F-9CBC-048735DDE692}" destId="{E5F25171-371A-4FB0-BE92-72288DE7DC0C}" srcOrd="1" destOrd="0" parTransId="{E76CABA0-3C30-4AEC-868A-776BACD00B3E}" sibTransId="{0C2203BA-DB3D-4B18-9B82-59A406DDDDB5}"/>
    <dgm:cxn modelId="{5F672060-60B4-4D11-B31A-5D0F0756054A}" type="presOf" srcId="{31FB84C5-EEFE-449C-AA45-E3BBB2C62D54}" destId="{8254774E-2048-458A-967A-6F55C8FB5055}" srcOrd="0" destOrd="0" presId="urn:microsoft.com/office/officeart/2005/8/layout/hProcess9"/>
    <dgm:cxn modelId="{E67F0565-B91B-41AE-98C0-4DE0C5EDA711}" type="presOf" srcId="{1C7648D5-25B0-483F-9CBC-048735DDE692}" destId="{BB73E8C4-7680-4080-8AD4-59D47561051B}" srcOrd="0" destOrd="0" presId="urn:microsoft.com/office/officeart/2005/8/layout/hProcess9"/>
    <dgm:cxn modelId="{8B45F17F-F0FC-4FEC-BB03-94755E48025F}" srcId="{1C7648D5-25B0-483F-9CBC-048735DDE692}" destId="{31FB84C5-EEFE-449C-AA45-E3BBB2C62D54}" srcOrd="0" destOrd="0" parTransId="{6F78CC53-8E67-4D73-BA32-DE811C2F0191}" sibTransId="{C7FEA775-3690-4A58-A997-45BC574ABE9D}"/>
    <dgm:cxn modelId="{00DCBDE2-3A5E-4F7A-B720-142C56A9ACEC}" type="presOf" srcId="{E5F25171-371A-4FB0-BE92-72288DE7DC0C}" destId="{EE8AB6D9-EB7F-4432-B306-508128C5E489}" srcOrd="0" destOrd="0" presId="urn:microsoft.com/office/officeart/2005/8/layout/hProcess9"/>
    <dgm:cxn modelId="{C7E0E2FD-43E8-41F3-9ECD-F826E3E466F5}" type="presParOf" srcId="{BB73E8C4-7680-4080-8AD4-59D47561051B}" destId="{0D107ED9-3C1F-4DF9-B514-5ED951E36FFD}" srcOrd="0" destOrd="0" presId="urn:microsoft.com/office/officeart/2005/8/layout/hProcess9"/>
    <dgm:cxn modelId="{DB6FE992-AFCC-403E-B004-06087F086356}" type="presParOf" srcId="{BB73E8C4-7680-4080-8AD4-59D47561051B}" destId="{86CA7D95-ADC9-4F08-AA5C-96CB6089358A}" srcOrd="1" destOrd="0" presId="urn:microsoft.com/office/officeart/2005/8/layout/hProcess9"/>
    <dgm:cxn modelId="{D8FBB062-5527-414E-A57C-721EB34F9621}" type="presParOf" srcId="{86CA7D95-ADC9-4F08-AA5C-96CB6089358A}" destId="{8254774E-2048-458A-967A-6F55C8FB5055}" srcOrd="0" destOrd="0" presId="urn:microsoft.com/office/officeart/2005/8/layout/hProcess9"/>
    <dgm:cxn modelId="{C700DDEC-16DA-4A44-AB9B-D682770B2A9E}" type="presParOf" srcId="{86CA7D95-ADC9-4F08-AA5C-96CB6089358A}" destId="{D4EFB04F-7EB1-43BB-AA00-20A62C75CB0D}" srcOrd="1" destOrd="0" presId="urn:microsoft.com/office/officeart/2005/8/layout/hProcess9"/>
    <dgm:cxn modelId="{46AA94FB-EC41-47CF-847A-A6D7601372D1}" type="presParOf" srcId="{86CA7D95-ADC9-4F08-AA5C-96CB6089358A}" destId="{EE8AB6D9-EB7F-4432-B306-508128C5E489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07ED9-3C1F-4DF9-B514-5ED951E36FFD}">
      <dsp:nvSpPr>
        <dsp:cNvPr id="0" name=""/>
        <dsp:cNvSpPr/>
      </dsp:nvSpPr>
      <dsp:spPr>
        <a:xfrm>
          <a:off x="505284" y="0"/>
          <a:ext cx="5726561" cy="4540469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C7DC2-56D2-4148-B04B-93428D49ECB2}">
      <dsp:nvSpPr>
        <dsp:cNvPr id="0" name=""/>
        <dsp:cNvSpPr/>
      </dsp:nvSpPr>
      <dsp:spPr>
        <a:xfrm>
          <a:off x="7237" y="1362140"/>
          <a:ext cx="2168514" cy="1816187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Step 1: Build Equation Engine</a:t>
          </a:r>
        </a:p>
      </dsp:txBody>
      <dsp:txXfrm>
        <a:off x="95896" y="1450799"/>
        <a:ext cx="1991196" cy="1638869"/>
      </dsp:txXfrm>
    </dsp:sp>
    <dsp:sp modelId="{8254774E-2048-458A-967A-6F55C8FB5055}">
      <dsp:nvSpPr>
        <dsp:cNvPr id="0" name=""/>
        <dsp:cNvSpPr/>
      </dsp:nvSpPr>
      <dsp:spPr>
        <a:xfrm>
          <a:off x="2284308" y="1362140"/>
          <a:ext cx="2168514" cy="1816187"/>
        </a:xfrm>
        <a:prstGeom prst="roundRect">
          <a:avLst/>
        </a:prstGeom>
        <a:solidFill>
          <a:schemeClr val="tx1">
            <a:lumMod val="75000"/>
            <a:lumOff val="2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 dirty="0"/>
            <a:t>Step 2: Build FA Term</a:t>
          </a:r>
        </a:p>
      </dsp:txBody>
      <dsp:txXfrm>
        <a:off x="2372967" y="1450799"/>
        <a:ext cx="1991196" cy="1638869"/>
      </dsp:txXfrm>
    </dsp:sp>
    <dsp:sp modelId="{EE8AB6D9-EB7F-4432-B306-508128C5E489}">
      <dsp:nvSpPr>
        <dsp:cNvPr id="0" name=""/>
        <dsp:cNvSpPr/>
      </dsp:nvSpPr>
      <dsp:spPr>
        <a:xfrm>
          <a:off x="4561379" y="1362140"/>
          <a:ext cx="2168514" cy="1816187"/>
        </a:xfrm>
        <a:prstGeom prst="roundRect">
          <a:avLst/>
        </a:prstGeom>
        <a:solidFill>
          <a:schemeClr val="tx1">
            <a:lumMod val="75000"/>
            <a:lumOff val="25000"/>
          </a:schemeClr>
        </a:solidFill>
        <a:ln w="12700" cap="flat" cmpd="sng" algn="ctr">
          <a:solidFill>
            <a:schemeClr val="tx1">
              <a:lumMod val="75000"/>
              <a:lumOff val="2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 dirty="0"/>
            <a:t>Step 3:  Build Equation Engine Again</a:t>
          </a:r>
        </a:p>
      </dsp:txBody>
      <dsp:txXfrm>
        <a:off x="4650038" y="1450799"/>
        <a:ext cx="1991196" cy="16388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07ED9-3C1F-4DF9-B514-5ED951E36FFD}">
      <dsp:nvSpPr>
        <dsp:cNvPr id="0" name=""/>
        <dsp:cNvSpPr/>
      </dsp:nvSpPr>
      <dsp:spPr>
        <a:xfrm>
          <a:off x="505284" y="0"/>
          <a:ext cx="5726561" cy="4540469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C7DC2-56D2-4148-B04B-93428D49ECB2}">
      <dsp:nvSpPr>
        <dsp:cNvPr id="0" name=""/>
        <dsp:cNvSpPr/>
      </dsp:nvSpPr>
      <dsp:spPr>
        <a:xfrm>
          <a:off x="7237" y="1362140"/>
          <a:ext cx="2168514" cy="1816187"/>
        </a:xfrm>
        <a:prstGeom prst="roundRect">
          <a:avLst/>
        </a:prstGeom>
        <a:solidFill>
          <a:schemeClr val="tx1">
            <a:lumMod val="75000"/>
            <a:lumOff val="2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 dirty="0"/>
            <a:t>Step 1: Build Equation Engine</a:t>
          </a:r>
        </a:p>
      </dsp:txBody>
      <dsp:txXfrm>
        <a:off x="95896" y="1450799"/>
        <a:ext cx="1991196" cy="1638869"/>
      </dsp:txXfrm>
    </dsp:sp>
    <dsp:sp modelId="{8254774E-2048-458A-967A-6F55C8FB5055}">
      <dsp:nvSpPr>
        <dsp:cNvPr id="0" name=""/>
        <dsp:cNvSpPr/>
      </dsp:nvSpPr>
      <dsp:spPr>
        <a:xfrm>
          <a:off x="2284308" y="1362140"/>
          <a:ext cx="2168514" cy="1816187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Step 2: Build FA Term</a:t>
          </a:r>
        </a:p>
      </dsp:txBody>
      <dsp:txXfrm>
        <a:off x="2372967" y="1450799"/>
        <a:ext cx="1991196" cy="1638869"/>
      </dsp:txXfrm>
    </dsp:sp>
    <dsp:sp modelId="{EE8AB6D9-EB7F-4432-B306-508128C5E489}">
      <dsp:nvSpPr>
        <dsp:cNvPr id="0" name=""/>
        <dsp:cNvSpPr/>
      </dsp:nvSpPr>
      <dsp:spPr>
        <a:xfrm>
          <a:off x="4561379" y="1362140"/>
          <a:ext cx="2168514" cy="1816187"/>
        </a:xfrm>
        <a:prstGeom prst="roundRect">
          <a:avLst/>
        </a:prstGeom>
        <a:solidFill>
          <a:schemeClr val="tx1">
            <a:lumMod val="75000"/>
            <a:lumOff val="25000"/>
          </a:schemeClr>
        </a:solidFill>
        <a:ln w="12700" cap="flat" cmpd="sng" algn="ctr">
          <a:solidFill>
            <a:schemeClr val="tx1">
              <a:lumMod val="75000"/>
              <a:lumOff val="2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 dirty="0"/>
            <a:t>Step 3:  Build Equation Engine Again</a:t>
          </a:r>
        </a:p>
      </dsp:txBody>
      <dsp:txXfrm>
        <a:off x="4650038" y="1450799"/>
        <a:ext cx="1991196" cy="16388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07ED9-3C1F-4DF9-B514-5ED951E36FFD}">
      <dsp:nvSpPr>
        <dsp:cNvPr id="0" name=""/>
        <dsp:cNvSpPr/>
      </dsp:nvSpPr>
      <dsp:spPr>
        <a:xfrm>
          <a:off x="505284" y="0"/>
          <a:ext cx="5726561" cy="4540469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C7DC2-56D2-4148-B04B-93428D49ECB2}">
      <dsp:nvSpPr>
        <dsp:cNvPr id="0" name=""/>
        <dsp:cNvSpPr/>
      </dsp:nvSpPr>
      <dsp:spPr>
        <a:xfrm>
          <a:off x="7237" y="1362140"/>
          <a:ext cx="2168514" cy="1816187"/>
        </a:xfrm>
        <a:prstGeom prst="roundRect">
          <a:avLst/>
        </a:prstGeom>
        <a:solidFill>
          <a:schemeClr val="tx1">
            <a:lumMod val="75000"/>
            <a:lumOff val="2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 dirty="0"/>
            <a:t>Step 1: Build Equation Engine</a:t>
          </a:r>
        </a:p>
      </dsp:txBody>
      <dsp:txXfrm>
        <a:off x="95896" y="1450799"/>
        <a:ext cx="1991196" cy="1638869"/>
      </dsp:txXfrm>
    </dsp:sp>
    <dsp:sp modelId="{8254774E-2048-458A-967A-6F55C8FB5055}">
      <dsp:nvSpPr>
        <dsp:cNvPr id="0" name=""/>
        <dsp:cNvSpPr/>
      </dsp:nvSpPr>
      <dsp:spPr>
        <a:xfrm>
          <a:off x="2284308" y="1362140"/>
          <a:ext cx="2168514" cy="1816187"/>
        </a:xfrm>
        <a:prstGeom prst="roundRect">
          <a:avLst/>
        </a:prstGeom>
        <a:solidFill>
          <a:schemeClr val="tx1">
            <a:lumMod val="75000"/>
            <a:lumOff val="25000"/>
          </a:schemeClr>
        </a:solidFill>
        <a:ln w="12700" cap="flat" cmpd="sng" algn="ctr">
          <a:solidFill>
            <a:schemeClr val="tx1">
              <a:lumMod val="75000"/>
              <a:lumOff val="2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 dirty="0"/>
            <a:t>Step 2: Build FA Term</a:t>
          </a:r>
        </a:p>
      </dsp:txBody>
      <dsp:txXfrm>
        <a:off x="2372967" y="1450799"/>
        <a:ext cx="1991196" cy="1638869"/>
      </dsp:txXfrm>
    </dsp:sp>
    <dsp:sp modelId="{EE8AB6D9-EB7F-4432-B306-508128C5E489}">
      <dsp:nvSpPr>
        <dsp:cNvPr id="0" name=""/>
        <dsp:cNvSpPr/>
      </dsp:nvSpPr>
      <dsp:spPr>
        <a:xfrm>
          <a:off x="4561379" y="1362140"/>
          <a:ext cx="2168514" cy="1816187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Step 3:  Build Equation Engine Again</a:t>
          </a:r>
        </a:p>
      </dsp:txBody>
      <dsp:txXfrm>
        <a:off x="4650038" y="1450799"/>
        <a:ext cx="1991196" cy="16388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07ED9-3C1F-4DF9-B514-5ED951E36FFD}">
      <dsp:nvSpPr>
        <dsp:cNvPr id="0" name=""/>
        <dsp:cNvSpPr/>
      </dsp:nvSpPr>
      <dsp:spPr>
        <a:xfrm>
          <a:off x="505284" y="0"/>
          <a:ext cx="5726561" cy="4540469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54774E-2048-458A-967A-6F55C8FB5055}">
      <dsp:nvSpPr>
        <dsp:cNvPr id="0" name=""/>
        <dsp:cNvSpPr/>
      </dsp:nvSpPr>
      <dsp:spPr>
        <a:xfrm>
          <a:off x="457857" y="1362140"/>
          <a:ext cx="2873921" cy="1816187"/>
        </a:xfrm>
        <a:prstGeom prst="roundRect">
          <a:avLst/>
        </a:prstGeom>
        <a:solidFill>
          <a:schemeClr val="tx1">
            <a:lumMod val="75000"/>
            <a:lumOff val="2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0" kern="1200" dirty="0"/>
            <a:t>Steps 1 - 3</a:t>
          </a:r>
        </a:p>
      </dsp:txBody>
      <dsp:txXfrm>
        <a:off x="546516" y="1450799"/>
        <a:ext cx="2696603" cy="1638869"/>
      </dsp:txXfrm>
    </dsp:sp>
    <dsp:sp modelId="{EE8AB6D9-EB7F-4432-B306-508128C5E489}">
      <dsp:nvSpPr>
        <dsp:cNvPr id="0" name=""/>
        <dsp:cNvSpPr/>
      </dsp:nvSpPr>
      <dsp:spPr>
        <a:xfrm>
          <a:off x="3668635" y="1362140"/>
          <a:ext cx="2610638" cy="1816187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/>
            <a:t>Schedule JobSet</a:t>
          </a:r>
          <a:endParaRPr lang="en-US" sz="4000" kern="1200" dirty="0"/>
        </a:p>
      </dsp:txBody>
      <dsp:txXfrm>
        <a:off x="3757294" y="1450799"/>
        <a:ext cx="2433320" cy="16388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7D8E9-3331-4291-9F17-3FF41B935400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0C177-458E-4ECB-97EC-7EDCBA19D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3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DBB64-96D6-42B0-8680-D8E44BBF474E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84A02-D147-49A8-A06D-A5C08FF69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9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362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2820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23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46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</a:t>
            </a:r>
            <a:r>
              <a:rPr lang="en-US" baseline="0" dirty="0"/>
              <a:t> course completion</a:t>
            </a:r>
            <a:r>
              <a:rPr lang="en-US" dirty="0"/>
              <a:t>, you should</a:t>
            </a:r>
            <a:r>
              <a:rPr lang="en-US" baseline="0" dirty="0"/>
              <a:t> now </a:t>
            </a:r>
            <a:r>
              <a:rPr lang="en-US" dirty="0"/>
              <a:t>be able to: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73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41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82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28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05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11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989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 Triangle Patter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8"/>
          <a:stretch/>
        </p:blipFill>
        <p:spPr>
          <a:xfrm>
            <a:off x="2317813" y="0"/>
            <a:ext cx="6829477" cy="374996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69888" y="3863685"/>
            <a:ext cx="8336975" cy="999259"/>
          </a:xfrm>
          <a:prstGeom prst="rect">
            <a:avLst/>
          </a:prstGeom>
        </p:spPr>
        <p:txBody>
          <a:bodyPr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0608" y="4976665"/>
            <a:ext cx="8388928" cy="6790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 b="0" i="0" baseline="0">
                <a:solidFill>
                  <a:srgbClr val="003764"/>
                </a:solidFill>
                <a:latin typeface="+mj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69888" y="5769402"/>
            <a:ext cx="4614862" cy="758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03764"/>
                </a:solidFill>
              </a:defRPr>
            </a:lvl1pPr>
          </a:lstStyle>
          <a:p>
            <a:pPr lvl="0"/>
            <a:r>
              <a:rPr lang="en-US" dirty="0"/>
              <a:t>Presenter(s)</a:t>
            </a:r>
            <a:br>
              <a:rPr lang="en-US" dirty="0"/>
            </a:br>
            <a:r>
              <a:rPr lang="en-US" dirty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2854638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3764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9/30/2024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2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9/30/2024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9540" y="294198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19540" y="1174172"/>
            <a:ext cx="8336975" cy="49668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898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476958"/>
            <a:ext cx="7886700" cy="611619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Final Slide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2265367"/>
            <a:ext cx="7886700" cy="3428855"/>
          </a:xfrm>
          <a:prstGeom prst="rect">
            <a:avLst/>
          </a:prstGeom>
        </p:spPr>
        <p:txBody>
          <a:bodyPr/>
          <a:lstStyle>
            <a:lvl1pPr marL="457200" marR="0" indent="-45720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>
                <a:solidFill>
                  <a:srgbClr val="003764"/>
                </a:solidFill>
              </a:defRPr>
            </a:lvl1pPr>
            <a:lvl2pPr marL="342884" indent="0">
              <a:buNone/>
              <a:defRPr>
                <a:solidFill>
                  <a:srgbClr val="003764"/>
                </a:solidFill>
              </a:defRPr>
            </a:lvl2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Always use a Final Slide in order to include the Creative Commons footer language in the presentation.</a:t>
            </a:r>
            <a:br>
              <a:rPr lang="en-US" dirty="0"/>
            </a:br>
            <a:r>
              <a:rPr lang="en-US" dirty="0"/>
              <a:t>Ideas for the slide: Contact information; “Thank you;” “Questions?”</a:t>
            </a:r>
          </a:p>
        </p:txBody>
      </p:sp>
      <p:pic>
        <p:nvPicPr>
          <p:cNvPr id="14" name="Picture 13" descr="CC. Creative Commons license, attribution alone">
            <a:extLst>
              <a:ext uri="{FF2B5EF4-FFF2-40B4-BE49-F238E27FC236}">
                <a16:creationId xmlns:a16="http://schemas.microsoft.com/office/drawing/2014/main" id="{55C0BD8F-0D00-4252-96EA-53CD706830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8650" y="6399147"/>
            <a:ext cx="835224" cy="2987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9A014E-7345-4161-B6F8-70E7EA234759}"/>
              </a:ext>
            </a:extLst>
          </p:cNvPr>
          <p:cNvSpPr txBox="1"/>
          <p:nvPr userDrawn="1"/>
        </p:nvSpPr>
        <p:spPr>
          <a:xfrm>
            <a:off x="1454322" y="6445499"/>
            <a:ext cx="378496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0" i="1" kern="120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Except where otherwise noted, this work is licensed under </a:t>
            </a:r>
            <a:r>
              <a:rPr lang="en-US" sz="750" b="0" i="1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 BY 4.0</a:t>
            </a:r>
            <a:r>
              <a:rPr lang="en-US" sz="750" b="0" i="1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en-US" sz="750" b="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08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mmunity and Technical Colleges. Washington State Boar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6860" y="1549936"/>
            <a:ext cx="8336975" cy="79707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36860" y="2415155"/>
            <a:ext cx="8336975" cy="37570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F79CB6C7-AD96-437F-A75B-A1987D8D9ACA}" type="datetime1">
              <a:rPr lang="en-US" smtClean="0"/>
              <a:t>9/30/2024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6245" y="6483926"/>
            <a:ext cx="467590" cy="237549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178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2468" y="1709744"/>
            <a:ext cx="8270588" cy="2852737"/>
          </a:xfrm>
          <a:prstGeom prst="rect">
            <a:avLst/>
          </a:prstGeom>
        </p:spPr>
        <p:txBody>
          <a:bodyPr anchor="b"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582468" y="4589469"/>
            <a:ext cx="827058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3764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11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E68BEF8-F67A-4B64-B2F2-CC4AA048128C}" type="datetime1">
              <a:rPr lang="en-US" smtClean="0"/>
              <a:t>9/30/2024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4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22561" y="1462241"/>
            <a:ext cx="8534403" cy="71985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422561" y="2400300"/>
            <a:ext cx="4014357" cy="39693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759271" y="2400304"/>
            <a:ext cx="4197693" cy="39693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1001848F-E7F6-4E55-B1DE-CC691BBD4F09}" type="datetime1">
              <a:rPr lang="en-US" smtClean="0"/>
              <a:t>9/30/2024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8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3" name="Picture 12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4063"/>
            <a:ext cx="4067706" cy="1481791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07276" y="1485854"/>
            <a:ext cx="8335388" cy="736311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507278" y="2385434"/>
            <a:ext cx="4002378" cy="5248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507278" y="3003840"/>
            <a:ext cx="4002378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0207" y="2385430"/>
            <a:ext cx="4052457" cy="5248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4"/>
          </p:nvPr>
        </p:nvSpPr>
        <p:spPr>
          <a:xfrm>
            <a:off x="4790207" y="3003840"/>
            <a:ext cx="4052457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3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5E48A247-4D0D-4017-954A-CBEE1B524F16}" type="datetime1">
              <a:rPr lang="en-US" smtClean="0"/>
              <a:t>9/30/2024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6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9" name="Picture 8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40327" y="1457982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3F43D62C-E4AB-4F6C-BB6E-7C3A3BBC5E2B}" type="datetime1">
              <a:rPr lang="en-US" smtClean="0"/>
              <a:t>9/30/2024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0" name="Picture 9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8" name="Rectangle 7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92275FF0-9E97-4E0A-B533-109FB6621FD2}" type="datetime1">
              <a:rPr lang="en-US" smtClean="0"/>
              <a:t>9/30/2024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0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86494" y="1385541"/>
            <a:ext cx="3160715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494" y="2888673"/>
            <a:ext cx="3160715" cy="34923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863540" y="1569027"/>
            <a:ext cx="5041469" cy="481202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A3C062AC-1CC2-40A8-B531-F2154AC26E35}" type="datetime1">
              <a:rPr lang="en-US" smtClean="0"/>
              <a:t>9/30/2024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39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03370" y="1385541"/>
            <a:ext cx="3358139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370" y="2888673"/>
            <a:ext cx="3358139" cy="35428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024047" y="1569026"/>
            <a:ext cx="4839398" cy="486247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6EA93EB-E55E-4DBB-B6AA-C54A9BA5E4A4}" type="datetime1">
              <a:rPr lang="en-US" smtClean="0"/>
              <a:t>9/30/2024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42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33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51" r:id="rId10"/>
    <p:sldLayoutId id="2147483672" r:id="rId11"/>
    <p:sldLayoutId id="214748367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17" descr="A screenshot of a video call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b="880"/>
          <a:stretch/>
        </p:blipFill>
        <p:spPr>
          <a:xfrm>
            <a:off x="214958" y="162335"/>
            <a:ext cx="8714084" cy="509540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7"/>
          <p:cNvSpPr/>
          <p:nvPr/>
        </p:nvSpPr>
        <p:spPr>
          <a:xfrm>
            <a:off x="2532127" y="1290051"/>
            <a:ext cx="4001756" cy="2989964"/>
          </a:xfrm>
          <a:prstGeom prst="roundRect">
            <a:avLst>
              <a:gd name="adj" fmla="val 16667"/>
            </a:avLst>
          </a:prstGeom>
          <a:solidFill>
            <a:srgbClr val="2F3133"/>
          </a:solidFill>
          <a:ln w="25400" cap="flat" cmpd="sng">
            <a:solidFill>
              <a:srgbClr val="8F95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7"/>
          <p:cNvSpPr txBox="1"/>
          <p:nvPr/>
        </p:nvSpPr>
        <p:spPr>
          <a:xfrm>
            <a:off x="2657859" y="1441037"/>
            <a:ext cx="20952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MEETING RECORDING NOTICE</a:t>
            </a:r>
            <a:endParaRPr dirty="0"/>
          </a:p>
        </p:txBody>
      </p:sp>
      <p:sp>
        <p:nvSpPr>
          <p:cNvPr id="140" name="Google Shape;140;p17"/>
          <p:cNvSpPr txBox="1"/>
          <p:nvPr/>
        </p:nvSpPr>
        <p:spPr>
          <a:xfrm>
            <a:off x="2657859" y="2641637"/>
            <a:ext cx="375029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The law requires consent prior to recording a person’s participation in an event. Your participation in this video conference (training) equals consent to be recorded, as required by law. </a:t>
            </a:r>
            <a:endParaRPr sz="11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If you do not consent to being recorded but choose to participate, please turn your camera off and use the chat feature to interact with the other participants.</a:t>
            </a:r>
            <a:endParaRPr sz="1100" dirty="0"/>
          </a:p>
        </p:txBody>
      </p:sp>
      <p:cxnSp>
        <p:nvCxnSpPr>
          <p:cNvPr id="142" name="Google Shape;142;p17"/>
          <p:cNvCxnSpPr>
            <a:cxnSpLocks/>
          </p:cNvCxnSpPr>
          <p:nvPr/>
        </p:nvCxnSpPr>
        <p:spPr>
          <a:xfrm flipH="1">
            <a:off x="935469" y="4330550"/>
            <a:ext cx="160000" cy="551984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43" name="Google Shape;143;p17"/>
          <p:cNvCxnSpPr>
            <a:cxnSpLocks/>
          </p:cNvCxnSpPr>
          <p:nvPr/>
        </p:nvCxnSpPr>
        <p:spPr>
          <a:xfrm flipH="1">
            <a:off x="5495009" y="4330550"/>
            <a:ext cx="913141" cy="392276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44" name="Google Shape;144;p17"/>
          <p:cNvSpPr/>
          <p:nvPr/>
        </p:nvSpPr>
        <p:spPr>
          <a:xfrm>
            <a:off x="6337426" y="4202794"/>
            <a:ext cx="1630345" cy="534398"/>
          </a:xfrm>
          <a:prstGeom prst="roundRect">
            <a:avLst>
              <a:gd name="adj" fmla="val 16667"/>
            </a:avLst>
          </a:prstGeom>
          <a:solidFill>
            <a:srgbClr val="2F3133"/>
          </a:solidFill>
          <a:ln w="25400" cap="flat" cmpd="sng">
            <a:solidFill>
              <a:srgbClr val="8F95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Enable AI Assistant</a:t>
            </a:r>
            <a:endParaRPr dirty="0"/>
          </a:p>
        </p:txBody>
      </p:sp>
      <p:sp>
        <p:nvSpPr>
          <p:cNvPr id="141" name="Google Shape;141;p17"/>
          <p:cNvSpPr/>
          <p:nvPr/>
        </p:nvSpPr>
        <p:spPr>
          <a:xfrm>
            <a:off x="588459" y="3935595"/>
            <a:ext cx="1630345" cy="534398"/>
          </a:xfrm>
          <a:prstGeom prst="roundRect">
            <a:avLst>
              <a:gd name="adj" fmla="val 16667"/>
            </a:avLst>
          </a:prstGeom>
          <a:solidFill>
            <a:srgbClr val="2F3133"/>
          </a:solidFill>
          <a:ln w="25400" cap="flat" cmpd="sng">
            <a:solidFill>
              <a:srgbClr val="8F95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Enable Closed Captions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CENSUS PROCESSING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14400"/>
            <a:ext cx="8336975" cy="5226628"/>
          </a:xfrm>
        </p:spPr>
        <p:txBody>
          <a:bodyPr/>
          <a:lstStyle/>
          <a:p>
            <a:r>
              <a:rPr lang="en-US" dirty="0"/>
              <a:t>3-STEP PROCESS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3696292"/>
              </p:ext>
            </p:extLst>
          </p:nvPr>
        </p:nvGraphicFramePr>
        <p:xfrm>
          <a:off x="1366345" y="1324302"/>
          <a:ext cx="6737131" cy="4540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22691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census equation </a:t>
            </a:r>
            <a:r>
              <a:rPr lang="en-US" dirty="0" err="1"/>
              <a:t>engINE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23513CC-AB36-B469-2ABC-C3C2B27A6E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97" y="995264"/>
            <a:ext cx="8579180" cy="5486304"/>
          </a:xfrm>
          <a:ln>
            <a:solidFill>
              <a:schemeClr val="tx1"/>
            </a:solidFill>
          </a:ln>
        </p:spPr>
      </p:pic>
      <p:sp>
        <p:nvSpPr>
          <p:cNvPr id="6" name="TextBox 2"/>
          <p:cNvSpPr txBox="1"/>
          <p:nvPr/>
        </p:nvSpPr>
        <p:spPr>
          <a:xfrm>
            <a:off x="4087894" y="824161"/>
            <a:ext cx="3487439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  </a:t>
            </a:r>
            <a:r>
              <a:rPr lang="en-US" sz="1400" dirty="0">
                <a:solidFill>
                  <a:schemeClr val="tx1"/>
                </a:solidFill>
              </a:rPr>
              <a:t>Set Up SACR &gt; Common Definitions &gt; Equation Engine &gt; Run Equation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95265" y="5999398"/>
            <a:ext cx="687746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This step resets FA Term back to the actual enrollment at census date, and locks it</a:t>
            </a:r>
          </a:p>
        </p:txBody>
      </p:sp>
    </p:spTree>
    <p:extLst>
      <p:ext uri="{BB962C8B-B14F-4D97-AF65-F5344CB8AC3E}">
        <p14:creationId xmlns:p14="http://schemas.microsoft.com/office/powerpoint/2010/main" val="2418060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57467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SCHEDULING JOBSET DEFINITION</a:t>
            </a:r>
          </a:p>
        </p:txBody>
      </p:sp>
    </p:spTree>
    <p:extLst>
      <p:ext uri="{BB962C8B-B14F-4D97-AF65-F5344CB8AC3E}">
        <p14:creationId xmlns:p14="http://schemas.microsoft.com/office/powerpoint/2010/main" val="3924439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CENSUS PROCESSING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14400"/>
            <a:ext cx="8336975" cy="5226628"/>
          </a:xfrm>
        </p:spPr>
        <p:txBody>
          <a:bodyPr/>
          <a:lstStyle/>
          <a:p>
            <a:r>
              <a:rPr lang="en-US" dirty="0"/>
              <a:t>Schedule JobSet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10187518"/>
              </p:ext>
            </p:extLst>
          </p:nvPr>
        </p:nvGraphicFramePr>
        <p:xfrm>
          <a:off x="1366345" y="1324302"/>
          <a:ext cx="6737131" cy="4540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90304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2123" y="323743"/>
            <a:ext cx="8302337" cy="786457"/>
          </a:xfrm>
        </p:spPr>
        <p:txBody>
          <a:bodyPr/>
          <a:lstStyle/>
          <a:p>
            <a:r>
              <a:rPr lang="en-US" dirty="0"/>
              <a:t>PROCESS CENSUS CONT’D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87485" y="893004"/>
            <a:ext cx="8336975" cy="5237138"/>
          </a:xfrm>
        </p:spPr>
        <p:txBody>
          <a:bodyPr/>
          <a:lstStyle/>
          <a:p>
            <a:r>
              <a:rPr lang="en-US" dirty="0"/>
              <a:t>Schedule JobSet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73562F-F8BD-9940-B011-AEFFC0E89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04" y="1475639"/>
            <a:ext cx="4445853" cy="40719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2"/>
          <p:cNvSpPr txBox="1"/>
          <p:nvPr/>
        </p:nvSpPr>
        <p:spPr>
          <a:xfrm>
            <a:off x="4173035" y="1690347"/>
            <a:ext cx="3487439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  </a:t>
            </a:r>
            <a:r>
              <a:rPr lang="en-US" sz="1400" dirty="0" err="1">
                <a:solidFill>
                  <a:schemeClr val="tx1"/>
                </a:solidFill>
              </a:rPr>
              <a:t>PeopleTools</a:t>
            </a:r>
            <a:r>
              <a:rPr lang="en-US" sz="1400" dirty="0">
                <a:solidFill>
                  <a:schemeClr val="tx1"/>
                </a:solidFill>
              </a:rPr>
              <a:t> &gt; Process Scheduler &gt; Schedule JobSet Definitions</a:t>
            </a:r>
          </a:p>
        </p:txBody>
      </p:sp>
    </p:spTree>
    <p:extLst>
      <p:ext uri="{BB962C8B-B14F-4D97-AF65-F5344CB8AC3E}">
        <p14:creationId xmlns:p14="http://schemas.microsoft.com/office/powerpoint/2010/main" val="3996674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9540" y="190049"/>
            <a:ext cx="8302337" cy="786457"/>
          </a:xfrm>
        </p:spPr>
        <p:txBody>
          <a:bodyPr/>
          <a:lstStyle/>
          <a:p>
            <a:r>
              <a:rPr lang="en-US" dirty="0"/>
              <a:t>Process census cont’d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84BBEE-3ED6-2A70-832D-87B772C4AE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5" y="1276677"/>
            <a:ext cx="5978561" cy="53877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716437"/>
            <a:ext cx="8336975" cy="5424591"/>
          </a:xfrm>
        </p:spPr>
        <p:txBody>
          <a:bodyPr/>
          <a:lstStyle/>
          <a:p>
            <a:r>
              <a:rPr lang="en-US" dirty="0"/>
              <a:t>Schedule JobSet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02251" y="249783"/>
            <a:ext cx="1215177" cy="61863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u="sng" dirty="0"/>
              <a:t>Note:</a:t>
            </a:r>
            <a:r>
              <a:rPr lang="en-US" b="1" dirty="0"/>
              <a:t>  </a:t>
            </a:r>
          </a:p>
          <a:p>
            <a:r>
              <a:rPr lang="en-US" dirty="0"/>
              <a:t>Set a future date* for your </a:t>
            </a:r>
            <a:r>
              <a:rPr lang="en-US" dirty="0" err="1"/>
              <a:t>JobSet</a:t>
            </a:r>
            <a:r>
              <a:rPr lang="en-US" dirty="0"/>
              <a:t> to run, then make the </a:t>
            </a:r>
            <a:r>
              <a:rPr lang="en-US" b="1" dirty="0"/>
              <a:t>Status</a:t>
            </a:r>
            <a:r>
              <a:rPr lang="en-US" dirty="0"/>
              <a:t> “Active”</a:t>
            </a:r>
          </a:p>
          <a:p>
            <a:endParaRPr lang="en-US" dirty="0"/>
          </a:p>
          <a:p>
            <a:r>
              <a:rPr lang="en-US" dirty="0"/>
              <a:t>*The </a:t>
            </a:r>
            <a:r>
              <a:rPr lang="en-US" dirty="0" err="1"/>
              <a:t>JobSet</a:t>
            </a:r>
            <a:r>
              <a:rPr lang="en-US" dirty="0"/>
              <a:t> should be run shortly </a:t>
            </a:r>
            <a:r>
              <a:rPr lang="en-US" u="sng" dirty="0"/>
              <a:t>after midnight on the day after your actual census date.</a:t>
            </a:r>
            <a:r>
              <a:rPr lang="en-US" dirty="0"/>
              <a:t>  </a:t>
            </a: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 flipH="1">
            <a:off x="5573027" y="1415820"/>
            <a:ext cx="2024775" cy="14140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168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9540" y="252156"/>
            <a:ext cx="8302337" cy="786457"/>
          </a:xfrm>
        </p:spPr>
        <p:txBody>
          <a:bodyPr/>
          <a:lstStyle/>
          <a:p>
            <a:r>
              <a:rPr lang="en-US" dirty="0"/>
              <a:t>Process census cont’d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788276"/>
            <a:ext cx="8336975" cy="5352752"/>
          </a:xfrm>
        </p:spPr>
        <p:txBody>
          <a:bodyPr/>
          <a:lstStyle/>
          <a:p>
            <a:r>
              <a:rPr lang="en-US" dirty="0"/>
              <a:t>Schedule JobSet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7FA2BE-8A8E-4FA8-C607-6200F5C05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99" y="1427050"/>
            <a:ext cx="8302336" cy="43065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616951" y="5683575"/>
            <a:ext cx="3991035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i="1" u="sng" dirty="0"/>
              <a:t>Tip!</a:t>
            </a:r>
            <a:r>
              <a:rPr lang="en-US" i="1" dirty="0"/>
              <a:t>  </a:t>
            </a:r>
            <a:r>
              <a:rPr lang="en-US" dirty="0"/>
              <a:t>Copy your run control IDs from the previous steps and paste them into the fields on this page to ensure accuracy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204857" y="6141027"/>
            <a:ext cx="0" cy="801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 flipV="1">
            <a:off x="5355771" y="4273617"/>
            <a:ext cx="1252215" cy="14057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615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2906372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QUERIES</a:t>
            </a:r>
          </a:p>
        </p:txBody>
      </p:sp>
    </p:spTree>
    <p:extLst>
      <p:ext uri="{BB962C8B-B14F-4D97-AF65-F5344CB8AC3E}">
        <p14:creationId xmlns:p14="http://schemas.microsoft.com/office/powerpoint/2010/main" val="178996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9887" y="4052324"/>
            <a:ext cx="8336975" cy="999259"/>
          </a:xfrm>
        </p:spPr>
        <p:txBody>
          <a:bodyPr/>
          <a:lstStyle/>
          <a:p>
            <a:r>
              <a:rPr lang="en-US" dirty="0"/>
              <a:t>Census processing</a:t>
            </a:r>
            <a:br>
              <a:rPr lang="en-US" dirty="0"/>
            </a:br>
            <a:r>
              <a:rPr lang="en-US" dirty="0"/>
              <a:t>refresher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9887" y="5570641"/>
            <a:ext cx="5563080" cy="758825"/>
          </a:xfrm>
        </p:spPr>
        <p:txBody>
          <a:bodyPr/>
          <a:lstStyle/>
          <a:p>
            <a:r>
              <a:rPr lang="en-US" dirty="0"/>
              <a:t>Kelly Forsberg</a:t>
            </a:r>
          </a:p>
          <a:p>
            <a:r>
              <a:rPr lang="en-US" dirty="0"/>
              <a:t>ctcLink Functional Trainer | Financial Aid</a:t>
            </a:r>
          </a:p>
          <a:p>
            <a:r>
              <a:rPr lang="en-US" dirty="0"/>
              <a:t>October 2024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7834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6860" y="1245136"/>
            <a:ext cx="8336975" cy="797070"/>
          </a:xfrm>
        </p:spPr>
        <p:txBody>
          <a:bodyPr/>
          <a:lstStyle/>
          <a:p>
            <a:r>
              <a:rPr lang="en-US" dirty="0"/>
              <a:t>queries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6860" y="2042206"/>
            <a:ext cx="8336975" cy="412999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Available queries recommended to run after you’ve begun disbursement, and </a:t>
            </a:r>
            <a:r>
              <a:rPr lang="en-US" u="sng" dirty="0"/>
              <a:t>run daily</a:t>
            </a:r>
            <a:r>
              <a:rPr lang="en-US" b="1" u="sng" dirty="0"/>
              <a:t> until </a:t>
            </a:r>
            <a:r>
              <a:rPr lang="en-US" u="sng" dirty="0"/>
              <a:t>Census lock</a:t>
            </a:r>
            <a:r>
              <a:rPr lang="en-US" dirty="0"/>
              <a:t>:</a:t>
            </a:r>
          </a:p>
          <a:p>
            <a:r>
              <a:rPr lang="en-US" sz="2400" b="1" dirty="0"/>
              <a:t>CTC_FA_LOAD_COMP_BETWEEN_DATE </a:t>
            </a:r>
            <a:r>
              <a:rPr lang="en-US" sz="2200" dirty="0"/>
              <a:t>– Compares students with different FA load level when disbursed to date entered in prompt.  Picks up students with all aid</a:t>
            </a:r>
          </a:p>
          <a:p>
            <a:r>
              <a:rPr lang="en-US" sz="2200" b="1" dirty="0"/>
              <a:t>QCS_FA_LOAD_DECREASE_B4_CENSUS </a:t>
            </a:r>
            <a:r>
              <a:rPr lang="en-US" sz="2200" dirty="0"/>
              <a:t>– Compares students’ FA Load and Enrollment Intensity at disbursement and compares to date run, identifies drop in enrollment</a:t>
            </a:r>
          </a:p>
          <a:p>
            <a:r>
              <a:rPr lang="en-US" sz="2400" b="1" dirty="0"/>
              <a:t>CTC_SERVICE_INDICATOR_LIST </a:t>
            </a:r>
            <a:r>
              <a:rPr lang="en-US" sz="2200" dirty="0"/>
              <a:t>– Run to FLF to see who still has an outstanding FLF Service Indicator</a:t>
            </a:r>
          </a:p>
          <a:p>
            <a:endParaRPr lang="en-US" sz="2200" dirty="0"/>
          </a:p>
          <a:p>
            <a:pPr marL="0" indent="0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638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6860" y="1245136"/>
            <a:ext cx="8336975" cy="797070"/>
          </a:xfrm>
        </p:spPr>
        <p:txBody>
          <a:bodyPr/>
          <a:lstStyle/>
          <a:p>
            <a:r>
              <a:rPr lang="en-US" dirty="0"/>
              <a:t>Queries CONT’D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6860" y="2042206"/>
            <a:ext cx="8336975" cy="412999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Available queries recommended to </a:t>
            </a:r>
            <a:r>
              <a:rPr lang="en-US" u="sng" dirty="0"/>
              <a:t>run after Census lock</a:t>
            </a:r>
            <a:r>
              <a:rPr lang="en-US" dirty="0"/>
              <a:t>:</a:t>
            </a:r>
          </a:p>
          <a:p>
            <a:r>
              <a:rPr lang="en-US" sz="2400" b="1" dirty="0"/>
              <a:t>QCS_FA_CENSUS_DATE_LIST</a:t>
            </a:r>
            <a:r>
              <a:rPr lang="en-US" dirty="0"/>
              <a:t> – </a:t>
            </a:r>
            <a:r>
              <a:rPr lang="en-US" sz="2200" dirty="0"/>
              <a:t>Identifies students with a discrepancy between FA Load and Enrollment Intensity captured at most recent Authorization run via the Award Activity page vs. the FA Load in FA Term.  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064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3744241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6860" y="1245136"/>
            <a:ext cx="8336975" cy="797070"/>
          </a:xfrm>
        </p:spPr>
        <p:txBody>
          <a:bodyPr/>
          <a:lstStyle/>
          <a:p>
            <a:r>
              <a:rPr lang="en-US" dirty="0"/>
              <a:t>Outcomes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6860" y="2042206"/>
            <a:ext cx="8336975" cy="412999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At training completion, you should be able to:</a:t>
            </a:r>
          </a:p>
          <a:p>
            <a:r>
              <a:rPr lang="en-US" sz="2400" dirty="0"/>
              <a:t>Understand the steps in the Census Process</a:t>
            </a:r>
          </a:p>
          <a:p>
            <a:pPr lvl="1"/>
            <a:r>
              <a:rPr lang="en-US" sz="2000" dirty="0"/>
              <a:t>Update the Run Equation with AY and Term</a:t>
            </a:r>
          </a:p>
          <a:p>
            <a:pPr lvl="1"/>
            <a:r>
              <a:rPr lang="en-US" sz="2000" dirty="0"/>
              <a:t>Update the AY and terms on the Build FA Term page Run Controls for Census</a:t>
            </a:r>
          </a:p>
          <a:p>
            <a:pPr lvl="1"/>
            <a:r>
              <a:rPr lang="en-US" sz="2000" dirty="0"/>
              <a:t>Update the AY and terms on the Census Run Equation</a:t>
            </a:r>
          </a:p>
          <a:p>
            <a:r>
              <a:rPr lang="en-US" sz="2400" dirty="0"/>
              <a:t>Understand how to update the Census </a:t>
            </a:r>
            <a:r>
              <a:rPr lang="en-US" sz="2400" dirty="0" err="1"/>
              <a:t>JobSet</a:t>
            </a:r>
            <a:endParaRPr lang="en-US" sz="2400" dirty="0"/>
          </a:p>
          <a:p>
            <a:r>
              <a:rPr lang="en-US" sz="2400" dirty="0"/>
              <a:t>Understand which Census Queries are available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08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26130"/>
            <a:ext cx="7886700" cy="611619"/>
          </a:xfrm>
        </p:spPr>
        <p:txBody>
          <a:bodyPr/>
          <a:lstStyle/>
          <a:p>
            <a:r>
              <a:rPr lang="en-US" dirty="0"/>
              <a:t>Congratulations!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8650" y="2017337"/>
            <a:ext cx="7886700" cy="3676886"/>
          </a:xfrm>
        </p:spPr>
        <p:txBody>
          <a:bodyPr/>
          <a:lstStyle/>
          <a:p>
            <a:r>
              <a:rPr lang="en-US" dirty="0"/>
              <a:t>Census Processing Refresher Training Complete! </a:t>
            </a:r>
          </a:p>
          <a:p>
            <a:r>
              <a:rPr lang="en-US" dirty="0"/>
              <a:t>Please review census business processing guide resource as you are doing your census processing</a:t>
            </a:r>
          </a:p>
          <a:p>
            <a:r>
              <a:rPr lang="en-US" dirty="0"/>
              <a:t>Thank you for your participation today!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8286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6860" y="1329219"/>
            <a:ext cx="8336975" cy="797070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536859" y="1968634"/>
            <a:ext cx="8336975" cy="375704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After completing this training, you should be able to:</a:t>
            </a:r>
            <a:endParaRPr lang="en-US" sz="2400" dirty="0"/>
          </a:p>
          <a:p>
            <a:r>
              <a:rPr lang="en-US" sz="2400" dirty="0"/>
              <a:t>Understand the steps in the Census Process</a:t>
            </a:r>
          </a:p>
          <a:p>
            <a:pPr lvl="1"/>
            <a:r>
              <a:rPr lang="en-US" sz="2000" dirty="0"/>
              <a:t>Update the Run Equation with AY and Term</a:t>
            </a:r>
          </a:p>
          <a:p>
            <a:pPr lvl="1"/>
            <a:r>
              <a:rPr lang="en-US" sz="2000" dirty="0"/>
              <a:t>Update the AY and terms on the Build FA Term page Run Controls for Census</a:t>
            </a:r>
          </a:p>
          <a:p>
            <a:pPr lvl="1"/>
            <a:r>
              <a:rPr lang="en-US" sz="2000" dirty="0"/>
              <a:t>Update the AY and terms on the Census Run Equation</a:t>
            </a:r>
          </a:p>
          <a:p>
            <a:r>
              <a:rPr lang="en-US" sz="2400" dirty="0"/>
              <a:t>Understand how to update the Census </a:t>
            </a:r>
            <a:r>
              <a:rPr lang="en-US" sz="2400" dirty="0" err="1"/>
              <a:t>JobSet</a:t>
            </a:r>
            <a:endParaRPr lang="en-US" sz="2400" dirty="0"/>
          </a:p>
          <a:p>
            <a:r>
              <a:rPr lang="en-US" sz="2400" dirty="0"/>
              <a:t>Understand which Census Queries are available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314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1413" y="84196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STEPS IN THE </a:t>
            </a:r>
          </a:p>
          <a:p>
            <a:pPr marL="0" indent="0" algn="ctr">
              <a:buNone/>
            </a:pPr>
            <a:r>
              <a:rPr lang="en-US" sz="4000" b="1" dirty="0"/>
              <a:t>CENSUS PROCESS</a:t>
            </a:r>
          </a:p>
        </p:txBody>
      </p:sp>
    </p:spTree>
    <p:extLst>
      <p:ext uri="{BB962C8B-B14F-4D97-AF65-F5344CB8AC3E}">
        <p14:creationId xmlns:p14="http://schemas.microsoft.com/office/powerpoint/2010/main" val="439560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CENSUS PROCESSING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14400"/>
            <a:ext cx="8336975" cy="5226628"/>
          </a:xfrm>
        </p:spPr>
        <p:txBody>
          <a:bodyPr/>
          <a:lstStyle/>
          <a:p>
            <a:r>
              <a:rPr lang="en-US" dirty="0"/>
              <a:t>3-STEP PROCESS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23698883"/>
              </p:ext>
            </p:extLst>
          </p:nvPr>
        </p:nvGraphicFramePr>
        <p:xfrm>
          <a:off x="1366345" y="1324302"/>
          <a:ext cx="6737131" cy="4540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96678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575DA8D8-8175-F6C3-20FA-E796B7C8E4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88" y="868023"/>
            <a:ext cx="8372230" cy="5494275"/>
          </a:xfr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58" y="142161"/>
            <a:ext cx="8482520" cy="725863"/>
          </a:xfrm>
        </p:spPr>
        <p:txBody>
          <a:bodyPr/>
          <a:lstStyle/>
          <a:p>
            <a:r>
              <a:rPr lang="en-US" dirty="0"/>
              <a:t>update census EQUATION ENGINE</a:t>
            </a:r>
          </a:p>
        </p:txBody>
      </p:sp>
      <p:sp>
        <p:nvSpPr>
          <p:cNvPr id="4" name="TextBox 2"/>
          <p:cNvSpPr txBox="1"/>
          <p:nvPr/>
        </p:nvSpPr>
        <p:spPr>
          <a:xfrm>
            <a:off x="3834837" y="706044"/>
            <a:ext cx="3487439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  </a:t>
            </a:r>
            <a:r>
              <a:rPr lang="en-US" sz="1400" dirty="0">
                <a:solidFill>
                  <a:schemeClr val="tx1"/>
                </a:solidFill>
              </a:rPr>
              <a:t>Set Up SACR &gt; Common Definitions &gt; Equation Engine &gt; Run Equation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39825" y="5690291"/>
            <a:ext cx="6877465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This example shown is from an institution assuming a Fall term start date of 09/23/2024.  Choose a date 7 days past your published Census Date</a:t>
            </a:r>
          </a:p>
        </p:txBody>
      </p:sp>
    </p:spTree>
    <p:extLst>
      <p:ext uri="{BB962C8B-B14F-4D97-AF65-F5344CB8AC3E}">
        <p14:creationId xmlns:p14="http://schemas.microsoft.com/office/powerpoint/2010/main" val="1127324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BUILD FA TERM</a:t>
            </a:r>
          </a:p>
        </p:txBody>
      </p:sp>
    </p:spTree>
    <p:extLst>
      <p:ext uri="{BB962C8B-B14F-4D97-AF65-F5344CB8AC3E}">
        <p14:creationId xmlns:p14="http://schemas.microsoft.com/office/powerpoint/2010/main" val="4186925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CENSUS PROCESSING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14400"/>
            <a:ext cx="8336975" cy="5226628"/>
          </a:xfrm>
        </p:spPr>
        <p:txBody>
          <a:bodyPr/>
          <a:lstStyle/>
          <a:p>
            <a:r>
              <a:rPr lang="en-US" dirty="0"/>
              <a:t>3-STEP PROCESS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95512589"/>
              </p:ext>
            </p:extLst>
          </p:nvPr>
        </p:nvGraphicFramePr>
        <p:xfrm>
          <a:off x="1366345" y="1324302"/>
          <a:ext cx="6737131" cy="4540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01428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9EACC5-9CAE-3461-A6AE-E8F518C3A0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06" y="1087638"/>
            <a:ext cx="8675387" cy="42489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0207" y="184203"/>
            <a:ext cx="8611671" cy="725863"/>
          </a:xfrm>
        </p:spPr>
        <p:txBody>
          <a:bodyPr/>
          <a:lstStyle/>
          <a:p>
            <a:r>
              <a:rPr lang="en-US" dirty="0"/>
              <a:t>process census EQUATION ENG cont’d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3814115" y="827337"/>
            <a:ext cx="3487439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  </a:t>
            </a:r>
            <a:r>
              <a:rPr lang="en-US" sz="1400" dirty="0">
                <a:solidFill>
                  <a:schemeClr val="tx1"/>
                </a:solidFill>
              </a:rPr>
              <a:t>Financial Aid &gt; FA Term &gt; Build FA Term in Batch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02068" y="4896090"/>
            <a:ext cx="3857297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u="sng" dirty="0"/>
              <a:t>Note:</a:t>
            </a:r>
            <a:r>
              <a:rPr lang="en-US" b="1" dirty="0"/>
              <a:t>  </a:t>
            </a:r>
            <a:r>
              <a:rPr lang="en-US" dirty="0"/>
              <a:t>When running FA term process for Census, its purpose is to capture the enrollment data snapshot at the end of census.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014952" y="4225159"/>
            <a:ext cx="1250731" cy="6709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7434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5kNAVJby"/>
  <p:tag name="ARTICULATE_SLIDE_COUNT" val="20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SBCTC">
      <a:dk1>
        <a:srgbClr val="003764"/>
      </a:dk1>
      <a:lt1>
        <a:sysClr val="window" lastClr="FFFFFF"/>
      </a:lt1>
      <a:dk2>
        <a:srgbClr val="0071CE"/>
      </a:dk2>
      <a:lt2>
        <a:srgbClr val="C3C6C8"/>
      </a:lt2>
      <a:accent1>
        <a:srgbClr val="F4CD00"/>
      </a:accent1>
      <a:accent2>
        <a:srgbClr val="65CBC9"/>
      </a:accent2>
      <a:accent3>
        <a:srgbClr val="FFB547"/>
      </a:accent3>
      <a:accent4>
        <a:srgbClr val="00C18B"/>
      </a:accent4>
      <a:accent5>
        <a:srgbClr val="3D6489"/>
      </a:accent5>
      <a:accent6>
        <a:srgbClr val="2A70B8"/>
      </a:accent6>
      <a:hlink>
        <a:srgbClr val="0563C1"/>
      </a:hlink>
      <a:folHlink>
        <a:srgbClr val="954F72"/>
      </a:folHlink>
    </a:clrScheme>
    <a:fontScheme name="SBCTC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40DD87E-4785-45E9-B131-EAD5809CCCB1}" vid="{7DCDFCDB-3C1F-4D58-92E6-3B863CA9BD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ent_x0020_Owner xmlns="686bc730-dfb5-4557-ac43-64e2aeb71117">
      <UserInfo>
        <DisplayName>Katie Rose</DisplayName>
        <AccountId>178</AccountId>
        <AccountType/>
      </UserInfo>
    </Content_x0020_Owner>
    <IconOverlay xmlns="http://schemas.microsoft.com/sharepoint/v4" xsi:nil="true"/>
    <Menu_x0020_Group xmlns="686bc730-dfb5-4557-ac43-64e2aeb71117">Publications &amp; Printing</Menu_x0020_Group>
    <PublishingExpirationDate xmlns="http://schemas.microsoft.com/sharepoint/v3" xsi:nil="true"/>
    <PublishingStartDate xmlns="http://schemas.microsoft.com/sharepoint/v3" xsi:nil="true"/>
    <Category xmlns="686bc730-dfb5-4557-ac43-64e2aeb71117">SBCTC Templates</Category>
    <_dlc_DocId xmlns="dbb9891f-5342-44b3-9004-2472729e727f">Z7X6SQ3F62JH-64-61</_dlc_DocId>
    <_dlc_DocIdUrl xmlns="dbb9891f-5342-44b3-9004-2472729e727f">
      <Url>https://portal.sbctc.edu/sites/Intranet/publications/_layouts/15/DocIdRedir.aspx?ID=Z7X6SQ3F62JH-64-61</Url>
      <Description>Z7X6SQ3F62JH-64-61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01EAAAF5A9A14C98C32A8D7B77B290" ma:contentTypeVersion="4" ma:contentTypeDescription="Create a new document." ma:contentTypeScope="" ma:versionID="e364fc523c39ff84877964d62bb0c69e">
  <xsd:schema xmlns:xsd="http://www.w3.org/2001/XMLSchema" xmlns:xs="http://www.w3.org/2001/XMLSchema" xmlns:p="http://schemas.microsoft.com/office/2006/metadata/properties" xmlns:ns1="http://schemas.microsoft.com/sharepoint/v3" xmlns:ns2="686bc730-dfb5-4557-ac43-64e2aeb71117" xmlns:ns3="dbb9891f-5342-44b3-9004-2472729e727f" xmlns:ns4="http://schemas.microsoft.com/sharepoint/v4" targetNamespace="http://schemas.microsoft.com/office/2006/metadata/properties" ma:root="true" ma:fieldsID="b59568911a8627c463a330b5927c98aa" ns1:_="" ns2:_="" ns3:_="" ns4:_="">
    <xsd:import namespace="http://schemas.microsoft.com/sharepoint/v3"/>
    <xsd:import namespace="686bc730-dfb5-4557-ac43-64e2aeb71117"/>
    <xsd:import namespace="dbb9891f-5342-44b3-9004-2472729e727f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nu_x0020_Group" minOccurs="0"/>
                <xsd:element ref="ns2:Category" minOccurs="0"/>
                <xsd:element ref="ns2:Content_x0020_Owner" minOccurs="0"/>
                <xsd:element ref="ns1:PublishingStartDate" minOccurs="0"/>
                <xsd:element ref="ns1:PublishingExpirationDate" minOccurs="0"/>
                <xsd:element ref="ns3:_dlc_DocId" minOccurs="0"/>
                <xsd:element ref="ns3:_dlc_DocIdUrl" minOccurs="0"/>
                <xsd:element ref="ns3:_dlc_DocIdPersistId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bc730-dfb5-4557-ac43-64e2aeb71117" elementFormDefault="qualified">
    <xsd:import namespace="http://schemas.microsoft.com/office/2006/documentManagement/types"/>
    <xsd:import namespace="http://schemas.microsoft.com/office/infopath/2007/PartnerControls"/>
    <xsd:element name="Menu_x0020_Group" ma:index="2" nillable="true" ma:displayName="Menu Group" ma:default="Publications &amp; Printing" ma:format="Dropdown" ma:internalName="Menu_x0020_Group" ma:readOnly="false">
      <xsd:simpleType>
        <xsd:restriction base="dms:Choice">
          <xsd:enumeration value="Publications &amp; Printing"/>
        </xsd:restriction>
      </xsd:simpleType>
    </xsd:element>
    <xsd:element name="Category" ma:index="3" nillable="true" ma:displayName="Category" ma:format="Dropdown" ma:internalName="Category">
      <xsd:simpleType>
        <xsd:restriction base="dms:Choice">
          <xsd:enumeration value="Agency Issue Briefs"/>
          <xsd:enumeration value="Business Cards"/>
          <xsd:enumeration value="Name Badges"/>
          <xsd:enumeration value="Logos"/>
          <xsd:enumeration value="SBCTC Templates"/>
          <xsd:enumeration value="Style Guide"/>
        </xsd:restriction>
      </xsd:simpleType>
    </xsd:element>
    <xsd:element name="Content_x0020_Owner" ma:index="10" nillable="true" ma:displayName="Content Owner" ma:list="UserInfo" ma:SharePointGroup="0" ma:internalName="Content_x0020_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9891f-5342-44b3-9004-2472729e727f" elementFormDefault="qualified">
    <xsd:import namespace="http://schemas.microsoft.com/office/2006/documentManagement/types"/>
    <xsd:import namespace="http://schemas.microsoft.com/office/infopath/2007/PartnerControls"/>
    <xsd:element name="_dlc_DocId" ma:index="1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6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EA79F04-4403-4038-BEAC-654037707E52}">
  <ds:schemaRefs>
    <ds:schemaRef ds:uri="http://schemas.microsoft.com/sharepoint/v3"/>
    <ds:schemaRef ds:uri="dbb9891f-5342-44b3-9004-2472729e727f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sharepoint/v4"/>
    <ds:schemaRef ds:uri="686bc730-dfb5-4557-ac43-64e2aeb71117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513AB1F-27E2-4157-81D5-1D948943FF6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FA5511B7-C048-4A47-910D-B6EE757BB7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86bc730-dfb5-4557-ac43-64e2aeb71117"/>
    <ds:schemaRef ds:uri="dbb9891f-5342-44b3-9004-2472729e727f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1A12B45D-06A9-48FB-A785-0421146DFE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SBCTC</Template>
  <TotalTime>27133</TotalTime>
  <Words>725</Words>
  <Application>Microsoft Office PowerPoint</Application>
  <PresentationFormat>On-screen Show (4:3)</PresentationFormat>
  <Paragraphs>126</Paragraphs>
  <Slides>24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Libre Franklin Medium</vt:lpstr>
      <vt:lpstr>Office Theme</vt:lpstr>
      <vt:lpstr>PowerPoint Presentation</vt:lpstr>
      <vt:lpstr>Census processing refresher</vt:lpstr>
      <vt:lpstr>Objectives</vt:lpstr>
      <vt:lpstr>PowerPoint Presentation</vt:lpstr>
      <vt:lpstr>CENSUS PROCESSING</vt:lpstr>
      <vt:lpstr>update census EQUATION ENGINE</vt:lpstr>
      <vt:lpstr>PowerPoint Presentation</vt:lpstr>
      <vt:lpstr>CENSUS PROCESSING</vt:lpstr>
      <vt:lpstr>process census EQUATION ENG cont’d</vt:lpstr>
      <vt:lpstr>CENSUS PROCESSING</vt:lpstr>
      <vt:lpstr>UPDATE census equation engINE</vt:lpstr>
      <vt:lpstr>PowerPoint Presentation</vt:lpstr>
      <vt:lpstr>PowerPoint Presentation</vt:lpstr>
      <vt:lpstr>CENSUS PROCESSING</vt:lpstr>
      <vt:lpstr>PROCESS CENSUS CONT’D</vt:lpstr>
      <vt:lpstr>Process census cont’d</vt:lpstr>
      <vt:lpstr>Process census cont’d</vt:lpstr>
      <vt:lpstr>PowerPoint Presentation</vt:lpstr>
      <vt:lpstr>PowerPoint Presentation</vt:lpstr>
      <vt:lpstr>queries</vt:lpstr>
      <vt:lpstr>Queries CONT’D</vt:lpstr>
      <vt:lpstr>PowerPoint Presentation</vt:lpstr>
      <vt:lpstr>Outcomes</vt:lpstr>
      <vt:lpstr>Congratulations!  </vt:lpstr>
    </vt:vector>
  </TitlesOfParts>
  <Company>GP Strategies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Requisitions Overview</dc:title>
  <dc:creator>Rathert, Janice</dc:creator>
  <cp:lastModifiedBy>Kelly Forsberg</cp:lastModifiedBy>
  <cp:revision>1099</cp:revision>
  <dcterms:created xsi:type="dcterms:W3CDTF">2019-02-17T19:57:33Z</dcterms:created>
  <dcterms:modified xsi:type="dcterms:W3CDTF">2024-09-30T23:13:41Z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0x0101007301EAAAF5A9A14C98C32A8D7B77B290</vt:lpwstr>
  </property>
  <property fmtid="{D5CDD505-2E9C-101B-9397-08002B2CF9AE}" pid="3" name="_dlc_DocIdItemGuid">
    <vt:lpwstr>7ff476bc-ac88-4604-9168-c48c069949f0</vt:lpwstr>
  </property>
  <property fmtid="{D5CDD505-2E9C-101B-9397-08002B2CF9AE}" pid="4" name="ArticulateGUID">
    <vt:lpwstr>6C61C780-FE3D-4F23-BE2C-E88392C5417A</vt:lpwstr>
  </property>
  <property fmtid="{D5CDD505-2E9C-101B-9397-08002B2CF9AE}" pid="5" name="ArticulatePath">
    <vt:lpwstr>Requisitions Overview</vt:lpwstr>
  </property>
</Properties>
</file>