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1"/>
  </p:notesMasterIdLst>
  <p:handoutMasterIdLst>
    <p:handoutMasterId r:id="rId22"/>
  </p:handoutMasterIdLst>
  <p:sldIdLst>
    <p:sldId id="257" r:id="rId6"/>
    <p:sldId id="259" r:id="rId7"/>
    <p:sldId id="262" r:id="rId8"/>
    <p:sldId id="659" r:id="rId9"/>
    <p:sldId id="671" r:id="rId10"/>
    <p:sldId id="672" r:id="rId11"/>
    <p:sldId id="675" r:id="rId12"/>
    <p:sldId id="685" r:id="rId13"/>
    <p:sldId id="681" r:id="rId14"/>
    <p:sldId id="682" r:id="rId15"/>
    <p:sldId id="683" r:id="rId16"/>
    <p:sldId id="667" r:id="rId17"/>
    <p:sldId id="684" r:id="rId18"/>
    <p:sldId id="717" r:id="rId19"/>
    <p:sldId id="261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99" d="100"/>
          <a:sy n="99" d="100"/>
        </p:scale>
        <p:origin x="2034" y="78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19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18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2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18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7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0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8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79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3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9/17/2024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9/17/2024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9/17/2024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9/17/2024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9/17/2024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9/17/2024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9/17/2024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9/17/2024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9/17/2024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9/17/2024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 descr="A screenshot of a video cal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80"/>
          <a:stretch/>
        </p:blipFill>
        <p:spPr>
          <a:xfrm>
            <a:off x="214958" y="162335"/>
            <a:ext cx="8714084" cy="509540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2532127" y="1290051"/>
            <a:ext cx="4001756" cy="2989964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2657859" y="1441037"/>
            <a:ext cx="2095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MEETING RECORDING NOTICE</a:t>
            </a:r>
            <a:endParaRPr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2657859" y="2641637"/>
            <a:ext cx="375029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law requires consent prior to recording a person’s participation in an event. Your participation in this video conference (training) equals consent to be recorded, as required by law. 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If you do not consent to being recorded but choose to participate, please turn your camera off and use the chat feature to interact with the other participants.</a:t>
            </a:r>
            <a:endParaRPr sz="1100" dirty="0"/>
          </a:p>
        </p:txBody>
      </p:sp>
      <p:cxnSp>
        <p:nvCxnSpPr>
          <p:cNvPr id="142" name="Google Shape;142;p17"/>
          <p:cNvCxnSpPr>
            <a:cxnSpLocks/>
          </p:cNvCxnSpPr>
          <p:nvPr/>
        </p:nvCxnSpPr>
        <p:spPr>
          <a:xfrm flipH="1">
            <a:off x="935469" y="4330550"/>
            <a:ext cx="160000" cy="55198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3" name="Google Shape;143;p17"/>
          <p:cNvCxnSpPr>
            <a:cxnSpLocks/>
          </p:cNvCxnSpPr>
          <p:nvPr/>
        </p:nvCxnSpPr>
        <p:spPr>
          <a:xfrm flipH="1">
            <a:off x="5495009" y="4330550"/>
            <a:ext cx="913141" cy="3922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4" name="Google Shape;144;p17"/>
          <p:cNvSpPr/>
          <p:nvPr/>
        </p:nvSpPr>
        <p:spPr>
          <a:xfrm>
            <a:off x="6337426" y="4202794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AI Assistant</a:t>
            </a:r>
            <a:endParaRPr dirty="0"/>
          </a:p>
        </p:txBody>
      </p:sp>
      <p:sp>
        <p:nvSpPr>
          <p:cNvPr id="141" name="Google Shape;141;p17"/>
          <p:cNvSpPr/>
          <p:nvPr/>
        </p:nvSpPr>
        <p:spPr>
          <a:xfrm>
            <a:off x="588459" y="3935595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Closed Captions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CFFFBD0-89B3-434C-726A-AFE4D89FE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91" y="2638102"/>
            <a:ext cx="6593305" cy="24711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1521" y="260822"/>
            <a:ext cx="8482520" cy="725863"/>
          </a:xfrm>
        </p:spPr>
        <p:txBody>
          <a:bodyPr/>
          <a:lstStyle/>
          <a:p>
            <a:r>
              <a:rPr lang="en-US" dirty="0"/>
              <a:t>Enrollment intensity % chart by unit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521" y="5313072"/>
            <a:ext cx="580225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Adjust your awards by the appropriate percentage.</a:t>
            </a:r>
          </a:p>
          <a:p>
            <a:endParaRPr lang="en-US" dirty="0"/>
          </a:p>
          <a:p>
            <a:r>
              <a:rPr lang="en-US" dirty="0"/>
              <a:t>For example:</a:t>
            </a:r>
          </a:p>
          <a:p>
            <a:endParaRPr lang="en-US" dirty="0"/>
          </a:p>
          <a:p>
            <a:r>
              <a:rPr lang="en-US" dirty="0"/>
              <a:t>$2465 Pell x 0.25 = $616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D55CF-6B66-4032-A3F8-8424BC973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1" y="986685"/>
            <a:ext cx="3763479" cy="262273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A3BB74-D52E-0412-3690-33DA5C7DDC03}"/>
              </a:ext>
            </a:extLst>
          </p:cNvPr>
          <p:cNvCxnSpPr>
            <a:cxnSpLocks/>
          </p:cNvCxnSpPr>
          <p:nvPr/>
        </p:nvCxnSpPr>
        <p:spPr>
          <a:xfrm>
            <a:off x="3975000" y="3099335"/>
            <a:ext cx="1241893" cy="8751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21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8729" y="172666"/>
            <a:ext cx="8482520" cy="725863"/>
          </a:xfrm>
        </p:spPr>
        <p:txBody>
          <a:bodyPr/>
          <a:lstStyle/>
          <a:p>
            <a:r>
              <a:rPr lang="en-US" dirty="0"/>
              <a:t>update packaging variables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35D285-6C64-6101-FE57-8DB23A376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9" y="980370"/>
            <a:ext cx="7618046" cy="5704107"/>
          </a:xfrm>
          <a:ln>
            <a:solidFill>
              <a:schemeClr val="tx1"/>
            </a:solidFill>
          </a:ln>
        </p:spPr>
      </p:pic>
      <p:sp>
        <p:nvSpPr>
          <p:cNvPr id="8" name="TextBox 2"/>
          <p:cNvSpPr txBox="1"/>
          <p:nvPr/>
        </p:nvSpPr>
        <p:spPr>
          <a:xfrm>
            <a:off x="6002063" y="611038"/>
            <a:ext cx="3083640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Awards &gt; Award Processing &gt; Assign Packaging Variables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CF2AB9-50E9-099D-443F-A0E4F8454E10}"/>
              </a:ext>
            </a:extLst>
          </p:cNvPr>
          <p:cNvSpPr txBox="1"/>
          <p:nvPr/>
        </p:nvSpPr>
        <p:spPr>
          <a:xfrm>
            <a:off x="2472257" y="5319767"/>
            <a:ext cx="550565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Enter the following in the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Select Fields to Update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section: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Field Name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		</a:t>
            </a:r>
          </a:p>
          <a:p>
            <a:pPr marL="12001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Var Num #1 	= </a:t>
            </a:r>
            <a:r>
              <a:rPr lang="en-US" sz="1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FALL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            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001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Var Num #2	= </a:t>
            </a:r>
            <a:r>
              <a:rPr lang="en-US" sz="1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WINTER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        	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Var Num #3	= </a:t>
            </a:r>
            <a:r>
              <a:rPr lang="en-US" sz="1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SPRING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        	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Var Num #4 	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= 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SUMMER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   	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7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Flf process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b="1" dirty="0"/>
              <a:t>NEXT STEPS:</a:t>
            </a:r>
          </a:p>
          <a:p>
            <a:pPr lvl="1"/>
            <a:r>
              <a:rPr lang="en-US" b="1" dirty="0"/>
              <a:t>Manually, or Batch, remove FLF Service Indicator</a:t>
            </a:r>
          </a:p>
          <a:p>
            <a:pPr lvl="1"/>
            <a:r>
              <a:rPr lang="en-US" b="1" dirty="0"/>
              <a:t>Run/Re-Run Authorization in Batch</a:t>
            </a:r>
          </a:p>
          <a:p>
            <a:pPr lvl="1"/>
            <a:r>
              <a:rPr lang="en-US" b="1" dirty="0"/>
              <a:t>Run Disbursement in Batch</a:t>
            </a:r>
          </a:p>
          <a:p>
            <a:pPr lvl="1"/>
            <a:endParaRPr lang="en-US" b="1" dirty="0"/>
          </a:p>
        </p:txBody>
      </p:sp>
      <p:pic>
        <p:nvPicPr>
          <p:cNvPr id="6" name="Picture 5" descr="A Satisfying Retireme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8" y="3453306"/>
            <a:ext cx="3385778" cy="340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Mass remove flf service indicator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621456B-AEF3-CD3D-584C-3949AE34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8" y="855325"/>
            <a:ext cx="6931140" cy="5818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2"/>
          <p:cNvSpPr txBox="1"/>
          <p:nvPr/>
        </p:nvSpPr>
        <p:spPr>
          <a:xfrm>
            <a:off x="5389033" y="722394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Campus Community &gt; Service Indicators (Student) &gt; Mass Assign</a:t>
            </a:r>
          </a:p>
        </p:txBody>
      </p:sp>
    </p:spTree>
    <p:extLst>
      <p:ext uri="{BB962C8B-B14F-4D97-AF65-F5344CB8AC3E}">
        <p14:creationId xmlns:p14="http://schemas.microsoft.com/office/powerpoint/2010/main" val="310836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0486" y="84196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865815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FLF Process </a:t>
            </a:r>
            <a:r>
              <a:rPr lang="en-US" dirty="0" err="1"/>
              <a:t>Process</a:t>
            </a:r>
            <a:r>
              <a:rPr lang="en-US" dirty="0"/>
              <a:t> w/ New Enrollment Intensity Queries Training complete!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3230266"/>
            <a:ext cx="8336975" cy="999259"/>
          </a:xfrm>
        </p:spPr>
        <p:txBody>
          <a:bodyPr/>
          <a:lstStyle/>
          <a:p>
            <a:br>
              <a:rPr lang="en-US" dirty="0"/>
            </a:br>
            <a:r>
              <a:rPr lang="en-US" dirty="0" err="1"/>
              <a:t>flf</a:t>
            </a:r>
            <a:r>
              <a:rPr lang="en-US" dirty="0"/>
              <a:t> process &amp; enrollment intensity queries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320270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September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58" y="1171564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7" y="1741568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  <a:endParaRPr lang="en-US" sz="2400" dirty="0"/>
          </a:p>
          <a:p>
            <a:r>
              <a:rPr lang="en-US" sz="2200" dirty="0"/>
              <a:t>Understand all the steps in the FLF Process:</a:t>
            </a:r>
          </a:p>
          <a:p>
            <a:pPr lvl="1"/>
            <a:r>
              <a:rPr lang="en-US" sz="2200" dirty="0"/>
              <a:t>Populate Packaging Variables</a:t>
            </a:r>
          </a:p>
          <a:p>
            <a:pPr lvl="1"/>
            <a:r>
              <a:rPr lang="en-US" sz="2200" dirty="0"/>
              <a:t>Mass Assign FLF Service Indicator</a:t>
            </a:r>
          </a:p>
          <a:p>
            <a:pPr lvl="1"/>
            <a:r>
              <a:rPr lang="en-US" sz="2200" dirty="0"/>
              <a:t>Service Indicator List</a:t>
            </a:r>
          </a:p>
          <a:p>
            <a:pPr lvl="1"/>
            <a:r>
              <a:rPr lang="en-US" sz="2200" dirty="0"/>
              <a:t>Work Awards</a:t>
            </a:r>
          </a:p>
          <a:p>
            <a:pPr lvl="1"/>
            <a:r>
              <a:rPr lang="en-US" sz="2200" dirty="0"/>
              <a:t>Update Packaging Variables</a:t>
            </a:r>
          </a:p>
          <a:p>
            <a:r>
              <a:rPr lang="en-US" sz="2200" dirty="0"/>
              <a:t>Using new Enrollment Intensity Queries:</a:t>
            </a:r>
          </a:p>
          <a:p>
            <a:pPr lvl="1" fontAlgn="base"/>
            <a:r>
              <a:rPr lang="en-US" sz="2200" dirty="0"/>
              <a:t>QCS_FA_ASSIGN_PKG_VARS_EI</a:t>
            </a:r>
            <a:br>
              <a:rPr lang="en-US" sz="2200" dirty="0"/>
            </a:br>
            <a:r>
              <a:rPr lang="en-US" sz="2200" dirty="0"/>
              <a:t>QCS_FA_ENROLL_INT_FLF_ADD</a:t>
            </a:r>
            <a:br>
              <a:rPr lang="en-US" sz="2200" dirty="0"/>
            </a:br>
            <a:r>
              <a:rPr lang="en-US" sz="2200" dirty="0"/>
              <a:t>QCS_FA_ENROLL_INT_FLF_REMOVE</a:t>
            </a:r>
            <a:br>
              <a:rPr lang="en-US" sz="2200" dirty="0"/>
            </a:br>
            <a:r>
              <a:rPr lang="en-US" sz="2200" dirty="0"/>
              <a:t>QCS_FA_PACK_VARIABLE_LTFT_LIST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FLF PROCESS</a:t>
            </a:r>
          </a:p>
        </p:txBody>
      </p:sp>
    </p:spTree>
    <p:extLst>
      <p:ext uri="{BB962C8B-B14F-4D97-AF65-F5344CB8AC3E}">
        <p14:creationId xmlns:p14="http://schemas.microsoft.com/office/powerpoint/2010/main" val="87908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8729" y="172666"/>
            <a:ext cx="8482520" cy="725863"/>
          </a:xfrm>
        </p:spPr>
        <p:txBody>
          <a:bodyPr/>
          <a:lstStyle/>
          <a:p>
            <a:r>
              <a:rPr lang="en-US" dirty="0"/>
              <a:t>Populate packaging variables</a:t>
            </a:r>
          </a:p>
        </p:txBody>
      </p:sp>
      <p:pic>
        <p:nvPicPr>
          <p:cNvPr id="15" name="Content Placeholder 14" descr="A screenshot of a computer&#10;&#10;Description automatically generated">
            <a:extLst>
              <a:ext uri="{FF2B5EF4-FFF2-40B4-BE49-F238E27FC236}">
                <a16:creationId xmlns:a16="http://schemas.microsoft.com/office/drawing/2014/main" id="{6B467D48-308B-38ED-F278-DA57C41DF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2" y="1058062"/>
            <a:ext cx="8522472" cy="4741875"/>
          </a:xfrm>
          <a:ln>
            <a:solidFill>
              <a:schemeClr val="tx1"/>
            </a:solidFill>
          </a:ln>
        </p:spPr>
      </p:pic>
      <p:sp>
        <p:nvSpPr>
          <p:cNvPr id="8" name="TextBox 2"/>
          <p:cNvSpPr txBox="1"/>
          <p:nvPr/>
        </p:nvSpPr>
        <p:spPr>
          <a:xfrm>
            <a:off x="5998026" y="770268"/>
            <a:ext cx="3083640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Set Up SACR &gt; System Administration &gt; Utilities &gt; Population Update &gt; Population Update Process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CF2AB9-50E9-099D-443F-A0E4F8454E10}"/>
              </a:ext>
            </a:extLst>
          </p:cNvPr>
          <p:cNvSpPr txBox="1"/>
          <p:nvPr/>
        </p:nvSpPr>
        <p:spPr>
          <a:xfrm>
            <a:off x="1819175" y="5364456"/>
            <a:ext cx="550565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Enter the following in the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Select Fields to Update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section: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Field Name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		</a:t>
            </a:r>
            <a:r>
              <a:rPr lang="en-US" sz="1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Field Value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Var Num #1 	= FALL	             	1.00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Var Num #2	= WINTER	        	1.00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Var Num #3	= SPRING	         	1.00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User Var Num #4 	= SUMMER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       	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1.00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9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Mass assign flf service indicator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EE375EE-AF57-A395-41D9-EE485FFD6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916790"/>
            <a:ext cx="6922449" cy="5757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881244" y="1653828"/>
            <a:ext cx="2033415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 not enter </a:t>
            </a:r>
            <a:r>
              <a:rPr lang="en-US" b="1" dirty="0"/>
              <a:t>Start</a:t>
            </a:r>
            <a:r>
              <a:rPr lang="en-US" dirty="0"/>
              <a:t> or </a:t>
            </a:r>
            <a:r>
              <a:rPr lang="en-US" b="1" dirty="0"/>
              <a:t>End Dates</a:t>
            </a:r>
          </a:p>
          <a:p>
            <a:endParaRPr lang="en-US" dirty="0"/>
          </a:p>
          <a:p>
            <a:r>
              <a:rPr lang="en-US" b="1" i="1" dirty="0"/>
              <a:t>Tip! </a:t>
            </a:r>
            <a:r>
              <a:rPr lang="en-US" dirty="0"/>
              <a:t>To get a list of who will be assigned a FLF, you can this query independently in </a:t>
            </a:r>
            <a:r>
              <a:rPr lang="en-US" b="1" dirty="0"/>
              <a:t>Query Viewer </a:t>
            </a:r>
            <a:r>
              <a:rPr lang="en-US" dirty="0"/>
              <a:t>before mass assigning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389033" y="722394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Campus Community &gt; Service Indicators (Student) &gt; Mass Assign</a:t>
            </a:r>
          </a:p>
        </p:txBody>
      </p:sp>
    </p:spTree>
    <p:extLst>
      <p:ext uri="{BB962C8B-B14F-4D97-AF65-F5344CB8AC3E}">
        <p14:creationId xmlns:p14="http://schemas.microsoft.com/office/powerpoint/2010/main" val="218892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1521" y="260822"/>
            <a:ext cx="8482520" cy="725863"/>
          </a:xfrm>
        </p:spPr>
        <p:txBody>
          <a:bodyPr/>
          <a:lstStyle/>
          <a:p>
            <a:r>
              <a:rPr lang="en-US" dirty="0"/>
              <a:t>Run service indicator list query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4E1364-0834-76C3-B5E8-45DD6F27C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7" y="1052757"/>
            <a:ext cx="8482521" cy="45339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916300" y="2155799"/>
            <a:ext cx="2033415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Run this list to see who has a FLF, and work the list to see who needs to have: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Awards adjusted to reflect proper enrollment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Packaging Variables updated for the term 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296252" y="791147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Reporting Tools &gt; Query </a:t>
            </a:r>
            <a:r>
              <a:rPr lang="en-US" sz="1400">
                <a:solidFill>
                  <a:schemeClr val="tx1"/>
                </a:solidFill>
              </a:rPr>
              <a:t>&gt; Query Viewer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Additional Query to find students w/ Var Char variables already </a:t>
            </a:r>
            <a:r>
              <a:rPr lang="en-US" dirty="0" err="1"/>
              <a:t>assgn’d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1299411"/>
            <a:ext cx="8696214" cy="4841617"/>
          </a:xfrm>
        </p:spPr>
        <p:txBody>
          <a:bodyPr/>
          <a:lstStyle/>
          <a:p>
            <a:r>
              <a:rPr lang="en-US" b="1" dirty="0"/>
              <a:t>QCS_FA_PACK_VARIABLE_LTFT_LIST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Query to find students where packaging variables were adjusted to less than full time values for the prompted aid year.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already adjusted the packaging variable for future quarters to T/H/L/N, you can use this query to find those student to update the Enrollment Intensity on the </a:t>
            </a:r>
            <a:r>
              <a:rPr lang="en-US" b="1" dirty="0"/>
              <a:t>Var Num </a:t>
            </a:r>
            <a:r>
              <a:rPr lang="en-US" dirty="0"/>
              <a:t>field.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04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1521" y="260822"/>
            <a:ext cx="8482520" cy="725863"/>
          </a:xfrm>
        </p:spPr>
        <p:txBody>
          <a:bodyPr/>
          <a:lstStyle/>
          <a:p>
            <a:r>
              <a:rPr lang="en-US" dirty="0"/>
              <a:t>View fa term for </a:t>
            </a:r>
            <a:r>
              <a:rPr lang="en-US" dirty="0" err="1"/>
              <a:t>enrlmnt</a:t>
            </a:r>
            <a:r>
              <a:rPr lang="en-US" dirty="0"/>
              <a:t> intensity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85C4D-BBC8-CF76-3681-547C139B5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2" y="889128"/>
            <a:ext cx="7914160" cy="5422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916300" y="2155799"/>
            <a:ext cx="203341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the query list, </a:t>
            </a:r>
          </a:p>
          <a:p>
            <a:r>
              <a:rPr lang="en-US" dirty="0"/>
              <a:t>Verify Enrollment Intensity Percentage for each student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296252" y="791147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Financial Aid Term &gt; Maintain Student FA Term</a:t>
            </a:r>
          </a:p>
        </p:txBody>
      </p:sp>
    </p:spTree>
    <p:extLst>
      <p:ext uri="{BB962C8B-B14F-4D97-AF65-F5344CB8AC3E}">
        <p14:creationId xmlns:p14="http://schemas.microsoft.com/office/powerpoint/2010/main" val="1022853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dbb9891f-5342-44b3-9004-2472729e727f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sharepoint/v4"/>
    <ds:schemaRef ds:uri="686bc730-dfb5-4557-ac43-64e2aeb71117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28018</TotalTime>
  <Words>650</Words>
  <Application>Microsoft Office PowerPoint</Application>
  <PresentationFormat>On-screen Show (4:3)</PresentationFormat>
  <Paragraphs>98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Medium</vt:lpstr>
      <vt:lpstr>Libre Franklin Medium</vt:lpstr>
      <vt:lpstr>Symbol</vt:lpstr>
      <vt:lpstr>Times New Roman</vt:lpstr>
      <vt:lpstr>Office Theme</vt:lpstr>
      <vt:lpstr>PowerPoint Presentation</vt:lpstr>
      <vt:lpstr> flf process &amp; enrollment intensity queries</vt:lpstr>
      <vt:lpstr>Objectives</vt:lpstr>
      <vt:lpstr>PowerPoint Presentation</vt:lpstr>
      <vt:lpstr>Populate packaging variables</vt:lpstr>
      <vt:lpstr>Mass assign flf service indicator</vt:lpstr>
      <vt:lpstr>Run service indicator list query</vt:lpstr>
      <vt:lpstr>Additional Query to find students w/ Var Char variables already assgn’d</vt:lpstr>
      <vt:lpstr>View fa term for enrlmnt intensity</vt:lpstr>
      <vt:lpstr>Enrollment intensity % chart by unit</vt:lpstr>
      <vt:lpstr>update packaging variables</vt:lpstr>
      <vt:lpstr>Flf process</vt:lpstr>
      <vt:lpstr>Mass remove flf service indicator</vt:lpstr>
      <vt:lpstr>PowerPoint Presentation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1125</cp:revision>
  <dcterms:created xsi:type="dcterms:W3CDTF">2019-02-17T19:57:33Z</dcterms:created>
  <dcterms:modified xsi:type="dcterms:W3CDTF">2024-09-17T17:00:56Z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