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xml" ContentType="application/vnd.openxmlformats-officedocument.presentationml.tags+xml"/>
  <Override PartName="/ppt/notesSlides/notesSlide35.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5"/>
  </p:notesMasterIdLst>
  <p:sldIdLst>
    <p:sldId id="257" r:id="rId2"/>
    <p:sldId id="261" r:id="rId3"/>
    <p:sldId id="262" r:id="rId4"/>
    <p:sldId id="584" r:id="rId5"/>
    <p:sldId id="675" r:id="rId6"/>
    <p:sldId id="676" r:id="rId7"/>
    <p:sldId id="677" r:id="rId8"/>
    <p:sldId id="679" r:id="rId9"/>
    <p:sldId id="694" r:id="rId10"/>
    <p:sldId id="680" r:id="rId11"/>
    <p:sldId id="681" r:id="rId12"/>
    <p:sldId id="682" r:id="rId13"/>
    <p:sldId id="683" r:id="rId14"/>
    <p:sldId id="690" r:id="rId15"/>
    <p:sldId id="689" r:id="rId16"/>
    <p:sldId id="602" r:id="rId17"/>
    <p:sldId id="685" r:id="rId18"/>
    <p:sldId id="698" r:id="rId19"/>
    <p:sldId id="700" r:id="rId20"/>
    <p:sldId id="701" r:id="rId21"/>
    <p:sldId id="699" r:id="rId22"/>
    <p:sldId id="695" r:id="rId23"/>
    <p:sldId id="717" r:id="rId24"/>
    <p:sldId id="715" r:id="rId25"/>
    <p:sldId id="716" r:id="rId26"/>
    <p:sldId id="654" r:id="rId27"/>
    <p:sldId id="702" r:id="rId28"/>
    <p:sldId id="703" r:id="rId29"/>
    <p:sldId id="718" r:id="rId30"/>
    <p:sldId id="705" r:id="rId31"/>
    <p:sldId id="719" r:id="rId32"/>
    <p:sldId id="707" r:id="rId33"/>
    <p:sldId id="720" r:id="rId34"/>
    <p:sldId id="708" r:id="rId35"/>
    <p:sldId id="721" r:id="rId36"/>
    <p:sldId id="710" r:id="rId37"/>
    <p:sldId id="722" r:id="rId38"/>
    <p:sldId id="713" r:id="rId39"/>
    <p:sldId id="692" r:id="rId40"/>
    <p:sldId id="714" r:id="rId41"/>
    <p:sldId id="693" r:id="rId42"/>
    <p:sldId id="281" r:id="rId43"/>
    <p:sldId id="723" r:id="rId44"/>
  </p:sldIdLst>
  <p:sldSz cx="9144000" cy="6858000" type="screen4x3"/>
  <p:notesSz cx="6858000" cy="9144000"/>
  <p:embeddedFontLst>
    <p:embeddedFont>
      <p:font typeface="Franklin Gothic Book" panose="020B0503020102020204" pitchFamily="34" charset="0"/>
      <p:regular r:id="rId46"/>
      <p:italic r:id="rId47"/>
    </p:embeddedFont>
    <p:embeddedFont>
      <p:font typeface="Franklin Gothic Medium" panose="020B0603020102020204" pitchFamily="34" charset="0"/>
      <p:regular r:id="rId48"/>
      <p:italic r:id="rId49"/>
    </p:embeddedFont>
    <p:embeddedFont>
      <p:font typeface="Libre Franklin" pitchFamily="2" charset="0"/>
      <p:regular r:id="rId50"/>
      <p:bold r:id="rId51"/>
      <p:italic r:id="rId52"/>
      <p:boldItalic r:id="rId53"/>
    </p:embeddedFont>
    <p:embeddedFont>
      <p:font typeface="Libre Franklin Medium"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iZ8GHNN0uCV0PZ042mr1sNvaVR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7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A56A96-6030-4A5C-9727-6FF49F210F28}"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DBDF8969-411E-4966-BBDF-2F860BE67AC3}">
      <dgm:prSet phldrT="[Text]"/>
      <dgm:spPr>
        <a:solidFill>
          <a:srgbClr val="FFC000"/>
        </a:solidFill>
      </dgm:spPr>
      <dgm:t>
        <a:bodyPr/>
        <a:lstStyle/>
        <a:p>
          <a:r>
            <a:rPr lang="en-US" b="1" dirty="0">
              <a:latin typeface="Franklin Gothic Book" panose="020B0503020102020204" pitchFamily="34" charset="0"/>
            </a:rPr>
            <a:t>Step 1: Process Loans</a:t>
          </a:r>
        </a:p>
      </dgm:t>
    </dgm:pt>
    <dgm:pt modelId="{51B25D96-EFDC-408D-A283-E9D4830CDF6C}" type="parTrans" cxnId="{3990C7E6-F380-4B88-81D1-B8328B1F0CF8}">
      <dgm:prSet/>
      <dgm:spPr/>
      <dgm:t>
        <a:bodyPr/>
        <a:lstStyle/>
        <a:p>
          <a:endParaRPr lang="en-US"/>
        </a:p>
      </dgm:t>
    </dgm:pt>
    <dgm:pt modelId="{8F15993E-A17B-4F6D-8668-BF9A25981E68}" type="sibTrans" cxnId="{3990C7E6-F380-4B88-81D1-B8328B1F0CF8}">
      <dgm:prSet/>
      <dgm:spPr/>
      <dgm:t>
        <a:bodyPr/>
        <a:lstStyle/>
        <a:p>
          <a:endParaRPr lang="en-US"/>
        </a:p>
      </dgm:t>
    </dgm:pt>
    <dgm:pt modelId="{8F2480B4-F798-446E-94DD-2AE9C4BFD20A}">
      <dgm:prSet phldrT="[Text]"/>
      <dgm:spPr/>
      <dgm:t>
        <a:bodyPr/>
        <a:lstStyle/>
        <a:p>
          <a:r>
            <a:rPr lang="en-US" dirty="0">
              <a:latin typeface="Franklin Gothic Book" panose="020B0503020102020204" pitchFamily="34" charset="0"/>
            </a:rPr>
            <a:t>Step 2: Process Loan Dates</a:t>
          </a:r>
        </a:p>
      </dgm:t>
    </dgm:pt>
    <dgm:pt modelId="{075981C5-91AB-4EC7-93FD-2058F7F6D2E7}" type="parTrans" cxnId="{598B70D7-18BB-4EC9-8ED4-7D912D590CA5}">
      <dgm:prSet/>
      <dgm:spPr/>
      <dgm:t>
        <a:bodyPr/>
        <a:lstStyle/>
        <a:p>
          <a:endParaRPr lang="en-US"/>
        </a:p>
      </dgm:t>
    </dgm:pt>
    <dgm:pt modelId="{480ACBFC-EE78-4538-9F6F-978ADBD6427A}" type="sibTrans" cxnId="{598B70D7-18BB-4EC9-8ED4-7D912D590CA5}">
      <dgm:prSet/>
      <dgm:spPr/>
      <dgm:t>
        <a:bodyPr/>
        <a:lstStyle/>
        <a:p>
          <a:endParaRPr lang="en-US"/>
        </a:p>
      </dgm:t>
    </dgm:pt>
    <dgm:pt modelId="{83646559-C22B-4970-A16A-6367ED41F167}">
      <dgm:prSet phldrT="[Text]"/>
      <dgm:spPr/>
      <dgm:t>
        <a:bodyPr/>
        <a:lstStyle/>
        <a:p>
          <a:r>
            <a:rPr lang="en-US" dirty="0">
              <a:latin typeface="Franklin Gothic Book" panose="020B0503020102020204" pitchFamily="34" charset="0"/>
            </a:rPr>
            <a:t>Step 3: Population Update</a:t>
          </a:r>
        </a:p>
      </dgm:t>
    </dgm:pt>
    <dgm:pt modelId="{583F0F74-F86D-4AC8-AA69-6F98E652EC8F}" type="parTrans" cxnId="{C25F9CEA-6AEB-4948-A56E-966ECDECCFAB}">
      <dgm:prSet/>
      <dgm:spPr/>
      <dgm:t>
        <a:bodyPr/>
        <a:lstStyle/>
        <a:p>
          <a:endParaRPr lang="en-US"/>
        </a:p>
      </dgm:t>
    </dgm:pt>
    <dgm:pt modelId="{E357CC8F-1A00-4608-86EC-1D21DB576254}" type="sibTrans" cxnId="{C25F9CEA-6AEB-4948-A56E-966ECDECCFAB}">
      <dgm:prSet/>
      <dgm:spPr/>
      <dgm:t>
        <a:bodyPr/>
        <a:lstStyle/>
        <a:p>
          <a:endParaRPr lang="en-US"/>
        </a:p>
      </dgm:t>
    </dgm:pt>
    <dgm:pt modelId="{63CB647A-C238-4D73-ADB9-272979D432CB}">
      <dgm:prSet phldrT="[Text]"/>
      <dgm:spPr/>
      <dgm:t>
        <a:bodyPr/>
        <a:lstStyle/>
        <a:p>
          <a:r>
            <a:rPr lang="en-US" dirty="0">
              <a:latin typeface="Franklin Gothic Book" panose="020B0503020102020204" pitchFamily="34" charset="0"/>
            </a:rPr>
            <a:t>Step 4: Process Loans Again</a:t>
          </a:r>
        </a:p>
      </dgm:t>
    </dgm:pt>
    <dgm:pt modelId="{529DF9C6-6B99-4763-A071-4A3C29B32E95}" type="parTrans" cxnId="{A11C3371-ABCF-4D67-BF36-BDE225B894DB}">
      <dgm:prSet/>
      <dgm:spPr/>
      <dgm:t>
        <a:bodyPr/>
        <a:lstStyle/>
        <a:p>
          <a:endParaRPr lang="en-US"/>
        </a:p>
      </dgm:t>
    </dgm:pt>
    <dgm:pt modelId="{24D0B0F1-EC40-4EBF-926B-1C3158DDEFB6}" type="sibTrans" cxnId="{A11C3371-ABCF-4D67-BF36-BDE225B894DB}">
      <dgm:prSet/>
      <dgm:spPr/>
      <dgm:t>
        <a:bodyPr/>
        <a:lstStyle/>
        <a:p>
          <a:endParaRPr lang="en-US"/>
        </a:p>
      </dgm:t>
    </dgm:pt>
    <dgm:pt modelId="{6F6F58D2-D3CC-485B-A9B3-4E0D1DA01A36}" type="pres">
      <dgm:prSet presAssocID="{07A56A96-6030-4A5C-9727-6FF49F210F28}" presName="CompostProcess" presStyleCnt="0">
        <dgm:presLayoutVars>
          <dgm:dir/>
          <dgm:resizeHandles val="exact"/>
        </dgm:presLayoutVars>
      </dgm:prSet>
      <dgm:spPr/>
    </dgm:pt>
    <dgm:pt modelId="{07863E74-B778-45CC-A61F-04A5D8FA1683}" type="pres">
      <dgm:prSet presAssocID="{07A56A96-6030-4A5C-9727-6FF49F210F28}" presName="arrow" presStyleLbl="bgShp" presStyleIdx="0" presStyleCnt="1" custScaleX="117647" custLinFactNeighborX="1388" custLinFactNeighborY="-15371"/>
      <dgm:spPr/>
      <dgm:extLst>
        <a:ext uri="{E40237B7-FDA0-4F09-8148-C483321AD2D9}">
          <dgm14:cNvPr xmlns:dgm14="http://schemas.microsoft.com/office/drawing/2010/diagram" id="0" name="" descr="4 Step Loan process diagram with step 1 highlighted" title="4 Step Loan process diagram"/>
        </a:ext>
      </dgm:extLst>
    </dgm:pt>
    <dgm:pt modelId="{BA9F1908-24A2-4552-8FA5-008CD3DE5596}" type="pres">
      <dgm:prSet presAssocID="{07A56A96-6030-4A5C-9727-6FF49F210F28}" presName="linearProcess" presStyleCnt="0"/>
      <dgm:spPr/>
    </dgm:pt>
    <dgm:pt modelId="{67D1F520-6122-4888-A26A-9546F9237447}" type="pres">
      <dgm:prSet presAssocID="{DBDF8969-411E-4966-BBDF-2F860BE67AC3}" presName="textNode" presStyleLbl="node1" presStyleIdx="0" presStyleCnt="4" custScaleX="50883" custLinFactX="-14324" custLinFactNeighborX="-100000">
        <dgm:presLayoutVars>
          <dgm:bulletEnabled val="1"/>
        </dgm:presLayoutVars>
      </dgm:prSet>
      <dgm:spPr/>
    </dgm:pt>
    <dgm:pt modelId="{6C5E439A-24E9-45BE-900D-CA72F3917AC2}" type="pres">
      <dgm:prSet presAssocID="{8F15993E-A17B-4F6D-8668-BF9A25981E68}" presName="sibTrans" presStyleCnt="0"/>
      <dgm:spPr/>
    </dgm:pt>
    <dgm:pt modelId="{FD1FE09D-23B8-4C97-BB6E-64FB1A7F7B8F}" type="pres">
      <dgm:prSet presAssocID="{8F2480B4-F798-446E-94DD-2AE9C4BFD20A}" presName="textNode" presStyleLbl="node1" presStyleIdx="1" presStyleCnt="4" custScaleX="50883" custLinFactX="-14324" custLinFactNeighborX="-100000">
        <dgm:presLayoutVars>
          <dgm:bulletEnabled val="1"/>
        </dgm:presLayoutVars>
      </dgm:prSet>
      <dgm:spPr/>
    </dgm:pt>
    <dgm:pt modelId="{800DA0CD-2A1A-47F9-9372-55128B195DA6}" type="pres">
      <dgm:prSet presAssocID="{480ACBFC-EE78-4538-9F6F-978ADBD6427A}" presName="sibTrans" presStyleCnt="0"/>
      <dgm:spPr/>
    </dgm:pt>
    <dgm:pt modelId="{FB4332B1-39AD-46DE-9F84-6473B176AB2A}" type="pres">
      <dgm:prSet presAssocID="{83646559-C22B-4970-A16A-6367ED41F167}" presName="textNode" presStyleLbl="node1" presStyleIdx="2" presStyleCnt="4" custScaleX="50883" custLinFactX="-14324" custLinFactNeighborX="-100000">
        <dgm:presLayoutVars>
          <dgm:bulletEnabled val="1"/>
        </dgm:presLayoutVars>
      </dgm:prSet>
      <dgm:spPr/>
    </dgm:pt>
    <dgm:pt modelId="{88C6531C-9D57-4FA4-BB1C-8115E081F714}" type="pres">
      <dgm:prSet presAssocID="{E357CC8F-1A00-4608-86EC-1D21DB576254}" presName="sibTrans" presStyleCnt="0"/>
      <dgm:spPr/>
    </dgm:pt>
    <dgm:pt modelId="{BAD47517-C014-4507-8BBE-DA36E2AB83A8}" type="pres">
      <dgm:prSet presAssocID="{63CB647A-C238-4D73-ADB9-272979D432CB}" presName="textNode" presStyleLbl="node1" presStyleIdx="3" presStyleCnt="4" custScaleX="50883" custLinFactX="-14324" custLinFactNeighborX="-100000">
        <dgm:presLayoutVars>
          <dgm:bulletEnabled val="1"/>
        </dgm:presLayoutVars>
      </dgm:prSet>
      <dgm:spPr/>
    </dgm:pt>
  </dgm:ptLst>
  <dgm:cxnLst>
    <dgm:cxn modelId="{6D627902-6475-464D-BF65-3F6927509377}" type="presOf" srcId="{DBDF8969-411E-4966-BBDF-2F860BE67AC3}" destId="{67D1F520-6122-4888-A26A-9546F9237447}" srcOrd="0" destOrd="0" presId="urn:microsoft.com/office/officeart/2005/8/layout/hProcess9"/>
    <dgm:cxn modelId="{03C72122-6219-43E5-A65C-E844D44FC8A2}" type="presOf" srcId="{83646559-C22B-4970-A16A-6367ED41F167}" destId="{FB4332B1-39AD-46DE-9F84-6473B176AB2A}" srcOrd="0" destOrd="0" presId="urn:microsoft.com/office/officeart/2005/8/layout/hProcess9"/>
    <dgm:cxn modelId="{65F01E35-652F-40AA-9D2A-68B7BBE64025}" type="presOf" srcId="{07A56A96-6030-4A5C-9727-6FF49F210F28}" destId="{6F6F58D2-D3CC-485B-A9B3-4E0D1DA01A36}" srcOrd="0" destOrd="0" presId="urn:microsoft.com/office/officeart/2005/8/layout/hProcess9"/>
    <dgm:cxn modelId="{A11C3371-ABCF-4D67-BF36-BDE225B894DB}" srcId="{07A56A96-6030-4A5C-9727-6FF49F210F28}" destId="{63CB647A-C238-4D73-ADB9-272979D432CB}" srcOrd="3" destOrd="0" parTransId="{529DF9C6-6B99-4763-A071-4A3C29B32E95}" sibTransId="{24D0B0F1-EC40-4EBF-926B-1C3158DDEFB6}"/>
    <dgm:cxn modelId="{322F2F54-732A-4EB0-8C83-7850A6D1AE9E}" type="presOf" srcId="{8F2480B4-F798-446E-94DD-2AE9C4BFD20A}" destId="{FD1FE09D-23B8-4C97-BB6E-64FB1A7F7B8F}" srcOrd="0" destOrd="0" presId="urn:microsoft.com/office/officeart/2005/8/layout/hProcess9"/>
    <dgm:cxn modelId="{598B70D7-18BB-4EC9-8ED4-7D912D590CA5}" srcId="{07A56A96-6030-4A5C-9727-6FF49F210F28}" destId="{8F2480B4-F798-446E-94DD-2AE9C4BFD20A}" srcOrd="1" destOrd="0" parTransId="{075981C5-91AB-4EC7-93FD-2058F7F6D2E7}" sibTransId="{480ACBFC-EE78-4538-9F6F-978ADBD6427A}"/>
    <dgm:cxn modelId="{3990C7E6-F380-4B88-81D1-B8328B1F0CF8}" srcId="{07A56A96-6030-4A5C-9727-6FF49F210F28}" destId="{DBDF8969-411E-4966-BBDF-2F860BE67AC3}" srcOrd="0" destOrd="0" parTransId="{51B25D96-EFDC-408D-A283-E9D4830CDF6C}" sibTransId="{8F15993E-A17B-4F6D-8668-BF9A25981E68}"/>
    <dgm:cxn modelId="{C25F9CEA-6AEB-4948-A56E-966ECDECCFAB}" srcId="{07A56A96-6030-4A5C-9727-6FF49F210F28}" destId="{83646559-C22B-4970-A16A-6367ED41F167}" srcOrd="2" destOrd="0" parTransId="{583F0F74-F86D-4AC8-AA69-6F98E652EC8F}" sibTransId="{E357CC8F-1A00-4608-86EC-1D21DB576254}"/>
    <dgm:cxn modelId="{5F2D39F6-5B50-46DF-B04D-4449FEE70DAA}" type="presOf" srcId="{63CB647A-C238-4D73-ADB9-272979D432CB}" destId="{BAD47517-C014-4507-8BBE-DA36E2AB83A8}" srcOrd="0" destOrd="0" presId="urn:microsoft.com/office/officeart/2005/8/layout/hProcess9"/>
    <dgm:cxn modelId="{242D9D57-4C03-44C0-9A0D-2E36D5E61761}" type="presParOf" srcId="{6F6F58D2-D3CC-485B-A9B3-4E0D1DA01A36}" destId="{07863E74-B778-45CC-A61F-04A5D8FA1683}" srcOrd="0" destOrd="0" presId="urn:microsoft.com/office/officeart/2005/8/layout/hProcess9"/>
    <dgm:cxn modelId="{E2682C90-B0FB-4D8F-AEC8-8D27EC99A8BA}" type="presParOf" srcId="{6F6F58D2-D3CC-485B-A9B3-4E0D1DA01A36}" destId="{BA9F1908-24A2-4552-8FA5-008CD3DE5596}" srcOrd="1" destOrd="0" presId="urn:microsoft.com/office/officeart/2005/8/layout/hProcess9"/>
    <dgm:cxn modelId="{D68C89EB-3750-46D5-90C0-F7EAE00E4AE4}" type="presParOf" srcId="{BA9F1908-24A2-4552-8FA5-008CD3DE5596}" destId="{67D1F520-6122-4888-A26A-9546F9237447}" srcOrd="0" destOrd="0" presId="urn:microsoft.com/office/officeart/2005/8/layout/hProcess9"/>
    <dgm:cxn modelId="{D0666496-04E9-469B-AB6F-A59A816AA223}" type="presParOf" srcId="{BA9F1908-24A2-4552-8FA5-008CD3DE5596}" destId="{6C5E439A-24E9-45BE-900D-CA72F3917AC2}" srcOrd="1" destOrd="0" presId="urn:microsoft.com/office/officeart/2005/8/layout/hProcess9"/>
    <dgm:cxn modelId="{0F4F7448-3CEE-497F-89B6-6968C0D29731}" type="presParOf" srcId="{BA9F1908-24A2-4552-8FA5-008CD3DE5596}" destId="{FD1FE09D-23B8-4C97-BB6E-64FB1A7F7B8F}" srcOrd="2" destOrd="0" presId="urn:microsoft.com/office/officeart/2005/8/layout/hProcess9"/>
    <dgm:cxn modelId="{CC5E8804-11E2-48CF-9592-1023F785EE30}" type="presParOf" srcId="{BA9F1908-24A2-4552-8FA5-008CD3DE5596}" destId="{800DA0CD-2A1A-47F9-9372-55128B195DA6}" srcOrd="3" destOrd="0" presId="urn:microsoft.com/office/officeart/2005/8/layout/hProcess9"/>
    <dgm:cxn modelId="{D99A3B4F-CD4F-45F3-A5D4-81CE121F168F}" type="presParOf" srcId="{BA9F1908-24A2-4552-8FA5-008CD3DE5596}" destId="{FB4332B1-39AD-46DE-9F84-6473B176AB2A}" srcOrd="4" destOrd="0" presId="urn:microsoft.com/office/officeart/2005/8/layout/hProcess9"/>
    <dgm:cxn modelId="{D995286E-2615-4A12-AE72-718F3BDB0F0A}" type="presParOf" srcId="{BA9F1908-24A2-4552-8FA5-008CD3DE5596}" destId="{88C6531C-9D57-4FA4-BB1C-8115E081F714}" srcOrd="5" destOrd="0" presId="urn:microsoft.com/office/officeart/2005/8/layout/hProcess9"/>
    <dgm:cxn modelId="{74DE41A6-874D-4EEA-9F94-C283520D5E4E}" type="presParOf" srcId="{BA9F1908-24A2-4552-8FA5-008CD3DE5596}" destId="{BAD47517-C014-4507-8BBE-DA36E2AB83A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271DDC46-BC34-4C22-9338-40756B2EABCC}">
      <dgm:prSet phldrT="[Text]"/>
      <dgm:spPr>
        <a:solidFill>
          <a:srgbClr val="0070C0"/>
        </a:solidFill>
        <a:ln>
          <a:solidFill>
            <a:srgbClr val="0070C0"/>
          </a:solidFill>
        </a:ln>
      </dgm:spPr>
      <dgm:t>
        <a:bodyPr/>
        <a:lstStyle/>
        <a:p>
          <a:r>
            <a:rPr lang="en-US" b="0" dirty="0">
              <a:latin typeface="Franklin Gothic Book" panose="020B0503020102020204" pitchFamily="34" charset="0"/>
            </a:rPr>
            <a:t>Step 1: Award PLUS Loan</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0070C0"/>
        </a:solidFill>
        <a:ln>
          <a:solidFill>
            <a:srgbClr val="0070C0"/>
          </a:solidFill>
        </a:ln>
      </dgm:spPr>
      <dgm:t>
        <a:bodyPr/>
        <a:lstStyle/>
        <a:p>
          <a:r>
            <a:rPr lang="en-US" b="0" dirty="0">
              <a:latin typeface="Franklin Gothic Book" panose="020B0503020102020204" pitchFamily="34" charset="0"/>
            </a:rPr>
            <a:t>Step 2: Originate PLUS Loan</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0070C0"/>
        </a:solidFill>
        <a:ln>
          <a:solidFill>
            <a:srgbClr val="0070C0"/>
          </a:solidFill>
        </a:ln>
      </dgm:spPr>
      <dgm:t>
        <a:bodyPr/>
        <a:lstStyle/>
        <a:p>
          <a:r>
            <a:rPr lang="en-US" b="0" dirty="0">
              <a:latin typeface="Franklin Gothic Book" panose="020B0503020102020204" pitchFamily="34" charset="0"/>
            </a:rPr>
            <a:t>Step 3:  Create Parent Record </a:t>
          </a:r>
        </a:p>
        <a:p>
          <a:r>
            <a:rPr lang="en-US" b="0" dirty="0">
              <a:latin typeface="Franklin Gothic Book" panose="020B0503020102020204" pitchFamily="34" charset="0"/>
            </a:rPr>
            <a:t>(If none already exists)</a:t>
          </a:r>
        </a:p>
      </dgm:t>
    </dgm:pt>
    <dgm:pt modelId="{0C2203BA-DB3D-4B18-9B82-59A406DDDDB5}" type="sibTrans" cxnId="{4665131D-A18B-48FB-9FB6-7E4881577EE8}">
      <dgm:prSet/>
      <dgm:spPr/>
      <dgm:t>
        <a:bodyPr/>
        <a:lstStyle/>
        <a:p>
          <a:endParaRPr lang="en-US"/>
        </a:p>
      </dgm:t>
    </dgm:pt>
    <dgm:pt modelId="{E76CABA0-3C30-4AEC-868A-776BACD00B3E}" type="parTrans" cxnId="{4665131D-A18B-48FB-9FB6-7E4881577EE8}">
      <dgm:prSet/>
      <dgm:spPr/>
      <dgm:t>
        <a:bodyPr/>
        <a:lstStyle/>
        <a:p>
          <a:endParaRPr lang="en-US"/>
        </a:p>
      </dgm:t>
    </dgm:pt>
    <dgm:pt modelId="{58D76BA9-AD5B-40D4-BBB9-DF74AD0D2386}">
      <dgm:prSet phldrT="[Text]"/>
      <dgm:spPr>
        <a:solidFill>
          <a:srgbClr val="FFC000"/>
        </a:solidFill>
        <a:ln>
          <a:solidFill>
            <a:srgbClr val="FFC000"/>
          </a:solidFill>
        </a:ln>
      </dgm:spPr>
      <dgm:t>
        <a:bodyPr/>
        <a:lstStyle/>
        <a:p>
          <a:r>
            <a:rPr lang="en-US" b="1" dirty="0">
              <a:latin typeface="Franklin Gothic Book" panose="020B0503020102020204" pitchFamily="34" charset="0"/>
            </a:rPr>
            <a:t>Step 4:  Establish Relationship for Parent</a:t>
          </a:r>
        </a:p>
      </dgm:t>
    </dgm:pt>
    <dgm:pt modelId="{44AA24D8-7772-491A-BA34-AFE8243D610F}" type="parTrans" cxnId="{0D9937A1-A91D-47C5-9737-41A1C17103F9}">
      <dgm:prSet/>
      <dgm:spPr/>
      <dgm:t>
        <a:bodyPr/>
        <a:lstStyle/>
        <a:p>
          <a:endParaRPr lang="en-US"/>
        </a:p>
      </dgm:t>
    </dgm:pt>
    <dgm:pt modelId="{46210A72-428C-4679-AB7B-EC312ED82B85}" type="sibTrans" cxnId="{0D9937A1-A91D-47C5-9737-41A1C17103F9}">
      <dgm:prSet/>
      <dgm:spPr/>
      <dgm:t>
        <a:bodyPr/>
        <a:lstStyle/>
        <a:p>
          <a:endParaRPr lang="en-US"/>
        </a:p>
      </dgm:t>
    </dgm:pt>
    <dgm:pt modelId="{9CAD1F7E-B3FB-438B-99B0-AD93F205738E}">
      <dgm:prSet phldrT="[Text]"/>
      <dgm:spPr>
        <a:solidFill>
          <a:srgbClr val="0070C0"/>
        </a:solidFill>
        <a:ln>
          <a:solidFill>
            <a:srgbClr val="003764"/>
          </a:solidFill>
        </a:ln>
      </dgm:spPr>
      <dgm:t>
        <a:bodyPr/>
        <a:lstStyle/>
        <a:p>
          <a:r>
            <a:rPr lang="en-US" b="0" dirty="0">
              <a:latin typeface="Franklin Gothic Book" panose="020B0503020102020204" pitchFamily="34" charset="0"/>
            </a:rPr>
            <a:t>Step 5:  Link Parent to PLUS Loan Record</a:t>
          </a:r>
        </a:p>
      </dgm:t>
    </dgm:pt>
    <dgm:pt modelId="{F5204B3B-4393-4DB8-8DFA-4DF04093E3D1}" type="parTrans" cxnId="{1A0266DE-A63B-4DE4-8BCD-521FA9A72D60}">
      <dgm:prSet/>
      <dgm:spPr/>
      <dgm:t>
        <a:bodyPr/>
        <a:lstStyle/>
        <a:p>
          <a:endParaRPr lang="en-US"/>
        </a:p>
      </dgm:t>
    </dgm:pt>
    <dgm:pt modelId="{A8DD2D8A-A921-4DEB-A17F-2FDE00DF08EB}" type="sibTrans" cxnId="{1A0266DE-A63B-4DE4-8BCD-521FA9A72D60}">
      <dgm:prSet/>
      <dgm:spPr/>
      <dgm:t>
        <a:bodyPr/>
        <a:lstStyle/>
        <a:p>
          <a:endParaRPr lang="en-US"/>
        </a:p>
      </dgm:t>
    </dgm:pt>
    <dgm:pt modelId="{1447F374-92E8-4DC7-806A-9E7D75F95FDC}">
      <dgm:prSet phldrT="[Text]"/>
      <dgm:spPr>
        <a:solidFill>
          <a:srgbClr val="0070C0"/>
        </a:solidFill>
        <a:ln>
          <a:solidFill>
            <a:srgbClr val="0070C0"/>
          </a:solidFill>
        </a:ln>
      </dgm:spPr>
      <dgm:t>
        <a:bodyPr/>
        <a:lstStyle/>
        <a:p>
          <a:r>
            <a:rPr lang="en-US" b="0" dirty="0">
              <a:latin typeface="Franklin Gothic Book" panose="020B0503020102020204" pitchFamily="34" charset="0"/>
            </a:rPr>
            <a:t>Step 6:  Re-originate PLUS Loan</a:t>
          </a:r>
        </a:p>
      </dgm:t>
    </dgm:pt>
    <dgm:pt modelId="{1DFC1D09-9916-4FFC-A4E8-EC8F8D09798E}" type="parTrans" cxnId="{F3DFCC82-E3CE-4543-A3D4-8B506A277B7B}">
      <dgm:prSet/>
      <dgm:spPr/>
      <dgm:t>
        <a:bodyPr/>
        <a:lstStyle/>
        <a:p>
          <a:endParaRPr lang="en-US"/>
        </a:p>
      </dgm:t>
    </dgm:pt>
    <dgm:pt modelId="{9F9C9FEB-6214-4669-BC2A-42F6E158C8EF}" type="sibTrans" cxnId="{F3DFCC82-E3CE-4543-A3D4-8B506A277B7B}">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6">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6">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6">
        <dgm:presLayoutVars>
          <dgm:bulletEnabled val="1"/>
        </dgm:presLayoutVars>
      </dgm:prSet>
      <dgm:spPr/>
    </dgm:pt>
    <dgm:pt modelId="{34589B44-61C4-4888-8CA2-DB69E5B7BE9A}" type="pres">
      <dgm:prSet presAssocID="{0C2203BA-DB3D-4B18-9B82-59A406DDDDB5}" presName="sibTrans" presStyleCnt="0"/>
      <dgm:spPr/>
    </dgm:pt>
    <dgm:pt modelId="{F64F22F6-8697-4331-A5F9-44075446F5A7}" type="pres">
      <dgm:prSet presAssocID="{58D76BA9-AD5B-40D4-BBB9-DF74AD0D2386}" presName="textNode" presStyleLbl="node1" presStyleIdx="3" presStyleCnt="6">
        <dgm:presLayoutVars>
          <dgm:bulletEnabled val="1"/>
        </dgm:presLayoutVars>
      </dgm:prSet>
      <dgm:spPr/>
    </dgm:pt>
    <dgm:pt modelId="{2B5F7E1E-4A86-49FC-B773-FC3C17366421}" type="pres">
      <dgm:prSet presAssocID="{46210A72-428C-4679-AB7B-EC312ED82B85}" presName="sibTrans" presStyleCnt="0"/>
      <dgm:spPr/>
    </dgm:pt>
    <dgm:pt modelId="{07D263EF-F7BB-4BD5-9434-52008277A55D}" type="pres">
      <dgm:prSet presAssocID="{9CAD1F7E-B3FB-438B-99B0-AD93F205738E}" presName="textNode" presStyleLbl="node1" presStyleIdx="4" presStyleCnt="6">
        <dgm:presLayoutVars>
          <dgm:bulletEnabled val="1"/>
        </dgm:presLayoutVars>
      </dgm:prSet>
      <dgm:spPr/>
    </dgm:pt>
    <dgm:pt modelId="{061F6E56-78CA-4610-BD02-AB28516CD1F5}" type="pres">
      <dgm:prSet presAssocID="{A8DD2D8A-A921-4DEB-A17F-2FDE00DF08EB}" presName="sibTrans" presStyleCnt="0"/>
      <dgm:spPr/>
    </dgm:pt>
    <dgm:pt modelId="{712C4E33-7000-44C6-8B9C-2F6A5000E5F5}" type="pres">
      <dgm:prSet presAssocID="{1447F374-92E8-4DC7-806A-9E7D75F95FDC}" presName="textNode" presStyleLbl="node1" presStyleIdx="5" presStyleCnt="6">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3136A334-85FF-4BDF-9973-2DEB52EF6F99}" type="presOf" srcId="{1447F374-92E8-4DC7-806A-9E7D75F95FDC}" destId="{712C4E33-7000-44C6-8B9C-2F6A5000E5F5}" srcOrd="0" destOrd="0" presId="urn:microsoft.com/office/officeart/2005/8/layout/hProcess9"/>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C7F26B52-FBA7-4625-AB22-5FC8226F0AE3}" type="presOf" srcId="{9CAD1F7E-B3FB-438B-99B0-AD93F205738E}" destId="{07D263EF-F7BB-4BD5-9434-52008277A55D}"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F3DFCC82-E3CE-4543-A3D4-8B506A277B7B}" srcId="{1C7648D5-25B0-483F-9CBC-048735DDE692}" destId="{1447F374-92E8-4DC7-806A-9E7D75F95FDC}" srcOrd="5" destOrd="0" parTransId="{1DFC1D09-9916-4FFC-A4E8-EC8F8D09798E}" sibTransId="{9F9C9FEB-6214-4669-BC2A-42F6E158C8EF}"/>
    <dgm:cxn modelId="{0D9937A1-A91D-47C5-9737-41A1C17103F9}" srcId="{1C7648D5-25B0-483F-9CBC-048735DDE692}" destId="{58D76BA9-AD5B-40D4-BBB9-DF74AD0D2386}" srcOrd="3" destOrd="0" parTransId="{44AA24D8-7772-491A-BA34-AFE8243D610F}" sibTransId="{46210A72-428C-4679-AB7B-EC312ED82B85}"/>
    <dgm:cxn modelId="{1A0266DE-A63B-4DE4-8BCD-521FA9A72D60}" srcId="{1C7648D5-25B0-483F-9CBC-048735DDE692}" destId="{9CAD1F7E-B3FB-438B-99B0-AD93F205738E}" srcOrd="4" destOrd="0" parTransId="{F5204B3B-4393-4DB8-8DFA-4DF04093E3D1}" sibTransId="{A8DD2D8A-A921-4DEB-A17F-2FDE00DF08EB}"/>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B18A95ED-5FE0-4CCE-8937-CFC2323150F6}" type="presOf" srcId="{58D76BA9-AD5B-40D4-BBB9-DF74AD0D2386}" destId="{F64F22F6-8697-4331-A5F9-44075446F5A7}" srcOrd="0" destOrd="0" presId="urn:microsoft.com/office/officeart/2005/8/layout/hProcess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 modelId="{0B335FC5-81EA-4C89-8240-0D571BA52226}" type="presParOf" srcId="{86CA7D95-ADC9-4F08-AA5C-96CB6089358A}" destId="{34589B44-61C4-4888-8CA2-DB69E5B7BE9A}" srcOrd="5" destOrd="0" presId="urn:microsoft.com/office/officeart/2005/8/layout/hProcess9"/>
    <dgm:cxn modelId="{E14C79EB-E5F9-4B71-8436-8F02B9EA919C}" type="presParOf" srcId="{86CA7D95-ADC9-4F08-AA5C-96CB6089358A}" destId="{F64F22F6-8697-4331-A5F9-44075446F5A7}" srcOrd="6" destOrd="0" presId="urn:microsoft.com/office/officeart/2005/8/layout/hProcess9"/>
    <dgm:cxn modelId="{15CDEC7C-EC66-472B-A10C-F91E20A4FB77}" type="presParOf" srcId="{86CA7D95-ADC9-4F08-AA5C-96CB6089358A}" destId="{2B5F7E1E-4A86-49FC-B773-FC3C17366421}" srcOrd="7" destOrd="0" presId="urn:microsoft.com/office/officeart/2005/8/layout/hProcess9"/>
    <dgm:cxn modelId="{092F7E22-2937-4DC8-916D-95F118569C92}" type="presParOf" srcId="{86CA7D95-ADC9-4F08-AA5C-96CB6089358A}" destId="{07D263EF-F7BB-4BD5-9434-52008277A55D}" srcOrd="8" destOrd="0" presId="urn:microsoft.com/office/officeart/2005/8/layout/hProcess9"/>
    <dgm:cxn modelId="{5F46C551-A2BF-4B9E-B351-C8AC918D1E8B}" type="presParOf" srcId="{86CA7D95-ADC9-4F08-AA5C-96CB6089358A}" destId="{061F6E56-78CA-4610-BD02-AB28516CD1F5}" srcOrd="9" destOrd="0" presId="urn:microsoft.com/office/officeart/2005/8/layout/hProcess9"/>
    <dgm:cxn modelId="{8B909739-12BE-4DC4-A1AD-F078F5E35CAB}" type="presParOf" srcId="{86CA7D95-ADC9-4F08-AA5C-96CB6089358A}" destId="{712C4E33-7000-44C6-8B9C-2F6A5000E5F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271DDC46-BC34-4C22-9338-40756B2EABCC}">
      <dgm:prSet phldrT="[Text]"/>
      <dgm:spPr>
        <a:solidFill>
          <a:srgbClr val="0070C0"/>
        </a:solidFill>
        <a:ln>
          <a:solidFill>
            <a:srgbClr val="0070C0"/>
          </a:solidFill>
        </a:ln>
      </dgm:spPr>
      <dgm:t>
        <a:bodyPr/>
        <a:lstStyle/>
        <a:p>
          <a:r>
            <a:rPr lang="en-US" b="0" dirty="0">
              <a:latin typeface="Franklin Gothic Book" panose="020B0503020102020204" pitchFamily="34" charset="0"/>
            </a:rPr>
            <a:t>Step 1: Award PLUS Loan</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0070C0"/>
        </a:solidFill>
        <a:ln>
          <a:solidFill>
            <a:srgbClr val="0070C0"/>
          </a:solidFill>
        </a:ln>
      </dgm:spPr>
      <dgm:t>
        <a:bodyPr/>
        <a:lstStyle/>
        <a:p>
          <a:r>
            <a:rPr lang="en-US" b="0" dirty="0">
              <a:latin typeface="Franklin Gothic Book" panose="020B0503020102020204" pitchFamily="34" charset="0"/>
            </a:rPr>
            <a:t>Step 2: Originate PLUS Loan</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0070C0"/>
        </a:solidFill>
        <a:ln>
          <a:solidFill>
            <a:srgbClr val="0070C0"/>
          </a:solidFill>
        </a:ln>
      </dgm:spPr>
      <dgm:t>
        <a:bodyPr/>
        <a:lstStyle/>
        <a:p>
          <a:r>
            <a:rPr lang="en-US" b="0" dirty="0">
              <a:latin typeface="Franklin Gothic Book" panose="020B0503020102020204" pitchFamily="34" charset="0"/>
            </a:rPr>
            <a:t>Step 3:  Create Parent Record </a:t>
          </a:r>
        </a:p>
        <a:p>
          <a:r>
            <a:rPr lang="en-US" b="0" dirty="0">
              <a:latin typeface="Franklin Gothic Book" panose="020B0503020102020204" pitchFamily="34" charset="0"/>
            </a:rPr>
            <a:t>(If none already exists)</a:t>
          </a:r>
        </a:p>
      </dgm:t>
    </dgm:pt>
    <dgm:pt modelId="{0C2203BA-DB3D-4B18-9B82-59A406DDDDB5}" type="sibTrans" cxnId="{4665131D-A18B-48FB-9FB6-7E4881577EE8}">
      <dgm:prSet/>
      <dgm:spPr/>
      <dgm:t>
        <a:bodyPr/>
        <a:lstStyle/>
        <a:p>
          <a:endParaRPr lang="en-US"/>
        </a:p>
      </dgm:t>
    </dgm:pt>
    <dgm:pt modelId="{E76CABA0-3C30-4AEC-868A-776BACD00B3E}" type="parTrans" cxnId="{4665131D-A18B-48FB-9FB6-7E4881577EE8}">
      <dgm:prSet/>
      <dgm:spPr/>
      <dgm:t>
        <a:bodyPr/>
        <a:lstStyle/>
        <a:p>
          <a:endParaRPr lang="en-US"/>
        </a:p>
      </dgm:t>
    </dgm:pt>
    <dgm:pt modelId="{58D76BA9-AD5B-40D4-BBB9-DF74AD0D2386}">
      <dgm:prSet phldrT="[Text]"/>
      <dgm:spPr>
        <a:solidFill>
          <a:srgbClr val="0070C0"/>
        </a:solidFill>
        <a:ln>
          <a:solidFill>
            <a:srgbClr val="0070C0"/>
          </a:solidFill>
        </a:ln>
      </dgm:spPr>
      <dgm:t>
        <a:bodyPr/>
        <a:lstStyle/>
        <a:p>
          <a:r>
            <a:rPr lang="en-US" b="0" dirty="0">
              <a:latin typeface="Franklin Gothic Book" panose="020B0503020102020204" pitchFamily="34" charset="0"/>
            </a:rPr>
            <a:t>Step 4:  Establish Relationship for Parent</a:t>
          </a:r>
        </a:p>
      </dgm:t>
    </dgm:pt>
    <dgm:pt modelId="{44AA24D8-7772-491A-BA34-AFE8243D610F}" type="parTrans" cxnId="{0D9937A1-A91D-47C5-9737-41A1C17103F9}">
      <dgm:prSet/>
      <dgm:spPr/>
      <dgm:t>
        <a:bodyPr/>
        <a:lstStyle/>
        <a:p>
          <a:endParaRPr lang="en-US"/>
        </a:p>
      </dgm:t>
    </dgm:pt>
    <dgm:pt modelId="{46210A72-428C-4679-AB7B-EC312ED82B85}" type="sibTrans" cxnId="{0D9937A1-A91D-47C5-9737-41A1C17103F9}">
      <dgm:prSet/>
      <dgm:spPr/>
      <dgm:t>
        <a:bodyPr/>
        <a:lstStyle/>
        <a:p>
          <a:endParaRPr lang="en-US"/>
        </a:p>
      </dgm:t>
    </dgm:pt>
    <dgm:pt modelId="{9CAD1F7E-B3FB-438B-99B0-AD93F205738E}">
      <dgm:prSet phldrT="[Text]"/>
      <dgm:spPr>
        <a:solidFill>
          <a:srgbClr val="FFC000"/>
        </a:solidFill>
        <a:ln>
          <a:solidFill>
            <a:srgbClr val="FFC000"/>
          </a:solidFill>
        </a:ln>
      </dgm:spPr>
      <dgm:t>
        <a:bodyPr/>
        <a:lstStyle/>
        <a:p>
          <a:r>
            <a:rPr lang="en-US" b="1" dirty="0">
              <a:latin typeface="Franklin Gothic Book" panose="020B0503020102020204" pitchFamily="34" charset="0"/>
            </a:rPr>
            <a:t>Step 5:  Link Parent to PLUS Loan Record</a:t>
          </a:r>
        </a:p>
      </dgm:t>
    </dgm:pt>
    <dgm:pt modelId="{F5204B3B-4393-4DB8-8DFA-4DF04093E3D1}" type="parTrans" cxnId="{1A0266DE-A63B-4DE4-8BCD-521FA9A72D60}">
      <dgm:prSet/>
      <dgm:spPr/>
      <dgm:t>
        <a:bodyPr/>
        <a:lstStyle/>
        <a:p>
          <a:endParaRPr lang="en-US"/>
        </a:p>
      </dgm:t>
    </dgm:pt>
    <dgm:pt modelId="{A8DD2D8A-A921-4DEB-A17F-2FDE00DF08EB}" type="sibTrans" cxnId="{1A0266DE-A63B-4DE4-8BCD-521FA9A72D60}">
      <dgm:prSet/>
      <dgm:spPr/>
      <dgm:t>
        <a:bodyPr/>
        <a:lstStyle/>
        <a:p>
          <a:endParaRPr lang="en-US"/>
        </a:p>
      </dgm:t>
    </dgm:pt>
    <dgm:pt modelId="{1447F374-92E8-4DC7-806A-9E7D75F95FDC}">
      <dgm:prSet phldrT="[Text]"/>
      <dgm:spPr>
        <a:solidFill>
          <a:srgbClr val="0070C0"/>
        </a:solidFill>
        <a:ln>
          <a:solidFill>
            <a:srgbClr val="0070C0"/>
          </a:solidFill>
        </a:ln>
      </dgm:spPr>
      <dgm:t>
        <a:bodyPr/>
        <a:lstStyle/>
        <a:p>
          <a:r>
            <a:rPr lang="en-US" b="0" dirty="0">
              <a:latin typeface="Franklin Gothic Book" panose="020B0503020102020204" pitchFamily="34" charset="0"/>
            </a:rPr>
            <a:t>Step 6:  Re-originate PLUS Loan</a:t>
          </a:r>
        </a:p>
      </dgm:t>
    </dgm:pt>
    <dgm:pt modelId="{1DFC1D09-9916-4FFC-A4E8-EC8F8D09798E}" type="parTrans" cxnId="{F3DFCC82-E3CE-4543-A3D4-8B506A277B7B}">
      <dgm:prSet/>
      <dgm:spPr/>
      <dgm:t>
        <a:bodyPr/>
        <a:lstStyle/>
        <a:p>
          <a:endParaRPr lang="en-US"/>
        </a:p>
      </dgm:t>
    </dgm:pt>
    <dgm:pt modelId="{9F9C9FEB-6214-4669-BC2A-42F6E158C8EF}" type="sibTrans" cxnId="{F3DFCC82-E3CE-4543-A3D4-8B506A277B7B}">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6">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6">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6">
        <dgm:presLayoutVars>
          <dgm:bulletEnabled val="1"/>
        </dgm:presLayoutVars>
      </dgm:prSet>
      <dgm:spPr/>
    </dgm:pt>
    <dgm:pt modelId="{34589B44-61C4-4888-8CA2-DB69E5B7BE9A}" type="pres">
      <dgm:prSet presAssocID="{0C2203BA-DB3D-4B18-9B82-59A406DDDDB5}" presName="sibTrans" presStyleCnt="0"/>
      <dgm:spPr/>
    </dgm:pt>
    <dgm:pt modelId="{F64F22F6-8697-4331-A5F9-44075446F5A7}" type="pres">
      <dgm:prSet presAssocID="{58D76BA9-AD5B-40D4-BBB9-DF74AD0D2386}" presName="textNode" presStyleLbl="node1" presStyleIdx="3" presStyleCnt="6">
        <dgm:presLayoutVars>
          <dgm:bulletEnabled val="1"/>
        </dgm:presLayoutVars>
      </dgm:prSet>
      <dgm:spPr/>
    </dgm:pt>
    <dgm:pt modelId="{2B5F7E1E-4A86-49FC-B773-FC3C17366421}" type="pres">
      <dgm:prSet presAssocID="{46210A72-428C-4679-AB7B-EC312ED82B85}" presName="sibTrans" presStyleCnt="0"/>
      <dgm:spPr/>
    </dgm:pt>
    <dgm:pt modelId="{07D263EF-F7BB-4BD5-9434-52008277A55D}" type="pres">
      <dgm:prSet presAssocID="{9CAD1F7E-B3FB-438B-99B0-AD93F205738E}" presName="textNode" presStyleLbl="node1" presStyleIdx="4" presStyleCnt="6">
        <dgm:presLayoutVars>
          <dgm:bulletEnabled val="1"/>
        </dgm:presLayoutVars>
      </dgm:prSet>
      <dgm:spPr/>
    </dgm:pt>
    <dgm:pt modelId="{061F6E56-78CA-4610-BD02-AB28516CD1F5}" type="pres">
      <dgm:prSet presAssocID="{A8DD2D8A-A921-4DEB-A17F-2FDE00DF08EB}" presName="sibTrans" presStyleCnt="0"/>
      <dgm:spPr/>
    </dgm:pt>
    <dgm:pt modelId="{712C4E33-7000-44C6-8B9C-2F6A5000E5F5}" type="pres">
      <dgm:prSet presAssocID="{1447F374-92E8-4DC7-806A-9E7D75F95FDC}" presName="textNode" presStyleLbl="node1" presStyleIdx="5" presStyleCnt="6">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3136A334-85FF-4BDF-9973-2DEB52EF6F99}" type="presOf" srcId="{1447F374-92E8-4DC7-806A-9E7D75F95FDC}" destId="{712C4E33-7000-44C6-8B9C-2F6A5000E5F5}" srcOrd="0" destOrd="0" presId="urn:microsoft.com/office/officeart/2005/8/layout/hProcess9"/>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C7F26B52-FBA7-4625-AB22-5FC8226F0AE3}" type="presOf" srcId="{9CAD1F7E-B3FB-438B-99B0-AD93F205738E}" destId="{07D263EF-F7BB-4BD5-9434-52008277A55D}"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F3DFCC82-E3CE-4543-A3D4-8B506A277B7B}" srcId="{1C7648D5-25B0-483F-9CBC-048735DDE692}" destId="{1447F374-92E8-4DC7-806A-9E7D75F95FDC}" srcOrd="5" destOrd="0" parTransId="{1DFC1D09-9916-4FFC-A4E8-EC8F8D09798E}" sibTransId="{9F9C9FEB-6214-4669-BC2A-42F6E158C8EF}"/>
    <dgm:cxn modelId="{0D9937A1-A91D-47C5-9737-41A1C17103F9}" srcId="{1C7648D5-25B0-483F-9CBC-048735DDE692}" destId="{58D76BA9-AD5B-40D4-BBB9-DF74AD0D2386}" srcOrd="3" destOrd="0" parTransId="{44AA24D8-7772-491A-BA34-AFE8243D610F}" sibTransId="{46210A72-428C-4679-AB7B-EC312ED82B85}"/>
    <dgm:cxn modelId="{1A0266DE-A63B-4DE4-8BCD-521FA9A72D60}" srcId="{1C7648D5-25B0-483F-9CBC-048735DDE692}" destId="{9CAD1F7E-B3FB-438B-99B0-AD93F205738E}" srcOrd="4" destOrd="0" parTransId="{F5204B3B-4393-4DB8-8DFA-4DF04093E3D1}" sibTransId="{A8DD2D8A-A921-4DEB-A17F-2FDE00DF08EB}"/>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B18A95ED-5FE0-4CCE-8937-CFC2323150F6}" type="presOf" srcId="{58D76BA9-AD5B-40D4-BBB9-DF74AD0D2386}" destId="{F64F22F6-8697-4331-A5F9-44075446F5A7}" srcOrd="0" destOrd="0" presId="urn:microsoft.com/office/officeart/2005/8/layout/hProcess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 modelId="{0B335FC5-81EA-4C89-8240-0D571BA52226}" type="presParOf" srcId="{86CA7D95-ADC9-4F08-AA5C-96CB6089358A}" destId="{34589B44-61C4-4888-8CA2-DB69E5B7BE9A}" srcOrd="5" destOrd="0" presId="urn:microsoft.com/office/officeart/2005/8/layout/hProcess9"/>
    <dgm:cxn modelId="{E14C79EB-E5F9-4B71-8436-8F02B9EA919C}" type="presParOf" srcId="{86CA7D95-ADC9-4F08-AA5C-96CB6089358A}" destId="{F64F22F6-8697-4331-A5F9-44075446F5A7}" srcOrd="6" destOrd="0" presId="urn:microsoft.com/office/officeart/2005/8/layout/hProcess9"/>
    <dgm:cxn modelId="{15CDEC7C-EC66-472B-A10C-F91E20A4FB77}" type="presParOf" srcId="{86CA7D95-ADC9-4F08-AA5C-96CB6089358A}" destId="{2B5F7E1E-4A86-49FC-B773-FC3C17366421}" srcOrd="7" destOrd="0" presId="urn:microsoft.com/office/officeart/2005/8/layout/hProcess9"/>
    <dgm:cxn modelId="{092F7E22-2937-4DC8-916D-95F118569C92}" type="presParOf" srcId="{86CA7D95-ADC9-4F08-AA5C-96CB6089358A}" destId="{07D263EF-F7BB-4BD5-9434-52008277A55D}" srcOrd="8" destOrd="0" presId="urn:microsoft.com/office/officeart/2005/8/layout/hProcess9"/>
    <dgm:cxn modelId="{5F46C551-A2BF-4B9E-B351-C8AC918D1E8B}" type="presParOf" srcId="{86CA7D95-ADC9-4F08-AA5C-96CB6089358A}" destId="{061F6E56-78CA-4610-BD02-AB28516CD1F5}" srcOrd="9" destOrd="0" presId="urn:microsoft.com/office/officeart/2005/8/layout/hProcess9"/>
    <dgm:cxn modelId="{8B909739-12BE-4DC4-A1AD-F078F5E35CAB}" type="presParOf" srcId="{86CA7D95-ADC9-4F08-AA5C-96CB6089358A}" destId="{712C4E33-7000-44C6-8B9C-2F6A5000E5F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271DDC46-BC34-4C22-9338-40756B2EABCC}">
      <dgm:prSet phldrT="[Text]"/>
      <dgm:spPr>
        <a:solidFill>
          <a:srgbClr val="0070C0"/>
        </a:solidFill>
        <a:ln>
          <a:solidFill>
            <a:srgbClr val="0070C0"/>
          </a:solidFill>
        </a:ln>
      </dgm:spPr>
      <dgm:t>
        <a:bodyPr/>
        <a:lstStyle/>
        <a:p>
          <a:r>
            <a:rPr lang="en-US" b="0" dirty="0">
              <a:latin typeface="Franklin Gothic Book" panose="020B0503020102020204" pitchFamily="34" charset="0"/>
            </a:rPr>
            <a:t>Step 1: Award PLUS Loan</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0070C0"/>
        </a:solidFill>
        <a:ln>
          <a:solidFill>
            <a:srgbClr val="0070C0"/>
          </a:solidFill>
        </a:ln>
      </dgm:spPr>
      <dgm:t>
        <a:bodyPr/>
        <a:lstStyle/>
        <a:p>
          <a:r>
            <a:rPr lang="en-US" b="0" dirty="0">
              <a:latin typeface="Franklin Gothic Book" panose="020B0503020102020204" pitchFamily="34" charset="0"/>
            </a:rPr>
            <a:t>Step 2: Originate PLUS Loan</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0070C0"/>
        </a:solidFill>
        <a:ln>
          <a:solidFill>
            <a:srgbClr val="0070C0"/>
          </a:solidFill>
        </a:ln>
      </dgm:spPr>
      <dgm:t>
        <a:bodyPr/>
        <a:lstStyle/>
        <a:p>
          <a:r>
            <a:rPr lang="en-US" b="0" dirty="0">
              <a:latin typeface="Franklin Gothic Book" panose="020B0503020102020204" pitchFamily="34" charset="0"/>
            </a:rPr>
            <a:t>Step 3:  Create Parent Record </a:t>
          </a:r>
        </a:p>
        <a:p>
          <a:r>
            <a:rPr lang="en-US" b="0" dirty="0">
              <a:latin typeface="Franklin Gothic Book" panose="020B0503020102020204" pitchFamily="34" charset="0"/>
            </a:rPr>
            <a:t>(If none already exists)</a:t>
          </a:r>
        </a:p>
      </dgm:t>
    </dgm:pt>
    <dgm:pt modelId="{0C2203BA-DB3D-4B18-9B82-59A406DDDDB5}" type="sibTrans" cxnId="{4665131D-A18B-48FB-9FB6-7E4881577EE8}">
      <dgm:prSet/>
      <dgm:spPr/>
      <dgm:t>
        <a:bodyPr/>
        <a:lstStyle/>
        <a:p>
          <a:endParaRPr lang="en-US"/>
        </a:p>
      </dgm:t>
    </dgm:pt>
    <dgm:pt modelId="{E76CABA0-3C30-4AEC-868A-776BACD00B3E}" type="parTrans" cxnId="{4665131D-A18B-48FB-9FB6-7E4881577EE8}">
      <dgm:prSet/>
      <dgm:spPr/>
      <dgm:t>
        <a:bodyPr/>
        <a:lstStyle/>
        <a:p>
          <a:endParaRPr lang="en-US"/>
        </a:p>
      </dgm:t>
    </dgm:pt>
    <dgm:pt modelId="{58D76BA9-AD5B-40D4-BBB9-DF74AD0D2386}">
      <dgm:prSet phldrT="[Text]"/>
      <dgm:spPr>
        <a:solidFill>
          <a:srgbClr val="0070C0"/>
        </a:solidFill>
        <a:ln>
          <a:solidFill>
            <a:srgbClr val="0070C0"/>
          </a:solidFill>
        </a:ln>
      </dgm:spPr>
      <dgm:t>
        <a:bodyPr/>
        <a:lstStyle/>
        <a:p>
          <a:r>
            <a:rPr lang="en-US" b="0" dirty="0">
              <a:latin typeface="Franklin Gothic Book" panose="020B0503020102020204" pitchFamily="34" charset="0"/>
            </a:rPr>
            <a:t>Step 4:  Establish Relationship for Parent</a:t>
          </a:r>
        </a:p>
      </dgm:t>
    </dgm:pt>
    <dgm:pt modelId="{44AA24D8-7772-491A-BA34-AFE8243D610F}" type="parTrans" cxnId="{0D9937A1-A91D-47C5-9737-41A1C17103F9}">
      <dgm:prSet/>
      <dgm:spPr/>
      <dgm:t>
        <a:bodyPr/>
        <a:lstStyle/>
        <a:p>
          <a:endParaRPr lang="en-US"/>
        </a:p>
      </dgm:t>
    </dgm:pt>
    <dgm:pt modelId="{46210A72-428C-4679-AB7B-EC312ED82B85}" type="sibTrans" cxnId="{0D9937A1-A91D-47C5-9737-41A1C17103F9}">
      <dgm:prSet/>
      <dgm:spPr/>
      <dgm:t>
        <a:bodyPr/>
        <a:lstStyle/>
        <a:p>
          <a:endParaRPr lang="en-US"/>
        </a:p>
      </dgm:t>
    </dgm:pt>
    <dgm:pt modelId="{9CAD1F7E-B3FB-438B-99B0-AD93F205738E}">
      <dgm:prSet phldrT="[Text]"/>
      <dgm:spPr>
        <a:solidFill>
          <a:srgbClr val="0070C0"/>
        </a:solidFill>
        <a:ln>
          <a:solidFill>
            <a:srgbClr val="0070C0"/>
          </a:solidFill>
        </a:ln>
      </dgm:spPr>
      <dgm:t>
        <a:bodyPr/>
        <a:lstStyle/>
        <a:p>
          <a:r>
            <a:rPr lang="en-US" b="0" dirty="0">
              <a:latin typeface="Franklin Gothic Book" panose="020B0503020102020204" pitchFamily="34" charset="0"/>
            </a:rPr>
            <a:t>Step 5:  Link Parent to PLUS Loan Record</a:t>
          </a:r>
        </a:p>
      </dgm:t>
    </dgm:pt>
    <dgm:pt modelId="{F5204B3B-4393-4DB8-8DFA-4DF04093E3D1}" type="parTrans" cxnId="{1A0266DE-A63B-4DE4-8BCD-521FA9A72D60}">
      <dgm:prSet/>
      <dgm:spPr/>
      <dgm:t>
        <a:bodyPr/>
        <a:lstStyle/>
        <a:p>
          <a:endParaRPr lang="en-US"/>
        </a:p>
      </dgm:t>
    </dgm:pt>
    <dgm:pt modelId="{A8DD2D8A-A921-4DEB-A17F-2FDE00DF08EB}" type="sibTrans" cxnId="{1A0266DE-A63B-4DE4-8BCD-521FA9A72D60}">
      <dgm:prSet/>
      <dgm:spPr/>
      <dgm:t>
        <a:bodyPr/>
        <a:lstStyle/>
        <a:p>
          <a:endParaRPr lang="en-US"/>
        </a:p>
      </dgm:t>
    </dgm:pt>
    <dgm:pt modelId="{1447F374-92E8-4DC7-806A-9E7D75F95FDC}">
      <dgm:prSet phldrT="[Text]"/>
      <dgm:spPr>
        <a:solidFill>
          <a:srgbClr val="FFC000"/>
        </a:solidFill>
        <a:ln>
          <a:solidFill>
            <a:srgbClr val="FFC000"/>
          </a:solidFill>
        </a:ln>
      </dgm:spPr>
      <dgm:t>
        <a:bodyPr/>
        <a:lstStyle/>
        <a:p>
          <a:r>
            <a:rPr lang="en-US" b="1" dirty="0">
              <a:latin typeface="Franklin Gothic Book" panose="020B0503020102020204" pitchFamily="34" charset="0"/>
            </a:rPr>
            <a:t>Step 6:  Re-originate PLUS Loan</a:t>
          </a:r>
        </a:p>
      </dgm:t>
    </dgm:pt>
    <dgm:pt modelId="{1DFC1D09-9916-4FFC-A4E8-EC8F8D09798E}" type="parTrans" cxnId="{F3DFCC82-E3CE-4543-A3D4-8B506A277B7B}">
      <dgm:prSet/>
      <dgm:spPr/>
      <dgm:t>
        <a:bodyPr/>
        <a:lstStyle/>
        <a:p>
          <a:endParaRPr lang="en-US"/>
        </a:p>
      </dgm:t>
    </dgm:pt>
    <dgm:pt modelId="{9F9C9FEB-6214-4669-BC2A-42F6E158C8EF}" type="sibTrans" cxnId="{F3DFCC82-E3CE-4543-A3D4-8B506A277B7B}">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6">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6">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6">
        <dgm:presLayoutVars>
          <dgm:bulletEnabled val="1"/>
        </dgm:presLayoutVars>
      </dgm:prSet>
      <dgm:spPr/>
    </dgm:pt>
    <dgm:pt modelId="{34589B44-61C4-4888-8CA2-DB69E5B7BE9A}" type="pres">
      <dgm:prSet presAssocID="{0C2203BA-DB3D-4B18-9B82-59A406DDDDB5}" presName="sibTrans" presStyleCnt="0"/>
      <dgm:spPr/>
    </dgm:pt>
    <dgm:pt modelId="{F64F22F6-8697-4331-A5F9-44075446F5A7}" type="pres">
      <dgm:prSet presAssocID="{58D76BA9-AD5B-40D4-BBB9-DF74AD0D2386}" presName="textNode" presStyleLbl="node1" presStyleIdx="3" presStyleCnt="6">
        <dgm:presLayoutVars>
          <dgm:bulletEnabled val="1"/>
        </dgm:presLayoutVars>
      </dgm:prSet>
      <dgm:spPr/>
    </dgm:pt>
    <dgm:pt modelId="{2B5F7E1E-4A86-49FC-B773-FC3C17366421}" type="pres">
      <dgm:prSet presAssocID="{46210A72-428C-4679-AB7B-EC312ED82B85}" presName="sibTrans" presStyleCnt="0"/>
      <dgm:spPr/>
    </dgm:pt>
    <dgm:pt modelId="{07D263EF-F7BB-4BD5-9434-52008277A55D}" type="pres">
      <dgm:prSet presAssocID="{9CAD1F7E-B3FB-438B-99B0-AD93F205738E}" presName="textNode" presStyleLbl="node1" presStyleIdx="4" presStyleCnt="6">
        <dgm:presLayoutVars>
          <dgm:bulletEnabled val="1"/>
        </dgm:presLayoutVars>
      </dgm:prSet>
      <dgm:spPr/>
    </dgm:pt>
    <dgm:pt modelId="{061F6E56-78CA-4610-BD02-AB28516CD1F5}" type="pres">
      <dgm:prSet presAssocID="{A8DD2D8A-A921-4DEB-A17F-2FDE00DF08EB}" presName="sibTrans" presStyleCnt="0"/>
      <dgm:spPr/>
    </dgm:pt>
    <dgm:pt modelId="{712C4E33-7000-44C6-8B9C-2F6A5000E5F5}" type="pres">
      <dgm:prSet presAssocID="{1447F374-92E8-4DC7-806A-9E7D75F95FDC}" presName="textNode" presStyleLbl="node1" presStyleIdx="5" presStyleCnt="6">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3136A334-85FF-4BDF-9973-2DEB52EF6F99}" type="presOf" srcId="{1447F374-92E8-4DC7-806A-9E7D75F95FDC}" destId="{712C4E33-7000-44C6-8B9C-2F6A5000E5F5}" srcOrd="0" destOrd="0" presId="urn:microsoft.com/office/officeart/2005/8/layout/hProcess9"/>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C7F26B52-FBA7-4625-AB22-5FC8226F0AE3}" type="presOf" srcId="{9CAD1F7E-B3FB-438B-99B0-AD93F205738E}" destId="{07D263EF-F7BB-4BD5-9434-52008277A55D}"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F3DFCC82-E3CE-4543-A3D4-8B506A277B7B}" srcId="{1C7648D5-25B0-483F-9CBC-048735DDE692}" destId="{1447F374-92E8-4DC7-806A-9E7D75F95FDC}" srcOrd="5" destOrd="0" parTransId="{1DFC1D09-9916-4FFC-A4E8-EC8F8D09798E}" sibTransId="{9F9C9FEB-6214-4669-BC2A-42F6E158C8EF}"/>
    <dgm:cxn modelId="{0D9937A1-A91D-47C5-9737-41A1C17103F9}" srcId="{1C7648D5-25B0-483F-9CBC-048735DDE692}" destId="{58D76BA9-AD5B-40D4-BBB9-DF74AD0D2386}" srcOrd="3" destOrd="0" parTransId="{44AA24D8-7772-491A-BA34-AFE8243D610F}" sibTransId="{46210A72-428C-4679-AB7B-EC312ED82B85}"/>
    <dgm:cxn modelId="{1A0266DE-A63B-4DE4-8BCD-521FA9A72D60}" srcId="{1C7648D5-25B0-483F-9CBC-048735DDE692}" destId="{9CAD1F7E-B3FB-438B-99B0-AD93F205738E}" srcOrd="4" destOrd="0" parTransId="{F5204B3B-4393-4DB8-8DFA-4DF04093E3D1}" sibTransId="{A8DD2D8A-A921-4DEB-A17F-2FDE00DF08EB}"/>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B18A95ED-5FE0-4CCE-8937-CFC2323150F6}" type="presOf" srcId="{58D76BA9-AD5B-40D4-BBB9-DF74AD0D2386}" destId="{F64F22F6-8697-4331-A5F9-44075446F5A7}" srcOrd="0" destOrd="0" presId="urn:microsoft.com/office/officeart/2005/8/layout/hProcess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 modelId="{0B335FC5-81EA-4C89-8240-0D571BA52226}" type="presParOf" srcId="{86CA7D95-ADC9-4F08-AA5C-96CB6089358A}" destId="{34589B44-61C4-4888-8CA2-DB69E5B7BE9A}" srcOrd="5" destOrd="0" presId="urn:microsoft.com/office/officeart/2005/8/layout/hProcess9"/>
    <dgm:cxn modelId="{E14C79EB-E5F9-4B71-8436-8F02B9EA919C}" type="presParOf" srcId="{86CA7D95-ADC9-4F08-AA5C-96CB6089358A}" destId="{F64F22F6-8697-4331-A5F9-44075446F5A7}" srcOrd="6" destOrd="0" presId="urn:microsoft.com/office/officeart/2005/8/layout/hProcess9"/>
    <dgm:cxn modelId="{15CDEC7C-EC66-472B-A10C-F91E20A4FB77}" type="presParOf" srcId="{86CA7D95-ADC9-4F08-AA5C-96CB6089358A}" destId="{2B5F7E1E-4A86-49FC-B773-FC3C17366421}" srcOrd="7" destOrd="0" presId="urn:microsoft.com/office/officeart/2005/8/layout/hProcess9"/>
    <dgm:cxn modelId="{092F7E22-2937-4DC8-916D-95F118569C92}" type="presParOf" srcId="{86CA7D95-ADC9-4F08-AA5C-96CB6089358A}" destId="{07D263EF-F7BB-4BD5-9434-52008277A55D}" srcOrd="8" destOrd="0" presId="urn:microsoft.com/office/officeart/2005/8/layout/hProcess9"/>
    <dgm:cxn modelId="{5F46C551-A2BF-4B9E-B351-C8AC918D1E8B}" type="presParOf" srcId="{86CA7D95-ADC9-4F08-AA5C-96CB6089358A}" destId="{061F6E56-78CA-4610-BD02-AB28516CD1F5}" srcOrd="9" destOrd="0" presId="urn:microsoft.com/office/officeart/2005/8/layout/hProcess9"/>
    <dgm:cxn modelId="{8B909739-12BE-4DC4-A1AD-F078F5E35CAB}" type="presParOf" srcId="{86CA7D95-ADC9-4F08-AA5C-96CB6089358A}" destId="{712C4E33-7000-44C6-8B9C-2F6A5000E5F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A56A96-6030-4A5C-9727-6FF49F210F28}"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DBDF8969-411E-4966-BBDF-2F860BE67AC3}">
      <dgm:prSet phldrT="[Text]"/>
      <dgm:spPr/>
      <dgm:t>
        <a:bodyPr/>
        <a:lstStyle/>
        <a:p>
          <a:r>
            <a:rPr lang="en-US" dirty="0">
              <a:latin typeface="Franklin Gothic Book" panose="020B0503020102020204" pitchFamily="34" charset="0"/>
            </a:rPr>
            <a:t>Step 1: Process Loans</a:t>
          </a:r>
        </a:p>
      </dgm:t>
    </dgm:pt>
    <dgm:pt modelId="{51B25D96-EFDC-408D-A283-E9D4830CDF6C}" type="parTrans" cxnId="{3990C7E6-F380-4B88-81D1-B8328B1F0CF8}">
      <dgm:prSet/>
      <dgm:spPr/>
      <dgm:t>
        <a:bodyPr/>
        <a:lstStyle/>
        <a:p>
          <a:endParaRPr lang="en-US"/>
        </a:p>
      </dgm:t>
    </dgm:pt>
    <dgm:pt modelId="{8F15993E-A17B-4F6D-8668-BF9A25981E68}" type="sibTrans" cxnId="{3990C7E6-F380-4B88-81D1-B8328B1F0CF8}">
      <dgm:prSet/>
      <dgm:spPr/>
      <dgm:t>
        <a:bodyPr/>
        <a:lstStyle/>
        <a:p>
          <a:endParaRPr lang="en-US"/>
        </a:p>
      </dgm:t>
    </dgm:pt>
    <dgm:pt modelId="{8F2480B4-F798-446E-94DD-2AE9C4BFD20A}">
      <dgm:prSet phldrT="[Text]"/>
      <dgm:spPr>
        <a:solidFill>
          <a:srgbClr val="FFC000"/>
        </a:solidFill>
      </dgm:spPr>
      <dgm:t>
        <a:bodyPr/>
        <a:lstStyle/>
        <a:p>
          <a:r>
            <a:rPr lang="en-US" b="1" dirty="0">
              <a:latin typeface="Franklin Gothic Book" panose="020B0503020102020204" pitchFamily="34" charset="0"/>
            </a:rPr>
            <a:t>Step 2:</a:t>
          </a:r>
          <a:r>
            <a:rPr lang="en-US" dirty="0">
              <a:latin typeface="Franklin Gothic Book" panose="020B0503020102020204" pitchFamily="34" charset="0"/>
            </a:rPr>
            <a:t> </a:t>
          </a:r>
          <a:r>
            <a:rPr lang="en-US" b="1" dirty="0">
              <a:latin typeface="Franklin Gothic Book" panose="020B0503020102020204" pitchFamily="34" charset="0"/>
            </a:rPr>
            <a:t>Process Loan Dates</a:t>
          </a:r>
        </a:p>
      </dgm:t>
    </dgm:pt>
    <dgm:pt modelId="{075981C5-91AB-4EC7-93FD-2058F7F6D2E7}" type="parTrans" cxnId="{598B70D7-18BB-4EC9-8ED4-7D912D590CA5}">
      <dgm:prSet/>
      <dgm:spPr/>
      <dgm:t>
        <a:bodyPr/>
        <a:lstStyle/>
        <a:p>
          <a:endParaRPr lang="en-US"/>
        </a:p>
      </dgm:t>
    </dgm:pt>
    <dgm:pt modelId="{480ACBFC-EE78-4538-9F6F-978ADBD6427A}" type="sibTrans" cxnId="{598B70D7-18BB-4EC9-8ED4-7D912D590CA5}">
      <dgm:prSet/>
      <dgm:spPr/>
      <dgm:t>
        <a:bodyPr/>
        <a:lstStyle/>
        <a:p>
          <a:endParaRPr lang="en-US"/>
        </a:p>
      </dgm:t>
    </dgm:pt>
    <dgm:pt modelId="{83646559-C22B-4970-A16A-6367ED41F167}">
      <dgm:prSet phldrT="[Text]"/>
      <dgm:spPr/>
      <dgm:t>
        <a:bodyPr/>
        <a:lstStyle/>
        <a:p>
          <a:r>
            <a:rPr lang="en-US" dirty="0">
              <a:latin typeface="Franklin Gothic Book" panose="020B0503020102020204" pitchFamily="34" charset="0"/>
            </a:rPr>
            <a:t>Step 3: Population Update</a:t>
          </a:r>
        </a:p>
      </dgm:t>
    </dgm:pt>
    <dgm:pt modelId="{583F0F74-F86D-4AC8-AA69-6F98E652EC8F}" type="parTrans" cxnId="{C25F9CEA-6AEB-4948-A56E-966ECDECCFAB}">
      <dgm:prSet/>
      <dgm:spPr/>
      <dgm:t>
        <a:bodyPr/>
        <a:lstStyle/>
        <a:p>
          <a:endParaRPr lang="en-US"/>
        </a:p>
      </dgm:t>
    </dgm:pt>
    <dgm:pt modelId="{E357CC8F-1A00-4608-86EC-1D21DB576254}" type="sibTrans" cxnId="{C25F9CEA-6AEB-4948-A56E-966ECDECCFAB}">
      <dgm:prSet/>
      <dgm:spPr/>
      <dgm:t>
        <a:bodyPr/>
        <a:lstStyle/>
        <a:p>
          <a:endParaRPr lang="en-US"/>
        </a:p>
      </dgm:t>
    </dgm:pt>
    <dgm:pt modelId="{63CB647A-C238-4D73-ADB9-272979D432CB}">
      <dgm:prSet phldrT="[Text]"/>
      <dgm:spPr/>
      <dgm:t>
        <a:bodyPr/>
        <a:lstStyle/>
        <a:p>
          <a:r>
            <a:rPr lang="en-US" dirty="0">
              <a:latin typeface="Franklin Gothic Book" panose="020B0503020102020204" pitchFamily="34" charset="0"/>
            </a:rPr>
            <a:t>Step 4: Process Loans Again</a:t>
          </a:r>
        </a:p>
      </dgm:t>
    </dgm:pt>
    <dgm:pt modelId="{529DF9C6-6B99-4763-A071-4A3C29B32E95}" type="parTrans" cxnId="{A11C3371-ABCF-4D67-BF36-BDE225B894DB}">
      <dgm:prSet/>
      <dgm:spPr/>
      <dgm:t>
        <a:bodyPr/>
        <a:lstStyle/>
        <a:p>
          <a:endParaRPr lang="en-US"/>
        </a:p>
      </dgm:t>
    </dgm:pt>
    <dgm:pt modelId="{24D0B0F1-EC40-4EBF-926B-1C3158DDEFB6}" type="sibTrans" cxnId="{A11C3371-ABCF-4D67-BF36-BDE225B894DB}">
      <dgm:prSet/>
      <dgm:spPr/>
      <dgm:t>
        <a:bodyPr/>
        <a:lstStyle/>
        <a:p>
          <a:endParaRPr lang="en-US"/>
        </a:p>
      </dgm:t>
    </dgm:pt>
    <dgm:pt modelId="{6F6F58D2-D3CC-485B-A9B3-4E0D1DA01A36}" type="pres">
      <dgm:prSet presAssocID="{07A56A96-6030-4A5C-9727-6FF49F210F28}" presName="CompostProcess" presStyleCnt="0">
        <dgm:presLayoutVars>
          <dgm:dir/>
          <dgm:resizeHandles val="exact"/>
        </dgm:presLayoutVars>
      </dgm:prSet>
      <dgm:spPr/>
    </dgm:pt>
    <dgm:pt modelId="{07863E74-B778-45CC-A61F-04A5D8FA1683}" type="pres">
      <dgm:prSet presAssocID="{07A56A96-6030-4A5C-9727-6FF49F210F28}" presName="arrow" presStyleLbl="bgShp" presStyleIdx="0" presStyleCnt="1" custScaleX="117647" custLinFactNeighborX="1388" custLinFactNeighborY="-15371"/>
      <dgm:spPr/>
      <dgm:extLst>
        <a:ext uri="{E40237B7-FDA0-4F09-8148-C483321AD2D9}">
          <dgm14:cNvPr xmlns:dgm14="http://schemas.microsoft.com/office/drawing/2010/diagram" id="0" name="" descr="4 step loan process flow with step 2 highlighted" title="4 step loan process flow with step 2 highlighted"/>
        </a:ext>
      </dgm:extLst>
    </dgm:pt>
    <dgm:pt modelId="{BA9F1908-24A2-4552-8FA5-008CD3DE5596}" type="pres">
      <dgm:prSet presAssocID="{07A56A96-6030-4A5C-9727-6FF49F210F28}" presName="linearProcess" presStyleCnt="0"/>
      <dgm:spPr/>
    </dgm:pt>
    <dgm:pt modelId="{67D1F520-6122-4888-A26A-9546F9237447}" type="pres">
      <dgm:prSet presAssocID="{DBDF8969-411E-4966-BBDF-2F860BE67AC3}" presName="textNode" presStyleLbl="node1" presStyleIdx="0" presStyleCnt="4" custScaleX="50883" custLinFactX="-14324" custLinFactNeighborX="-100000">
        <dgm:presLayoutVars>
          <dgm:bulletEnabled val="1"/>
        </dgm:presLayoutVars>
      </dgm:prSet>
      <dgm:spPr/>
    </dgm:pt>
    <dgm:pt modelId="{6C5E439A-24E9-45BE-900D-CA72F3917AC2}" type="pres">
      <dgm:prSet presAssocID="{8F15993E-A17B-4F6D-8668-BF9A25981E68}" presName="sibTrans" presStyleCnt="0"/>
      <dgm:spPr/>
    </dgm:pt>
    <dgm:pt modelId="{FD1FE09D-23B8-4C97-BB6E-64FB1A7F7B8F}" type="pres">
      <dgm:prSet presAssocID="{8F2480B4-F798-446E-94DD-2AE9C4BFD20A}" presName="textNode" presStyleLbl="node1" presStyleIdx="1" presStyleCnt="4" custScaleX="50883" custLinFactX="-14324" custLinFactNeighborX="-100000">
        <dgm:presLayoutVars>
          <dgm:bulletEnabled val="1"/>
        </dgm:presLayoutVars>
      </dgm:prSet>
      <dgm:spPr/>
    </dgm:pt>
    <dgm:pt modelId="{800DA0CD-2A1A-47F9-9372-55128B195DA6}" type="pres">
      <dgm:prSet presAssocID="{480ACBFC-EE78-4538-9F6F-978ADBD6427A}" presName="sibTrans" presStyleCnt="0"/>
      <dgm:spPr/>
    </dgm:pt>
    <dgm:pt modelId="{FB4332B1-39AD-46DE-9F84-6473B176AB2A}" type="pres">
      <dgm:prSet presAssocID="{83646559-C22B-4970-A16A-6367ED41F167}" presName="textNode" presStyleLbl="node1" presStyleIdx="2" presStyleCnt="4" custScaleX="50883" custLinFactX="-14324" custLinFactNeighborX="-100000">
        <dgm:presLayoutVars>
          <dgm:bulletEnabled val="1"/>
        </dgm:presLayoutVars>
      </dgm:prSet>
      <dgm:spPr/>
    </dgm:pt>
    <dgm:pt modelId="{88C6531C-9D57-4FA4-BB1C-8115E081F714}" type="pres">
      <dgm:prSet presAssocID="{E357CC8F-1A00-4608-86EC-1D21DB576254}" presName="sibTrans" presStyleCnt="0"/>
      <dgm:spPr/>
    </dgm:pt>
    <dgm:pt modelId="{BAD47517-C014-4507-8BBE-DA36E2AB83A8}" type="pres">
      <dgm:prSet presAssocID="{63CB647A-C238-4D73-ADB9-272979D432CB}" presName="textNode" presStyleLbl="node1" presStyleIdx="3" presStyleCnt="4" custScaleX="50883" custLinFactX="-14324" custLinFactNeighborX="-100000">
        <dgm:presLayoutVars>
          <dgm:bulletEnabled val="1"/>
        </dgm:presLayoutVars>
      </dgm:prSet>
      <dgm:spPr/>
    </dgm:pt>
  </dgm:ptLst>
  <dgm:cxnLst>
    <dgm:cxn modelId="{6D627902-6475-464D-BF65-3F6927509377}" type="presOf" srcId="{DBDF8969-411E-4966-BBDF-2F860BE67AC3}" destId="{67D1F520-6122-4888-A26A-9546F9237447}" srcOrd="0" destOrd="0" presId="urn:microsoft.com/office/officeart/2005/8/layout/hProcess9"/>
    <dgm:cxn modelId="{03C72122-6219-43E5-A65C-E844D44FC8A2}" type="presOf" srcId="{83646559-C22B-4970-A16A-6367ED41F167}" destId="{FB4332B1-39AD-46DE-9F84-6473B176AB2A}" srcOrd="0" destOrd="0" presId="urn:microsoft.com/office/officeart/2005/8/layout/hProcess9"/>
    <dgm:cxn modelId="{65F01E35-652F-40AA-9D2A-68B7BBE64025}" type="presOf" srcId="{07A56A96-6030-4A5C-9727-6FF49F210F28}" destId="{6F6F58D2-D3CC-485B-A9B3-4E0D1DA01A36}" srcOrd="0" destOrd="0" presId="urn:microsoft.com/office/officeart/2005/8/layout/hProcess9"/>
    <dgm:cxn modelId="{A11C3371-ABCF-4D67-BF36-BDE225B894DB}" srcId="{07A56A96-6030-4A5C-9727-6FF49F210F28}" destId="{63CB647A-C238-4D73-ADB9-272979D432CB}" srcOrd="3" destOrd="0" parTransId="{529DF9C6-6B99-4763-A071-4A3C29B32E95}" sibTransId="{24D0B0F1-EC40-4EBF-926B-1C3158DDEFB6}"/>
    <dgm:cxn modelId="{322F2F54-732A-4EB0-8C83-7850A6D1AE9E}" type="presOf" srcId="{8F2480B4-F798-446E-94DD-2AE9C4BFD20A}" destId="{FD1FE09D-23B8-4C97-BB6E-64FB1A7F7B8F}" srcOrd="0" destOrd="0" presId="urn:microsoft.com/office/officeart/2005/8/layout/hProcess9"/>
    <dgm:cxn modelId="{598B70D7-18BB-4EC9-8ED4-7D912D590CA5}" srcId="{07A56A96-6030-4A5C-9727-6FF49F210F28}" destId="{8F2480B4-F798-446E-94DD-2AE9C4BFD20A}" srcOrd="1" destOrd="0" parTransId="{075981C5-91AB-4EC7-93FD-2058F7F6D2E7}" sibTransId="{480ACBFC-EE78-4538-9F6F-978ADBD6427A}"/>
    <dgm:cxn modelId="{3990C7E6-F380-4B88-81D1-B8328B1F0CF8}" srcId="{07A56A96-6030-4A5C-9727-6FF49F210F28}" destId="{DBDF8969-411E-4966-BBDF-2F860BE67AC3}" srcOrd="0" destOrd="0" parTransId="{51B25D96-EFDC-408D-A283-E9D4830CDF6C}" sibTransId="{8F15993E-A17B-4F6D-8668-BF9A25981E68}"/>
    <dgm:cxn modelId="{C25F9CEA-6AEB-4948-A56E-966ECDECCFAB}" srcId="{07A56A96-6030-4A5C-9727-6FF49F210F28}" destId="{83646559-C22B-4970-A16A-6367ED41F167}" srcOrd="2" destOrd="0" parTransId="{583F0F74-F86D-4AC8-AA69-6F98E652EC8F}" sibTransId="{E357CC8F-1A00-4608-86EC-1D21DB576254}"/>
    <dgm:cxn modelId="{5F2D39F6-5B50-46DF-B04D-4449FEE70DAA}" type="presOf" srcId="{63CB647A-C238-4D73-ADB9-272979D432CB}" destId="{BAD47517-C014-4507-8BBE-DA36E2AB83A8}" srcOrd="0" destOrd="0" presId="urn:microsoft.com/office/officeart/2005/8/layout/hProcess9"/>
    <dgm:cxn modelId="{242D9D57-4C03-44C0-9A0D-2E36D5E61761}" type="presParOf" srcId="{6F6F58D2-D3CC-485B-A9B3-4E0D1DA01A36}" destId="{07863E74-B778-45CC-A61F-04A5D8FA1683}" srcOrd="0" destOrd="0" presId="urn:microsoft.com/office/officeart/2005/8/layout/hProcess9"/>
    <dgm:cxn modelId="{E2682C90-B0FB-4D8F-AEC8-8D27EC99A8BA}" type="presParOf" srcId="{6F6F58D2-D3CC-485B-A9B3-4E0D1DA01A36}" destId="{BA9F1908-24A2-4552-8FA5-008CD3DE5596}" srcOrd="1" destOrd="0" presId="urn:microsoft.com/office/officeart/2005/8/layout/hProcess9"/>
    <dgm:cxn modelId="{D68C89EB-3750-46D5-90C0-F7EAE00E4AE4}" type="presParOf" srcId="{BA9F1908-24A2-4552-8FA5-008CD3DE5596}" destId="{67D1F520-6122-4888-A26A-9546F9237447}" srcOrd="0" destOrd="0" presId="urn:microsoft.com/office/officeart/2005/8/layout/hProcess9"/>
    <dgm:cxn modelId="{D0666496-04E9-469B-AB6F-A59A816AA223}" type="presParOf" srcId="{BA9F1908-24A2-4552-8FA5-008CD3DE5596}" destId="{6C5E439A-24E9-45BE-900D-CA72F3917AC2}" srcOrd="1" destOrd="0" presId="urn:microsoft.com/office/officeart/2005/8/layout/hProcess9"/>
    <dgm:cxn modelId="{0F4F7448-3CEE-497F-89B6-6968C0D29731}" type="presParOf" srcId="{BA9F1908-24A2-4552-8FA5-008CD3DE5596}" destId="{FD1FE09D-23B8-4C97-BB6E-64FB1A7F7B8F}" srcOrd="2" destOrd="0" presId="urn:microsoft.com/office/officeart/2005/8/layout/hProcess9"/>
    <dgm:cxn modelId="{CC5E8804-11E2-48CF-9592-1023F785EE30}" type="presParOf" srcId="{BA9F1908-24A2-4552-8FA5-008CD3DE5596}" destId="{800DA0CD-2A1A-47F9-9372-55128B195DA6}" srcOrd="3" destOrd="0" presId="urn:microsoft.com/office/officeart/2005/8/layout/hProcess9"/>
    <dgm:cxn modelId="{D99A3B4F-CD4F-45F3-A5D4-81CE121F168F}" type="presParOf" srcId="{BA9F1908-24A2-4552-8FA5-008CD3DE5596}" destId="{FB4332B1-39AD-46DE-9F84-6473B176AB2A}" srcOrd="4" destOrd="0" presId="urn:microsoft.com/office/officeart/2005/8/layout/hProcess9"/>
    <dgm:cxn modelId="{D995286E-2615-4A12-AE72-718F3BDB0F0A}" type="presParOf" srcId="{BA9F1908-24A2-4552-8FA5-008CD3DE5596}" destId="{88C6531C-9D57-4FA4-BB1C-8115E081F714}" srcOrd="5" destOrd="0" presId="urn:microsoft.com/office/officeart/2005/8/layout/hProcess9"/>
    <dgm:cxn modelId="{74DE41A6-874D-4EEA-9F94-C283520D5E4E}" type="presParOf" srcId="{BA9F1908-24A2-4552-8FA5-008CD3DE5596}" destId="{BAD47517-C014-4507-8BBE-DA36E2AB83A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A56A96-6030-4A5C-9727-6FF49F210F28}"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DBDF8969-411E-4966-BBDF-2F860BE67AC3}">
      <dgm:prSet phldrT="[Text]"/>
      <dgm:spPr/>
      <dgm:t>
        <a:bodyPr/>
        <a:lstStyle/>
        <a:p>
          <a:r>
            <a:rPr lang="en-US" dirty="0">
              <a:latin typeface="Franklin Gothic Book" panose="020B0503020102020204" pitchFamily="34" charset="0"/>
            </a:rPr>
            <a:t>Step 1: Process Loans</a:t>
          </a:r>
        </a:p>
      </dgm:t>
    </dgm:pt>
    <dgm:pt modelId="{51B25D96-EFDC-408D-A283-E9D4830CDF6C}" type="parTrans" cxnId="{3990C7E6-F380-4B88-81D1-B8328B1F0CF8}">
      <dgm:prSet/>
      <dgm:spPr/>
      <dgm:t>
        <a:bodyPr/>
        <a:lstStyle/>
        <a:p>
          <a:endParaRPr lang="en-US"/>
        </a:p>
      </dgm:t>
    </dgm:pt>
    <dgm:pt modelId="{8F15993E-A17B-4F6D-8668-BF9A25981E68}" type="sibTrans" cxnId="{3990C7E6-F380-4B88-81D1-B8328B1F0CF8}">
      <dgm:prSet/>
      <dgm:spPr/>
      <dgm:t>
        <a:bodyPr/>
        <a:lstStyle/>
        <a:p>
          <a:endParaRPr lang="en-US"/>
        </a:p>
      </dgm:t>
    </dgm:pt>
    <dgm:pt modelId="{8F2480B4-F798-446E-94DD-2AE9C4BFD20A}">
      <dgm:prSet phldrT="[Text]"/>
      <dgm:spPr/>
      <dgm:t>
        <a:bodyPr/>
        <a:lstStyle/>
        <a:p>
          <a:r>
            <a:rPr lang="en-US" dirty="0">
              <a:latin typeface="Franklin Gothic Book" panose="020B0503020102020204" pitchFamily="34" charset="0"/>
            </a:rPr>
            <a:t>Step 2: Process Loan Dates</a:t>
          </a:r>
        </a:p>
      </dgm:t>
    </dgm:pt>
    <dgm:pt modelId="{075981C5-91AB-4EC7-93FD-2058F7F6D2E7}" type="parTrans" cxnId="{598B70D7-18BB-4EC9-8ED4-7D912D590CA5}">
      <dgm:prSet/>
      <dgm:spPr/>
      <dgm:t>
        <a:bodyPr/>
        <a:lstStyle/>
        <a:p>
          <a:endParaRPr lang="en-US"/>
        </a:p>
      </dgm:t>
    </dgm:pt>
    <dgm:pt modelId="{480ACBFC-EE78-4538-9F6F-978ADBD6427A}" type="sibTrans" cxnId="{598B70D7-18BB-4EC9-8ED4-7D912D590CA5}">
      <dgm:prSet/>
      <dgm:spPr/>
      <dgm:t>
        <a:bodyPr/>
        <a:lstStyle/>
        <a:p>
          <a:endParaRPr lang="en-US"/>
        </a:p>
      </dgm:t>
    </dgm:pt>
    <dgm:pt modelId="{83646559-C22B-4970-A16A-6367ED41F167}">
      <dgm:prSet phldrT="[Text]"/>
      <dgm:spPr>
        <a:solidFill>
          <a:srgbClr val="FFC000"/>
        </a:solidFill>
      </dgm:spPr>
      <dgm:t>
        <a:bodyPr/>
        <a:lstStyle/>
        <a:p>
          <a:r>
            <a:rPr lang="en-US" b="1" dirty="0">
              <a:latin typeface="Franklin Gothic Book" panose="020B0503020102020204" pitchFamily="34" charset="0"/>
            </a:rPr>
            <a:t>Step 3: Population Update</a:t>
          </a:r>
        </a:p>
      </dgm:t>
    </dgm:pt>
    <dgm:pt modelId="{583F0F74-F86D-4AC8-AA69-6F98E652EC8F}" type="parTrans" cxnId="{C25F9CEA-6AEB-4948-A56E-966ECDECCFAB}">
      <dgm:prSet/>
      <dgm:spPr/>
      <dgm:t>
        <a:bodyPr/>
        <a:lstStyle/>
        <a:p>
          <a:endParaRPr lang="en-US"/>
        </a:p>
      </dgm:t>
    </dgm:pt>
    <dgm:pt modelId="{E357CC8F-1A00-4608-86EC-1D21DB576254}" type="sibTrans" cxnId="{C25F9CEA-6AEB-4948-A56E-966ECDECCFAB}">
      <dgm:prSet/>
      <dgm:spPr/>
      <dgm:t>
        <a:bodyPr/>
        <a:lstStyle/>
        <a:p>
          <a:endParaRPr lang="en-US"/>
        </a:p>
      </dgm:t>
    </dgm:pt>
    <dgm:pt modelId="{63CB647A-C238-4D73-ADB9-272979D432CB}">
      <dgm:prSet phldrT="[Text]"/>
      <dgm:spPr/>
      <dgm:t>
        <a:bodyPr/>
        <a:lstStyle/>
        <a:p>
          <a:r>
            <a:rPr lang="en-US" dirty="0">
              <a:latin typeface="Franklin Gothic Book" panose="020B0503020102020204" pitchFamily="34" charset="0"/>
            </a:rPr>
            <a:t>Step 4: Process Loans Again</a:t>
          </a:r>
        </a:p>
      </dgm:t>
    </dgm:pt>
    <dgm:pt modelId="{529DF9C6-6B99-4763-A071-4A3C29B32E95}" type="parTrans" cxnId="{A11C3371-ABCF-4D67-BF36-BDE225B894DB}">
      <dgm:prSet/>
      <dgm:spPr/>
      <dgm:t>
        <a:bodyPr/>
        <a:lstStyle/>
        <a:p>
          <a:endParaRPr lang="en-US"/>
        </a:p>
      </dgm:t>
    </dgm:pt>
    <dgm:pt modelId="{24D0B0F1-EC40-4EBF-926B-1C3158DDEFB6}" type="sibTrans" cxnId="{A11C3371-ABCF-4D67-BF36-BDE225B894DB}">
      <dgm:prSet/>
      <dgm:spPr/>
      <dgm:t>
        <a:bodyPr/>
        <a:lstStyle/>
        <a:p>
          <a:endParaRPr lang="en-US"/>
        </a:p>
      </dgm:t>
    </dgm:pt>
    <dgm:pt modelId="{6F6F58D2-D3CC-485B-A9B3-4E0D1DA01A36}" type="pres">
      <dgm:prSet presAssocID="{07A56A96-6030-4A5C-9727-6FF49F210F28}" presName="CompostProcess" presStyleCnt="0">
        <dgm:presLayoutVars>
          <dgm:dir/>
          <dgm:resizeHandles val="exact"/>
        </dgm:presLayoutVars>
      </dgm:prSet>
      <dgm:spPr/>
    </dgm:pt>
    <dgm:pt modelId="{07863E74-B778-45CC-A61F-04A5D8FA1683}" type="pres">
      <dgm:prSet presAssocID="{07A56A96-6030-4A5C-9727-6FF49F210F28}" presName="arrow" presStyleLbl="bgShp" presStyleIdx="0" presStyleCnt="1" custScaleX="117647" custLinFactNeighborX="1388" custLinFactNeighborY="-15371"/>
      <dgm:spPr/>
      <dgm:extLst>
        <a:ext uri="{E40237B7-FDA0-4F09-8148-C483321AD2D9}">
          <dgm14:cNvPr xmlns:dgm14="http://schemas.microsoft.com/office/drawing/2010/diagram" id="0" name="" descr="4 Step loan process flow with step 3 highlighted " title="4 Step loan process flow with step 3 highlighted "/>
        </a:ext>
      </dgm:extLst>
    </dgm:pt>
    <dgm:pt modelId="{BA9F1908-24A2-4552-8FA5-008CD3DE5596}" type="pres">
      <dgm:prSet presAssocID="{07A56A96-6030-4A5C-9727-6FF49F210F28}" presName="linearProcess" presStyleCnt="0"/>
      <dgm:spPr/>
    </dgm:pt>
    <dgm:pt modelId="{67D1F520-6122-4888-A26A-9546F9237447}" type="pres">
      <dgm:prSet presAssocID="{DBDF8969-411E-4966-BBDF-2F860BE67AC3}" presName="textNode" presStyleLbl="node1" presStyleIdx="0" presStyleCnt="4" custScaleX="50883" custLinFactX="-14324" custLinFactNeighborX="-100000">
        <dgm:presLayoutVars>
          <dgm:bulletEnabled val="1"/>
        </dgm:presLayoutVars>
      </dgm:prSet>
      <dgm:spPr/>
    </dgm:pt>
    <dgm:pt modelId="{6C5E439A-24E9-45BE-900D-CA72F3917AC2}" type="pres">
      <dgm:prSet presAssocID="{8F15993E-A17B-4F6D-8668-BF9A25981E68}" presName="sibTrans" presStyleCnt="0"/>
      <dgm:spPr/>
    </dgm:pt>
    <dgm:pt modelId="{FD1FE09D-23B8-4C97-BB6E-64FB1A7F7B8F}" type="pres">
      <dgm:prSet presAssocID="{8F2480B4-F798-446E-94DD-2AE9C4BFD20A}" presName="textNode" presStyleLbl="node1" presStyleIdx="1" presStyleCnt="4" custScaleX="50883" custLinFactX="-14324" custLinFactNeighborX="-100000">
        <dgm:presLayoutVars>
          <dgm:bulletEnabled val="1"/>
        </dgm:presLayoutVars>
      </dgm:prSet>
      <dgm:spPr/>
    </dgm:pt>
    <dgm:pt modelId="{800DA0CD-2A1A-47F9-9372-55128B195DA6}" type="pres">
      <dgm:prSet presAssocID="{480ACBFC-EE78-4538-9F6F-978ADBD6427A}" presName="sibTrans" presStyleCnt="0"/>
      <dgm:spPr/>
    </dgm:pt>
    <dgm:pt modelId="{FB4332B1-39AD-46DE-9F84-6473B176AB2A}" type="pres">
      <dgm:prSet presAssocID="{83646559-C22B-4970-A16A-6367ED41F167}" presName="textNode" presStyleLbl="node1" presStyleIdx="2" presStyleCnt="4" custScaleX="50883" custLinFactX="-14324" custLinFactNeighborX="-100000">
        <dgm:presLayoutVars>
          <dgm:bulletEnabled val="1"/>
        </dgm:presLayoutVars>
      </dgm:prSet>
      <dgm:spPr/>
    </dgm:pt>
    <dgm:pt modelId="{88C6531C-9D57-4FA4-BB1C-8115E081F714}" type="pres">
      <dgm:prSet presAssocID="{E357CC8F-1A00-4608-86EC-1D21DB576254}" presName="sibTrans" presStyleCnt="0"/>
      <dgm:spPr/>
    </dgm:pt>
    <dgm:pt modelId="{BAD47517-C014-4507-8BBE-DA36E2AB83A8}" type="pres">
      <dgm:prSet presAssocID="{63CB647A-C238-4D73-ADB9-272979D432CB}" presName="textNode" presStyleLbl="node1" presStyleIdx="3" presStyleCnt="4" custScaleX="50883" custLinFactX="-14324" custLinFactNeighborX="-100000">
        <dgm:presLayoutVars>
          <dgm:bulletEnabled val="1"/>
        </dgm:presLayoutVars>
      </dgm:prSet>
      <dgm:spPr/>
    </dgm:pt>
  </dgm:ptLst>
  <dgm:cxnLst>
    <dgm:cxn modelId="{6D627902-6475-464D-BF65-3F6927509377}" type="presOf" srcId="{DBDF8969-411E-4966-BBDF-2F860BE67AC3}" destId="{67D1F520-6122-4888-A26A-9546F9237447}" srcOrd="0" destOrd="0" presId="urn:microsoft.com/office/officeart/2005/8/layout/hProcess9"/>
    <dgm:cxn modelId="{03C72122-6219-43E5-A65C-E844D44FC8A2}" type="presOf" srcId="{83646559-C22B-4970-A16A-6367ED41F167}" destId="{FB4332B1-39AD-46DE-9F84-6473B176AB2A}" srcOrd="0" destOrd="0" presId="urn:microsoft.com/office/officeart/2005/8/layout/hProcess9"/>
    <dgm:cxn modelId="{65F01E35-652F-40AA-9D2A-68B7BBE64025}" type="presOf" srcId="{07A56A96-6030-4A5C-9727-6FF49F210F28}" destId="{6F6F58D2-D3CC-485B-A9B3-4E0D1DA01A36}" srcOrd="0" destOrd="0" presId="urn:microsoft.com/office/officeart/2005/8/layout/hProcess9"/>
    <dgm:cxn modelId="{A11C3371-ABCF-4D67-BF36-BDE225B894DB}" srcId="{07A56A96-6030-4A5C-9727-6FF49F210F28}" destId="{63CB647A-C238-4D73-ADB9-272979D432CB}" srcOrd="3" destOrd="0" parTransId="{529DF9C6-6B99-4763-A071-4A3C29B32E95}" sibTransId="{24D0B0F1-EC40-4EBF-926B-1C3158DDEFB6}"/>
    <dgm:cxn modelId="{322F2F54-732A-4EB0-8C83-7850A6D1AE9E}" type="presOf" srcId="{8F2480B4-F798-446E-94DD-2AE9C4BFD20A}" destId="{FD1FE09D-23B8-4C97-BB6E-64FB1A7F7B8F}" srcOrd="0" destOrd="0" presId="urn:microsoft.com/office/officeart/2005/8/layout/hProcess9"/>
    <dgm:cxn modelId="{598B70D7-18BB-4EC9-8ED4-7D912D590CA5}" srcId="{07A56A96-6030-4A5C-9727-6FF49F210F28}" destId="{8F2480B4-F798-446E-94DD-2AE9C4BFD20A}" srcOrd="1" destOrd="0" parTransId="{075981C5-91AB-4EC7-93FD-2058F7F6D2E7}" sibTransId="{480ACBFC-EE78-4538-9F6F-978ADBD6427A}"/>
    <dgm:cxn modelId="{3990C7E6-F380-4B88-81D1-B8328B1F0CF8}" srcId="{07A56A96-6030-4A5C-9727-6FF49F210F28}" destId="{DBDF8969-411E-4966-BBDF-2F860BE67AC3}" srcOrd="0" destOrd="0" parTransId="{51B25D96-EFDC-408D-A283-E9D4830CDF6C}" sibTransId="{8F15993E-A17B-4F6D-8668-BF9A25981E68}"/>
    <dgm:cxn modelId="{C25F9CEA-6AEB-4948-A56E-966ECDECCFAB}" srcId="{07A56A96-6030-4A5C-9727-6FF49F210F28}" destId="{83646559-C22B-4970-A16A-6367ED41F167}" srcOrd="2" destOrd="0" parTransId="{583F0F74-F86D-4AC8-AA69-6F98E652EC8F}" sibTransId="{E357CC8F-1A00-4608-86EC-1D21DB576254}"/>
    <dgm:cxn modelId="{5F2D39F6-5B50-46DF-B04D-4449FEE70DAA}" type="presOf" srcId="{63CB647A-C238-4D73-ADB9-272979D432CB}" destId="{BAD47517-C014-4507-8BBE-DA36E2AB83A8}" srcOrd="0" destOrd="0" presId="urn:microsoft.com/office/officeart/2005/8/layout/hProcess9"/>
    <dgm:cxn modelId="{242D9D57-4C03-44C0-9A0D-2E36D5E61761}" type="presParOf" srcId="{6F6F58D2-D3CC-485B-A9B3-4E0D1DA01A36}" destId="{07863E74-B778-45CC-A61F-04A5D8FA1683}" srcOrd="0" destOrd="0" presId="urn:microsoft.com/office/officeart/2005/8/layout/hProcess9"/>
    <dgm:cxn modelId="{E2682C90-B0FB-4D8F-AEC8-8D27EC99A8BA}" type="presParOf" srcId="{6F6F58D2-D3CC-485B-A9B3-4E0D1DA01A36}" destId="{BA9F1908-24A2-4552-8FA5-008CD3DE5596}" srcOrd="1" destOrd="0" presId="urn:microsoft.com/office/officeart/2005/8/layout/hProcess9"/>
    <dgm:cxn modelId="{D68C89EB-3750-46D5-90C0-F7EAE00E4AE4}" type="presParOf" srcId="{BA9F1908-24A2-4552-8FA5-008CD3DE5596}" destId="{67D1F520-6122-4888-A26A-9546F9237447}" srcOrd="0" destOrd="0" presId="urn:microsoft.com/office/officeart/2005/8/layout/hProcess9"/>
    <dgm:cxn modelId="{D0666496-04E9-469B-AB6F-A59A816AA223}" type="presParOf" srcId="{BA9F1908-24A2-4552-8FA5-008CD3DE5596}" destId="{6C5E439A-24E9-45BE-900D-CA72F3917AC2}" srcOrd="1" destOrd="0" presId="urn:microsoft.com/office/officeart/2005/8/layout/hProcess9"/>
    <dgm:cxn modelId="{0F4F7448-3CEE-497F-89B6-6968C0D29731}" type="presParOf" srcId="{BA9F1908-24A2-4552-8FA5-008CD3DE5596}" destId="{FD1FE09D-23B8-4C97-BB6E-64FB1A7F7B8F}" srcOrd="2" destOrd="0" presId="urn:microsoft.com/office/officeart/2005/8/layout/hProcess9"/>
    <dgm:cxn modelId="{CC5E8804-11E2-48CF-9592-1023F785EE30}" type="presParOf" srcId="{BA9F1908-24A2-4552-8FA5-008CD3DE5596}" destId="{800DA0CD-2A1A-47F9-9372-55128B195DA6}" srcOrd="3" destOrd="0" presId="urn:microsoft.com/office/officeart/2005/8/layout/hProcess9"/>
    <dgm:cxn modelId="{D99A3B4F-CD4F-45F3-A5D4-81CE121F168F}" type="presParOf" srcId="{BA9F1908-24A2-4552-8FA5-008CD3DE5596}" destId="{FB4332B1-39AD-46DE-9F84-6473B176AB2A}" srcOrd="4" destOrd="0" presId="urn:microsoft.com/office/officeart/2005/8/layout/hProcess9"/>
    <dgm:cxn modelId="{D995286E-2615-4A12-AE72-718F3BDB0F0A}" type="presParOf" srcId="{BA9F1908-24A2-4552-8FA5-008CD3DE5596}" destId="{88C6531C-9D57-4FA4-BB1C-8115E081F714}" srcOrd="5" destOrd="0" presId="urn:microsoft.com/office/officeart/2005/8/layout/hProcess9"/>
    <dgm:cxn modelId="{74DE41A6-874D-4EEA-9F94-C283520D5E4E}" type="presParOf" srcId="{BA9F1908-24A2-4552-8FA5-008CD3DE5596}" destId="{BAD47517-C014-4507-8BBE-DA36E2AB83A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A56A96-6030-4A5C-9727-6FF49F210F28}"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DBDF8969-411E-4966-BBDF-2F860BE67AC3}">
      <dgm:prSet phldrT="[Text]"/>
      <dgm:spPr/>
      <dgm:t>
        <a:bodyPr/>
        <a:lstStyle/>
        <a:p>
          <a:r>
            <a:rPr lang="en-US" dirty="0">
              <a:latin typeface="Franklin Gothic Book" panose="020B0503020102020204" pitchFamily="34" charset="0"/>
            </a:rPr>
            <a:t>Step 1: Process Loans</a:t>
          </a:r>
        </a:p>
      </dgm:t>
    </dgm:pt>
    <dgm:pt modelId="{51B25D96-EFDC-408D-A283-E9D4830CDF6C}" type="parTrans" cxnId="{3990C7E6-F380-4B88-81D1-B8328B1F0CF8}">
      <dgm:prSet/>
      <dgm:spPr/>
      <dgm:t>
        <a:bodyPr/>
        <a:lstStyle/>
        <a:p>
          <a:endParaRPr lang="en-US"/>
        </a:p>
      </dgm:t>
    </dgm:pt>
    <dgm:pt modelId="{8F15993E-A17B-4F6D-8668-BF9A25981E68}" type="sibTrans" cxnId="{3990C7E6-F380-4B88-81D1-B8328B1F0CF8}">
      <dgm:prSet/>
      <dgm:spPr/>
      <dgm:t>
        <a:bodyPr/>
        <a:lstStyle/>
        <a:p>
          <a:endParaRPr lang="en-US"/>
        </a:p>
      </dgm:t>
    </dgm:pt>
    <dgm:pt modelId="{8F2480B4-F798-446E-94DD-2AE9C4BFD20A}">
      <dgm:prSet phldrT="[Text]"/>
      <dgm:spPr/>
      <dgm:t>
        <a:bodyPr/>
        <a:lstStyle/>
        <a:p>
          <a:r>
            <a:rPr lang="en-US" dirty="0">
              <a:latin typeface="Franklin Gothic Book" panose="020B0503020102020204" pitchFamily="34" charset="0"/>
            </a:rPr>
            <a:t>Step 2: Process Loan Dates</a:t>
          </a:r>
        </a:p>
      </dgm:t>
    </dgm:pt>
    <dgm:pt modelId="{075981C5-91AB-4EC7-93FD-2058F7F6D2E7}" type="parTrans" cxnId="{598B70D7-18BB-4EC9-8ED4-7D912D590CA5}">
      <dgm:prSet/>
      <dgm:spPr/>
      <dgm:t>
        <a:bodyPr/>
        <a:lstStyle/>
        <a:p>
          <a:endParaRPr lang="en-US"/>
        </a:p>
      </dgm:t>
    </dgm:pt>
    <dgm:pt modelId="{480ACBFC-EE78-4538-9F6F-978ADBD6427A}" type="sibTrans" cxnId="{598B70D7-18BB-4EC9-8ED4-7D912D590CA5}">
      <dgm:prSet/>
      <dgm:spPr/>
      <dgm:t>
        <a:bodyPr/>
        <a:lstStyle/>
        <a:p>
          <a:endParaRPr lang="en-US"/>
        </a:p>
      </dgm:t>
    </dgm:pt>
    <dgm:pt modelId="{83646559-C22B-4970-A16A-6367ED41F167}">
      <dgm:prSet phldrT="[Text]"/>
      <dgm:spPr/>
      <dgm:t>
        <a:bodyPr/>
        <a:lstStyle/>
        <a:p>
          <a:r>
            <a:rPr lang="en-US" dirty="0">
              <a:latin typeface="Franklin Gothic Book" panose="020B0503020102020204" pitchFamily="34" charset="0"/>
            </a:rPr>
            <a:t>Step 3: Population Update</a:t>
          </a:r>
        </a:p>
      </dgm:t>
    </dgm:pt>
    <dgm:pt modelId="{583F0F74-F86D-4AC8-AA69-6F98E652EC8F}" type="parTrans" cxnId="{C25F9CEA-6AEB-4948-A56E-966ECDECCFAB}">
      <dgm:prSet/>
      <dgm:spPr/>
      <dgm:t>
        <a:bodyPr/>
        <a:lstStyle/>
        <a:p>
          <a:endParaRPr lang="en-US"/>
        </a:p>
      </dgm:t>
    </dgm:pt>
    <dgm:pt modelId="{E357CC8F-1A00-4608-86EC-1D21DB576254}" type="sibTrans" cxnId="{C25F9CEA-6AEB-4948-A56E-966ECDECCFAB}">
      <dgm:prSet/>
      <dgm:spPr/>
      <dgm:t>
        <a:bodyPr/>
        <a:lstStyle/>
        <a:p>
          <a:endParaRPr lang="en-US"/>
        </a:p>
      </dgm:t>
    </dgm:pt>
    <dgm:pt modelId="{63CB647A-C238-4D73-ADB9-272979D432CB}">
      <dgm:prSet phldrT="[Text]"/>
      <dgm:spPr>
        <a:solidFill>
          <a:srgbClr val="FFC000"/>
        </a:solidFill>
      </dgm:spPr>
      <dgm:t>
        <a:bodyPr/>
        <a:lstStyle/>
        <a:p>
          <a:r>
            <a:rPr lang="en-US" b="1" dirty="0">
              <a:latin typeface="Franklin Gothic Book" panose="020B0503020102020204" pitchFamily="34" charset="0"/>
            </a:rPr>
            <a:t>Step 4: Process Loans Again</a:t>
          </a:r>
        </a:p>
      </dgm:t>
    </dgm:pt>
    <dgm:pt modelId="{529DF9C6-6B99-4763-A071-4A3C29B32E95}" type="parTrans" cxnId="{A11C3371-ABCF-4D67-BF36-BDE225B894DB}">
      <dgm:prSet/>
      <dgm:spPr/>
      <dgm:t>
        <a:bodyPr/>
        <a:lstStyle/>
        <a:p>
          <a:endParaRPr lang="en-US"/>
        </a:p>
      </dgm:t>
    </dgm:pt>
    <dgm:pt modelId="{24D0B0F1-EC40-4EBF-926B-1C3158DDEFB6}" type="sibTrans" cxnId="{A11C3371-ABCF-4D67-BF36-BDE225B894DB}">
      <dgm:prSet/>
      <dgm:spPr/>
      <dgm:t>
        <a:bodyPr/>
        <a:lstStyle/>
        <a:p>
          <a:endParaRPr lang="en-US"/>
        </a:p>
      </dgm:t>
    </dgm:pt>
    <dgm:pt modelId="{6F6F58D2-D3CC-485B-A9B3-4E0D1DA01A36}" type="pres">
      <dgm:prSet presAssocID="{07A56A96-6030-4A5C-9727-6FF49F210F28}" presName="CompostProcess" presStyleCnt="0">
        <dgm:presLayoutVars>
          <dgm:dir/>
          <dgm:resizeHandles val="exact"/>
        </dgm:presLayoutVars>
      </dgm:prSet>
      <dgm:spPr/>
    </dgm:pt>
    <dgm:pt modelId="{07863E74-B778-45CC-A61F-04A5D8FA1683}" type="pres">
      <dgm:prSet presAssocID="{07A56A96-6030-4A5C-9727-6FF49F210F28}" presName="arrow" presStyleLbl="bgShp" presStyleIdx="0" presStyleCnt="1" custScaleX="117647" custLinFactNeighborX="1388" custLinFactNeighborY="-15371"/>
      <dgm:spPr/>
      <dgm:extLst>
        <a:ext uri="{E40237B7-FDA0-4F09-8148-C483321AD2D9}">
          <dgm14:cNvPr xmlns:dgm14="http://schemas.microsoft.com/office/drawing/2010/diagram" id="0" name="" descr="4 step loan process flow with step 4 highlighted" title="4 step loan process flow "/>
        </a:ext>
      </dgm:extLst>
    </dgm:pt>
    <dgm:pt modelId="{BA9F1908-24A2-4552-8FA5-008CD3DE5596}" type="pres">
      <dgm:prSet presAssocID="{07A56A96-6030-4A5C-9727-6FF49F210F28}" presName="linearProcess" presStyleCnt="0"/>
      <dgm:spPr/>
    </dgm:pt>
    <dgm:pt modelId="{67D1F520-6122-4888-A26A-9546F9237447}" type="pres">
      <dgm:prSet presAssocID="{DBDF8969-411E-4966-BBDF-2F860BE67AC3}" presName="textNode" presStyleLbl="node1" presStyleIdx="0" presStyleCnt="4" custScaleX="50883" custLinFactX="-14324" custLinFactNeighborX="-100000">
        <dgm:presLayoutVars>
          <dgm:bulletEnabled val="1"/>
        </dgm:presLayoutVars>
      </dgm:prSet>
      <dgm:spPr/>
    </dgm:pt>
    <dgm:pt modelId="{6C5E439A-24E9-45BE-900D-CA72F3917AC2}" type="pres">
      <dgm:prSet presAssocID="{8F15993E-A17B-4F6D-8668-BF9A25981E68}" presName="sibTrans" presStyleCnt="0"/>
      <dgm:spPr/>
    </dgm:pt>
    <dgm:pt modelId="{FD1FE09D-23B8-4C97-BB6E-64FB1A7F7B8F}" type="pres">
      <dgm:prSet presAssocID="{8F2480B4-F798-446E-94DD-2AE9C4BFD20A}" presName="textNode" presStyleLbl="node1" presStyleIdx="1" presStyleCnt="4" custScaleX="50883" custLinFactX="-14324" custLinFactNeighborX="-100000">
        <dgm:presLayoutVars>
          <dgm:bulletEnabled val="1"/>
        </dgm:presLayoutVars>
      </dgm:prSet>
      <dgm:spPr/>
    </dgm:pt>
    <dgm:pt modelId="{800DA0CD-2A1A-47F9-9372-55128B195DA6}" type="pres">
      <dgm:prSet presAssocID="{480ACBFC-EE78-4538-9F6F-978ADBD6427A}" presName="sibTrans" presStyleCnt="0"/>
      <dgm:spPr/>
    </dgm:pt>
    <dgm:pt modelId="{FB4332B1-39AD-46DE-9F84-6473B176AB2A}" type="pres">
      <dgm:prSet presAssocID="{83646559-C22B-4970-A16A-6367ED41F167}" presName="textNode" presStyleLbl="node1" presStyleIdx="2" presStyleCnt="4" custScaleX="50883" custLinFactX="-14324" custLinFactNeighborX="-100000">
        <dgm:presLayoutVars>
          <dgm:bulletEnabled val="1"/>
        </dgm:presLayoutVars>
      </dgm:prSet>
      <dgm:spPr/>
    </dgm:pt>
    <dgm:pt modelId="{88C6531C-9D57-4FA4-BB1C-8115E081F714}" type="pres">
      <dgm:prSet presAssocID="{E357CC8F-1A00-4608-86EC-1D21DB576254}" presName="sibTrans" presStyleCnt="0"/>
      <dgm:spPr/>
    </dgm:pt>
    <dgm:pt modelId="{BAD47517-C014-4507-8BBE-DA36E2AB83A8}" type="pres">
      <dgm:prSet presAssocID="{63CB647A-C238-4D73-ADB9-272979D432CB}" presName="textNode" presStyleLbl="node1" presStyleIdx="3" presStyleCnt="4" custScaleX="50883" custLinFactX="-14324" custLinFactNeighborX="-100000">
        <dgm:presLayoutVars>
          <dgm:bulletEnabled val="1"/>
        </dgm:presLayoutVars>
      </dgm:prSet>
      <dgm:spPr/>
    </dgm:pt>
  </dgm:ptLst>
  <dgm:cxnLst>
    <dgm:cxn modelId="{6D627902-6475-464D-BF65-3F6927509377}" type="presOf" srcId="{DBDF8969-411E-4966-BBDF-2F860BE67AC3}" destId="{67D1F520-6122-4888-A26A-9546F9237447}" srcOrd="0" destOrd="0" presId="urn:microsoft.com/office/officeart/2005/8/layout/hProcess9"/>
    <dgm:cxn modelId="{03C72122-6219-43E5-A65C-E844D44FC8A2}" type="presOf" srcId="{83646559-C22B-4970-A16A-6367ED41F167}" destId="{FB4332B1-39AD-46DE-9F84-6473B176AB2A}" srcOrd="0" destOrd="0" presId="urn:microsoft.com/office/officeart/2005/8/layout/hProcess9"/>
    <dgm:cxn modelId="{65F01E35-652F-40AA-9D2A-68B7BBE64025}" type="presOf" srcId="{07A56A96-6030-4A5C-9727-6FF49F210F28}" destId="{6F6F58D2-D3CC-485B-A9B3-4E0D1DA01A36}" srcOrd="0" destOrd="0" presId="urn:microsoft.com/office/officeart/2005/8/layout/hProcess9"/>
    <dgm:cxn modelId="{A11C3371-ABCF-4D67-BF36-BDE225B894DB}" srcId="{07A56A96-6030-4A5C-9727-6FF49F210F28}" destId="{63CB647A-C238-4D73-ADB9-272979D432CB}" srcOrd="3" destOrd="0" parTransId="{529DF9C6-6B99-4763-A071-4A3C29B32E95}" sibTransId="{24D0B0F1-EC40-4EBF-926B-1C3158DDEFB6}"/>
    <dgm:cxn modelId="{322F2F54-732A-4EB0-8C83-7850A6D1AE9E}" type="presOf" srcId="{8F2480B4-F798-446E-94DD-2AE9C4BFD20A}" destId="{FD1FE09D-23B8-4C97-BB6E-64FB1A7F7B8F}" srcOrd="0" destOrd="0" presId="urn:microsoft.com/office/officeart/2005/8/layout/hProcess9"/>
    <dgm:cxn modelId="{598B70D7-18BB-4EC9-8ED4-7D912D590CA5}" srcId="{07A56A96-6030-4A5C-9727-6FF49F210F28}" destId="{8F2480B4-F798-446E-94DD-2AE9C4BFD20A}" srcOrd="1" destOrd="0" parTransId="{075981C5-91AB-4EC7-93FD-2058F7F6D2E7}" sibTransId="{480ACBFC-EE78-4538-9F6F-978ADBD6427A}"/>
    <dgm:cxn modelId="{3990C7E6-F380-4B88-81D1-B8328B1F0CF8}" srcId="{07A56A96-6030-4A5C-9727-6FF49F210F28}" destId="{DBDF8969-411E-4966-BBDF-2F860BE67AC3}" srcOrd="0" destOrd="0" parTransId="{51B25D96-EFDC-408D-A283-E9D4830CDF6C}" sibTransId="{8F15993E-A17B-4F6D-8668-BF9A25981E68}"/>
    <dgm:cxn modelId="{C25F9CEA-6AEB-4948-A56E-966ECDECCFAB}" srcId="{07A56A96-6030-4A5C-9727-6FF49F210F28}" destId="{83646559-C22B-4970-A16A-6367ED41F167}" srcOrd="2" destOrd="0" parTransId="{583F0F74-F86D-4AC8-AA69-6F98E652EC8F}" sibTransId="{E357CC8F-1A00-4608-86EC-1D21DB576254}"/>
    <dgm:cxn modelId="{5F2D39F6-5B50-46DF-B04D-4449FEE70DAA}" type="presOf" srcId="{63CB647A-C238-4D73-ADB9-272979D432CB}" destId="{BAD47517-C014-4507-8BBE-DA36E2AB83A8}" srcOrd="0" destOrd="0" presId="urn:microsoft.com/office/officeart/2005/8/layout/hProcess9"/>
    <dgm:cxn modelId="{242D9D57-4C03-44C0-9A0D-2E36D5E61761}" type="presParOf" srcId="{6F6F58D2-D3CC-485B-A9B3-4E0D1DA01A36}" destId="{07863E74-B778-45CC-A61F-04A5D8FA1683}" srcOrd="0" destOrd="0" presId="urn:microsoft.com/office/officeart/2005/8/layout/hProcess9"/>
    <dgm:cxn modelId="{E2682C90-B0FB-4D8F-AEC8-8D27EC99A8BA}" type="presParOf" srcId="{6F6F58D2-D3CC-485B-A9B3-4E0D1DA01A36}" destId="{BA9F1908-24A2-4552-8FA5-008CD3DE5596}" srcOrd="1" destOrd="0" presId="urn:microsoft.com/office/officeart/2005/8/layout/hProcess9"/>
    <dgm:cxn modelId="{D68C89EB-3750-46D5-90C0-F7EAE00E4AE4}" type="presParOf" srcId="{BA9F1908-24A2-4552-8FA5-008CD3DE5596}" destId="{67D1F520-6122-4888-A26A-9546F9237447}" srcOrd="0" destOrd="0" presId="urn:microsoft.com/office/officeart/2005/8/layout/hProcess9"/>
    <dgm:cxn modelId="{D0666496-04E9-469B-AB6F-A59A816AA223}" type="presParOf" srcId="{BA9F1908-24A2-4552-8FA5-008CD3DE5596}" destId="{6C5E439A-24E9-45BE-900D-CA72F3917AC2}" srcOrd="1" destOrd="0" presId="urn:microsoft.com/office/officeart/2005/8/layout/hProcess9"/>
    <dgm:cxn modelId="{0F4F7448-3CEE-497F-89B6-6968C0D29731}" type="presParOf" srcId="{BA9F1908-24A2-4552-8FA5-008CD3DE5596}" destId="{FD1FE09D-23B8-4C97-BB6E-64FB1A7F7B8F}" srcOrd="2" destOrd="0" presId="urn:microsoft.com/office/officeart/2005/8/layout/hProcess9"/>
    <dgm:cxn modelId="{CC5E8804-11E2-48CF-9592-1023F785EE30}" type="presParOf" srcId="{BA9F1908-24A2-4552-8FA5-008CD3DE5596}" destId="{800DA0CD-2A1A-47F9-9372-55128B195DA6}" srcOrd="3" destOrd="0" presId="urn:microsoft.com/office/officeart/2005/8/layout/hProcess9"/>
    <dgm:cxn modelId="{D99A3B4F-CD4F-45F3-A5D4-81CE121F168F}" type="presParOf" srcId="{BA9F1908-24A2-4552-8FA5-008CD3DE5596}" destId="{FB4332B1-39AD-46DE-9F84-6473B176AB2A}" srcOrd="4" destOrd="0" presId="urn:microsoft.com/office/officeart/2005/8/layout/hProcess9"/>
    <dgm:cxn modelId="{D995286E-2615-4A12-AE72-718F3BDB0F0A}" type="presParOf" srcId="{BA9F1908-24A2-4552-8FA5-008CD3DE5596}" destId="{88C6531C-9D57-4FA4-BB1C-8115E081F714}" srcOrd="5" destOrd="0" presId="urn:microsoft.com/office/officeart/2005/8/layout/hProcess9"/>
    <dgm:cxn modelId="{74DE41A6-874D-4EEA-9F94-C283520D5E4E}" type="presParOf" srcId="{BA9F1908-24A2-4552-8FA5-008CD3DE5596}" destId="{BAD47517-C014-4507-8BBE-DA36E2AB83A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rgbClr val="0070C0"/>
        </a:solidFill>
        <a:ln>
          <a:solidFill>
            <a:srgbClr val="0070C0"/>
          </a:solidFill>
        </a:ln>
      </dgm:spPr>
      <dgm:t>
        <a:bodyPr/>
        <a:lstStyle/>
        <a:p>
          <a:r>
            <a:rPr lang="en-US" b="0" dirty="0">
              <a:latin typeface="Franklin Gothic Book" panose="020B0503020102020204" pitchFamily="34" charset="0"/>
            </a:rPr>
            <a:t>Step 1: Originate Loans</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FFC000"/>
        </a:solidFill>
        <a:ln>
          <a:solidFill>
            <a:srgbClr val="FFC000"/>
          </a:solidFill>
        </a:ln>
      </dgm:spPr>
      <dgm:t>
        <a:bodyPr/>
        <a:lstStyle/>
        <a:p>
          <a:r>
            <a:rPr lang="en-US" b="1" dirty="0">
              <a:latin typeface="Franklin Gothic Book" panose="020B0503020102020204" pitchFamily="34" charset="0"/>
            </a:rPr>
            <a:t>Step 2: Generate Direct Loan Data</a:t>
          </a:r>
          <a:endParaRPr lang="en-US" dirty="0">
            <a:latin typeface="Franklin Gothic Book" panose="020B0503020102020204" pitchFamily="34" charset="0"/>
          </a:endParaRP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0" dirty="0">
              <a:latin typeface="Franklin Gothic Book" panose="020B0503020102020204" pitchFamily="34" charset="0"/>
            </a:rPr>
            <a:t>Step 3:  Download Process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rgbClr val="0070C0"/>
        </a:solidFill>
        <a:ln>
          <a:solidFill>
            <a:srgbClr val="0070C0"/>
          </a:solidFill>
        </a:ln>
      </dgm:spPr>
      <dgm:t>
        <a:bodyPr/>
        <a:lstStyle/>
        <a:p>
          <a:r>
            <a:rPr lang="en-US" b="0" dirty="0">
              <a:latin typeface="Franklin Gothic Book" panose="020B0503020102020204" pitchFamily="34" charset="0"/>
            </a:rPr>
            <a:t>Step 1: Originate Loans</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0070C0"/>
        </a:solidFill>
        <a:ln>
          <a:solidFill>
            <a:srgbClr val="0070C0"/>
          </a:solidFill>
        </a:ln>
      </dgm:spPr>
      <dgm:t>
        <a:bodyPr/>
        <a:lstStyle/>
        <a:p>
          <a:r>
            <a:rPr lang="en-US" b="0" dirty="0">
              <a:latin typeface="Franklin Gothic Book" panose="020B0503020102020204" pitchFamily="34" charset="0"/>
            </a:rPr>
            <a:t>Step 2: Generate Direct Loan Data</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FFC000"/>
        </a:solidFill>
        <a:ln>
          <a:solidFill>
            <a:srgbClr val="FFC000"/>
          </a:solidFill>
        </a:ln>
      </dgm:spPr>
      <dgm:t>
        <a:bodyPr/>
        <a:lstStyle/>
        <a:p>
          <a:r>
            <a:rPr lang="en-US" b="1" dirty="0">
              <a:latin typeface="Franklin Gothic Book" panose="020B0503020102020204" pitchFamily="34" charset="0"/>
            </a:rPr>
            <a:t>Step 3:  Download Process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271DDC46-BC34-4C22-9338-40756B2EABCC}">
      <dgm:prSet phldrT="[Text]"/>
      <dgm:spPr>
        <a:solidFill>
          <a:srgbClr val="FFC000"/>
        </a:solidFill>
        <a:ln>
          <a:solidFill>
            <a:srgbClr val="FFC000"/>
          </a:solidFill>
        </a:ln>
      </dgm:spPr>
      <dgm:t>
        <a:bodyPr/>
        <a:lstStyle/>
        <a:p>
          <a:r>
            <a:rPr lang="en-US" b="1" dirty="0">
              <a:latin typeface="Franklin Gothic Book" panose="020B0503020102020204" pitchFamily="34" charset="0"/>
            </a:rPr>
            <a:t>Step 1: Award PLUS Loan</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0070C0"/>
        </a:solidFill>
        <a:ln>
          <a:solidFill>
            <a:srgbClr val="0070C0"/>
          </a:solidFill>
        </a:ln>
      </dgm:spPr>
      <dgm:t>
        <a:bodyPr/>
        <a:lstStyle/>
        <a:p>
          <a:r>
            <a:rPr lang="en-US" b="0" dirty="0">
              <a:latin typeface="Franklin Gothic Book" panose="020B0503020102020204" pitchFamily="34" charset="0"/>
            </a:rPr>
            <a:t>Step 2: Originate PLUS Loan</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0070C0"/>
        </a:solidFill>
        <a:ln>
          <a:solidFill>
            <a:srgbClr val="0070C0"/>
          </a:solidFill>
        </a:ln>
      </dgm:spPr>
      <dgm:t>
        <a:bodyPr/>
        <a:lstStyle/>
        <a:p>
          <a:r>
            <a:rPr lang="en-US" b="0" dirty="0">
              <a:latin typeface="Franklin Gothic Book" panose="020B0503020102020204" pitchFamily="34" charset="0"/>
            </a:rPr>
            <a:t>Step 3:  Create Parent Record </a:t>
          </a:r>
        </a:p>
        <a:p>
          <a:r>
            <a:rPr lang="en-US" b="0" dirty="0">
              <a:latin typeface="Franklin Gothic Book" panose="020B0503020102020204" pitchFamily="34" charset="0"/>
            </a:rPr>
            <a:t>(If none already exists)</a:t>
          </a:r>
        </a:p>
      </dgm:t>
    </dgm:pt>
    <dgm:pt modelId="{0C2203BA-DB3D-4B18-9B82-59A406DDDDB5}" type="sibTrans" cxnId="{4665131D-A18B-48FB-9FB6-7E4881577EE8}">
      <dgm:prSet/>
      <dgm:spPr/>
      <dgm:t>
        <a:bodyPr/>
        <a:lstStyle/>
        <a:p>
          <a:endParaRPr lang="en-US"/>
        </a:p>
      </dgm:t>
    </dgm:pt>
    <dgm:pt modelId="{E76CABA0-3C30-4AEC-868A-776BACD00B3E}" type="parTrans" cxnId="{4665131D-A18B-48FB-9FB6-7E4881577EE8}">
      <dgm:prSet/>
      <dgm:spPr/>
      <dgm:t>
        <a:bodyPr/>
        <a:lstStyle/>
        <a:p>
          <a:endParaRPr lang="en-US"/>
        </a:p>
      </dgm:t>
    </dgm:pt>
    <dgm:pt modelId="{58D76BA9-AD5B-40D4-BBB9-DF74AD0D2386}">
      <dgm:prSet phldrT="[Text]"/>
      <dgm:spPr>
        <a:solidFill>
          <a:srgbClr val="0070C0"/>
        </a:solidFill>
        <a:ln>
          <a:solidFill>
            <a:srgbClr val="0070C0"/>
          </a:solidFill>
        </a:ln>
      </dgm:spPr>
      <dgm:t>
        <a:bodyPr/>
        <a:lstStyle/>
        <a:p>
          <a:r>
            <a:rPr lang="en-US" b="0" dirty="0">
              <a:latin typeface="Franklin Gothic Book" panose="020B0503020102020204" pitchFamily="34" charset="0"/>
            </a:rPr>
            <a:t>Step 4:  Establish Relationship for Parent</a:t>
          </a:r>
        </a:p>
      </dgm:t>
    </dgm:pt>
    <dgm:pt modelId="{44AA24D8-7772-491A-BA34-AFE8243D610F}" type="parTrans" cxnId="{0D9937A1-A91D-47C5-9737-41A1C17103F9}">
      <dgm:prSet/>
      <dgm:spPr/>
      <dgm:t>
        <a:bodyPr/>
        <a:lstStyle/>
        <a:p>
          <a:endParaRPr lang="en-US"/>
        </a:p>
      </dgm:t>
    </dgm:pt>
    <dgm:pt modelId="{46210A72-428C-4679-AB7B-EC312ED82B85}" type="sibTrans" cxnId="{0D9937A1-A91D-47C5-9737-41A1C17103F9}">
      <dgm:prSet/>
      <dgm:spPr/>
      <dgm:t>
        <a:bodyPr/>
        <a:lstStyle/>
        <a:p>
          <a:endParaRPr lang="en-US"/>
        </a:p>
      </dgm:t>
    </dgm:pt>
    <dgm:pt modelId="{9CAD1F7E-B3FB-438B-99B0-AD93F205738E}">
      <dgm:prSet phldrT="[Text]"/>
      <dgm:spPr>
        <a:solidFill>
          <a:srgbClr val="0070C0"/>
        </a:solidFill>
        <a:ln>
          <a:noFill/>
        </a:ln>
      </dgm:spPr>
      <dgm:t>
        <a:bodyPr/>
        <a:lstStyle/>
        <a:p>
          <a:r>
            <a:rPr lang="en-US" b="0" dirty="0">
              <a:latin typeface="Franklin Gothic Book" panose="020B0503020102020204" pitchFamily="34" charset="0"/>
            </a:rPr>
            <a:t>Step 5:  Link Parent to PLUS Loan Record</a:t>
          </a:r>
        </a:p>
      </dgm:t>
    </dgm:pt>
    <dgm:pt modelId="{F5204B3B-4393-4DB8-8DFA-4DF04093E3D1}" type="parTrans" cxnId="{1A0266DE-A63B-4DE4-8BCD-521FA9A72D60}">
      <dgm:prSet/>
      <dgm:spPr/>
      <dgm:t>
        <a:bodyPr/>
        <a:lstStyle/>
        <a:p>
          <a:endParaRPr lang="en-US"/>
        </a:p>
      </dgm:t>
    </dgm:pt>
    <dgm:pt modelId="{A8DD2D8A-A921-4DEB-A17F-2FDE00DF08EB}" type="sibTrans" cxnId="{1A0266DE-A63B-4DE4-8BCD-521FA9A72D60}">
      <dgm:prSet/>
      <dgm:spPr/>
      <dgm:t>
        <a:bodyPr/>
        <a:lstStyle/>
        <a:p>
          <a:endParaRPr lang="en-US"/>
        </a:p>
      </dgm:t>
    </dgm:pt>
    <dgm:pt modelId="{1447F374-92E8-4DC7-806A-9E7D75F95FDC}">
      <dgm:prSet phldrT="[Text]"/>
      <dgm:spPr>
        <a:solidFill>
          <a:srgbClr val="0070C0"/>
        </a:solidFill>
        <a:ln>
          <a:solidFill>
            <a:srgbClr val="0070C0"/>
          </a:solidFill>
        </a:ln>
      </dgm:spPr>
      <dgm:t>
        <a:bodyPr/>
        <a:lstStyle/>
        <a:p>
          <a:r>
            <a:rPr lang="en-US" b="0" dirty="0">
              <a:latin typeface="Franklin Gothic Book" panose="020B0503020102020204" pitchFamily="34" charset="0"/>
            </a:rPr>
            <a:t>Step 6:  Re-originate PLUS Loan</a:t>
          </a:r>
        </a:p>
      </dgm:t>
    </dgm:pt>
    <dgm:pt modelId="{1DFC1D09-9916-4FFC-A4E8-EC8F8D09798E}" type="parTrans" cxnId="{F3DFCC82-E3CE-4543-A3D4-8B506A277B7B}">
      <dgm:prSet/>
      <dgm:spPr/>
      <dgm:t>
        <a:bodyPr/>
        <a:lstStyle/>
        <a:p>
          <a:endParaRPr lang="en-US"/>
        </a:p>
      </dgm:t>
    </dgm:pt>
    <dgm:pt modelId="{9F9C9FEB-6214-4669-BC2A-42F6E158C8EF}" type="sibTrans" cxnId="{F3DFCC82-E3CE-4543-A3D4-8B506A277B7B}">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6">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6">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6">
        <dgm:presLayoutVars>
          <dgm:bulletEnabled val="1"/>
        </dgm:presLayoutVars>
      </dgm:prSet>
      <dgm:spPr/>
    </dgm:pt>
    <dgm:pt modelId="{34589B44-61C4-4888-8CA2-DB69E5B7BE9A}" type="pres">
      <dgm:prSet presAssocID="{0C2203BA-DB3D-4B18-9B82-59A406DDDDB5}" presName="sibTrans" presStyleCnt="0"/>
      <dgm:spPr/>
    </dgm:pt>
    <dgm:pt modelId="{F64F22F6-8697-4331-A5F9-44075446F5A7}" type="pres">
      <dgm:prSet presAssocID="{58D76BA9-AD5B-40D4-BBB9-DF74AD0D2386}" presName="textNode" presStyleLbl="node1" presStyleIdx="3" presStyleCnt="6">
        <dgm:presLayoutVars>
          <dgm:bulletEnabled val="1"/>
        </dgm:presLayoutVars>
      </dgm:prSet>
      <dgm:spPr/>
    </dgm:pt>
    <dgm:pt modelId="{2B5F7E1E-4A86-49FC-B773-FC3C17366421}" type="pres">
      <dgm:prSet presAssocID="{46210A72-428C-4679-AB7B-EC312ED82B85}" presName="sibTrans" presStyleCnt="0"/>
      <dgm:spPr/>
    </dgm:pt>
    <dgm:pt modelId="{07D263EF-F7BB-4BD5-9434-52008277A55D}" type="pres">
      <dgm:prSet presAssocID="{9CAD1F7E-B3FB-438B-99B0-AD93F205738E}" presName="textNode" presStyleLbl="node1" presStyleIdx="4" presStyleCnt="6">
        <dgm:presLayoutVars>
          <dgm:bulletEnabled val="1"/>
        </dgm:presLayoutVars>
      </dgm:prSet>
      <dgm:spPr/>
    </dgm:pt>
    <dgm:pt modelId="{061F6E56-78CA-4610-BD02-AB28516CD1F5}" type="pres">
      <dgm:prSet presAssocID="{A8DD2D8A-A921-4DEB-A17F-2FDE00DF08EB}" presName="sibTrans" presStyleCnt="0"/>
      <dgm:spPr/>
    </dgm:pt>
    <dgm:pt modelId="{712C4E33-7000-44C6-8B9C-2F6A5000E5F5}" type="pres">
      <dgm:prSet presAssocID="{1447F374-92E8-4DC7-806A-9E7D75F95FDC}" presName="textNode" presStyleLbl="node1" presStyleIdx="5" presStyleCnt="6">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3136A334-85FF-4BDF-9973-2DEB52EF6F99}" type="presOf" srcId="{1447F374-92E8-4DC7-806A-9E7D75F95FDC}" destId="{712C4E33-7000-44C6-8B9C-2F6A5000E5F5}" srcOrd="0" destOrd="0" presId="urn:microsoft.com/office/officeart/2005/8/layout/hProcess9"/>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C7F26B52-FBA7-4625-AB22-5FC8226F0AE3}" type="presOf" srcId="{9CAD1F7E-B3FB-438B-99B0-AD93F205738E}" destId="{07D263EF-F7BB-4BD5-9434-52008277A55D}"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F3DFCC82-E3CE-4543-A3D4-8B506A277B7B}" srcId="{1C7648D5-25B0-483F-9CBC-048735DDE692}" destId="{1447F374-92E8-4DC7-806A-9E7D75F95FDC}" srcOrd="5" destOrd="0" parTransId="{1DFC1D09-9916-4FFC-A4E8-EC8F8D09798E}" sibTransId="{9F9C9FEB-6214-4669-BC2A-42F6E158C8EF}"/>
    <dgm:cxn modelId="{0D9937A1-A91D-47C5-9737-41A1C17103F9}" srcId="{1C7648D5-25B0-483F-9CBC-048735DDE692}" destId="{58D76BA9-AD5B-40D4-BBB9-DF74AD0D2386}" srcOrd="3" destOrd="0" parTransId="{44AA24D8-7772-491A-BA34-AFE8243D610F}" sibTransId="{46210A72-428C-4679-AB7B-EC312ED82B85}"/>
    <dgm:cxn modelId="{1A0266DE-A63B-4DE4-8BCD-521FA9A72D60}" srcId="{1C7648D5-25B0-483F-9CBC-048735DDE692}" destId="{9CAD1F7E-B3FB-438B-99B0-AD93F205738E}" srcOrd="4" destOrd="0" parTransId="{F5204B3B-4393-4DB8-8DFA-4DF04093E3D1}" sibTransId="{A8DD2D8A-A921-4DEB-A17F-2FDE00DF08EB}"/>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B18A95ED-5FE0-4CCE-8937-CFC2323150F6}" type="presOf" srcId="{58D76BA9-AD5B-40D4-BBB9-DF74AD0D2386}" destId="{F64F22F6-8697-4331-A5F9-44075446F5A7}" srcOrd="0" destOrd="0" presId="urn:microsoft.com/office/officeart/2005/8/layout/hProcess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 modelId="{0B335FC5-81EA-4C89-8240-0D571BA52226}" type="presParOf" srcId="{86CA7D95-ADC9-4F08-AA5C-96CB6089358A}" destId="{34589B44-61C4-4888-8CA2-DB69E5B7BE9A}" srcOrd="5" destOrd="0" presId="urn:microsoft.com/office/officeart/2005/8/layout/hProcess9"/>
    <dgm:cxn modelId="{E14C79EB-E5F9-4B71-8436-8F02B9EA919C}" type="presParOf" srcId="{86CA7D95-ADC9-4F08-AA5C-96CB6089358A}" destId="{F64F22F6-8697-4331-A5F9-44075446F5A7}" srcOrd="6" destOrd="0" presId="urn:microsoft.com/office/officeart/2005/8/layout/hProcess9"/>
    <dgm:cxn modelId="{15CDEC7C-EC66-472B-A10C-F91E20A4FB77}" type="presParOf" srcId="{86CA7D95-ADC9-4F08-AA5C-96CB6089358A}" destId="{2B5F7E1E-4A86-49FC-B773-FC3C17366421}" srcOrd="7" destOrd="0" presId="urn:microsoft.com/office/officeart/2005/8/layout/hProcess9"/>
    <dgm:cxn modelId="{092F7E22-2937-4DC8-916D-95F118569C92}" type="presParOf" srcId="{86CA7D95-ADC9-4F08-AA5C-96CB6089358A}" destId="{07D263EF-F7BB-4BD5-9434-52008277A55D}" srcOrd="8" destOrd="0" presId="urn:microsoft.com/office/officeart/2005/8/layout/hProcess9"/>
    <dgm:cxn modelId="{5F46C551-A2BF-4B9E-B351-C8AC918D1E8B}" type="presParOf" srcId="{86CA7D95-ADC9-4F08-AA5C-96CB6089358A}" destId="{061F6E56-78CA-4610-BD02-AB28516CD1F5}" srcOrd="9" destOrd="0" presId="urn:microsoft.com/office/officeart/2005/8/layout/hProcess9"/>
    <dgm:cxn modelId="{8B909739-12BE-4DC4-A1AD-F078F5E35CAB}" type="presParOf" srcId="{86CA7D95-ADC9-4F08-AA5C-96CB6089358A}" destId="{712C4E33-7000-44C6-8B9C-2F6A5000E5F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271DDC46-BC34-4C22-9338-40756B2EABCC}">
      <dgm:prSet phldrT="[Text]"/>
      <dgm:spPr>
        <a:solidFill>
          <a:srgbClr val="0070C0"/>
        </a:solidFill>
        <a:ln>
          <a:solidFill>
            <a:srgbClr val="0070C0"/>
          </a:solidFill>
        </a:ln>
      </dgm:spPr>
      <dgm:t>
        <a:bodyPr/>
        <a:lstStyle/>
        <a:p>
          <a:r>
            <a:rPr lang="en-US" b="0" dirty="0">
              <a:latin typeface="Franklin Gothic Book" panose="020B0503020102020204" pitchFamily="34" charset="0"/>
            </a:rPr>
            <a:t>Step 1: Award PLUS Loan</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FFC000"/>
        </a:solidFill>
        <a:ln>
          <a:solidFill>
            <a:srgbClr val="FFC000"/>
          </a:solidFill>
        </a:ln>
      </dgm:spPr>
      <dgm:t>
        <a:bodyPr/>
        <a:lstStyle/>
        <a:p>
          <a:r>
            <a:rPr lang="en-US" b="1" dirty="0">
              <a:latin typeface="Franklin Gothic Book" panose="020B0503020102020204" pitchFamily="34" charset="0"/>
            </a:rPr>
            <a:t>Step 2: Originate PLUS Loan</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0070C0"/>
        </a:solidFill>
        <a:ln>
          <a:solidFill>
            <a:srgbClr val="0070C0"/>
          </a:solidFill>
        </a:ln>
      </dgm:spPr>
      <dgm:t>
        <a:bodyPr/>
        <a:lstStyle/>
        <a:p>
          <a:r>
            <a:rPr lang="en-US" b="0" dirty="0">
              <a:latin typeface="Franklin Gothic Book" panose="020B0503020102020204" pitchFamily="34" charset="0"/>
            </a:rPr>
            <a:t>Step 3:  Create Parent Record </a:t>
          </a:r>
        </a:p>
        <a:p>
          <a:r>
            <a:rPr lang="en-US" b="0" dirty="0">
              <a:latin typeface="Franklin Gothic Book" panose="020B0503020102020204" pitchFamily="34" charset="0"/>
            </a:rPr>
            <a:t>(If none already exists)</a:t>
          </a:r>
        </a:p>
      </dgm:t>
    </dgm:pt>
    <dgm:pt modelId="{0C2203BA-DB3D-4B18-9B82-59A406DDDDB5}" type="sibTrans" cxnId="{4665131D-A18B-48FB-9FB6-7E4881577EE8}">
      <dgm:prSet/>
      <dgm:spPr/>
      <dgm:t>
        <a:bodyPr/>
        <a:lstStyle/>
        <a:p>
          <a:endParaRPr lang="en-US"/>
        </a:p>
      </dgm:t>
    </dgm:pt>
    <dgm:pt modelId="{E76CABA0-3C30-4AEC-868A-776BACD00B3E}" type="parTrans" cxnId="{4665131D-A18B-48FB-9FB6-7E4881577EE8}">
      <dgm:prSet/>
      <dgm:spPr/>
      <dgm:t>
        <a:bodyPr/>
        <a:lstStyle/>
        <a:p>
          <a:endParaRPr lang="en-US"/>
        </a:p>
      </dgm:t>
    </dgm:pt>
    <dgm:pt modelId="{58D76BA9-AD5B-40D4-BBB9-DF74AD0D2386}">
      <dgm:prSet phldrT="[Text]"/>
      <dgm:spPr>
        <a:solidFill>
          <a:srgbClr val="0070C0"/>
        </a:solidFill>
        <a:ln>
          <a:solidFill>
            <a:srgbClr val="0070C0"/>
          </a:solidFill>
        </a:ln>
      </dgm:spPr>
      <dgm:t>
        <a:bodyPr/>
        <a:lstStyle/>
        <a:p>
          <a:r>
            <a:rPr lang="en-US" b="0" dirty="0">
              <a:latin typeface="Franklin Gothic Book" panose="020B0503020102020204" pitchFamily="34" charset="0"/>
            </a:rPr>
            <a:t>Step 4:  Establish Relationship for Parent</a:t>
          </a:r>
        </a:p>
      </dgm:t>
    </dgm:pt>
    <dgm:pt modelId="{44AA24D8-7772-491A-BA34-AFE8243D610F}" type="parTrans" cxnId="{0D9937A1-A91D-47C5-9737-41A1C17103F9}">
      <dgm:prSet/>
      <dgm:spPr/>
      <dgm:t>
        <a:bodyPr/>
        <a:lstStyle/>
        <a:p>
          <a:endParaRPr lang="en-US"/>
        </a:p>
      </dgm:t>
    </dgm:pt>
    <dgm:pt modelId="{46210A72-428C-4679-AB7B-EC312ED82B85}" type="sibTrans" cxnId="{0D9937A1-A91D-47C5-9737-41A1C17103F9}">
      <dgm:prSet/>
      <dgm:spPr/>
      <dgm:t>
        <a:bodyPr/>
        <a:lstStyle/>
        <a:p>
          <a:endParaRPr lang="en-US"/>
        </a:p>
      </dgm:t>
    </dgm:pt>
    <dgm:pt modelId="{9CAD1F7E-B3FB-438B-99B0-AD93F205738E}">
      <dgm:prSet phldrT="[Text]"/>
      <dgm:spPr>
        <a:solidFill>
          <a:srgbClr val="0070C0"/>
        </a:solidFill>
        <a:ln>
          <a:noFill/>
        </a:ln>
      </dgm:spPr>
      <dgm:t>
        <a:bodyPr/>
        <a:lstStyle/>
        <a:p>
          <a:r>
            <a:rPr lang="en-US" b="0" dirty="0">
              <a:latin typeface="Franklin Gothic Book" panose="020B0503020102020204" pitchFamily="34" charset="0"/>
            </a:rPr>
            <a:t>Step 5:  Link Parent to PLUS Loan Record</a:t>
          </a:r>
        </a:p>
      </dgm:t>
    </dgm:pt>
    <dgm:pt modelId="{F5204B3B-4393-4DB8-8DFA-4DF04093E3D1}" type="parTrans" cxnId="{1A0266DE-A63B-4DE4-8BCD-521FA9A72D60}">
      <dgm:prSet/>
      <dgm:spPr/>
      <dgm:t>
        <a:bodyPr/>
        <a:lstStyle/>
        <a:p>
          <a:endParaRPr lang="en-US"/>
        </a:p>
      </dgm:t>
    </dgm:pt>
    <dgm:pt modelId="{A8DD2D8A-A921-4DEB-A17F-2FDE00DF08EB}" type="sibTrans" cxnId="{1A0266DE-A63B-4DE4-8BCD-521FA9A72D60}">
      <dgm:prSet/>
      <dgm:spPr/>
      <dgm:t>
        <a:bodyPr/>
        <a:lstStyle/>
        <a:p>
          <a:endParaRPr lang="en-US"/>
        </a:p>
      </dgm:t>
    </dgm:pt>
    <dgm:pt modelId="{1447F374-92E8-4DC7-806A-9E7D75F95FDC}">
      <dgm:prSet phldrT="[Text]"/>
      <dgm:spPr>
        <a:solidFill>
          <a:srgbClr val="0070C0"/>
        </a:solidFill>
        <a:ln>
          <a:solidFill>
            <a:srgbClr val="0070C0"/>
          </a:solidFill>
        </a:ln>
      </dgm:spPr>
      <dgm:t>
        <a:bodyPr/>
        <a:lstStyle/>
        <a:p>
          <a:r>
            <a:rPr lang="en-US" b="0" dirty="0">
              <a:latin typeface="Franklin Gothic Book" panose="020B0503020102020204" pitchFamily="34" charset="0"/>
            </a:rPr>
            <a:t>Step 6:  Re-originate PLUS Loan</a:t>
          </a:r>
        </a:p>
      </dgm:t>
    </dgm:pt>
    <dgm:pt modelId="{1DFC1D09-9916-4FFC-A4E8-EC8F8D09798E}" type="parTrans" cxnId="{F3DFCC82-E3CE-4543-A3D4-8B506A277B7B}">
      <dgm:prSet/>
      <dgm:spPr/>
      <dgm:t>
        <a:bodyPr/>
        <a:lstStyle/>
        <a:p>
          <a:endParaRPr lang="en-US"/>
        </a:p>
      </dgm:t>
    </dgm:pt>
    <dgm:pt modelId="{9F9C9FEB-6214-4669-BC2A-42F6E158C8EF}" type="sibTrans" cxnId="{F3DFCC82-E3CE-4543-A3D4-8B506A277B7B}">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6">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6">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6">
        <dgm:presLayoutVars>
          <dgm:bulletEnabled val="1"/>
        </dgm:presLayoutVars>
      </dgm:prSet>
      <dgm:spPr/>
    </dgm:pt>
    <dgm:pt modelId="{34589B44-61C4-4888-8CA2-DB69E5B7BE9A}" type="pres">
      <dgm:prSet presAssocID="{0C2203BA-DB3D-4B18-9B82-59A406DDDDB5}" presName="sibTrans" presStyleCnt="0"/>
      <dgm:spPr/>
    </dgm:pt>
    <dgm:pt modelId="{F64F22F6-8697-4331-A5F9-44075446F5A7}" type="pres">
      <dgm:prSet presAssocID="{58D76BA9-AD5B-40D4-BBB9-DF74AD0D2386}" presName="textNode" presStyleLbl="node1" presStyleIdx="3" presStyleCnt="6">
        <dgm:presLayoutVars>
          <dgm:bulletEnabled val="1"/>
        </dgm:presLayoutVars>
      </dgm:prSet>
      <dgm:spPr/>
    </dgm:pt>
    <dgm:pt modelId="{2B5F7E1E-4A86-49FC-B773-FC3C17366421}" type="pres">
      <dgm:prSet presAssocID="{46210A72-428C-4679-AB7B-EC312ED82B85}" presName="sibTrans" presStyleCnt="0"/>
      <dgm:spPr/>
    </dgm:pt>
    <dgm:pt modelId="{07D263EF-F7BB-4BD5-9434-52008277A55D}" type="pres">
      <dgm:prSet presAssocID="{9CAD1F7E-B3FB-438B-99B0-AD93F205738E}" presName="textNode" presStyleLbl="node1" presStyleIdx="4" presStyleCnt="6">
        <dgm:presLayoutVars>
          <dgm:bulletEnabled val="1"/>
        </dgm:presLayoutVars>
      </dgm:prSet>
      <dgm:spPr/>
    </dgm:pt>
    <dgm:pt modelId="{061F6E56-78CA-4610-BD02-AB28516CD1F5}" type="pres">
      <dgm:prSet presAssocID="{A8DD2D8A-A921-4DEB-A17F-2FDE00DF08EB}" presName="sibTrans" presStyleCnt="0"/>
      <dgm:spPr/>
    </dgm:pt>
    <dgm:pt modelId="{712C4E33-7000-44C6-8B9C-2F6A5000E5F5}" type="pres">
      <dgm:prSet presAssocID="{1447F374-92E8-4DC7-806A-9E7D75F95FDC}" presName="textNode" presStyleLbl="node1" presStyleIdx="5" presStyleCnt="6">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3136A334-85FF-4BDF-9973-2DEB52EF6F99}" type="presOf" srcId="{1447F374-92E8-4DC7-806A-9E7D75F95FDC}" destId="{712C4E33-7000-44C6-8B9C-2F6A5000E5F5}" srcOrd="0" destOrd="0" presId="urn:microsoft.com/office/officeart/2005/8/layout/hProcess9"/>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C7F26B52-FBA7-4625-AB22-5FC8226F0AE3}" type="presOf" srcId="{9CAD1F7E-B3FB-438B-99B0-AD93F205738E}" destId="{07D263EF-F7BB-4BD5-9434-52008277A55D}"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F3DFCC82-E3CE-4543-A3D4-8B506A277B7B}" srcId="{1C7648D5-25B0-483F-9CBC-048735DDE692}" destId="{1447F374-92E8-4DC7-806A-9E7D75F95FDC}" srcOrd="5" destOrd="0" parTransId="{1DFC1D09-9916-4FFC-A4E8-EC8F8D09798E}" sibTransId="{9F9C9FEB-6214-4669-BC2A-42F6E158C8EF}"/>
    <dgm:cxn modelId="{0D9937A1-A91D-47C5-9737-41A1C17103F9}" srcId="{1C7648D5-25B0-483F-9CBC-048735DDE692}" destId="{58D76BA9-AD5B-40D4-BBB9-DF74AD0D2386}" srcOrd="3" destOrd="0" parTransId="{44AA24D8-7772-491A-BA34-AFE8243D610F}" sibTransId="{46210A72-428C-4679-AB7B-EC312ED82B85}"/>
    <dgm:cxn modelId="{1A0266DE-A63B-4DE4-8BCD-521FA9A72D60}" srcId="{1C7648D5-25B0-483F-9CBC-048735DDE692}" destId="{9CAD1F7E-B3FB-438B-99B0-AD93F205738E}" srcOrd="4" destOrd="0" parTransId="{F5204B3B-4393-4DB8-8DFA-4DF04093E3D1}" sibTransId="{A8DD2D8A-A921-4DEB-A17F-2FDE00DF08EB}"/>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B18A95ED-5FE0-4CCE-8937-CFC2323150F6}" type="presOf" srcId="{58D76BA9-AD5B-40D4-BBB9-DF74AD0D2386}" destId="{F64F22F6-8697-4331-A5F9-44075446F5A7}" srcOrd="0" destOrd="0" presId="urn:microsoft.com/office/officeart/2005/8/layout/hProcess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 modelId="{0B335FC5-81EA-4C89-8240-0D571BA52226}" type="presParOf" srcId="{86CA7D95-ADC9-4F08-AA5C-96CB6089358A}" destId="{34589B44-61C4-4888-8CA2-DB69E5B7BE9A}" srcOrd="5" destOrd="0" presId="urn:microsoft.com/office/officeart/2005/8/layout/hProcess9"/>
    <dgm:cxn modelId="{E14C79EB-E5F9-4B71-8436-8F02B9EA919C}" type="presParOf" srcId="{86CA7D95-ADC9-4F08-AA5C-96CB6089358A}" destId="{F64F22F6-8697-4331-A5F9-44075446F5A7}" srcOrd="6" destOrd="0" presId="urn:microsoft.com/office/officeart/2005/8/layout/hProcess9"/>
    <dgm:cxn modelId="{15CDEC7C-EC66-472B-A10C-F91E20A4FB77}" type="presParOf" srcId="{86CA7D95-ADC9-4F08-AA5C-96CB6089358A}" destId="{2B5F7E1E-4A86-49FC-B773-FC3C17366421}" srcOrd="7" destOrd="0" presId="urn:microsoft.com/office/officeart/2005/8/layout/hProcess9"/>
    <dgm:cxn modelId="{092F7E22-2937-4DC8-916D-95F118569C92}" type="presParOf" srcId="{86CA7D95-ADC9-4F08-AA5C-96CB6089358A}" destId="{07D263EF-F7BB-4BD5-9434-52008277A55D}" srcOrd="8" destOrd="0" presId="urn:microsoft.com/office/officeart/2005/8/layout/hProcess9"/>
    <dgm:cxn modelId="{5F46C551-A2BF-4B9E-B351-C8AC918D1E8B}" type="presParOf" srcId="{86CA7D95-ADC9-4F08-AA5C-96CB6089358A}" destId="{061F6E56-78CA-4610-BD02-AB28516CD1F5}" srcOrd="9" destOrd="0" presId="urn:microsoft.com/office/officeart/2005/8/layout/hProcess9"/>
    <dgm:cxn modelId="{8B909739-12BE-4DC4-A1AD-F078F5E35CAB}" type="presParOf" srcId="{86CA7D95-ADC9-4F08-AA5C-96CB6089358A}" destId="{712C4E33-7000-44C6-8B9C-2F6A5000E5F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271DDC46-BC34-4C22-9338-40756B2EABCC}">
      <dgm:prSet phldrT="[Text]"/>
      <dgm:spPr>
        <a:solidFill>
          <a:srgbClr val="0070C0"/>
        </a:solidFill>
        <a:ln>
          <a:solidFill>
            <a:srgbClr val="0070C0"/>
          </a:solidFill>
        </a:ln>
      </dgm:spPr>
      <dgm:t>
        <a:bodyPr/>
        <a:lstStyle/>
        <a:p>
          <a:r>
            <a:rPr lang="en-US" b="0" dirty="0">
              <a:latin typeface="Franklin Gothic Book" panose="020B0503020102020204" pitchFamily="34" charset="0"/>
            </a:rPr>
            <a:t>Step 1: Award PLUS Loan</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0070C0"/>
        </a:solidFill>
        <a:ln>
          <a:solidFill>
            <a:srgbClr val="0070C0"/>
          </a:solidFill>
        </a:ln>
      </dgm:spPr>
      <dgm:t>
        <a:bodyPr/>
        <a:lstStyle/>
        <a:p>
          <a:r>
            <a:rPr lang="en-US" b="0" dirty="0">
              <a:latin typeface="Franklin Gothic Book" panose="020B0503020102020204" pitchFamily="34" charset="0"/>
            </a:rPr>
            <a:t>Step 2: Originate PLUS Loan</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FFC000"/>
        </a:solidFill>
        <a:ln>
          <a:solidFill>
            <a:srgbClr val="FFC000"/>
          </a:solidFill>
        </a:ln>
      </dgm:spPr>
      <dgm:t>
        <a:bodyPr/>
        <a:lstStyle/>
        <a:p>
          <a:r>
            <a:rPr lang="en-US" b="1" dirty="0">
              <a:latin typeface="Franklin Gothic Book" panose="020B0503020102020204" pitchFamily="34" charset="0"/>
            </a:rPr>
            <a:t>Step 3:  Create Parent Record </a:t>
          </a:r>
        </a:p>
        <a:p>
          <a:r>
            <a:rPr lang="en-US" b="1" dirty="0">
              <a:latin typeface="Franklin Gothic Book" panose="020B0503020102020204" pitchFamily="34" charset="0"/>
            </a:rPr>
            <a:t>(If none already exists)</a:t>
          </a:r>
        </a:p>
      </dgm:t>
    </dgm:pt>
    <dgm:pt modelId="{0C2203BA-DB3D-4B18-9B82-59A406DDDDB5}" type="sibTrans" cxnId="{4665131D-A18B-48FB-9FB6-7E4881577EE8}">
      <dgm:prSet/>
      <dgm:spPr/>
      <dgm:t>
        <a:bodyPr/>
        <a:lstStyle/>
        <a:p>
          <a:endParaRPr lang="en-US"/>
        </a:p>
      </dgm:t>
    </dgm:pt>
    <dgm:pt modelId="{E76CABA0-3C30-4AEC-868A-776BACD00B3E}" type="parTrans" cxnId="{4665131D-A18B-48FB-9FB6-7E4881577EE8}">
      <dgm:prSet/>
      <dgm:spPr/>
      <dgm:t>
        <a:bodyPr/>
        <a:lstStyle/>
        <a:p>
          <a:endParaRPr lang="en-US"/>
        </a:p>
      </dgm:t>
    </dgm:pt>
    <dgm:pt modelId="{58D76BA9-AD5B-40D4-BBB9-DF74AD0D2386}">
      <dgm:prSet phldrT="[Text]"/>
      <dgm:spPr>
        <a:solidFill>
          <a:srgbClr val="0070C0"/>
        </a:solidFill>
        <a:ln>
          <a:solidFill>
            <a:srgbClr val="0070C0"/>
          </a:solidFill>
        </a:ln>
      </dgm:spPr>
      <dgm:t>
        <a:bodyPr/>
        <a:lstStyle/>
        <a:p>
          <a:r>
            <a:rPr lang="en-US" b="0" dirty="0">
              <a:latin typeface="Franklin Gothic Book" panose="020B0503020102020204" pitchFamily="34" charset="0"/>
            </a:rPr>
            <a:t>Step 4:  Establish Relationship for Parent</a:t>
          </a:r>
        </a:p>
      </dgm:t>
    </dgm:pt>
    <dgm:pt modelId="{44AA24D8-7772-491A-BA34-AFE8243D610F}" type="parTrans" cxnId="{0D9937A1-A91D-47C5-9737-41A1C17103F9}">
      <dgm:prSet/>
      <dgm:spPr/>
      <dgm:t>
        <a:bodyPr/>
        <a:lstStyle/>
        <a:p>
          <a:endParaRPr lang="en-US"/>
        </a:p>
      </dgm:t>
    </dgm:pt>
    <dgm:pt modelId="{46210A72-428C-4679-AB7B-EC312ED82B85}" type="sibTrans" cxnId="{0D9937A1-A91D-47C5-9737-41A1C17103F9}">
      <dgm:prSet/>
      <dgm:spPr/>
      <dgm:t>
        <a:bodyPr/>
        <a:lstStyle/>
        <a:p>
          <a:endParaRPr lang="en-US"/>
        </a:p>
      </dgm:t>
    </dgm:pt>
    <dgm:pt modelId="{9CAD1F7E-B3FB-438B-99B0-AD93F205738E}">
      <dgm:prSet phldrT="[Text]"/>
      <dgm:spPr>
        <a:solidFill>
          <a:srgbClr val="0070C0"/>
        </a:solidFill>
        <a:ln>
          <a:noFill/>
        </a:ln>
      </dgm:spPr>
      <dgm:t>
        <a:bodyPr/>
        <a:lstStyle/>
        <a:p>
          <a:r>
            <a:rPr lang="en-US" b="0" dirty="0">
              <a:latin typeface="Franklin Gothic Book" panose="020B0503020102020204" pitchFamily="34" charset="0"/>
            </a:rPr>
            <a:t>Step 5:  Link Parent to PLUS Loan Record</a:t>
          </a:r>
        </a:p>
      </dgm:t>
    </dgm:pt>
    <dgm:pt modelId="{F5204B3B-4393-4DB8-8DFA-4DF04093E3D1}" type="parTrans" cxnId="{1A0266DE-A63B-4DE4-8BCD-521FA9A72D60}">
      <dgm:prSet/>
      <dgm:spPr/>
      <dgm:t>
        <a:bodyPr/>
        <a:lstStyle/>
        <a:p>
          <a:endParaRPr lang="en-US"/>
        </a:p>
      </dgm:t>
    </dgm:pt>
    <dgm:pt modelId="{A8DD2D8A-A921-4DEB-A17F-2FDE00DF08EB}" type="sibTrans" cxnId="{1A0266DE-A63B-4DE4-8BCD-521FA9A72D60}">
      <dgm:prSet/>
      <dgm:spPr/>
      <dgm:t>
        <a:bodyPr/>
        <a:lstStyle/>
        <a:p>
          <a:endParaRPr lang="en-US"/>
        </a:p>
      </dgm:t>
    </dgm:pt>
    <dgm:pt modelId="{1447F374-92E8-4DC7-806A-9E7D75F95FDC}">
      <dgm:prSet phldrT="[Text]"/>
      <dgm:spPr>
        <a:solidFill>
          <a:srgbClr val="0070C0"/>
        </a:solidFill>
        <a:ln>
          <a:solidFill>
            <a:srgbClr val="0070C0"/>
          </a:solidFill>
        </a:ln>
      </dgm:spPr>
      <dgm:t>
        <a:bodyPr/>
        <a:lstStyle/>
        <a:p>
          <a:r>
            <a:rPr lang="en-US" b="0" dirty="0">
              <a:latin typeface="Franklin Gothic Book" panose="020B0503020102020204" pitchFamily="34" charset="0"/>
            </a:rPr>
            <a:t>Step 6:  Re-originate PLUS Loan</a:t>
          </a:r>
        </a:p>
      </dgm:t>
    </dgm:pt>
    <dgm:pt modelId="{1DFC1D09-9916-4FFC-A4E8-EC8F8D09798E}" type="parTrans" cxnId="{F3DFCC82-E3CE-4543-A3D4-8B506A277B7B}">
      <dgm:prSet/>
      <dgm:spPr/>
      <dgm:t>
        <a:bodyPr/>
        <a:lstStyle/>
        <a:p>
          <a:endParaRPr lang="en-US"/>
        </a:p>
      </dgm:t>
    </dgm:pt>
    <dgm:pt modelId="{9F9C9FEB-6214-4669-BC2A-42F6E158C8EF}" type="sibTrans" cxnId="{F3DFCC82-E3CE-4543-A3D4-8B506A277B7B}">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6">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6">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6">
        <dgm:presLayoutVars>
          <dgm:bulletEnabled val="1"/>
        </dgm:presLayoutVars>
      </dgm:prSet>
      <dgm:spPr/>
    </dgm:pt>
    <dgm:pt modelId="{34589B44-61C4-4888-8CA2-DB69E5B7BE9A}" type="pres">
      <dgm:prSet presAssocID="{0C2203BA-DB3D-4B18-9B82-59A406DDDDB5}" presName="sibTrans" presStyleCnt="0"/>
      <dgm:spPr/>
    </dgm:pt>
    <dgm:pt modelId="{F64F22F6-8697-4331-A5F9-44075446F5A7}" type="pres">
      <dgm:prSet presAssocID="{58D76BA9-AD5B-40D4-BBB9-DF74AD0D2386}" presName="textNode" presStyleLbl="node1" presStyleIdx="3" presStyleCnt="6">
        <dgm:presLayoutVars>
          <dgm:bulletEnabled val="1"/>
        </dgm:presLayoutVars>
      </dgm:prSet>
      <dgm:spPr/>
    </dgm:pt>
    <dgm:pt modelId="{2B5F7E1E-4A86-49FC-B773-FC3C17366421}" type="pres">
      <dgm:prSet presAssocID="{46210A72-428C-4679-AB7B-EC312ED82B85}" presName="sibTrans" presStyleCnt="0"/>
      <dgm:spPr/>
    </dgm:pt>
    <dgm:pt modelId="{07D263EF-F7BB-4BD5-9434-52008277A55D}" type="pres">
      <dgm:prSet presAssocID="{9CAD1F7E-B3FB-438B-99B0-AD93F205738E}" presName="textNode" presStyleLbl="node1" presStyleIdx="4" presStyleCnt="6">
        <dgm:presLayoutVars>
          <dgm:bulletEnabled val="1"/>
        </dgm:presLayoutVars>
      </dgm:prSet>
      <dgm:spPr/>
    </dgm:pt>
    <dgm:pt modelId="{061F6E56-78CA-4610-BD02-AB28516CD1F5}" type="pres">
      <dgm:prSet presAssocID="{A8DD2D8A-A921-4DEB-A17F-2FDE00DF08EB}" presName="sibTrans" presStyleCnt="0"/>
      <dgm:spPr/>
    </dgm:pt>
    <dgm:pt modelId="{712C4E33-7000-44C6-8B9C-2F6A5000E5F5}" type="pres">
      <dgm:prSet presAssocID="{1447F374-92E8-4DC7-806A-9E7D75F95FDC}" presName="textNode" presStyleLbl="node1" presStyleIdx="5" presStyleCnt="6">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3136A334-85FF-4BDF-9973-2DEB52EF6F99}" type="presOf" srcId="{1447F374-92E8-4DC7-806A-9E7D75F95FDC}" destId="{712C4E33-7000-44C6-8B9C-2F6A5000E5F5}" srcOrd="0" destOrd="0" presId="urn:microsoft.com/office/officeart/2005/8/layout/hProcess9"/>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C7F26B52-FBA7-4625-AB22-5FC8226F0AE3}" type="presOf" srcId="{9CAD1F7E-B3FB-438B-99B0-AD93F205738E}" destId="{07D263EF-F7BB-4BD5-9434-52008277A55D}"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F3DFCC82-E3CE-4543-A3D4-8B506A277B7B}" srcId="{1C7648D5-25B0-483F-9CBC-048735DDE692}" destId="{1447F374-92E8-4DC7-806A-9E7D75F95FDC}" srcOrd="5" destOrd="0" parTransId="{1DFC1D09-9916-4FFC-A4E8-EC8F8D09798E}" sibTransId="{9F9C9FEB-6214-4669-BC2A-42F6E158C8EF}"/>
    <dgm:cxn modelId="{0D9937A1-A91D-47C5-9737-41A1C17103F9}" srcId="{1C7648D5-25B0-483F-9CBC-048735DDE692}" destId="{58D76BA9-AD5B-40D4-BBB9-DF74AD0D2386}" srcOrd="3" destOrd="0" parTransId="{44AA24D8-7772-491A-BA34-AFE8243D610F}" sibTransId="{46210A72-428C-4679-AB7B-EC312ED82B85}"/>
    <dgm:cxn modelId="{1A0266DE-A63B-4DE4-8BCD-521FA9A72D60}" srcId="{1C7648D5-25B0-483F-9CBC-048735DDE692}" destId="{9CAD1F7E-B3FB-438B-99B0-AD93F205738E}" srcOrd="4" destOrd="0" parTransId="{F5204B3B-4393-4DB8-8DFA-4DF04093E3D1}" sibTransId="{A8DD2D8A-A921-4DEB-A17F-2FDE00DF08EB}"/>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B18A95ED-5FE0-4CCE-8937-CFC2323150F6}" type="presOf" srcId="{58D76BA9-AD5B-40D4-BBB9-DF74AD0D2386}" destId="{F64F22F6-8697-4331-A5F9-44075446F5A7}" srcOrd="0" destOrd="0" presId="urn:microsoft.com/office/officeart/2005/8/layout/hProcess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 modelId="{0B335FC5-81EA-4C89-8240-0D571BA52226}" type="presParOf" srcId="{86CA7D95-ADC9-4F08-AA5C-96CB6089358A}" destId="{34589B44-61C4-4888-8CA2-DB69E5B7BE9A}" srcOrd="5" destOrd="0" presId="urn:microsoft.com/office/officeart/2005/8/layout/hProcess9"/>
    <dgm:cxn modelId="{E14C79EB-E5F9-4B71-8436-8F02B9EA919C}" type="presParOf" srcId="{86CA7D95-ADC9-4F08-AA5C-96CB6089358A}" destId="{F64F22F6-8697-4331-A5F9-44075446F5A7}" srcOrd="6" destOrd="0" presId="urn:microsoft.com/office/officeart/2005/8/layout/hProcess9"/>
    <dgm:cxn modelId="{15CDEC7C-EC66-472B-A10C-F91E20A4FB77}" type="presParOf" srcId="{86CA7D95-ADC9-4F08-AA5C-96CB6089358A}" destId="{2B5F7E1E-4A86-49FC-B773-FC3C17366421}" srcOrd="7" destOrd="0" presId="urn:microsoft.com/office/officeart/2005/8/layout/hProcess9"/>
    <dgm:cxn modelId="{092F7E22-2937-4DC8-916D-95F118569C92}" type="presParOf" srcId="{86CA7D95-ADC9-4F08-AA5C-96CB6089358A}" destId="{07D263EF-F7BB-4BD5-9434-52008277A55D}" srcOrd="8" destOrd="0" presId="urn:microsoft.com/office/officeart/2005/8/layout/hProcess9"/>
    <dgm:cxn modelId="{5F46C551-A2BF-4B9E-B351-C8AC918D1E8B}" type="presParOf" srcId="{86CA7D95-ADC9-4F08-AA5C-96CB6089358A}" destId="{061F6E56-78CA-4610-BD02-AB28516CD1F5}" srcOrd="9" destOrd="0" presId="urn:microsoft.com/office/officeart/2005/8/layout/hProcess9"/>
    <dgm:cxn modelId="{8B909739-12BE-4DC4-A1AD-F078F5E35CAB}" type="presParOf" srcId="{86CA7D95-ADC9-4F08-AA5C-96CB6089358A}" destId="{712C4E33-7000-44C6-8B9C-2F6A5000E5F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63E74-B778-45CC-A61F-04A5D8FA1683}">
      <dsp:nvSpPr>
        <dsp:cNvPr id="0" name=""/>
        <dsp:cNvSpPr/>
      </dsp:nvSpPr>
      <dsp:spPr>
        <a:xfrm>
          <a:off x="4" y="0"/>
          <a:ext cx="8401458" cy="419603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1F520-6122-4888-A26A-9546F9237447}">
      <dsp:nvSpPr>
        <dsp:cNvPr id="0" name=""/>
        <dsp:cNvSpPr/>
      </dsp:nvSpPr>
      <dsp:spPr>
        <a:xfrm>
          <a:off x="374237" y="1258810"/>
          <a:ext cx="1466580" cy="1678414"/>
        </a:xfrm>
        <a:prstGeom prst="roundRect">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Franklin Gothic Book" panose="020B0503020102020204" pitchFamily="34" charset="0"/>
            </a:rPr>
            <a:t>Step 1: Process Loans</a:t>
          </a:r>
        </a:p>
      </dsp:txBody>
      <dsp:txXfrm>
        <a:off x="445830" y="1330403"/>
        <a:ext cx="1323394" cy="1535228"/>
      </dsp:txXfrm>
    </dsp:sp>
    <dsp:sp modelId="{FD1FE09D-23B8-4C97-BB6E-64FB1A7F7B8F}">
      <dsp:nvSpPr>
        <dsp:cNvPr id="0" name=""/>
        <dsp:cNvSpPr/>
      </dsp:nvSpPr>
      <dsp:spPr>
        <a:xfrm>
          <a:off x="2033008" y="1258810"/>
          <a:ext cx="1466580" cy="16784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ranklin Gothic Book" panose="020B0503020102020204" pitchFamily="34" charset="0"/>
            </a:rPr>
            <a:t>Step 2: Process Loan Dates</a:t>
          </a:r>
        </a:p>
      </dsp:txBody>
      <dsp:txXfrm>
        <a:off x="2104601" y="1330403"/>
        <a:ext cx="1323394" cy="1535228"/>
      </dsp:txXfrm>
    </dsp:sp>
    <dsp:sp modelId="{FB4332B1-39AD-46DE-9F84-6473B176AB2A}">
      <dsp:nvSpPr>
        <dsp:cNvPr id="0" name=""/>
        <dsp:cNvSpPr/>
      </dsp:nvSpPr>
      <dsp:spPr>
        <a:xfrm>
          <a:off x="3691780" y="1258810"/>
          <a:ext cx="1466580" cy="16784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ranklin Gothic Book" panose="020B0503020102020204" pitchFamily="34" charset="0"/>
            </a:rPr>
            <a:t>Step 3: Population Update</a:t>
          </a:r>
        </a:p>
      </dsp:txBody>
      <dsp:txXfrm>
        <a:off x="3763373" y="1330403"/>
        <a:ext cx="1323394" cy="1535228"/>
      </dsp:txXfrm>
    </dsp:sp>
    <dsp:sp modelId="{BAD47517-C014-4507-8BBE-DA36E2AB83A8}">
      <dsp:nvSpPr>
        <dsp:cNvPr id="0" name=""/>
        <dsp:cNvSpPr/>
      </dsp:nvSpPr>
      <dsp:spPr>
        <a:xfrm>
          <a:off x="5350552" y="1258810"/>
          <a:ext cx="1466580" cy="16784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ranklin Gothic Book" panose="020B0503020102020204" pitchFamily="34" charset="0"/>
            </a:rPr>
            <a:t>Step 4: Process Loans Again</a:t>
          </a:r>
        </a:p>
      </dsp:txBody>
      <dsp:txXfrm>
        <a:off x="5422145" y="1330403"/>
        <a:ext cx="1323394" cy="15352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1850"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1: Award PLUS Loan</a:t>
          </a:r>
        </a:p>
      </dsp:txBody>
      <dsp:txXfrm>
        <a:off x="54442" y="1414732"/>
        <a:ext cx="972164" cy="1711003"/>
      </dsp:txXfrm>
    </dsp:sp>
    <dsp:sp modelId="{8254774E-2048-458A-967A-6F55C8FB5055}">
      <dsp:nvSpPr>
        <dsp:cNvPr id="0" name=""/>
        <dsp:cNvSpPr/>
      </dsp:nvSpPr>
      <dsp:spPr>
        <a:xfrm>
          <a:off x="1133066"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2: Originate PLUS Loan</a:t>
          </a:r>
        </a:p>
      </dsp:txBody>
      <dsp:txXfrm>
        <a:off x="1185658" y="1414732"/>
        <a:ext cx="972164" cy="1711003"/>
      </dsp:txXfrm>
    </dsp:sp>
    <dsp:sp modelId="{EE8AB6D9-EB7F-4432-B306-508128C5E489}">
      <dsp:nvSpPr>
        <dsp:cNvPr id="0" name=""/>
        <dsp:cNvSpPr/>
      </dsp:nvSpPr>
      <dsp:spPr>
        <a:xfrm>
          <a:off x="2264282"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3:  Create Parent Record </a:t>
          </a:r>
        </a:p>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(If none already exists)</a:t>
          </a:r>
        </a:p>
      </dsp:txBody>
      <dsp:txXfrm>
        <a:off x="2316874" y="1414732"/>
        <a:ext cx="972164" cy="1711003"/>
      </dsp:txXfrm>
    </dsp:sp>
    <dsp:sp modelId="{F64F22F6-8697-4331-A5F9-44075446F5A7}">
      <dsp:nvSpPr>
        <dsp:cNvPr id="0" name=""/>
        <dsp:cNvSpPr/>
      </dsp:nvSpPr>
      <dsp:spPr>
        <a:xfrm>
          <a:off x="3395499" y="1362140"/>
          <a:ext cx="1077348" cy="1816187"/>
        </a:xfrm>
        <a:prstGeom prst="roundRect">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Franklin Gothic Book" panose="020B0503020102020204" pitchFamily="34" charset="0"/>
            </a:rPr>
            <a:t>Step 4:  Establish Relationship for Parent</a:t>
          </a:r>
        </a:p>
      </dsp:txBody>
      <dsp:txXfrm>
        <a:off x="3448091" y="1414732"/>
        <a:ext cx="972164" cy="1711003"/>
      </dsp:txXfrm>
    </dsp:sp>
    <dsp:sp modelId="{07D263EF-F7BB-4BD5-9434-52008277A55D}">
      <dsp:nvSpPr>
        <dsp:cNvPr id="0" name=""/>
        <dsp:cNvSpPr/>
      </dsp:nvSpPr>
      <dsp:spPr>
        <a:xfrm>
          <a:off x="4526715" y="1362140"/>
          <a:ext cx="1077348" cy="1816187"/>
        </a:xfrm>
        <a:prstGeom prst="roundRect">
          <a:avLst/>
        </a:prstGeom>
        <a:solidFill>
          <a:srgbClr val="0070C0"/>
        </a:solidFill>
        <a:ln w="25400" cap="flat" cmpd="sng" algn="ctr">
          <a:solidFill>
            <a:srgbClr val="00376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5:  Link Parent to PLUS Loan Record</a:t>
          </a:r>
        </a:p>
      </dsp:txBody>
      <dsp:txXfrm>
        <a:off x="4579307" y="1414732"/>
        <a:ext cx="972164" cy="1711003"/>
      </dsp:txXfrm>
    </dsp:sp>
    <dsp:sp modelId="{712C4E33-7000-44C6-8B9C-2F6A5000E5F5}">
      <dsp:nvSpPr>
        <dsp:cNvPr id="0" name=""/>
        <dsp:cNvSpPr/>
      </dsp:nvSpPr>
      <dsp:spPr>
        <a:xfrm>
          <a:off x="5657931"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6:  Re-originate PLUS Loan</a:t>
          </a:r>
        </a:p>
      </dsp:txBody>
      <dsp:txXfrm>
        <a:off x="5710523" y="1414732"/>
        <a:ext cx="972164" cy="17110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1850"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1: Award PLUS Loan</a:t>
          </a:r>
        </a:p>
      </dsp:txBody>
      <dsp:txXfrm>
        <a:off x="54442" y="1414732"/>
        <a:ext cx="972164" cy="1711003"/>
      </dsp:txXfrm>
    </dsp:sp>
    <dsp:sp modelId="{8254774E-2048-458A-967A-6F55C8FB5055}">
      <dsp:nvSpPr>
        <dsp:cNvPr id="0" name=""/>
        <dsp:cNvSpPr/>
      </dsp:nvSpPr>
      <dsp:spPr>
        <a:xfrm>
          <a:off x="1133066"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2: Originate PLUS Loan</a:t>
          </a:r>
        </a:p>
      </dsp:txBody>
      <dsp:txXfrm>
        <a:off x="1185658" y="1414732"/>
        <a:ext cx="972164" cy="1711003"/>
      </dsp:txXfrm>
    </dsp:sp>
    <dsp:sp modelId="{EE8AB6D9-EB7F-4432-B306-508128C5E489}">
      <dsp:nvSpPr>
        <dsp:cNvPr id="0" name=""/>
        <dsp:cNvSpPr/>
      </dsp:nvSpPr>
      <dsp:spPr>
        <a:xfrm>
          <a:off x="2264282"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3:  Create Parent Record </a:t>
          </a:r>
        </a:p>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(If none already exists)</a:t>
          </a:r>
        </a:p>
      </dsp:txBody>
      <dsp:txXfrm>
        <a:off x="2316874" y="1414732"/>
        <a:ext cx="972164" cy="1711003"/>
      </dsp:txXfrm>
    </dsp:sp>
    <dsp:sp modelId="{F64F22F6-8697-4331-A5F9-44075446F5A7}">
      <dsp:nvSpPr>
        <dsp:cNvPr id="0" name=""/>
        <dsp:cNvSpPr/>
      </dsp:nvSpPr>
      <dsp:spPr>
        <a:xfrm>
          <a:off x="3395499"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4:  Establish Relationship for Parent</a:t>
          </a:r>
        </a:p>
      </dsp:txBody>
      <dsp:txXfrm>
        <a:off x="3448091" y="1414732"/>
        <a:ext cx="972164" cy="1711003"/>
      </dsp:txXfrm>
    </dsp:sp>
    <dsp:sp modelId="{07D263EF-F7BB-4BD5-9434-52008277A55D}">
      <dsp:nvSpPr>
        <dsp:cNvPr id="0" name=""/>
        <dsp:cNvSpPr/>
      </dsp:nvSpPr>
      <dsp:spPr>
        <a:xfrm>
          <a:off x="4526715" y="1362140"/>
          <a:ext cx="1077348" cy="1816187"/>
        </a:xfrm>
        <a:prstGeom prst="roundRect">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Franklin Gothic Book" panose="020B0503020102020204" pitchFamily="34" charset="0"/>
            </a:rPr>
            <a:t>Step 5:  Link Parent to PLUS Loan Record</a:t>
          </a:r>
        </a:p>
      </dsp:txBody>
      <dsp:txXfrm>
        <a:off x="4579307" y="1414732"/>
        <a:ext cx="972164" cy="1711003"/>
      </dsp:txXfrm>
    </dsp:sp>
    <dsp:sp modelId="{712C4E33-7000-44C6-8B9C-2F6A5000E5F5}">
      <dsp:nvSpPr>
        <dsp:cNvPr id="0" name=""/>
        <dsp:cNvSpPr/>
      </dsp:nvSpPr>
      <dsp:spPr>
        <a:xfrm>
          <a:off x="5657931"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6:  Re-originate PLUS Loan</a:t>
          </a:r>
        </a:p>
      </dsp:txBody>
      <dsp:txXfrm>
        <a:off x="5710523" y="1414732"/>
        <a:ext cx="972164" cy="17110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1850"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1: Award PLUS Loan</a:t>
          </a:r>
        </a:p>
      </dsp:txBody>
      <dsp:txXfrm>
        <a:off x="54442" y="1414732"/>
        <a:ext cx="972164" cy="1711003"/>
      </dsp:txXfrm>
    </dsp:sp>
    <dsp:sp modelId="{8254774E-2048-458A-967A-6F55C8FB5055}">
      <dsp:nvSpPr>
        <dsp:cNvPr id="0" name=""/>
        <dsp:cNvSpPr/>
      </dsp:nvSpPr>
      <dsp:spPr>
        <a:xfrm>
          <a:off x="1133066"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2: Originate PLUS Loan</a:t>
          </a:r>
        </a:p>
      </dsp:txBody>
      <dsp:txXfrm>
        <a:off x="1185658" y="1414732"/>
        <a:ext cx="972164" cy="1711003"/>
      </dsp:txXfrm>
    </dsp:sp>
    <dsp:sp modelId="{EE8AB6D9-EB7F-4432-B306-508128C5E489}">
      <dsp:nvSpPr>
        <dsp:cNvPr id="0" name=""/>
        <dsp:cNvSpPr/>
      </dsp:nvSpPr>
      <dsp:spPr>
        <a:xfrm>
          <a:off x="2264282"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3:  Create Parent Record </a:t>
          </a:r>
        </a:p>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(If none already exists)</a:t>
          </a:r>
        </a:p>
      </dsp:txBody>
      <dsp:txXfrm>
        <a:off x="2316874" y="1414732"/>
        <a:ext cx="972164" cy="1711003"/>
      </dsp:txXfrm>
    </dsp:sp>
    <dsp:sp modelId="{F64F22F6-8697-4331-A5F9-44075446F5A7}">
      <dsp:nvSpPr>
        <dsp:cNvPr id="0" name=""/>
        <dsp:cNvSpPr/>
      </dsp:nvSpPr>
      <dsp:spPr>
        <a:xfrm>
          <a:off x="3395499"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4:  Establish Relationship for Parent</a:t>
          </a:r>
        </a:p>
      </dsp:txBody>
      <dsp:txXfrm>
        <a:off x="3448091" y="1414732"/>
        <a:ext cx="972164" cy="1711003"/>
      </dsp:txXfrm>
    </dsp:sp>
    <dsp:sp modelId="{07D263EF-F7BB-4BD5-9434-52008277A55D}">
      <dsp:nvSpPr>
        <dsp:cNvPr id="0" name=""/>
        <dsp:cNvSpPr/>
      </dsp:nvSpPr>
      <dsp:spPr>
        <a:xfrm>
          <a:off x="4526715"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5:  Link Parent to PLUS Loan Record</a:t>
          </a:r>
        </a:p>
      </dsp:txBody>
      <dsp:txXfrm>
        <a:off x="4579307" y="1414732"/>
        <a:ext cx="972164" cy="1711003"/>
      </dsp:txXfrm>
    </dsp:sp>
    <dsp:sp modelId="{712C4E33-7000-44C6-8B9C-2F6A5000E5F5}">
      <dsp:nvSpPr>
        <dsp:cNvPr id="0" name=""/>
        <dsp:cNvSpPr/>
      </dsp:nvSpPr>
      <dsp:spPr>
        <a:xfrm>
          <a:off x="5657931" y="1362140"/>
          <a:ext cx="1077348" cy="1816187"/>
        </a:xfrm>
        <a:prstGeom prst="roundRect">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Franklin Gothic Book" panose="020B0503020102020204" pitchFamily="34" charset="0"/>
            </a:rPr>
            <a:t>Step 6:  Re-originate PLUS Loan</a:t>
          </a:r>
        </a:p>
      </dsp:txBody>
      <dsp:txXfrm>
        <a:off x="5710523" y="1414732"/>
        <a:ext cx="972164" cy="1711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63E74-B778-45CC-A61F-04A5D8FA1683}">
      <dsp:nvSpPr>
        <dsp:cNvPr id="0" name=""/>
        <dsp:cNvSpPr/>
      </dsp:nvSpPr>
      <dsp:spPr>
        <a:xfrm>
          <a:off x="4" y="0"/>
          <a:ext cx="8401458" cy="419603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1F520-6122-4888-A26A-9546F9237447}">
      <dsp:nvSpPr>
        <dsp:cNvPr id="0" name=""/>
        <dsp:cNvSpPr/>
      </dsp:nvSpPr>
      <dsp:spPr>
        <a:xfrm>
          <a:off x="374237" y="1258810"/>
          <a:ext cx="1466580" cy="16784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ranklin Gothic Book" panose="020B0503020102020204" pitchFamily="34" charset="0"/>
            </a:rPr>
            <a:t>Step 1: Process Loans</a:t>
          </a:r>
        </a:p>
      </dsp:txBody>
      <dsp:txXfrm>
        <a:off x="445830" y="1330403"/>
        <a:ext cx="1323394" cy="1535228"/>
      </dsp:txXfrm>
    </dsp:sp>
    <dsp:sp modelId="{FD1FE09D-23B8-4C97-BB6E-64FB1A7F7B8F}">
      <dsp:nvSpPr>
        <dsp:cNvPr id="0" name=""/>
        <dsp:cNvSpPr/>
      </dsp:nvSpPr>
      <dsp:spPr>
        <a:xfrm>
          <a:off x="2033008" y="1258810"/>
          <a:ext cx="1466580" cy="1678414"/>
        </a:xfrm>
        <a:prstGeom prst="roundRect">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Franklin Gothic Book" panose="020B0503020102020204" pitchFamily="34" charset="0"/>
            </a:rPr>
            <a:t>Step 2:</a:t>
          </a:r>
          <a:r>
            <a:rPr lang="en-US" sz="2000" kern="1200" dirty="0">
              <a:latin typeface="Franklin Gothic Book" panose="020B0503020102020204" pitchFamily="34" charset="0"/>
            </a:rPr>
            <a:t> </a:t>
          </a:r>
          <a:r>
            <a:rPr lang="en-US" sz="2000" b="1" kern="1200" dirty="0">
              <a:latin typeface="Franklin Gothic Book" panose="020B0503020102020204" pitchFamily="34" charset="0"/>
            </a:rPr>
            <a:t>Process Loan Dates</a:t>
          </a:r>
        </a:p>
      </dsp:txBody>
      <dsp:txXfrm>
        <a:off x="2104601" y="1330403"/>
        <a:ext cx="1323394" cy="1535228"/>
      </dsp:txXfrm>
    </dsp:sp>
    <dsp:sp modelId="{FB4332B1-39AD-46DE-9F84-6473B176AB2A}">
      <dsp:nvSpPr>
        <dsp:cNvPr id="0" name=""/>
        <dsp:cNvSpPr/>
      </dsp:nvSpPr>
      <dsp:spPr>
        <a:xfrm>
          <a:off x="3691780" y="1258810"/>
          <a:ext cx="1466580" cy="16784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ranklin Gothic Book" panose="020B0503020102020204" pitchFamily="34" charset="0"/>
            </a:rPr>
            <a:t>Step 3: Population Update</a:t>
          </a:r>
        </a:p>
      </dsp:txBody>
      <dsp:txXfrm>
        <a:off x="3763373" y="1330403"/>
        <a:ext cx="1323394" cy="1535228"/>
      </dsp:txXfrm>
    </dsp:sp>
    <dsp:sp modelId="{BAD47517-C014-4507-8BBE-DA36E2AB83A8}">
      <dsp:nvSpPr>
        <dsp:cNvPr id="0" name=""/>
        <dsp:cNvSpPr/>
      </dsp:nvSpPr>
      <dsp:spPr>
        <a:xfrm>
          <a:off x="5350552" y="1258810"/>
          <a:ext cx="1466580" cy="16784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ranklin Gothic Book" panose="020B0503020102020204" pitchFamily="34" charset="0"/>
            </a:rPr>
            <a:t>Step 4: Process Loans Again</a:t>
          </a:r>
        </a:p>
      </dsp:txBody>
      <dsp:txXfrm>
        <a:off x="5422145" y="1330403"/>
        <a:ext cx="1323394" cy="1535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63E74-B778-45CC-A61F-04A5D8FA1683}">
      <dsp:nvSpPr>
        <dsp:cNvPr id="0" name=""/>
        <dsp:cNvSpPr/>
      </dsp:nvSpPr>
      <dsp:spPr>
        <a:xfrm>
          <a:off x="4" y="0"/>
          <a:ext cx="8401458" cy="419603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1F520-6122-4888-A26A-9546F9237447}">
      <dsp:nvSpPr>
        <dsp:cNvPr id="0" name=""/>
        <dsp:cNvSpPr/>
      </dsp:nvSpPr>
      <dsp:spPr>
        <a:xfrm>
          <a:off x="374237" y="1258810"/>
          <a:ext cx="1466580" cy="16784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ranklin Gothic Book" panose="020B0503020102020204" pitchFamily="34" charset="0"/>
            </a:rPr>
            <a:t>Step 1: Process Loans</a:t>
          </a:r>
        </a:p>
      </dsp:txBody>
      <dsp:txXfrm>
        <a:off x="445830" y="1330403"/>
        <a:ext cx="1323394" cy="1535228"/>
      </dsp:txXfrm>
    </dsp:sp>
    <dsp:sp modelId="{FD1FE09D-23B8-4C97-BB6E-64FB1A7F7B8F}">
      <dsp:nvSpPr>
        <dsp:cNvPr id="0" name=""/>
        <dsp:cNvSpPr/>
      </dsp:nvSpPr>
      <dsp:spPr>
        <a:xfrm>
          <a:off x="2033008" y="1258810"/>
          <a:ext cx="1466580" cy="16784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ranklin Gothic Book" panose="020B0503020102020204" pitchFamily="34" charset="0"/>
            </a:rPr>
            <a:t>Step 2: Process Loan Dates</a:t>
          </a:r>
        </a:p>
      </dsp:txBody>
      <dsp:txXfrm>
        <a:off x="2104601" y="1330403"/>
        <a:ext cx="1323394" cy="1535228"/>
      </dsp:txXfrm>
    </dsp:sp>
    <dsp:sp modelId="{FB4332B1-39AD-46DE-9F84-6473B176AB2A}">
      <dsp:nvSpPr>
        <dsp:cNvPr id="0" name=""/>
        <dsp:cNvSpPr/>
      </dsp:nvSpPr>
      <dsp:spPr>
        <a:xfrm>
          <a:off x="3691780" y="1258810"/>
          <a:ext cx="1466580" cy="1678414"/>
        </a:xfrm>
        <a:prstGeom prst="roundRect">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Franklin Gothic Book" panose="020B0503020102020204" pitchFamily="34" charset="0"/>
            </a:rPr>
            <a:t>Step 3: Population Update</a:t>
          </a:r>
        </a:p>
      </dsp:txBody>
      <dsp:txXfrm>
        <a:off x="3763373" y="1330403"/>
        <a:ext cx="1323394" cy="1535228"/>
      </dsp:txXfrm>
    </dsp:sp>
    <dsp:sp modelId="{BAD47517-C014-4507-8BBE-DA36E2AB83A8}">
      <dsp:nvSpPr>
        <dsp:cNvPr id="0" name=""/>
        <dsp:cNvSpPr/>
      </dsp:nvSpPr>
      <dsp:spPr>
        <a:xfrm>
          <a:off x="5350552" y="1258810"/>
          <a:ext cx="1466580" cy="16784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ranklin Gothic Book" panose="020B0503020102020204" pitchFamily="34" charset="0"/>
            </a:rPr>
            <a:t>Step 4: Process Loans Again</a:t>
          </a:r>
        </a:p>
      </dsp:txBody>
      <dsp:txXfrm>
        <a:off x="5422145" y="1330403"/>
        <a:ext cx="1323394" cy="1535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63E74-B778-45CC-A61F-04A5D8FA1683}">
      <dsp:nvSpPr>
        <dsp:cNvPr id="0" name=""/>
        <dsp:cNvSpPr/>
      </dsp:nvSpPr>
      <dsp:spPr>
        <a:xfrm>
          <a:off x="4" y="0"/>
          <a:ext cx="8401458" cy="419603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1F520-6122-4888-A26A-9546F9237447}">
      <dsp:nvSpPr>
        <dsp:cNvPr id="0" name=""/>
        <dsp:cNvSpPr/>
      </dsp:nvSpPr>
      <dsp:spPr>
        <a:xfrm>
          <a:off x="374237" y="1258810"/>
          <a:ext cx="1466580" cy="16784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ranklin Gothic Book" panose="020B0503020102020204" pitchFamily="34" charset="0"/>
            </a:rPr>
            <a:t>Step 1: Process Loans</a:t>
          </a:r>
        </a:p>
      </dsp:txBody>
      <dsp:txXfrm>
        <a:off x="445830" y="1330403"/>
        <a:ext cx="1323394" cy="1535228"/>
      </dsp:txXfrm>
    </dsp:sp>
    <dsp:sp modelId="{FD1FE09D-23B8-4C97-BB6E-64FB1A7F7B8F}">
      <dsp:nvSpPr>
        <dsp:cNvPr id="0" name=""/>
        <dsp:cNvSpPr/>
      </dsp:nvSpPr>
      <dsp:spPr>
        <a:xfrm>
          <a:off x="2033008" y="1258810"/>
          <a:ext cx="1466580" cy="16784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ranklin Gothic Book" panose="020B0503020102020204" pitchFamily="34" charset="0"/>
            </a:rPr>
            <a:t>Step 2: Process Loan Dates</a:t>
          </a:r>
        </a:p>
      </dsp:txBody>
      <dsp:txXfrm>
        <a:off x="2104601" y="1330403"/>
        <a:ext cx="1323394" cy="1535228"/>
      </dsp:txXfrm>
    </dsp:sp>
    <dsp:sp modelId="{FB4332B1-39AD-46DE-9F84-6473B176AB2A}">
      <dsp:nvSpPr>
        <dsp:cNvPr id="0" name=""/>
        <dsp:cNvSpPr/>
      </dsp:nvSpPr>
      <dsp:spPr>
        <a:xfrm>
          <a:off x="3691780" y="1258810"/>
          <a:ext cx="1466580" cy="16784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ranklin Gothic Book" panose="020B0503020102020204" pitchFamily="34" charset="0"/>
            </a:rPr>
            <a:t>Step 3: Population Update</a:t>
          </a:r>
        </a:p>
      </dsp:txBody>
      <dsp:txXfrm>
        <a:off x="3763373" y="1330403"/>
        <a:ext cx="1323394" cy="1535228"/>
      </dsp:txXfrm>
    </dsp:sp>
    <dsp:sp modelId="{BAD47517-C014-4507-8BBE-DA36E2AB83A8}">
      <dsp:nvSpPr>
        <dsp:cNvPr id="0" name=""/>
        <dsp:cNvSpPr/>
      </dsp:nvSpPr>
      <dsp:spPr>
        <a:xfrm>
          <a:off x="5350552" y="1258810"/>
          <a:ext cx="1466580" cy="1678414"/>
        </a:xfrm>
        <a:prstGeom prst="roundRect">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Franklin Gothic Book" panose="020B0503020102020204" pitchFamily="34" charset="0"/>
            </a:rPr>
            <a:t>Step 4: Process Loans Again</a:t>
          </a:r>
        </a:p>
      </dsp:txBody>
      <dsp:txXfrm>
        <a:off x="5422145" y="1330403"/>
        <a:ext cx="1323394" cy="1535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228299" y="1362140"/>
          <a:ext cx="2021139"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kern="1200" dirty="0">
              <a:latin typeface="Franklin Gothic Book" panose="020B0503020102020204" pitchFamily="34" charset="0"/>
            </a:rPr>
            <a:t>Step 1: Originate Loans</a:t>
          </a:r>
        </a:p>
      </dsp:txBody>
      <dsp:txXfrm>
        <a:off x="316958" y="1450799"/>
        <a:ext cx="1843821" cy="1638869"/>
      </dsp:txXfrm>
    </dsp:sp>
    <dsp:sp modelId="{8254774E-2048-458A-967A-6F55C8FB5055}">
      <dsp:nvSpPr>
        <dsp:cNvPr id="0" name=""/>
        <dsp:cNvSpPr/>
      </dsp:nvSpPr>
      <dsp:spPr>
        <a:xfrm>
          <a:off x="2357995" y="1362140"/>
          <a:ext cx="2021139" cy="1816187"/>
        </a:xfrm>
        <a:prstGeom prst="roundRect">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Franklin Gothic Book" panose="020B0503020102020204" pitchFamily="34" charset="0"/>
            </a:rPr>
            <a:t>Step 2: Generate Direct Loan Data</a:t>
          </a:r>
          <a:endParaRPr lang="en-US" sz="2700" kern="1200" dirty="0">
            <a:latin typeface="Franklin Gothic Book" panose="020B0503020102020204" pitchFamily="34" charset="0"/>
          </a:endParaRPr>
        </a:p>
      </dsp:txBody>
      <dsp:txXfrm>
        <a:off x="2446654" y="1450799"/>
        <a:ext cx="1843821" cy="1638869"/>
      </dsp:txXfrm>
    </dsp:sp>
    <dsp:sp modelId="{EE8AB6D9-EB7F-4432-B306-508128C5E489}">
      <dsp:nvSpPr>
        <dsp:cNvPr id="0" name=""/>
        <dsp:cNvSpPr/>
      </dsp:nvSpPr>
      <dsp:spPr>
        <a:xfrm>
          <a:off x="4487692" y="1362140"/>
          <a:ext cx="2021139" cy="181618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kern="1200" dirty="0">
              <a:latin typeface="Franklin Gothic Book" panose="020B0503020102020204" pitchFamily="34" charset="0"/>
            </a:rPr>
            <a:t>Step 3:  Download Process</a:t>
          </a:r>
        </a:p>
      </dsp:txBody>
      <dsp:txXfrm>
        <a:off x="4576351" y="1450799"/>
        <a:ext cx="1843821" cy="16388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228299" y="1362140"/>
          <a:ext cx="2021139"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kern="1200" dirty="0">
              <a:latin typeface="Franklin Gothic Book" panose="020B0503020102020204" pitchFamily="34" charset="0"/>
            </a:rPr>
            <a:t>Step 1: Originate Loans</a:t>
          </a:r>
        </a:p>
      </dsp:txBody>
      <dsp:txXfrm>
        <a:off x="316958" y="1450799"/>
        <a:ext cx="1843821" cy="1638869"/>
      </dsp:txXfrm>
    </dsp:sp>
    <dsp:sp modelId="{8254774E-2048-458A-967A-6F55C8FB5055}">
      <dsp:nvSpPr>
        <dsp:cNvPr id="0" name=""/>
        <dsp:cNvSpPr/>
      </dsp:nvSpPr>
      <dsp:spPr>
        <a:xfrm>
          <a:off x="2357995" y="1362140"/>
          <a:ext cx="2021139"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kern="1200" dirty="0">
              <a:latin typeface="Franklin Gothic Book" panose="020B0503020102020204" pitchFamily="34" charset="0"/>
            </a:rPr>
            <a:t>Step 2: Generate Direct Loan Data</a:t>
          </a:r>
        </a:p>
      </dsp:txBody>
      <dsp:txXfrm>
        <a:off x="2446654" y="1450799"/>
        <a:ext cx="1843821" cy="1638869"/>
      </dsp:txXfrm>
    </dsp:sp>
    <dsp:sp modelId="{EE8AB6D9-EB7F-4432-B306-508128C5E489}">
      <dsp:nvSpPr>
        <dsp:cNvPr id="0" name=""/>
        <dsp:cNvSpPr/>
      </dsp:nvSpPr>
      <dsp:spPr>
        <a:xfrm>
          <a:off x="4487692" y="1362140"/>
          <a:ext cx="2021139" cy="1816187"/>
        </a:xfrm>
        <a:prstGeom prst="roundRect">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Franklin Gothic Book" panose="020B0503020102020204" pitchFamily="34" charset="0"/>
            </a:rPr>
            <a:t>Step 3:  Download Process</a:t>
          </a:r>
        </a:p>
      </dsp:txBody>
      <dsp:txXfrm>
        <a:off x="4576351" y="1450799"/>
        <a:ext cx="1843821" cy="16388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1850" y="1362140"/>
          <a:ext cx="1077348" cy="1816187"/>
        </a:xfrm>
        <a:prstGeom prst="roundRect">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Franklin Gothic Book" panose="020B0503020102020204" pitchFamily="34" charset="0"/>
            </a:rPr>
            <a:t>Step 1: Award PLUS Loan</a:t>
          </a:r>
        </a:p>
      </dsp:txBody>
      <dsp:txXfrm>
        <a:off x="54442" y="1414732"/>
        <a:ext cx="972164" cy="1711003"/>
      </dsp:txXfrm>
    </dsp:sp>
    <dsp:sp modelId="{8254774E-2048-458A-967A-6F55C8FB5055}">
      <dsp:nvSpPr>
        <dsp:cNvPr id="0" name=""/>
        <dsp:cNvSpPr/>
      </dsp:nvSpPr>
      <dsp:spPr>
        <a:xfrm>
          <a:off x="1133066"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2: Originate PLUS Loan</a:t>
          </a:r>
        </a:p>
      </dsp:txBody>
      <dsp:txXfrm>
        <a:off x="1185658" y="1414732"/>
        <a:ext cx="972164" cy="1711003"/>
      </dsp:txXfrm>
    </dsp:sp>
    <dsp:sp modelId="{EE8AB6D9-EB7F-4432-B306-508128C5E489}">
      <dsp:nvSpPr>
        <dsp:cNvPr id="0" name=""/>
        <dsp:cNvSpPr/>
      </dsp:nvSpPr>
      <dsp:spPr>
        <a:xfrm>
          <a:off x="2264282"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3:  Create Parent Record </a:t>
          </a:r>
        </a:p>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(If none already exists)</a:t>
          </a:r>
        </a:p>
      </dsp:txBody>
      <dsp:txXfrm>
        <a:off x="2316874" y="1414732"/>
        <a:ext cx="972164" cy="1711003"/>
      </dsp:txXfrm>
    </dsp:sp>
    <dsp:sp modelId="{F64F22F6-8697-4331-A5F9-44075446F5A7}">
      <dsp:nvSpPr>
        <dsp:cNvPr id="0" name=""/>
        <dsp:cNvSpPr/>
      </dsp:nvSpPr>
      <dsp:spPr>
        <a:xfrm>
          <a:off x="3395499"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4:  Establish Relationship for Parent</a:t>
          </a:r>
        </a:p>
      </dsp:txBody>
      <dsp:txXfrm>
        <a:off x="3448091" y="1414732"/>
        <a:ext cx="972164" cy="1711003"/>
      </dsp:txXfrm>
    </dsp:sp>
    <dsp:sp modelId="{07D263EF-F7BB-4BD5-9434-52008277A55D}">
      <dsp:nvSpPr>
        <dsp:cNvPr id="0" name=""/>
        <dsp:cNvSpPr/>
      </dsp:nvSpPr>
      <dsp:spPr>
        <a:xfrm>
          <a:off x="4526715" y="1362140"/>
          <a:ext cx="1077348" cy="1816187"/>
        </a:xfrm>
        <a:prstGeom prst="round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5:  Link Parent to PLUS Loan Record</a:t>
          </a:r>
        </a:p>
      </dsp:txBody>
      <dsp:txXfrm>
        <a:off x="4579307" y="1414732"/>
        <a:ext cx="972164" cy="1711003"/>
      </dsp:txXfrm>
    </dsp:sp>
    <dsp:sp modelId="{712C4E33-7000-44C6-8B9C-2F6A5000E5F5}">
      <dsp:nvSpPr>
        <dsp:cNvPr id="0" name=""/>
        <dsp:cNvSpPr/>
      </dsp:nvSpPr>
      <dsp:spPr>
        <a:xfrm>
          <a:off x="5657931"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6:  Re-originate PLUS Loan</a:t>
          </a:r>
        </a:p>
      </dsp:txBody>
      <dsp:txXfrm>
        <a:off x="5710523" y="1414732"/>
        <a:ext cx="972164" cy="17110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1850"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1: Award PLUS Loan</a:t>
          </a:r>
        </a:p>
      </dsp:txBody>
      <dsp:txXfrm>
        <a:off x="54442" y="1414732"/>
        <a:ext cx="972164" cy="1711003"/>
      </dsp:txXfrm>
    </dsp:sp>
    <dsp:sp modelId="{8254774E-2048-458A-967A-6F55C8FB5055}">
      <dsp:nvSpPr>
        <dsp:cNvPr id="0" name=""/>
        <dsp:cNvSpPr/>
      </dsp:nvSpPr>
      <dsp:spPr>
        <a:xfrm>
          <a:off x="1133066" y="1362140"/>
          <a:ext cx="1077348" cy="1816187"/>
        </a:xfrm>
        <a:prstGeom prst="roundRect">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Franklin Gothic Book" panose="020B0503020102020204" pitchFamily="34" charset="0"/>
            </a:rPr>
            <a:t>Step 2: Originate PLUS Loan</a:t>
          </a:r>
        </a:p>
      </dsp:txBody>
      <dsp:txXfrm>
        <a:off x="1185658" y="1414732"/>
        <a:ext cx="972164" cy="1711003"/>
      </dsp:txXfrm>
    </dsp:sp>
    <dsp:sp modelId="{EE8AB6D9-EB7F-4432-B306-508128C5E489}">
      <dsp:nvSpPr>
        <dsp:cNvPr id="0" name=""/>
        <dsp:cNvSpPr/>
      </dsp:nvSpPr>
      <dsp:spPr>
        <a:xfrm>
          <a:off x="2264282"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3:  Create Parent Record </a:t>
          </a:r>
        </a:p>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(If none already exists)</a:t>
          </a:r>
        </a:p>
      </dsp:txBody>
      <dsp:txXfrm>
        <a:off x="2316874" y="1414732"/>
        <a:ext cx="972164" cy="1711003"/>
      </dsp:txXfrm>
    </dsp:sp>
    <dsp:sp modelId="{F64F22F6-8697-4331-A5F9-44075446F5A7}">
      <dsp:nvSpPr>
        <dsp:cNvPr id="0" name=""/>
        <dsp:cNvSpPr/>
      </dsp:nvSpPr>
      <dsp:spPr>
        <a:xfrm>
          <a:off x="3395499"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4:  Establish Relationship for Parent</a:t>
          </a:r>
        </a:p>
      </dsp:txBody>
      <dsp:txXfrm>
        <a:off x="3448091" y="1414732"/>
        <a:ext cx="972164" cy="1711003"/>
      </dsp:txXfrm>
    </dsp:sp>
    <dsp:sp modelId="{07D263EF-F7BB-4BD5-9434-52008277A55D}">
      <dsp:nvSpPr>
        <dsp:cNvPr id="0" name=""/>
        <dsp:cNvSpPr/>
      </dsp:nvSpPr>
      <dsp:spPr>
        <a:xfrm>
          <a:off x="4526715" y="1362140"/>
          <a:ext cx="1077348" cy="1816187"/>
        </a:xfrm>
        <a:prstGeom prst="round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5:  Link Parent to PLUS Loan Record</a:t>
          </a:r>
        </a:p>
      </dsp:txBody>
      <dsp:txXfrm>
        <a:off x="4579307" y="1414732"/>
        <a:ext cx="972164" cy="1711003"/>
      </dsp:txXfrm>
    </dsp:sp>
    <dsp:sp modelId="{712C4E33-7000-44C6-8B9C-2F6A5000E5F5}">
      <dsp:nvSpPr>
        <dsp:cNvPr id="0" name=""/>
        <dsp:cNvSpPr/>
      </dsp:nvSpPr>
      <dsp:spPr>
        <a:xfrm>
          <a:off x="5657931"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6:  Re-originate PLUS Loan</a:t>
          </a:r>
        </a:p>
      </dsp:txBody>
      <dsp:txXfrm>
        <a:off x="5710523" y="1414732"/>
        <a:ext cx="972164" cy="17110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1850"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1: Award PLUS Loan</a:t>
          </a:r>
        </a:p>
      </dsp:txBody>
      <dsp:txXfrm>
        <a:off x="54442" y="1414732"/>
        <a:ext cx="972164" cy="1711003"/>
      </dsp:txXfrm>
    </dsp:sp>
    <dsp:sp modelId="{8254774E-2048-458A-967A-6F55C8FB5055}">
      <dsp:nvSpPr>
        <dsp:cNvPr id="0" name=""/>
        <dsp:cNvSpPr/>
      </dsp:nvSpPr>
      <dsp:spPr>
        <a:xfrm>
          <a:off x="1133066"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2: Originate PLUS Loan</a:t>
          </a:r>
        </a:p>
      </dsp:txBody>
      <dsp:txXfrm>
        <a:off x="1185658" y="1414732"/>
        <a:ext cx="972164" cy="1711003"/>
      </dsp:txXfrm>
    </dsp:sp>
    <dsp:sp modelId="{EE8AB6D9-EB7F-4432-B306-508128C5E489}">
      <dsp:nvSpPr>
        <dsp:cNvPr id="0" name=""/>
        <dsp:cNvSpPr/>
      </dsp:nvSpPr>
      <dsp:spPr>
        <a:xfrm>
          <a:off x="2264282" y="1362140"/>
          <a:ext cx="1077348" cy="1816187"/>
        </a:xfrm>
        <a:prstGeom prst="roundRect">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Franklin Gothic Book" panose="020B0503020102020204" pitchFamily="34" charset="0"/>
            </a:rPr>
            <a:t>Step 3:  Create Parent Record </a:t>
          </a:r>
        </a:p>
        <a:p>
          <a:pPr marL="0" lvl="0" indent="0" algn="ctr" defTabSz="577850">
            <a:lnSpc>
              <a:spcPct val="90000"/>
            </a:lnSpc>
            <a:spcBef>
              <a:spcPct val="0"/>
            </a:spcBef>
            <a:spcAft>
              <a:spcPct val="35000"/>
            </a:spcAft>
            <a:buNone/>
          </a:pPr>
          <a:r>
            <a:rPr lang="en-US" sz="1300" b="1" kern="1200" dirty="0">
              <a:latin typeface="Franklin Gothic Book" panose="020B0503020102020204" pitchFamily="34" charset="0"/>
            </a:rPr>
            <a:t>(If none already exists)</a:t>
          </a:r>
        </a:p>
      </dsp:txBody>
      <dsp:txXfrm>
        <a:off x="2316874" y="1414732"/>
        <a:ext cx="972164" cy="1711003"/>
      </dsp:txXfrm>
    </dsp:sp>
    <dsp:sp modelId="{F64F22F6-8697-4331-A5F9-44075446F5A7}">
      <dsp:nvSpPr>
        <dsp:cNvPr id="0" name=""/>
        <dsp:cNvSpPr/>
      </dsp:nvSpPr>
      <dsp:spPr>
        <a:xfrm>
          <a:off x="3395499"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4:  Establish Relationship for Parent</a:t>
          </a:r>
        </a:p>
      </dsp:txBody>
      <dsp:txXfrm>
        <a:off x="3448091" y="1414732"/>
        <a:ext cx="972164" cy="1711003"/>
      </dsp:txXfrm>
    </dsp:sp>
    <dsp:sp modelId="{07D263EF-F7BB-4BD5-9434-52008277A55D}">
      <dsp:nvSpPr>
        <dsp:cNvPr id="0" name=""/>
        <dsp:cNvSpPr/>
      </dsp:nvSpPr>
      <dsp:spPr>
        <a:xfrm>
          <a:off x="4526715" y="1362140"/>
          <a:ext cx="1077348" cy="1816187"/>
        </a:xfrm>
        <a:prstGeom prst="round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5:  Link Parent to PLUS Loan Record</a:t>
          </a:r>
        </a:p>
      </dsp:txBody>
      <dsp:txXfrm>
        <a:off x="4579307" y="1414732"/>
        <a:ext cx="972164" cy="1711003"/>
      </dsp:txXfrm>
    </dsp:sp>
    <dsp:sp modelId="{712C4E33-7000-44C6-8B9C-2F6A5000E5F5}">
      <dsp:nvSpPr>
        <dsp:cNvPr id="0" name=""/>
        <dsp:cNvSpPr/>
      </dsp:nvSpPr>
      <dsp:spPr>
        <a:xfrm>
          <a:off x="5657931" y="1362140"/>
          <a:ext cx="1077348" cy="181618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Franklin Gothic Book" panose="020B0503020102020204" pitchFamily="34" charset="0"/>
            </a:rPr>
            <a:t>Step 6:  Re-originate PLUS Loan</a:t>
          </a:r>
        </a:p>
      </dsp:txBody>
      <dsp:txXfrm>
        <a:off x="5710523" y="1414732"/>
        <a:ext cx="972164" cy="17110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population update process will move the loan</a:t>
            </a:r>
            <a:r>
              <a:rPr lang="en-US" baseline="0" dirty="0"/>
              <a:t> offer activity to an adjustment of accepted.  </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11</a:t>
            </a:fld>
            <a:endParaRPr lang="en-US"/>
          </a:p>
        </p:txBody>
      </p:sp>
    </p:spTree>
    <p:extLst>
      <p:ext uri="{BB962C8B-B14F-4D97-AF65-F5344CB8AC3E}">
        <p14:creationId xmlns:p14="http://schemas.microsoft.com/office/powerpoint/2010/main" val="3506017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at step</a:t>
            </a:r>
            <a:r>
              <a:rPr lang="en-US" baseline="0" dirty="0"/>
              <a:t> in processing loans.  You will run Process Loans again, which moves all your updates to the MDLA page. </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12</a:t>
            </a:fld>
            <a:endParaRPr lang="en-US"/>
          </a:p>
        </p:txBody>
      </p:sp>
    </p:spTree>
    <p:extLst>
      <p:ext uri="{BB962C8B-B14F-4D97-AF65-F5344CB8AC3E}">
        <p14:creationId xmlns:p14="http://schemas.microsoft.com/office/powerpoint/2010/main" val="2673825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13</a:t>
            </a:fld>
            <a:endParaRPr lang="en-US"/>
          </a:p>
        </p:txBody>
      </p:sp>
    </p:spTree>
    <p:extLst>
      <p:ext uri="{BB962C8B-B14F-4D97-AF65-F5344CB8AC3E}">
        <p14:creationId xmlns:p14="http://schemas.microsoft.com/office/powerpoint/2010/main" val="830848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999859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17</a:t>
            </a:fld>
            <a:endParaRPr lang="en-US"/>
          </a:p>
        </p:txBody>
      </p:sp>
    </p:spTree>
    <p:extLst>
      <p:ext uri="{BB962C8B-B14F-4D97-AF65-F5344CB8AC3E}">
        <p14:creationId xmlns:p14="http://schemas.microsoft.com/office/powerpoint/2010/main" val="3492882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18</a:t>
            </a:fld>
            <a:endParaRPr lang="en-US"/>
          </a:p>
        </p:txBody>
      </p:sp>
    </p:spTree>
    <p:extLst>
      <p:ext uri="{BB962C8B-B14F-4D97-AF65-F5344CB8AC3E}">
        <p14:creationId xmlns:p14="http://schemas.microsoft.com/office/powerpoint/2010/main" val="1995180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19</a:t>
            </a:fld>
            <a:endParaRPr lang="en-US"/>
          </a:p>
        </p:txBody>
      </p:sp>
    </p:spTree>
    <p:extLst>
      <p:ext uri="{BB962C8B-B14F-4D97-AF65-F5344CB8AC3E}">
        <p14:creationId xmlns:p14="http://schemas.microsoft.com/office/powerpoint/2010/main" val="1836801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20</a:t>
            </a:fld>
            <a:endParaRPr lang="en-US"/>
          </a:p>
        </p:txBody>
      </p:sp>
    </p:spTree>
    <p:extLst>
      <p:ext uri="{BB962C8B-B14F-4D97-AF65-F5344CB8AC3E}">
        <p14:creationId xmlns:p14="http://schemas.microsoft.com/office/powerpoint/2010/main" val="463535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21</a:t>
            </a:fld>
            <a:endParaRPr lang="en-US"/>
          </a:p>
        </p:txBody>
      </p:sp>
    </p:spTree>
    <p:extLst>
      <p:ext uri="{BB962C8B-B14F-4D97-AF65-F5344CB8AC3E}">
        <p14:creationId xmlns:p14="http://schemas.microsoft.com/office/powerpoint/2010/main" val="1397889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22</a:t>
            </a:fld>
            <a:endParaRPr lang="en-US"/>
          </a:p>
        </p:txBody>
      </p:sp>
    </p:spTree>
    <p:extLst>
      <p:ext uri="{BB962C8B-B14F-4D97-AF65-F5344CB8AC3E}">
        <p14:creationId xmlns:p14="http://schemas.microsoft.com/office/powerpoint/2010/main" val="1603891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87384A02-D147-49A8-A06D-A5C08FF69055}" type="slidenum">
              <a:rPr lang="en-US" smtClean="0"/>
              <a:t>2</a:t>
            </a:fld>
            <a:endParaRPr lang="en-US" dirty="0"/>
          </a:p>
        </p:txBody>
      </p:sp>
    </p:spTree>
    <p:extLst>
      <p:ext uri="{BB962C8B-B14F-4D97-AF65-F5344CB8AC3E}">
        <p14:creationId xmlns:p14="http://schemas.microsoft.com/office/powerpoint/2010/main" val="1930546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25</a:t>
            </a:fld>
            <a:endParaRPr lang="en-US"/>
          </a:p>
        </p:txBody>
      </p:sp>
    </p:spTree>
    <p:extLst>
      <p:ext uri="{BB962C8B-B14F-4D97-AF65-F5344CB8AC3E}">
        <p14:creationId xmlns:p14="http://schemas.microsoft.com/office/powerpoint/2010/main" val="677488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27</a:t>
            </a:fld>
            <a:endParaRPr lang="en-US"/>
          </a:p>
        </p:txBody>
      </p:sp>
    </p:spTree>
    <p:extLst>
      <p:ext uri="{BB962C8B-B14F-4D97-AF65-F5344CB8AC3E}">
        <p14:creationId xmlns:p14="http://schemas.microsoft.com/office/powerpoint/2010/main" val="3375106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28</a:t>
            </a:fld>
            <a:endParaRPr lang="en-US"/>
          </a:p>
        </p:txBody>
      </p:sp>
    </p:spTree>
    <p:extLst>
      <p:ext uri="{BB962C8B-B14F-4D97-AF65-F5344CB8AC3E}">
        <p14:creationId xmlns:p14="http://schemas.microsoft.com/office/powerpoint/2010/main" val="1041979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29</a:t>
            </a:fld>
            <a:endParaRPr lang="en-US"/>
          </a:p>
        </p:txBody>
      </p:sp>
    </p:spTree>
    <p:extLst>
      <p:ext uri="{BB962C8B-B14F-4D97-AF65-F5344CB8AC3E}">
        <p14:creationId xmlns:p14="http://schemas.microsoft.com/office/powerpoint/2010/main" val="2439262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30</a:t>
            </a:fld>
            <a:endParaRPr lang="en-US"/>
          </a:p>
        </p:txBody>
      </p:sp>
    </p:spTree>
    <p:extLst>
      <p:ext uri="{BB962C8B-B14F-4D97-AF65-F5344CB8AC3E}">
        <p14:creationId xmlns:p14="http://schemas.microsoft.com/office/powerpoint/2010/main" val="2952810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31</a:t>
            </a:fld>
            <a:endParaRPr lang="en-US"/>
          </a:p>
        </p:txBody>
      </p:sp>
    </p:spTree>
    <p:extLst>
      <p:ext uri="{BB962C8B-B14F-4D97-AF65-F5344CB8AC3E}">
        <p14:creationId xmlns:p14="http://schemas.microsoft.com/office/powerpoint/2010/main" val="188349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32</a:t>
            </a:fld>
            <a:endParaRPr lang="en-US"/>
          </a:p>
        </p:txBody>
      </p:sp>
    </p:spTree>
    <p:extLst>
      <p:ext uri="{BB962C8B-B14F-4D97-AF65-F5344CB8AC3E}">
        <p14:creationId xmlns:p14="http://schemas.microsoft.com/office/powerpoint/2010/main" val="2283873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33</a:t>
            </a:fld>
            <a:endParaRPr lang="en-US"/>
          </a:p>
        </p:txBody>
      </p:sp>
    </p:spTree>
    <p:extLst>
      <p:ext uri="{BB962C8B-B14F-4D97-AF65-F5344CB8AC3E}">
        <p14:creationId xmlns:p14="http://schemas.microsoft.com/office/powerpoint/2010/main" val="554960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34</a:t>
            </a:fld>
            <a:endParaRPr lang="en-US"/>
          </a:p>
        </p:txBody>
      </p:sp>
    </p:spTree>
    <p:extLst>
      <p:ext uri="{BB962C8B-B14F-4D97-AF65-F5344CB8AC3E}">
        <p14:creationId xmlns:p14="http://schemas.microsoft.com/office/powerpoint/2010/main" val="1494523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35</a:t>
            </a:fld>
            <a:endParaRPr lang="en-US"/>
          </a:p>
        </p:txBody>
      </p:sp>
    </p:spTree>
    <p:extLst>
      <p:ext uri="{BB962C8B-B14F-4D97-AF65-F5344CB8AC3E}">
        <p14:creationId xmlns:p14="http://schemas.microsoft.com/office/powerpoint/2010/main" val="66294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36</a:t>
            </a:fld>
            <a:endParaRPr lang="en-US"/>
          </a:p>
        </p:txBody>
      </p:sp>
    </p:spTree>
    <p:extLst>
      <p:ext uri="{BB962C8B-B14F-4D97-AF65-F5344CB8AC3E}">
        <p14:creationId xmlns:p14="http://schemas.microsoft.com/office/powerpoint/2010/main" val="471163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37</a:t>
            </a:fld>
            <a:endParaRPr lang="en-US"/>
          </a:p>
        </p:txBody>
      </p:sp>
    </p:spTree>
    <p:extLst>
      <p:ext uri="{BB962C8B-B14F-4D97-AF65-F5344CB8AC3E}">
        <p14:creationId xmlns:p14="http://schemas.microsoft.com/office/powerpoint/2010/main" val="2447080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38</a:t>
            </a:fld>
            <a:endParaRPr lang="en-US"/>
          </a:p>
        </p:txBody>
      </p:sp>
    </p:spTree>
    <p:extLst>
      <p:ext uri="{BB962C8B-B14F-4D97-AF65-F5344CB8AC3E}">
        <p14:creationId xmlns:p14="http://schemas.microsoft.com/office/powerpoint/2010/main" val="159084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40</a:t>
            </a:fld>
            <a:endParaRPr lang="en-US"/>
          </a:p>
        </p:txBody>
      </p:sp>
    </p:spTree>
    <p:extLst>
      <p:ext uri="{BB962C8B-B14F-4D97-AF65-F5344CB8AC3E}">
        <p14:creationId xmlns:p14="http://schemas.microsoft.com/office/powerpoint/2010/main" val="2989048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41</a:t>
            </a:fld>
            <a:endParaRPr lang="en-US"/>
          </a:p>
        </p:txBody>
      </p:sp>
    </p:spTree>
    <p:extLst>
      <p:ext uri="{BB962C8B-B14F-4D97-AF65-F5344CB8AC3E}">
        <p14:creationId xmlns:p14="http://schemas.microsoft.com/office/powerpoint/2010/main" val="203030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42</a:t>
            </a:fld>
            <a:endParaRPr lang="en-US"/>
          </a:p>
        </p:txBody>
      </p:sp>
    </p:spTree>
    <p:extLst>
      <p:ext uri="{BB962C8B-B14F-4D97-AF65-F5344CB8AC3E}">
        <p14:creationId xmlns:p14="http://schemas.microsoft.com/office/powerpoint/2010/main" val="3232523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 visual of the 4-step process in Loan Processing.</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5</a:t>
            </a:fld>
            <a:endParaRPr lang="en-US"/>
          </a:p>
        </p:txBody>
      </p:sp>
    </p:spTree>
    <p:extLst>
      <p:ext uri="{BB962C8B-B14F-4D97-AF65-F5344CB8AC3E}">
        <p14:creationId xmlns:p14="http://schemas.microsoft.com/office/powerpoint/2010/main" val="3050924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6</a:t>
            </a:fld>
            <a:endParaRPr lang="en-US"/>
          </a:p>
        </p:txBody>
      </p:sp>
    </p:spTree>
    <p:extLst>
      <p:ext uri="{BB962C8B-B14F-4D97-AF65-F5344CB8AC3E}">
        <p14:creationId xmlns:p14="http://schemas.microsoft.com/office/powerpoint/2010/main" val="394025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7</a:t>
            </a:fld>
            <a:endParaRPr lang="en-US"/>
          </a:p>
        </p:txBody>
      </p:sp>
    </p:spTree>
    <p:extLst>
      <p:ext uri="{BB962C8B-B14F-4D97-AF65-F5344CB8AC3E}">
        <p14:creationId xmlns:p14="http://schemas.microsoft.com/office/powerpoint/2010/main" val="1731945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8</a:t>
            </a:fld>
            <a:endParaRPr lang="en-US"/>
          </a:p>
        </p:txBody>
      </p:sp>
    </p:spTree>
    <p:extLst>
      <p:ext uri="{BB962C8B-B14F-4D97-AF65-F5344CB8AC3E}">
        <p14:creationId xmlns:p14="http://schemas.microsoft.com/office/powerpoint/2010/main" val="390638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9</a:t>
            </a:fld>
            <a:endParaRPr lang="en-US"/>
          </a:p>
        </p:txBody>
      </p:sp>
    </p:spTree>
    <p:extLst>
      <p:ext uri="{BB962C8B-B14F-4D97-AF65-F5344CB8AC3E}">
        <p14:creationId xmlns:p14="http://schemas.microsoft.com/office/powerpoint/2010/main" val="3721642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Returning back to the visual</a:t>
            </a:r>
            <a:r>
              <a:rPr lang="en-US" baseline="0" dirty="0"/>
              <a:t> chart, we are now going to move into step 3 of the 4-step loan process.  Step 3 is Population Update</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10</a:t>
            </a:fld>
            <a:endParaRPr lang="en-US"/>
          </a:p>
        </p:txBody>
      </p:sp>
    </p:spTree>
    <p:extLst>
      <p:ext uri="{BB962C8B-B14F-4D97-AF65-F5344CB8AC3E}">
        <p14:creationId xmlns:p14="http://schemas.microsoft.com/office/powerpoint/2010/main" val="203490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5"/>
        <p:cNvGrpSpPr/>
        <p:nvPr/>
      </p:nvGrpSpPr>
      <p:grpSpPr>
        <a:xfrm>
          <a:off x="0" y="0"/>
          <a:ext cx="0" cy="0"/>
          <a:chOff x="0" y="0"/>
          <a:chExt cx="0" cy="0"/>
        </a:xfrm>
      </p:grpSpPr>
      <p:sp>
        <p:nvSpPr>
          <p:cNvPr id="16" name="Google Shape;16;p16"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7" name="Google Shape;17;p16"/>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8" name="Google Shape;18;p16"/>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9" name="Google Shape;19;p16"/>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6"/>
          <p:cNvSpPr txBox="1">
            <a:spLocks noGrp="1"/>
          </p:cNvSpPr>
          <p:nvPr>
            <p:ph type="title"/>
          </p:nvPr>
        </p:nvSpPr>
        <p:spPr>
          <a:xfrm>
            <a:off x="519540" y="294198"/>
            <a:ext cx="8302337"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16"/>
          <p:cNvSpPr txBox="1">
            <a:spLocks noGrp="1"/>
          </p:cNvSpPr>
          <p:nvPr>
            <p:ph type="body" idx="1"/>
          </p:nvPr>
        </p:nvSpPr>
        <p:spPr>
          <a:xfrm>
            <a:off x="519540" y="1174172"/>
            <a:ext cx="8336975" cy="496685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16"/>
        <p:cNvGrpSpPr/>
        <p:nvPr/>
      </p:nvGrpSpPr>
      <p:grpSpPr>
        <a:xfrm>
          <a:off x="0" y="0"/>
          <a:ext cx="0" cy="0"/>
          <a:chOff x="0" y="0"/>
          <a:chExt cx="0" cy="0"/>
        </a:xfrm>
      </p:grpSpPr>
      <p:pic>
        <p:nvPicPr>
          <p:cNvPr id="117" name="Google Shape;117;p15"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18" name="Google Shape;118;p15"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119" name="Google Shape;119;p15"/>
          <p:cNvSpPr txBox="1">
            <a:spLocks noGrp="1"/>
          </p:cNvSpPr>
          <p:nvPr>
            <p:ph type="title"/>
          </p:nvPr>
        </p:nvSpPr>
        <p:spPr>
          <a:xfrm>
            <a:off x="623888" y="1709745"/>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0" name="Google Shape;120;p15"/>
          <p:cNvSpPr txBox="1">
            <a:spLocks noGrp="1"/>
          </p:cNvSpPr>
          <p:nvPr>
            <p:ph type="body" idx="1"/>
          </p:nvPr>
        </p:nvSpPr>
        <p:spPr>
          <a:xfrm>
            <a:off x="623888" y="4589470"/>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800"/>
              <a:buFont typeface="Arial"/>
              <a:buNone/>
              <a:defRPr sz="18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rgbClr val="888E9D"/>
              </a:buClr>
              <a:buSzPts val="1500"/>
              <a:buFont typeface="Arial"/>
              <a:buNone/>
              <a:defRPr sz="1500" b="0" i="0" u="none" strike="noStrike" cap="none">
                <a:solidFill>
                  <a:srgbClr val="888E9D"/>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rgbClr val="888E9D"/>
              </a:buClr>
              <a:buSzPts val="1350"/>
              <a:buFont typeface="Arial"/>
              <a:buNone/>
              <a:defRPr sz="1350" b="0" i="0" u="none" strike="noStrike" cap="none">
                <a:solidFill>
                  <a:srgbClr val="888E9D"/>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Libre Franklin"/>
                <a:ea typeface="Libre Franklin"/>
                <a:cs typeface="Libre Franklin"/>
                <a:sym typeface="Libre Franklin"/>
              </a:defRPr>
            </a:lvl9pPr>
          </a:lstStyle>
          <a:p>
            <a:endParaRPr/>
          </a:p>
        </p:txBody>
      </p:sp>
      <p:sp>
        <p:nvSpPr>
          <p:cNvPr id="121" name="Google Shape;121;p15"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22" name="Google Shape;122;p15"/>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3" name="Google Shape;123;p15"/>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4" name="Google Shape;124;p15"/>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125" name="Google Shape;125;p15"/>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810101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5749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pic>
        <p:nvPicPr>
          <p:cNvPr id="23" name="Google Shape;23;p6"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24" name="Google Shape;24;p6"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25" name="Google Shape;25;p6"/>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Google Shape;26;p6"/>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7" name="Google Shape;27;p6"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28" name="Google Shape;28;p6"/>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9" name="Google Shape;29;p6"/>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0" name="Google Shape;30;p6"/>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6"/>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3"/>
        <p:cNvGrpSpPr/>
        <p:nvPr/>
      </p:nvGrpSpPr>
      <p:grpSpPr>
        <a:xfrm>
          <a:off x="0" y="0"/>
          <a:ext cx="0" cy="0"/>
          <a:chOff x="0" y="0"/>
          <a:chExt cx="0" cy="0"/>
        </a:xfrm>
      </p:grpSpPr>
      <p:pic>
        <p:nvPicPr>
          <p:cNvPr id="44" name="Google Shape;44;p8"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45" name="Google Shape;45;p8"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46" name="Google Shape;46;p8"/>
          <p:cNvSpPr txBox="1">
            <a:spLocks noGrp="1"/>
          </p:cNvSpPr>
          <p:nvPr>
            <p:ph type="title"/>
          </p:nvPr>
        </p:nvSpPr>
        <p:spPr>
          <a:xfrm>
            <a:off x="582468" y="1709744"/>
            <a:ext cx="8270588"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4800"/>
              <a:buFont typeface="Libre Franklin Medium"/>
              <a:buNone/>
              <a:defRPr sz="48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8"/>
          <p:cNvSpPr txBox="1">
            <a:spLocks noGrp="1"/>
          </p:cNvSpPr>
          <p:nvPr>
            <p:ph type="body" idx="1"/>
          </p:nvPr>
        </p:nvSpPr>
        <p:spPr>
          <a:xfrm>
            <a:off x="582468" y="4589469"/>
            <a:ext cx="8270588"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rgbClr val="888E9D"/>
              </a:buClr>
              <a:buSzPts val="2000"/>
              <a:buFont typeface="Arial"/>
              <a:buNone/>
              <a:defRPr sz="2000" b="0" i="0" u="none" strike="noStrike" cap="none">
                <a:solidFill>
                  <a:srgbClr val="888E9D"/>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rgbClr val="888E9D"/>
              </a:buClr>
              <a:buSzPts val="1800"/>
              <a:buFont typeface="Arial"/>
              <a:buNone/>
              <a:defRPr sz="1800" b="0" i="0" u="none" strike="noStrike" cap="none">
                <a:solidFill>
                  <a:srgbClr val="888E9D"/>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Libre Franklin"/>
                <a:ea typeface="Libre Franklin"/>
                <a:cs typeface="Libre Franklin"/>
                <a:sym typeface="Libre Franklin"/>
              </a:defRPr>
            </a:lvl9pPr>
          </a:lstStyle>
          <a:p>
            <a:endParaRPr/>
          </a:p>
        </p:txBody>
      </p:sp>
      <p:sp>
        <p:nvSpPr>
          <p:cNvPr id="48" name="Google Shape;48;p8"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49" name="Google Shape;49;p8"/>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0" name="Google Shape;50;p8"/>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1" name="Google Shape;51;p8"/>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8"/>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3"/>
        <p:cNvGrpSpPr/>
        <p:nvPr/>
      </p:nvGrpSpPr>
      <p:grpSpPr>
        <a:xfrm>
          <a:off x="0" y="0"/>
          <a:ext cx="0" cy="0"/>
          <a:chOff x="0" y="0"/>
          <a:chExt cx="0" cy="0"/>
        </a:xfrm>
      </p:grpSpPr>
      <p:pic>
        <p:nvPicPr>
          <p:cNvPr id="54" name="Google Shape;54;p9"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55" name="Google Shape;55;p9"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56" name="Google Shape;56;p9"/>
          <p:cNvSpPr txBox="1">
            <a:spLocks noGrp="1"/>
          </p:cNvSpPr>
          <p:nvPr>
            <p:ph type="title"/>
          </p:nvPr>
        </p:nvSpPr>
        <p:spPr>
          <a:xfrm>
            <a:off x="422561" y="1462241"/>
            <a:ext cx="8534403" cy="7198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9"/>
          <p:cNvSpPr txBox="1">
            <a:spLocks noGrp="1"/>
          </p:cNvSpPr>
          <p:nvPr>
            <p:ph type="body" idx="1"/>
          </p:nvPr>
        </p:nvSpPr>
        <p:spPr>
          <a:xfrm>
            <a:off x="422561" y="2400300"/>
            <a:ext cx="4014357" cy="396932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8" name="Google Shape;58;p9"/>
          <p:cNvSpPr txBox="1">
            <a:spLocks noGrp="1"/>
          </p:cNvSpPr>
          <p:nvPr>
            <p:ph type="body" idx="2"/>
          </p:nvPr>
        </p:nvSpPr>
        <p:spPr>
          <a:xfrm>
            <a:off x="4759271" y="2400304"/>
            <a:ext cx="4197693" cy="396932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9" name="Google Shape;59;p9"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60" name="Google Shape;60;p9"/>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1" name="Google Shape;61;p9"/>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2" name="Google Shape;62;p9"/>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63" name="Google Shape;63;p9"/>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4"/>
        <p:cNvGrpSpPr/>
        <p:nvPr/>
      </p:nvGrpSpPr>
      <p:grpSpPr>
        <a:xfrm>
          <a:off x="0" y="0"/>
          <a:ext cx="0" cy="0"/>
          <a:chOff x="0" y="0"/>
          <a:chExt cx="0" cy="0"/>
        </a:xfrm>
      </p:grpSpPr>
      <p:pic>
        <p:nvPicPr>
          <p:cNvPr id="65" name="Google Shape;65;p10"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66" name="Google Shape;66;p10" descr="Header triangles pattern"/>
          <p:cNvPicPr preferRelativeResize="0"/>
          <p:nvPr/>
        </p:nvPicPr>
        <p:blipFill rotWithShape="1">
          <a:blip r:embed="rId3">
            <a:alphaModFix/>
          </a:blip>
          <a:srcRect t="42265"/>
          <a:stretch/>
        </p:blipFill>
        <p:spPr>
          <a:xfrm>
            <a:off x="5076294" y="4063"/>
            <a:ext cx="4067706" cy="1481791"/>
          </a:xfrm>
          <a:prstGeom prst="rect">
            <a:avLst/>
          </a:prstGeom>
          <a:noFill/>
          <a:ln>
            <a:noFill/>
          </a:ln>
        </p:spPr>
      </p:pic>
      <p:sp>
        <p:nvSpPr>
          <p:cNvPr id="67" name="Google Shape;67;p10"/>
          <p:cNvSpPr txBox="1">
            <a:spLocks noGrp="1"/>
          </p:cNvSpPr>
          <p:nvPr>
            <p:ph type="title"/>
          </p:nvPr>
        </p:nvSpPr>
        <p:spPr>
          <a:xfrm>
            <a:off x="507276" y="1485854"/>
            <a:ext cx="8335388" cy="73631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10"/>
          <p:cNvSpPr txBox="1">
            <a:spLocks noGrp="1"/>
          </p:cNvSpPr>
          <p:nvPr>
            <p:ph type="body" idx="1"/>
          </p:nvPr>
        </p:nvSpPr>
        <p:spPr>
          <a:xfrm>
            <a:off x="507278" y="2385434"/>
            <a:ext cx="4002378" cy="524893"/>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a:p>
        </p:txBody>
      </p:sp>
      <p:sp>
        <p:nvSpPr>
          <p:cNvPr id="69" name="Google Shape;69;p10"/>
          <p:cNvSpPr txBox="1">
            <a:spLocks noGrp="1"/>
          </p:cNvSpPr>
          <p:nvPr>
            <p:ph type="body" idx="2"/>
          </p:nvPr>
        </p:nvSpPr>
        <p:spPr>
          <a:xfrm>
            <a:off x="507278" y="3003840"/>
            <a:ext cx="4002378"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0" name="Google Shape;70;p10"/>
          <p:cNvSpPr txBox="1">
            <a:spLocks noGrp="1"/>
          </p:cNvSpPr>
          <p:nvPr>
            <p:ph type="body" idx="3"/>
          </p:nvPr>
        </p:nvSpPr>
        <p:spPr>
          <a:xfrm>
            <a:off x="4790207" y="2385430"/>
            <a:ext cx="4052457" cy="52489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a:p>
        </p:txBody>
      </p:sp>
      <p:sp>
        <p:nvSpPr>
          <p:cNvPr id="71" name="Google Shape;71;p10"/>
          <p:cNvSpPr txBox="1">
            <a:spLocks noGrp="1"/>
          </p:cNvSpPr>
          <p:nvPr>
            <p:ph type="body" idx="4"/>
          </p:nvPr>
        </p:nvSpPr>
        <p:spPr>
          <a:xfrm>
            <a:off x="4790207" y="3003840"/>
            <a:ext cx="4052457"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2" name="Google Shape;72;p10"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73" name="Google Shape;73;p10"/>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4" name="Google Shape;74;p10"/>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5" name="Google Shape;75;p10"/>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10"/>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7"/>
        <p:cNvGrpSpPr/>
        <p:nvPr/>
      </p:nvGrpSpPr>
      <p:grpSpPr>
        <a:xfrm>
          <a:off x="0" y="0"/>
          <a:ext cx="0" cy="0"/>
          <a:chOff x="0" y="0"/>
          <a:chExt cx="0" cy="0"/>
        </a:xfrm>
      </p:grpSpPr>
      <p:pic>
        <p:nvPicPr>
          <p:cNvPr id="78" name="Google Shape;78;p11"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79" name="Google Shape;79;p11"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80" name="Google Shape;80;p11"/>
          <p:cNvSpPr txBox="1">
            <a:spLocks noGrp="1"/>
          </p:cNvSpPr>
          <p:nvPr>
            <p:ph type="title"/>
          </p:nvPr>
        </p:nvSpPr>
        <p:spPr>
          <a:xfrm>
            <a:off x="540327" y="1457982"/>
            <a:ext cx="8302337"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11"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82" name="Google Shape;82;p11"/>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3" name="Google Shape;83;p11"/>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4" name="Google Shape;84;p11"/>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85" name="Google Shape;85;p11"/>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pic>
        <p:nvPicPr>
          <p:cNvPr id="87" name="Google Shape;87;p12"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88" name="Google Shape;88;p12"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89" name="Google Shape;89;p12"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90" name="Google Shape;90;p12"/>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1" name="Google Shape;91;p12"/>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2" name="Google Shape;92;p12"/>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93" name="Google Shape;93;p12"/>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4"/>
        <p:cNvGrpSpPr/>
        <p:nvPr/>
      </p:nvGrpSpPr>
      <p:grpSpPr>
        <a:xfrm>
          <a:off x="0" y="0"/>
          <a:ext cx="0" cy="0"/>
          <a:chOff x="0" y="0"/>
          <a:chExt cx="0" cy="0"/>
        </a:xfrm>
      </p:grpSpPr>
      <p:pic>
        <p:nvPicPr>
          <p:cNvPr id="95" name="Google Shape;95;p13"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96" name="Google Shape;96;p13"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97" name="Google Shape;97;p13"/>
          <p:cNvSpPr txBox="1">
            <a:spLocks noGrp="1"/>
          </p:cNvSpPr>
          <p:nvPr>
            <p:ph type="title"/>
          </p:nvPr>
        </p:nvSpPr>
        <p:spPr>
          <a:xfrm>
            <a:off x="486494" y="1385541"/>
            <a:ext cx="3160715"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p13"/>
          <p:cNvSpPr txBox="1">
            <a:spLocks noGrp="1"/>
          </p:cNvSpPr>
          <p:nvPr>
            <p:ph type="body" idx="1"/>
          </p:nvPr>
        </p:nvSpPr>
        <p:spPr>
          <a:xfrm>
            <a:off x="486494" y="2888673"/>
            <a:ext cx="3160715" cy="34923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a:p>
        </p:txBody>
      </p:sp>
      <p:sp>
        <p:nvSpPr>
          <p:cNvPr id="99" name="Google Shape;99;p13"/>
          <p:cNvSpPr txBox="1">
            <a:spLocks noGrp="1"/>
          </p:cNvSpPr>
          <p:nvPr>
            <p:ph type="body" idx="2"/>
          </p:nvPr>
        </p:nvSpPr>
        <p:spPr>
          <a:xfrm>
            <a:off x="3863540" y="1569027"/>
            <a:ext cx="5041469" cy="4812024"/>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Libre Franklin"/>
                <a:ea typeface="Libre Franklin"/>
                <a:cs typeface="Libre Franklin"/>
                <a:sym typeface="Libre Franklin"/>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100" name="Google Shape;100;p13"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01" name="Google Shape;101;p13"/>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2" name="Google Shape;102;p13"/>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3" name="Google Shape;103;p13"/>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p13"/>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5"/>
        <p:cNvGrpSpPr/>
        <p:nvPr/>
      </p:nvGrpSpPr>
      <p:grpSpPr>
        <a:xfrm>
          <a:off x="0" y="0"/>
          <a:ext cx="0" cy="0"/>
          <a:chOff x="0" y="0"/>
          <a:chExt cx="0" cy="0"/>
        </a:xfrm>
      </p:grpSpPr>
      <p:pic>
        <p:nvPicPr>
          <p:cNvPr id="106" name="Google Shape;106;p14"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07" name="Google Shape;107;p14"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108" name="Google Shape;108;p14"/>
          <p:cNvSpPr txBox="1">
            <a:spLocks noGrp="1"/>
          </p:cNvSpPr>
          <p:nvPr>
            <p:ph type="title"/>
          </p:nvPr>
        </p:nvSpPr>
        <p:spPr>
          <a:xfrm>
            <a:off x="403370" y="1385541"/>
            <a:ext cx="3358139"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 name="Google Shape;109;p14"/>
          <p:cNvSpPr txBox="1">
            <a:spLocks noGrp="1"/>
          </p:cNvSpPr>
          <p:nvPr>
            <p:ph type="body" idx="1"/>
          </p:nvPr>
        </p:nvSpPr>
        <p:spPr>
          <a:xfrm>
            <a:off x="403370" y="2888673"/>
            <a:ext cx="3358139" cy="35428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a:p>
        </p:txBody>
      </p:sp>
      <p:sp>
        <p:nvSpPr>
          <p:cNvPr id="110" name="Google Shape;110;p14"/>
          <p:cNvSpPr txBox="1">
            <a:spLocks noGrp="1"/>
          </p:cNvSpPr>
          <p:nvPr>
            <p:ph type="body" idx="2"/>
          </p:nvPr>
        </p:nvSpPr>
        <p:spPr>
          <a:xfrm>
            <a:off x="4024047" y="1569026"/>
            <a:ext cx="4839398" cy="486247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Libre Franklin"/>
                <a:ea typeface="Libre Franklin"/>
                <a:cs typeface="Libre Franklin"/>
                <a:sym typeface="Libre Franklin"/>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111" name="Google Shape;111;p14"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12" name="Google Shape;112;p14"/>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3" name="Google Shape;113;p14"/>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4" name="Google Shape;114;p14"/>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115" name="Google Shape;115;p14"/>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ctclinkreferencecenter.ctclink.us/m/FA_loans/l/1305916-awarding-and-processing-alternative-loans-fa-sf"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7" descr="A screenshot of a video call&#10;&#10;Description automatically generated"/>
          <p:cNvPicPr preferRelativeResize="0">
            <a:picLocks noGrp="1"/>
          </p:cNvPicPr>
          <p:nvPr>
            <p:ph type="body" idx="1"/>
          </p:nvPr>
        </p:nvPicPr>
        <p:blipFill rotWithShape="1">
          <a:blip r:embed="rId3">
            <a:alphaModFix/>
          </a:blip>
          <a:srcRect b="880"/>
          <a:stretch/>
        </p:blipFill>
        <p:spPr>
          <a:xfrm>
            <a:off x="214958" y="162335"/>
            <a:ext cx="8714084" cy="5095409"/>
          </a:xfrm>
          <a:prstGeom prst="rect">
            <a:avLst/>
          </a:prstGeom>
          <a:noFill/>
          <a:ln>
            <a:noFill/>
          </a:ln>
        </p:spPr>
      </p:pic>
      <p:sp>
        <p:nvSpPr>
          <p:cNvPr id="138" name="Google Shape;138;p17"/>
          <p:cNvSpPr/>
          <p:nvPr/>
        </p:nvSpPr>
        <p:spPr>
          <a:xfrm>
            <a:off x="2532127" y="1290051"/>
            <a:ext cx="4001756" cy="2989964"/>
          </a:xfrm>
          <a:prstGeom prst="roundRect">
            <a:avLst>
              <a:gd name="adj" fmla="val 16667"/>
            </a:avLst>
          </a:prstGeom>
          <a:solidFill>
            <a:srgbClr val="2F3133"/>
          </a:solidFill>
          <a:ln w="25400" cap="flat" cmpd="sng">
            <a:solidFill>
              <a:srgbClr val="8F95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39" name="Google Shape;139;p17"/>
          <p:cNvSpPr txBox="1"/>
          <p:nvPr/>
        </p:nvSpPr>
        <p:spPr>
          <a:xfrm>
            <a:off x="2657859" y="1441037"/>
            <a:ext cx="20952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chemeClr val="lt1"/>
                </a:solidFill>
                <a:latin typeface="Libre Franklin Medium"/>
                <a:ea typeface="Libre Franklin Medium"/>
                <a:cs typeface="Libre Franklin Medium"/>
                <a:sym typeface="Libre Franklin Medium"/>
              </a:rPr>
              <a:t>MEETING RECORDING NOTICE</a:t>
            </a:r>
            <a:endParaRPr dirty="0"/>
          </a:p>
        </p:txBody>
      </p:sp>
      <p:sp>
        <p:nvSpPr>
          <p:cNvPr id="140" name="Google Shape;140;p17"/>
          <p:cNvSpPr txBox="1"/>
          <p:nvPr/>
        </p:nvSpPr>
        <p:spPr>
          <a:xfrm>
            <a:off x="2657859" y="2641637"/>
            <a:ext cx="3750291"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Libre Franklin Medium"/>
                <a:ea typeface="Libre Franklin Medium"/>
                <a:cs typeface="Libre Franklin Medium"/>
                <a:sym typeface="Libre Franklin Medium"/>
              </a:rPr>
              <a:t>The law requires consent prior to recording a person’s participation in an event. Your participation in this video conference (training) equals consent to be recorded, as required by law. </a:t>
            </a:r>
            <a:endParaRPr sz="1100" dirty="0"/>
          </a:p>
          <a:p>
            <a:pPr marL="0" marR="0" lvl="0" indent="0" algn="l" rtl="0">
              <a:lnSpc>
                <a:spcPct val="100000"/>
              </a:lnSpc>
              <a:spcBef>
                <a:spcPts val="0"/>
              </a:spcBef>
              <a:spcAft>
                <a:spcPts val="0"/>
              </a:spcAft>
              <a:buNone/>
            </a:pPr>
            <a:endParaRPr sz="1100" b="0" i="0" u="none" strike="noStrike" cap="none" dirty="0">
              <a:solidFill>
                <a:schemeClr val="lt1"/>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None/>
            </a:pPr>
            <a:r>
              <a:rPr lang="en-US" sz="1100" b="0" i="0" u="none" strike="noStrike" cap="none" dirty="0">
                <a:solidFill>
                  <a:schemeClr val="lt1"/>
                </a:solidFill>
                <a:latin typeface="Libre Franklin Medium"/>
                <a:ea typeface="Libre Franklin Medium"/>
                <a:cs typeface="Libre Franklin Medium"/>
                <a:sym typeface="Libre Franklin Medium"/>
              </a:rPr>
              <a:t>If you do not consent to being recorded but choose to participate, please turn your camera off and use the chat feature to interact with the other participants.</a:t>
            </a:r>
            <a:endParaRPr sz="1100" dirty="0"/>
          </a:p>
        </p:txBody>
      </p:sp>
      <p:cxnSp>
        <p:nvCxnSpPr>
          <p:cNvPr id="142" name="Google Shape;142;p17"/>
          <p:cNvCxnSpPr>
            <a:cxnSpLocks/>
          </p:cNvCxnSpPr>
          <p:nvPr/>
        </p:nvCxnSpPr>
        <p:spPr>
          <a:xfrm flipH="1">
            <a:off x="935469" y="4330550"/>
            <a:ext cx="160000" cy="551984"/>
          </a:xfrm>
          <a:prstGeom prst="straightConnector1">
            <a:avLst/>
          </a:prstGeom>
          <a:noFill/>
          <a:ln w="38100" cap="flat" cmpd="sng">
            <a:solidFill>
              <a:srgbClr val="FF0000"/>
            </a:solidFill>
            <a:prstDash val="solid"/>
            <a:round/>
            <a:headEnd type="none" w="sm" len="sm"/>
            <a:tailEnd type="triangle" w="med" len="med"/>
          </a:ln>
        </p:spPr>
      </p:cxnSp>
      <p:cxnSp>
        <p:nvCxnSpPr>
          <p:cNvPr id="143" name="Google Shape;143;p17"/>
          <p:cNvCxnSpPr>
            <a:cxnSpLocks/>
          </p:cNvCxnSpPr>
          <p:nvPr/>
        </p:nvCxnSpPr>
        <p:spPr>
          <a:xfrm flipH="1">
            <a:off x="5495009" y="4330550"/>
            <a:ext cx="913141" cy="392276"/>
          </a:xfrm>
          <a:prstGeom prst="straightConnector1">
            <a:avLst/>
          </a:prstGeom>
          <a:noFill/>
          <a:ln w="38100" cap="flat" cmpd="sng">
            <a:solidFill>
              <a:srgbClr val="FF0000"/>
            </a:solidFill>
            <a:prstDash val="solid"/>
            <a:round/>
            <a:headEnd type="none" w="sm" len="sm"/>
            <a:tailEnd type="triangle" w="med" len="med"/>
          </a:ln>
        </p:spPr>
      </p:cxnSp>
      <p:sp>
        <p:nvSpPr>
          <p:cNvPr id="144" name="Google Shape;144;p17"/>
          <p:cNvSpPr/>
          <p:nvPr/>
        </p:nvSpPr>
        <p:spPr>
          <a:xfrm>
            <a:off x="6337426" y="4202794"/>
            <a:ext cx="1630345" cy="534398"/>
          </a:xfrm>
          <a:prstGeom prst="roundRect">
            <a:avLst>
              <a:gd name="adj" fmla="val 16667"/>
            </a:avLst>
          </a:prstGeom>
          <a:solidFill>
            <a:srgbClr val="2F3133"/>
          </a:solidFill>
          <a:ln w="25400" cap="flat" cmpd="sng">
            <a:solidFill>
              <a:srgbClr val="8F95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50" b="0" i="0" u="none" strike="noStrike" cap="none" dirty="0">
                <a:solidFill>
                  <a:schemeClr val="lt1"/>
                </a:solidFill>
                <a:latin typeface="Arial"/>
                <a:ea typeface="Arial"/>
                <a:cs typeface="Arial"/>
                <a:sym typeface="Arial"/>
              </a:rPr>
              <a:t>Enable AI Assistant</a:t>
            </a:r>
            <a:endParaRPr dirty="0"/>
          </a:p>
        </p:txBody>
      </p:sp>
      <p:sp>
        <p:nvSpPr>
          <p:cNvPr id="141" name="Google Shape;141;p17"/>
          <p:cNvSpPr/>
          <p:nvPr/>
        </p:nvSpPr>
        <p:spPr>
          <a:xfrm>
            <a:off x="588459" y="3935595"/>
            <a:ext cx="1630345" cy="534398"/>
          </a:xfrm>
          <a:prstGeom prst="roundRect">
            <a:avLst>
              <a:gd name="adj" fmla="val 16667"/>
            </a:avLst>
          </a:prstGeom>
          <a:solidFill>
            <a:srgbClr val="2F3133"/>
          </a:solidFill>
          <a:ln w="25400" cap="flat" cmpd="sng">
            <a:solidFill>
              <a:srgbClr val="8F95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50" b="0" i="0" u="none" strike="noStrike" cap="none" dirty="0">
                <a:solidFill>
                  <a:schemeClr val="lt1"/>
                </a:solidFill>
                <a:latin typeface="Arial"/>
                <a:ea typeface="Arial"/>
                <a:cs typeface="Arial"/>
                <a:sym typeface="Arial"/>
              </a:rPr>
              <a:t>Enable Closed Captions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698" y="209137"/>
            <a:ext cx="8622180" cy="786457"/>
          </a:xfrm>
        </p:spPr>
        <p:txBody>
          <a:bodyPr/>
          <a:lstStyle/>
          <a:p>
            <a:r>
              <a:rPr lang="en-US" dirty="0">
                <a:latin typeface="Franklin Gothic Medium" panose="020B0603020102020204" pitchFamily="34" charset="0"/>
              </a:rPr>
              <a:t>LOAN ORIGINATION IN BATCH CONT’D</a:t>
            </a:r>
          </a:p>
        </p:txBody>
      </p:sp>
      <p:sp>
        <p:nvSpPr>
          <p:cNvPr id="4" name="Content Placeholder 3"/>
          <p:cNvSpPr>
            <a:spLocks noGrp="1"/>
          </p:cNvSpPr>
          <p:nvPr>
            <p:ph idx="1"/>
          </p:nvPr>
        </p:nvSpPr>
        <p:spPr>
          <a:xfrm>
            <a:off x="182379" y="678178"/>
            <a:ext cx="8656818" cy="5363262"/>
          </a:xfrm>
        </p:spPr>
        <p:txBody>
          <a:bodyPr/>
          <a:lstStyle/>
          <a:p>
            <a:r>
              <a:rPr lang="en-US" dirty="0">
                <a:latin typeface="Franklin Gothic Medium" panose="020B0603020102020204" pitchFamily="34" charset="0"/>
              </a:rPr>
              <a:t>POPULATION UPDATE (OFFER ACTIVITY)</a:t>
            </a:r>
          </a:p>
          <a:p>
            <a:pPr marL="0" indent="0">
              <a:buNone/>
            </a:pPr>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3955952556"/>
              </p:ext>
            </p:extLst>
          </p:nvPr>
        </p:nvGraphicFramePr>
        <p:xfrm>
          <a:off x="420413" y="1437620"/>
          <a:ext cx="8401463" cy="4196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1553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10;&#10;Description automatically generated">
            <a:extLst>
              <a:ext uri="{FF2B5EF4-FFF2-40B4-BE49-F238E27FC236}">
                <a16:creationId xmlns:a16="http://schemas.microsoft.com/office/drawing/2014/main" id="{B0A09561-7F05-2F73-15E2-BF7D424BC1F3}"/>
              </a:ext>
            </a:extLst>
          </p:cNvPr>
          <p:cNvPicPr>
            <a:picLocks noChangeAspect="1"/>
          </p:cNvPicPr>
          <p:nvPr/>
        </p:nvPicPr>
        <p:blipFill>
          <a:blip r:embed="rId3"/>
          <a:stretch>
            <a:fillRect/>
          </a:stretch>
        </p:blipFill>
        <p:spPr>
          <a:xfrm>
            <a:off x="262393" y="1709701"/>
            <a:ext cx="8656818" cy="3845686"/>
          </a:xfrm>
          <a:prstGeom prst="rect">
            <a:avLst/>
          </a:prstGeom>
          <a:ln>
            <a:solidFill>
              <a:schemeClr val="tx1"/>
            </a:solidFill>
          </a:ln>
        </p:spPr>
      </p:pic>
      <p:sp>
        <p:nvSpPr>
          <p:cNvPr id="3" name="Title 2"/>
          <p:cNvSpPr>
            <a:spLocks noGrp="1"/>
          </p:cNvSpPr>
          <p:nvPr>
            <p:ph type="title"/>
          </p:nvPr>
        </p:nvSpPr>
        <p:spPr>
          <a:xfrm>
            <a:off x="199698" y="209137"/>
            <a:ext cx="8622180" cy="786457"/>
          </a:xfrm>
        </p:spPr>
        <p:txBody>
          <a:bodyPr/>
          <a:lstStyle/>
          <a:p>
            <a:r>
              <a:rPr lang="en-US" dirty="0">
                <a:latin typeface="Franklin Gothic Medium" panose="020B0603020102020204" pitchFamily="34" charset="0"/>
              </a:rPr>
              <a:t>LOAN ORIGINATION IN BATCH CONT’D</a:t>
            </a:r>
          </a:p>
        </p:txBody>
      </p:sp>
      <p:sp>
        <p:nvSpPr>
          <p:cNvPr id="4" name="Content Placeholder 3"/>
          <p:cNvSpPr>
            <a:spLocks noGrp="1"/>
          </p:cNvSpPr>
          <p:nvPr>
            <p:ph idx="1"/>
          </p:nvPr>
        </p:nvSpPr>
        <p:spPr>
          <a:xfrm>
            <a:off x="141402" y="602365"/>
            <a:ext cx="8656818" cy="5363262"/>
          </a:xfrm>
        </p:spPr>
        <p:txBody>
          <a:bodyPr/>
          <a:lstStyle/>
          <a:p>
            <a:r>
              <a:rPr lang="en-US" dirty="0">
                <a:latin typeface="Franklin Gothic Medium" panose="020B0603020102020204" pitchFamily="34" charset="0"/>
              </a:rPr>
              <a:t>POPULATION UPDATE (OFFER ACTIVITY)</a:t>
            </a:r>
          </a:p>
          <a:p>
            <a:pPr marL="0" indent="0">
              <a:buNone/>
            </a:pPr>
            <a:endParaRPr lang="en-US" dirty="0"/>
          </a:p>
        </p:txBody>
      </p:sp>
      <p:sp>
        <p:nvSpPr>
          <p:cNvPr id="6" name="TextBox 2"/>
          <p:cNvSpPr txBox="1"/>
          <p:nvPr/>
        </p:nvSpPr>
        <p:spPr>
          <a:xfrm>
            <a:off x="5296252" y="1302613"/>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latin typeface="Franklin Gothic Book" panose="020B0503020102020204" pitchFamily="34" charset="0"/>
              </a:rPr>
              <a:t>Navigation:  </a:t>
            </a:r>
            <a:r>
              <a:rPr lang="en-US" sz="1400" dirty="0">
                <a:solidFill>
                  <a:schemeClr val="tx1"/>
                </a:solidFill>
                <a:latin typeface="Franklin Gothic Book" panose="020B0503020102020204" pitchFamily="34" charset="0"/>
              </a:rPr>
              <a:t>Set Up SACR &gt; System Administration &gt; Utilities &gt; Population Update &gt; Population Update Process</a:t>
            </a:r>
          </a:p>
        </p:txBody>
      </p:sp>
      <p:sp>
        <p:nvSpPr>
          <p:cNvPr id="7" name="TextBox 6"/>
          <p:cNvSpPr txBox="1"/>
          <p:nvPr/>
        </p:nvSpPr>
        <p:spPr>
          <a:xfrm>
            <a:off x="725862" y="5679363"/>
            <a:ext cx="6909849" cy="738664"/>
          </a:xfrm>
          <a:prstGeom prst="rect">
            <a:avLst/>
          </a:prstGeom>
          <a:solidFill>
            <a:schemeClr val="bg1"/>
          </a:solidFill>
          <a:ln>
            <a:solidFill>
              <a:schemeClr val="tx1"/>
            </a:solidFill>
          </a:ln>
        </p:spPr>
        <p:txBody>
          <a:bodyPr wrap="square" rtlCol="0">
            <a:spAutoFit/>
          </a:bodyPr>
          <a:lstStyle/>
          <a:p>
            <a:r>
              <a:rPr lang="en-US" dirty="0">
                <a:latin typeface="Franklin Gothic Book" panose="020B0503020102020204" pitchFamily="34" charset="0"/>
              </a:rPr>
              <a:t>This process picks up any loans that have had any adjustments to them – it is typical you will not always get results when running this process.  Please run it as part of steps in the process.</a:t>
            </a:r>
            <a:endParaRPr lang="en-US" b="1" dirty="0">
              <a:latin typeface="Franklin Gothic Book" panose="020B0503020102020204" pitchFamily="34" charset="0"/>
            </a:endParaRPr>
          </a:p>
        </p:txBody>
      </p:sp>
    </p:spTree>
    <p:extLst>
      <p:ext uri="{BB962C8B-B14F-4D97-AF65-F5344CB8AC3E}">
        <p14:creationId xmlns:p14="http://schemas.microsoft.com/office/powerpoint/2010/main" val="3189823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248" y="294198"/>
            <a:ext cx="8569630" cy="786457"/>
          </a:xfrm>
        </p:spPr>
        <p:txBody>
          <a:bodyPr/>
          <a:lstStyle/>
          <a:p>
            <a:r>
              <a:rPr lang="en-US" dirty="0">
                <a:latin typeface="Franklin Gothic Medium" panose="020B0603020102020204" pitchFamily="34" charset="0"/>
              </a:rPr>
              <a:t>LOAN ORIGINATION IN BATCH CONT’D</a:t>
            </a:r>
          </a:p>
        </p:txBody>
      </p:sp>
      <p:sp>
        <p:nvSpPr>
          <p:cNvPr id="4" name="Content Placeholder 3"/>
          <p:cNvSpPr>
            <a:spLocks noGrp="1"/>
          </p:cNvSpPr>
          <p:nvPr>
            <p:ph idx="1"/>
          </p:nvPr>
        </p:nvSpPr>
        <p:spPr>
          <a:xfrm>
            <a:off x="217607" y="687426"/>
            <a:ext cx="8604269" cy="5247648"/>
          </a:xfrm>
        </p:spPr>
        <p:txBody>
          <a:bodyPr/>
          <a:lstStyle/>
          <a:p>
            <a:r>
              <a:rPr lang="en-US" dirty="0">
                <a:latin typeface="Franklin Gothic Medium" panose="020B0603020102020204" pitchFamily="34" charset="0"/>
              </a:rPr>
              <a:t>RUN PROCESS LOANS AGAIN</a:t>
            </a:r>
          </a:p>
        </p:txBody>
      </p:sp>
      <p:graphicFrame>
        <p:nvGraphicFramePr>
          <p:cNvPr id="8" name="Content Placeholder 5"/>
          <p:cNvGraphicFramePr>
            <a:graphicFrameLocks/>
          </p:cNvGraphicFramePr>
          <p:nvPr>
            <p:extLst>
              <p:ext uri="{D42A27DB-BD31-4B8C-83A1-F6EECF244321}">
                <p14:modId xmlns:p14="http://schemas.microsoft.com/office/powerpoint/2010/main" val="138813539"/>
              </p:ext>
            </p:extLst>
          </p:nvPr>
        </p:nvGraphicFramePr>
        <p:xfrm>
          <a:off x="420413" y="1437620"/>
          <a:ext cx="8401463" cy="4196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6577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802CE87F-D4EB-3D1C-F232-7E2637FBD52E}"/>
              </a:ext>
            </a:extLst>
          </p:cNvPr>
          <p:cNvPicPr>
            <a:picLocks noChangeAspect="1"/>
          </p:cNvPicPr>
          <p:nvPr/>
        </p:nvPicPr>
        <p:blipFill>
          <a:blip r:embed="rId3"/>
          <a:stretch>
            <a:fillRect/>
          </a:stretch>
        </p:blipFill>
        <p:spPr>
          <a:xfrm>
            <a:off x="252247" y="1325488"/>
            <a:ext cx="8604269" cy="4461242"/>
          </a:xfrm>
          <a:prstGeom prst="rect">
            <a:avLst/>
          </a:prstGeom>
          <a:ln>
            <a:solidFill>
              <a:schemeClr val="tx1"/>
            </a:solidFill>
          </a:ln>
        </p:spPr>
      </p:pic>
      <p:sp>
        <p:nvSpPr>
          <p:cNvPr id="3" name="Title 2"/>
          <p:cNvSpPr>
            <a:spLocks noGrp="1"/>
          </p:cNvSpPr>
          <p:nvPr>
            <p:ph type="title"/>
          </p:nvPr>
        </p:nvSpPr>
        <p:spPr>
          <a:xfrm>
            <a:off x="252247" y="168556"/>
            <a:ext cx="8569630" cy="786457"/>
          </a:xfrm>
        </p:spPr>
        <p:txBody>
          <a:bodyPr/>
          <a:lstStyle/>
          <a:p>
            <a:r>
              <a:rPr lang="en-US" dirty="0">
                <a:latin typeface="Franklin Gothic Medium" panose="020B0603020102020204" pitchFamily="34" charset="0"/>
              </a:rPr>
              <a:t>LOAN ORIGINATION IN BATCH CONT’D</a:t>
            </a:r>
          </a:p>
        </p:txBody>
      </p:sp>
      <p:sp>
        <p:nvSpPr>
          <p:cNvPr id="4" name="Content Placeholder 3"/>
          <p:cNvSpPr>
            <a:spLocks noGrp="1"/>
          </p:cNvSpPr>
          <p:nvPr>
            <p:ph idx="1"/>
          </p:nvPr>
        </p:nvSpPr>
        <p:spPr>
          <a:xfrm>
            <a:off x="213746" y="561784"/>
            <a:ext cx="8604269" cy="5247648"/>
          </a:xfrm>
        </p:spPr>
        <p:txBody>
          <a:bodyPr/>
          <a:lstStyle/>
          <a:p>
            <a:r>
              <a:rPr lang="en-US" dirty="0">
                <a:latin typeface="Franklin Gothic Medium" panose="020B0603020102020204" pitchFamily="34" charset="0"/>
              </a:rPr>
              <a:t>RUN PROCESS LOANS AGAIN</a:t>
            </a:r>
          </a:p>
        </p:txBody>
      </p:sp>
      <p:sp>
        <p:nvSpPr>
          <p:cNvPr id="6" name="TextBox 2"/>
          <p:cNvSpPr txBox="1"/>
          <p:nvPr/>
        </p:nvSpPr>
        <p:spPr>
          <a:xfrm>
            <a:off x="5296252" y="110340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latin typeface="Franklin Gothic Book" panose="020B0503020102020204" pitchFamily="34" charset="0"/>
              </a:rPr>
              <a:t>Navigation:  </a:t>
            </a:r>
            <a:r>
              <a:rPr lang="en-US" sz="1400" dirty="0">
                <a:solidFill>
                  <a:schemeClr val="tx1"/>
                </a:solidFill>
                <a:latin typeface="Franklin Gothic Book" panose="020B0503020102020204" pitchFamily="34" charset="0"/>
              </a:rPr>
              <a:t>Financial Aid &gt; Loans &gt; Process Loans</a:t>
            </a:r>
          </a:p>
        </p:txBody>
      </p:sp>
      <p:sp>
        <p:nvSpPr>
          <p:cNvPr id="2" name="TextBox 1">
            <a:extLst>
              <a:ext uri="{FF2B5EF4-FFF2-40B4-BE49-F238E27FC236}">
                <a16:creationId xmlns:a16="http://schemas.microsoft.com/office/drawing/2014/main" id="{71399B8C-A608-7C5A-3CC1-D09E5EA1542A}"/>
              </a:ext>
            </a:extLst>
          </p:cNvPr>
          <p:cNvSpPr txBox="1"/>
          <p:nvPr/>
        </p:nvSpPr>
        <p:spPr>
          <a:xfrm>
            <a:off x="725862" y="5679363"/>
            <a:ext cx="6909849" cy="523220"/>
          </a:xfrm>
          <a:prstGeom prst="rect">
            <a:avLst/>
          </a:prstGeom>
          <a:solidFill>
            <a:schemeClr val="bg1"/>
          </a:solidFill>
          <a:ln>
            <a:solidFill>
              <a:schemeClr val="tx1"/>
            </a:solidFill>
          </a:ln>
        </p:spPr>
        <p:txBody>
          <a:bodyPr wrap="square" rtlCol="0">
            <a:spAutoFit/>
          </a:bodyPr>
          <a:lstStyle/>
          <a:p>
            <a:r>
              <a:rPr lang="en-US" dirty="0">
                <a:latin typeface="Franklin Gothic Book" panose="020B0503020102020204" pitchFamily="34" charset="0"/>
              </a:rPr>
              <a:t>Running process loans again picks up any changes needing to be made to originations – please run as part of the steps in the process</a:t>
            </a:r>
            <a:endParaRPr lang="en-US" b="1" dirty="0">
              <a:latin typeface="Franklin Gothic Book" panose="020B0503020102020204" pitchFamily="34" charset="0"/>
            </a:endParaRPr>
          </a:p>
        </p:txBody>
      </p:sp>
    </p:spTree>
    <p:extLst>
      <p:ext uri="{BB962C8B-B14F-4D97-AF65-F5344CB8AC3E}">
        <p14:creationId xmlns:p14="http://schemas.microsoft.com/office/powerpoint/2010/main" val="2319086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492380" y="468950"/>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dirty="0">
                <a:latin typeface="Franklin Gothic Medium" panose="020B0603020102020204" pitchFamily="34" charset="0"/>
              </a:rPr>
              <a:t>LOAN ORIGINATION </a:t>
            </a:r>
          </a:p>
          <a:p>
            <a:pPr marL="0" indent="0" algn="ctr">
              <a:buNone/>
            </a:pPr>
            <a:r>
              <a:rPr lang="en-US" sz="4000" dirty="0">
                <a:latin typeface="Franklin Gothic Medium" panose="020B0603020102020204" pitchFamily="34" charset="0"/>
              </a:rPr>
              <a:t>PROCESS (SINGLE STUDENT)</a:t>
            </a:r>
          </a:p>
        </p:txBody>
      </p:sp>
    </p:spTree>
    <p:extLst>
      <p:ext uri="{BB962C8B-B14F-4D97-AF65-F5344CB8AC3E}">
        <p14:creationId xmlns:p14="http://schemas.microsoft.com/office/powerpoint/2010/main" val="78673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62EDC86A-FD26-5874-BBD9-F2D115381E0D}"/>
              </a:ext>
            </a:extLst>
          </p:cNvPr>
          <p:cNvPicPr>
            <a:picLocks noChangeAspect="1"/>
          </p:cNvPicPr>
          <p:nvPr/>
        </p:nvPicPr>
        <p:blipFill>
          <a:blip r:embed="rId3"/>
          <a:stretch>
            <a:fillRect/>
          </a:stretch>
        </p:blipFill>
        <p:spPr>
          <a:xfrm>
            <a:off x="336213" y="1421089"/>
            <a:ext cx="8436334" cy="4474454"/>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a:latin typeface="Franklin Gothic Medium" panose="020B0603020102020204" pitchFamily="34" charset="0"/>
              </a:rPr>
              <a:t>LOAN ORIGINATION SINGLE STUDENT</a:t>
            </a:r>
          </a:p>
        </p:txBody>
      </p:sp>
      <p:sp>
        <p:nvSpPr>
          <p:cNvPr id="4" name="Content Placeholder 3"/>
          <p:cNvSpPr>
            <a:spLocks noGrp="1"/>
          </p:cNvSpPr>
          <p:nvPr>
            <p:ph idx="1"/>
          </p:nvPr>
        </p:nvSpPr>
        <p:spPr>
          <a:xfrm>
            <a:off x="252246" y="687426"/>
            <a:ext cx="8604269" cy="5247648"/>
          </a:xfrm>
        </p:spPr>
        <p:txBody>
          <a:bodyPr/>
          <a:lstStyle/>
          <a:p>
            <a:r>
              <a:rPr lang="en-US" dirty="0">
                <a:latin typeface="Franklin Gothic Medium" panose="020B0603020102020204" pitchFamily="34" charset="0"/>
              </a:rPr>
              <a:t>PROCESS LOANS</a:t>
            </a:r>
          </a:p>
        </p:txBody>
      </p:sp>
      <p:sp>
        <p:nvSpPr>
          <p:cNvPr id="6" name="TextBox 2"/>
          <p:cNvSpPr txBox="1"/>
          <p:nvPr/>
        </p:nvSpPr>
        <p:spPr>
          <a:xfrm>
            <a:off x="5296252" y="110340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latin typeface="Franklin Gothic Book" panose="020B0503020102020204" pitchFamily="34" charset="0"/>
              </a:rPr>
              <a:t>Navigation:  </a:t>
            </a:r>
            <a:r>
              <a:rPr lang="en-US" sz="1400" dirty="0">
                <a:solidFill>
                  <a:schemeClr val="tx1"/>
                </a:solidFill>
                <a:latin typeface="Franklin Gothic Book" panose="020B0503020102020204" pitchFamily="34" charset="0"/>
              </a:rPr>
              <a:t>Financial Aid &gt; Loans &gt; Process Loans</a:t>
            </a:r>
          </a:p>
        </p:txBody>
      </p:sp>
    </p:spTree>
    <p:extLst>
      <p:ext uri="{BB962C8B-B14F-4D97-AF65-F5344CB8AC3E}">
        <p14:creationId xmlns:p14="http://schemas.microsoft.com/office/powerpoint/2010/main" val="3635433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09601" y="468950"/>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dirty="0">
                <a:latin typeface="Franklin Gothic Medium" panose="020B0603020102020204" pitchFamily="34" charset="0"/>
              </a:rPr>
              <a:t>LOAN OUTBOUND/INBOUND PROCESS (ORIGINATION &amp; DISBURSEMENTS)</a:t>
            </a:r>
          </a:p>
        </p:txBody>
      </p:sp>
    </p:spTree>
    <p:extLst>
      <p:ext uri="{BB962C8B-B14F-4D97-AF65-F5344CB8AC3E}">
        <p14:creationId xmlns:p14="http://schemas.microsoft.com/office/powerpoint/2010/main" val="52611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539" y="273177"/>
            <a:ext cx="8302337" cy="786457"/>
          </a:xfrm>
        </p:spPr>
        <p:txBody>
          <a:bodyPr/>
          <a:lstStyle/>
          <a:p>
            <a:r>
              <a:rPr lang="en-US" dirty="0"/>
              <a:t>LOAN INBOUND/OUTBOUND FLOW</a:t>
            </a:r>
          </a:p>
        </p:txBody>
      </p:sp>
      <p:sp>
        <p:nvSpPr>
          <p:cNvPr id="5" name="Content Placeholder 3"/>
          <p:cNvSpPr>
            <a:spLocks noGrp="1"/>
          </p:cNvSpPr>
          <p:nvPr>
            <p:ph idx="1"/>
          </p:nvPr>
        </p:nvSpPr>
        <p:spPr>
          <a:xfrm>
            <a:off x="519539" y="882870"/>
            <a:ext cx="8336975" cy="5797052"/>
          </a:xfrm>
        </p:spPr>
        <p:txBody>
          <a:bodyPr/>
          <a:lstStyle/>
          <a:p>
            <a:pPr marL="0" indent="0">
              <a:buNone/>
            </a:pPr>
            <a:endParaRPr lang="en-US" b="1" u="sng"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51" y="882870"/>
            <a:ext cx="8552700" cy="4018739"/>
          </a:xfrm>
          <a:prstGeom prst="rect">
            <a:avLst/>
          </a:prstGeom>
          <a:ln>
            <a:solidFill>
              <a:schemeClr val="tx1"/>
            </a:solidFill>
          </a:ln>
        </p:spPr>
      </p:pic>
    </p:spTree>
    <p:extLst>
      <p:ext uri="{BB962C8B-B14F-4D97-AF65-F5344CB8AC3E}">
        <p14:creationId xmlns:p14="http://schemas.microsoft.com/office/powerpoint/2010/main" val="1253299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LOAN OUTBOUND PROCESSING</a:t>
            </a:r>
          </a:p>
        </p:txBody>
      </p:sp>
      <p:sp>
        <p:nvSpPr>
          <p:cNvPr id="4" name="Content Placeholder 3"/>
          <p:cNvSpPr>
            <a:spLocks noGrp="1"/>
          </p:cNvSpPr>
          <p:nvPr>
            <p:ph idx="1"/>
          </p:nvPr>
        </p:nvSpPr>
        <p:spPr>
          <a:xfrm>
            <a:off x="519540" y="914400"/>
            <a:ext cx="8336975" cy="5226628"/>
          </a:xfrm>
        </p:spPr>
        <p:txBody>
          <a:bodyPr/>
          <a:lstStyle/>
          <a:p>
            <a:r>
              <a:rPr lang="en-US" dirty="0"/>
              <a:t>3-STEP PROCESS</a:t>
            </a:r>
          </a:p>
        </p:txBody>
      </p:sp>
      <p:graphicFrame>
        <p:nvGraphicFramePr>
          <p:cNvPr id="2" name="Diagram 1"/>
          <p:cNvGraphicFramePr/>
          <p:nvPr>
            <p:extLst>
              <p:ext uri="{D42A27DB-BD31-4B8C-83A1-F6EECF244321}">
                <p14:modId xmlns:p14="http://schemas.microsoft.com/office/powerpoint/2010/main" val="702128730"/>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3605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248" y="182501"/>
            <a:ext cx="8569630" cy="786457"/>
          </a:xfrm>
        </p:spPr>
        <p:txBody>
          <a:bodyPr/>
          <a:lstStyle/>
          <a:p>
            <a:r>
              <a:rPr lang="en-US" dirty="0">
                <a:latin typeface="Franklin Gothic Medium" panose="020B0603020102020204" pitchFamily="34" charset="0"/>
              </a:rPr>
              <a:t>LOAN OUTBOUND PROCESS CONT’D</a:t>
            </a:r>
          </a:p>
        </p:txBody>
      </p:sp>
      <p:pic>
        <p:nvPicPr>
          <p:cNvPr id="7" name="Picture 6" descr="A screenshot of a computer&#10;&#10;Description automatically generated">
            <a:extLst>
              <a:ext uri="{FF2B5EF4-FFF2-40B4-BE49-F238E27FC236}">
                <a16:creationId xmlns:a16="http://schemas.microsoft.com/office/drawing/2014/main" id="{B6B07DD6-3D0E-8741-EF83-D26FB8C7C833}"/>
              </a:ext>
            </a:extLst>
          </p:cNvPr>
          <p:cNvPicPr>
            <a:picLocks noChangeAspect="1"/>
          </p:cNvPicPr>
          <p:nvPr/>
        </p:nvPicPr>
        <p:blipFill>
          <a:blip r:embed="rId3"/>
          <a:stretch>
            <a:fillRect/>
          </a:stretch>
        </p:blipFill>
        <p:spPr>
          <a:xfrm>
            <a:off x="252248" y="1457450"/>
            <a:ext cx="8683162" cy="3348797"/>
          </a:xfrm>
          <a:prstGeom prst="rect">
            <a:avLst/>
          </a:prstGeom>
          <a:ln>
            <a:solidFill>
              <a:schemeClr val="tx1"/>
            </a:solidFill>
          </a:ln>
        </p:spPr>
      </p:pic>
      <p:sp>
        <p:nvSpPr>
          <p:cNvPr id="4" name="Content Placeholder 3"/>
          <p:cNvSpPr>
            <a:spLocks noGrp="1"/>
          </p:cNvSpPr>
          <p:nvPr>
            <p:ph idx="1"/>
          </p:nvPr>
        </p:nvSpPr>
        <p:spPr>
          <a:xfrm>
            <a:off x="208590" y="575729"/>
            <a:ext cx="8604269" cy="5247648"/>
          </a:xfrm>
        </p:spPr>
        <p:txBody>
          <a:bodyPr/>
          <a:lstStyle/>
          <a:p>
            <a:r>
              <a:rPr lang="en-US" dirty="0">
                <a:latin typeface="Franklin Gothic Medium" panose="020B0603020102020204" pitchFamily="34" charset="0"/>
              </a:rPr>
              <a:t>GENERATE DIRECT LOAN DATA</a:t>
            </a:r>
          </a:p>
        </p:txBody>
      </p:sp>
      <p:sp>
        <p:nvSpPr>
          <p:cNvPr id="6" name="TextBox 2"/>
          <p:cNvSpPr txBox="1"/>
          <p:nvPr/>
        </p:nvSpPr>
        <p:spPr>
          <a:xfrm>
            <a:off x="5296252" y="1103409"/>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latin typeface="Franklin Gothic Book" panose="020B0503020102020204" pitchFamily="34" charset="0"/>
              </a:rPr>
              <a:t>Navigation:  </a:t>
            </a:r>
            <a:r>
              <a:rPr lang="en-US" sz="1400" dirty="0">
                <a:solidFill>
                  <a:schemeClr val="tx1"/>
                </a:solidFill>
                <a:latin typeface="Franklin Gothic Book" panose="020B0503020102020204" pitchFamily="34" charset="0"/>
              </a:rPr>
              <a:t>Financial Aid &gt; File Management &gt; COD Full Participant &gt; Generate Direct Loan Data </a:t>
            </a:r>
          </a:p>
        </p:txBody>
      </p:sp>
      <p:sp>
        <p:nvSpPr>
          <p:cNvPr id="8" name="TextBox 7"/>
          <p:cNvSpPr txBox="1"/>
          <p:nvPr/>
        </p:nvSpPr>
        <p:spPr>
          <a:xfrm>
            <a:off x="725862" y="5679363"/>
            <a:ext cx="6909849" cy="523220"/>
          </a:xfrm>
          <a:prstGeom prst="rect">
            <a:avLst/>
          </a:prstGeom>
          <a:solidFill>
            <a:schemeClr val="bg1"/>
          </a:solidFill>
          <a:ln>
            <a:solidFill>
              <a:schemeClr val="tx1"/>
            </a:solidFill>
          </a:ln>
        </p:spPr>
        <p:txBody>
          <a:bodyPr wrap="square" rtlCol="0">
            <a:spAutoFit/>
          </a:bodyPr>
          <a:lstStyle/>
          <a:p>
            <a:r>
              <a:rPr lang="en-US" dirty="0">
                <a:latin typeface="Franklin Gothic Book" panose="020B0503020102020204" pitchFamily="34" charset="0"/>
              </a:rPr>
              <a:t>Selecting the </a:t>
            </a:r>
            <a:r>
              <a:rPr lang="en-US" b="1" dirty="0">
                <a:latin typeface="Franklin Gothic Book" panose="020B0503020102020204" pitchFamily="34" charset="0"/>
              </a:rPr>
              <a:t>Originations</a:t>
            </a:r>
            <a:r>
              <a:rPr lang="en-US" dirty="0">
                <a:latin typeface="Franklin Gothic Book" panose="020B0503020102020204" pitchFamily="34" charset="0"/>
              </a:rPr>
              <a:t>, </a:t>
            </a:r>
            <a:r>
              <a:rPr lang="en-US" b="1" dirty="0">
                <a:latin typeface="Franklin Gothic Book" panose="020B0503020102020204" pitchFamily="34" charset="0"/>
              </a:rPr>
              <a:t>Origination Changes</a:t>
            </a:r>
            <a:r>
              <a:rPr lang="en-US" dirty="0">
                <a:latin typeface="Franklin Gothic Book" panose="020B0503020102020204" pitchFamily="34" charset="0"/>
              </a:rPr>
              <a:t>, and </a:t>
            </a:r>
            <a:r>
              <a:rPr lang="en-US" b="1" dirty="0">
                <a:latin typeface="Franklin Gothic Book" panose="020B0503020102020204" pitchFamily="34" charset="0"/>
              </a:rPr>
              <a:t>Disbursements</a:t>
            </a:r>
            <a:r>
              <a:rPr lang="en-US" dirty="0">
                <a:latin typeface="Franklin Gothic Book" panose="020B0503020102020204" pitchFamily="34" charset="0"/>
              </a:rPr>
              <a:t> check boxes will run the processes.  Selecting </a:t>
            </a:r>
            <a:r>
              <a:rPr lang="en-US" b="1" dirty="0">
                <a:latin typeface="Franklin Gothic Book" panose="020B0503020102020204" pitchFamily="34" charset="0"/>
              </a:rPr>
              <a:t>Validate Only </a:t>
            </a:r>
            <a:r>
              <a:rPr lang="en-US" dirty="0">
                <a:latin typeface="Franklin Gothic Book" panose="020B0503020102020204" pitchFamily="34" charset="0"/>
              </a:rPr>
              <a:t>will run it in simulation mode only</a:t>
            </a:r>
            <a:endParaRPr lang="en-US" b="1" dirty="0">
              <a:latin typeface="Franklin Gothic Book" panose="020B0503020102020204" pitchFamily="34" charset="0"/>
            </a:endParaRPr>
          </a:p>
        </p:txBody>
      </p:sp>
      <p:cxnSp>
        <p:nvCxnSpPr>
          <p:cNvPr id="9" name="Straight Arrow Connector 8"/>
          <p:cNvCxnSpPr>
            <a:cxnSpLocks/>
          </p:cNvCxnSpPr>
          <p:nvPr/>
        </p:nvCxnSpPr>
        <p:spPr>
          <a:xfrm flipV="1">
            <a:off x="3729162" y="3784821"/>
            <a:ext cx="2361537" cy="18945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64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1" y="3873648"/>
            <a:ext cx="8915399" cy="999259"/>
          </a:xfrm>
        </p:spPr>
        <p:txBody>
          <a:bodyPr/>
          <a:lstStyle/>
          <a:p>
            <a:r>
              <a:rPr lang="en-US" sz="4600" dirty="0">
                <a:latin typeface="Franklin Gothic Medium" panose="020B0603020102020204" pitchFamily="34" charset="0"/>
              </a:rPr>
              <a:t>loan PROCESSING refresher</a:t>
            </a:r>
            <a:br>
              <a:rPr lang="en-US" sz="4600" dirty="0">
                <a:latin typeface="Franklin Gothic Medium" panose="020B0603020102020204" pitchFamily="34" charset="0"/>
              </a:rPr>
            </a:br>
            <a:r>
              <a:rPr lang="en-US" sz="4600" dirty="0">
                <a:latin typeface="Franklin Gothic Medium" panose="020B0603020102020204" pitchFamily="34" charset="0"/>
              </a:rPr>
              <a:t>training</a:t>
            </a:r>
          </a:p>
        </p:txBody>
      </p:sp>
      <p:sp>
        <p:nvSpPr>
          <p:cNvPr id="6" name="Text Placeholder 5"/>
          <p:cNvSpPr>
            <a:spLocks noGrp="1"/>
          </p:cNvSpPr>
          <p:nvPr>
            <p:ph type="body" sz="quarter" idx="10"/>
          </p:nvPr>
        </p:nvSpPr>
        <p:spPr>
          <a:xfrm>
            <a:off x="297460" y="5328746"/>
            <a:ext cx="6430306" cy="1400114"/>
          </a:xfrm>
        </p:spPr>
        <p:txBody>
          <a:bodyPr/>
          <a:lstStyle/>
          <a:p>
            <a:r>
              <a:rPr lang="en-US" dirty="0">
                <a:latin typeface="Franklin Gothic Book" panose="020B0503020102020204" pitchFamily="34" charset="0"/>
              </a:rPr>
              <a:t>Kelly Forsberg</a:t>
            </a:r>
          </a:p>
          <a:p>
            <a:r>
              <a:rPr lang="en-US" dirty="0">
                <a:latin typeface="Franklin Gothic Book" panose="020B0503020102020204" pitchFamily="34" charset="0"/>
              </a:rPr>
              <a:t>ctcLink Functional Trainer | Financial Aid</a:t>
            </a:r>
          </a:p>
          <a:p>
            <a:r>
              <a:rPr lang="en-US" dirty="0">
                <a:latin typeface="Franklin Gothic Book" panose="020B0503020102020204" pitchFamily="34" charset="0"/>
              </a:rPr>
              <a:t>September 2024</a:t>
            </a:r>
          </a:p>
        </p:txBody>
      </p:sp>
    </p:spTree>
    <p:custDataLst>
      <p:tags r:id="rId1"/>
    </p:custDataLst>
    <p:extLst>
      <p:ext uri="{BB962C8B-B14F-4D97-AF65-F5344CB8AC3E}">
        <p14:creationId xmlns:p14="http://schemas.microsoft.com/office/powerpoint/2010/main" val="3283783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10;&#10;Description automatically generated">
            <a:extLst>
              <a:ext uri="{FF2B5EF4-FFF2-40B4-BE49-F238E27FC236}">
                <a16:creationId xmlns:a16="http://schemas.microsoft.com/office/drawing/2014/main" id="{83700F23-2C75-38C0-60D5-F1808EB1B1C4}"/>
              </a:ext>
            </a:extLst>
          </p:cNvPr>
          <p:cNvPicPr>
            <a:picLocks noChangeAspect="1"/>
          </p:cNvPicPr>
          <p:nvPr/>
        </p:nvPicPr>
        <p:blipFill>
          <a:blip r:embed="rId3"/>
          <a:stretch>
            <a:fillRect/>
          </a:stretch>
        </p:blipFill>
        <p:spPr>
          <a:xfrm>
            <a:off x="395336" y="1313459"/>
            <a:ext cx="4202466" cy="2026090"/>
          </a:xfrm>
          <a:prstGeom prst="rect">
            <a:avLst/>
          </a:prstGeom>
          <a:ln>
            <a:solidFill>
              <a:schemeClr val="tx1"/>
            </a:solidFill>
          </a:ln>
        </p:spPr>
      </p:pic>
      <p:pic>
        <p:nvPicPr>
          <p:cNvPr id="13" name="Picture 12" descr="A screenshot of a computer&#10;&#10;Description automatically generated">
            <a:extLst>
              <a:ext uri="{FF2B5EF4-FFF2-40B4-BE49-F238E27FC236}">
                <a16:creationId xmlns:a16="http://schemas.microsoft.com/office/drawing/2014/main" id="{C754D847-2710-DD76-47B9-5E8919302E57}"/>
              </a:ext>
            </a:extLst>
          </p:cNvPr>
          <p:cNvPicPr>
            <a:picLocks noChangeAspect="1"/>
          </p:cNvPicPr>
          <p:nvPr/>
        </p:nvPicPr>
        <p:blipFill>
          <a:blip r:embed="rId4"/>
          <a:stretch>
            <a:fillRect/>
          </a:stretch>
        </p:blipFill>
        <p:spPr>
          <a:xfrm>
            <a:off x="3452233" y="1313459"/>
            <a:ext cx="5296431" cy="5247648"/>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a:latin typeface="Franklin Gothic Medium" panose="020B0603020102020204" pitchFamily="34" charset="0"/>
              </a:rPr>
              <a:t>LOAN OUTBOUND PROCESS CONT’D</a:t>
            </a:r>
          </a:p>
        </p:txBody>
      </p:sp>
      <p:sp>
        <p:nvSpPr>
          <p:cNvPr id="4" name="Content Placeholder 3"/>
          <p:cNvSpPr>
            <a:spLocks noGrp="1"/>
          </p:cNvSpPr>
          <p:nvPr>
            <p:ph idx="1"/>
          </p:nvPr>
        </p:nvSpPr>
        <p:spPr>
          <a:xfrm>
            <a:off x="217609" y="714059"/>
            <a:ext cx="8604269" cy="5247648"/>
          </a:xfrm>
        </p:spPr>
        <p:txBody>
          <a:bodyPr/>
          <a:lstStyle/>
          <a:p>
            <a:r>
              <a:rPr lang="en-US" dirty="0">
                <a:latin typeface="Franklin Gothic Medium" panose="020B0603020102020204" pitchFamily="34" charset="0"/>
              </a:rPr>
              <a:t>GENERATE DL DATA CONT’D</a:t>
            </a:r>
          </a:p>
        </p:txBody>
      </p:sp>
      <p:sp>
        <p:nvSpPr>
          <p:cNvPr id="6" name="TextBox 2"/>
          <p:cNvSpPr txBox="1"/>
          <p:nvPr/>
        </p:nvSpPr>
        <p:spPr>
          <a:xfrm>
            <a:off x="5296252" y="1103409"/>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latin typeface="Franklin Gothic Book" panose="020B0503020102020204" pitchFamily="34" charset="0"/>
              </a:rPr>
              <a:t>Navigation:  </a:t>
            </a:r>
            <a:r>
              <a:rPr lang="en-US" sz="1400" dirty="0">
                <a:solidFill>
                  <a:schemeClr val="tx1"/>
                </a:solidFill>
                <a:latin typeface="Franklin Gothic Book" panose="020B0503020102020204" pitchFamily="34" charset="0"/>
              </a:rPr>
              <a:t>Financial Aid &gt; File Management &gt; COD Full Participant &gt; Generate Direct Loan Data </a:t>
            </a:r>
          </a:p>
        </p:txBody>
      </p:sp>
      <p:sp>
        <p:nvSpPr>
          <p:cNvPr id="8" name="TextBox 7"/>
          <p:cNvSpPr txBox="1"/>
          <p:nvPr/>
        </p:nvSpPr>
        <p:spPr>
          <a:xfrm>
            <a:off x="364213" y="5675672"/>
            <a:ext cx="3866145" cy="523220"/>
          </a:xfrm>
          <a:prstGeom prst="rect">
            <a:avLst/>
          </a:prstGeom>
          <a:solidFill>
            <a:schemeClr val="bg1"/>
          </a:solidFill>
          <a:ln>
            <a:solidFill>
              <a:schemeClr val="tx1"/>
            </a:solidFill>
          </a:ln>
        </p:spPr>
        <p:txBody>
          <a:bodyPr wrap="square" rtlCol="0">
            <a:spAutoFit/>
          </a:bodyPr>
          <a:lstStyle/>
          <a:p>
            <a:r>
              <a:rPr lang="en-US" dirty="0">
                <a:latin typeface="Franklin Gothic Book" panose="020B0503020102020204" pitchFamily="34" charset="0"/>
              </a:rPr>
              <a:t>For the records that failed validation, work your </a:t>
            </a:r>
            <a:r>
              <a:rPr lang="en-US" b="1" dirty="0">
                <a:latin typeface="Franklin Gothic Book" panose="020B0503020102020204" pitchFamily="34" charset="0"/>
              </a:rPr>
              <a:t>Validation Errors Report</a:t>
            </a:r>
            <a:r>
              <a:rPr lang="en-US" dirty="0">
                <a:latin typeface="Franklin Gothic Book" panose="020B0503020102020204" pitchFamily="34" charset="0"/>
              </a:rPr>
              <a:t>, then re-run the process</a:t>
            </a:r>
          </a:p>
        </p:txBody>
      </p:sp>
      <p:cxnSp>
        <p:nvCxnSpPr>
          <p:cNvPr id="9" name="Straight Arrow Connector 8"/>
          <p:cNvCxnSpPr>
            <a:cxnSpLocks/>
          </p:cNvCxnSpPr>
          <p:nvPr/>
        </p:nvCxnSpPr>
        <p:spPr>
          <a:xfrm flipV="1">
            <a:off x="2504661" y="2623930"/>
            <a:ext cx="2178657" cy="1113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3840480" y="5160397"/>
            <a:ext cx="954157" cy="5152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745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Franklin Gothic Medium" panose="020B0603020102020204" pitchFamily="34" charset="0"/>
              </a:rPr>
              <a:t>LOAN OUTBOUND PROCESS</a:t>
            </a:r>
          </a:p>
        </p:txBody>
      </p:sp>
      <p:sp>
        <p:nvSpPr>
          <p:cNvPr id="4" name="Content Placeholder 3"/>
          <p:cNvSpPr>
            <a:spLocks noGrp="1"/>
          </p:cNvSpPr>
          <p:nvPr>
            <p:ph idx="1"/>
          </p:nvPr>
        </p:nvSpPr>
        <p:spPr>
          <a:xfrm>
            <a:off x="519540" y="914400"/>
            <a:ext cx="8336975" cy="5226628"/>
          </a:xfrm>
        </p:spPr>
        <p:txBody>
          <a:bodyPr/>
          <a:lstStyle/>
          <a:p>
            <a:r>
              <a:rPr lang="en-US" dirty="0">
                <a:latin typeface="Franklin Gothic Medium" panose="020B0603020102020204" pitchFamily="34" charset="0"/>
              </a:rPr>
              <a:t>3-STEP PROCESS</a:t>
            </a:r>
          </a:p>
        </p:txBody>
      </p:sp>
      <p:graphicFrame>
        <p:nvGraphicFramePr>
          <p:cNvPr id="2" name="Diagram 1"/>
          <p:cNvGraphicFramePr/>
          <p:nvPr>
            <p:extLst>
              <p:ext uri="{D42A27DB-BD31-4B8C-83A1-F6EECF244321}">
                <p14:modId xmlns:p14="http://schemas.microsoft.com/office/powerpoint/2010/main" val="1471962158"/>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8991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screen&#10;&#10;Description automatically generated">
            <a:extLst>
              <a:ext uri="{FF2B5EF4-FFF2-40B4-BE49-F238E27FC236}">
                <a16:creationId xmlns:a16="http://schemas.microsoft.com/office/drawing/2014/main" id="{E45811CA-BEF4-C6E1-D4F3-334E31696954}"/>
              </a:ext>
            </a:extLst>
          </p:cNvPr>
          <p:cNvPicPr>
            <a:picLocks noChangeAspect="1"/>
          </p:cNvPicPr>
          <p:nvPr/>
        </p:nvPicPr>
        <p:blipFill>
          <a:blip r:embed="rId3"/>
          <a:stretch>
            <a:fillRect/>
          </a:stretch>
        </p:blipFill>
        <p:spPr>
          <a:xfrm>
            <a:off x="322122" y="1365019"/>
            <a:ext cx="7992284" cy="4171000"/>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a:latin typeface="Franklin Gothic Medium" panose="020B0603020102020204" pitchFamily="34" charset="0"/>
              </a:rPr>
              <a:t>LOAN OUTBOUND PROCESS CONT’D</a:t>
            </a:r>
          </a:p>
        </p:txBody>
      </p:sp>
      <p:sp>
        <p:nvSpPr>
          <p:cNvPr id="4" name="Content Placeholder 3"/>
          <p:cNvSpPr>
            <a:spLocks noGrp="1"/>
          </p:cNvSpPr>
          <p:nvPr>
            <p:ph idx="1"/>
          </p:nvPr>
        </p:nvSpPr>
        <p:spPr>
          <a:xfrm>
            <a:off x="217609" y="687426"/>
            <a:ext cx="8604269" cy="5247648"/>
          </a:xfrm>
        </p:spPr>
        <p:txBody>
          <a:bodyPr/>
          <a:lstStyle/>
          <a:p>
            <a:r>
              <a:rPr lang="en-US" dirty="0">
                <a:latin typeface="Franklin Gothic Medium" panose="020B0603020102020204" pitchFamily="34" charset="0"/>
              </a:rPr>
              <a:t>DOWNLOAD PROCESS</a:t>
            </a:r>
          </a:p>
        </p:txBody>
      </p:sp>
      <p:sp>
        <p:nvSpPr>
          <p:cNvPr id="6" name="TextBox 2"/>
          <p:cNvSpPr txBox="1"/>
          <p:nvPr/>
        </p:nvSpPr>
        <p:spPr>
          <a:xfrm>
            <a:off x="5296252" y="110340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latin typeface="Franklin Gothic Book" panose="020B0503020102020204" pitchFamily="34" charset="0"/>
              </a:rPr>
              <a:t>Navigation:  </a:t>
            </a:r>
            <a:r>
              <a:rPr lang="en-US" sz="1400" dirty="0" err="1">
                <a:solidFill>
                  <a:schemeClr val="tx1"/>
                </a:solidFill>
                <a:latin typeface="Franklin Gothic Book" panose="020B0503020102020204" pitchFamily="34" charset="0"/>
              </a:rPr>
              <a:t>PeopleTools</a:t>
            </a:r>
            <a:r>
              <a:rPr lang="en-US" sz="1400" dirty="0">
                <a:solidFill>
                  <a:schemeClr val="tx1"/>
                </a:solidFill>
                <a:latin typeface="Franklin Gothic Book" panose="020B0503020102020204" pitchFamily="34" charset="0"/>
              </a:rPr>
              <a:t> &gt; CTC Custom &gt; Extensions &gt; Upload/Download Files</a:t>
            </a:r>
          </a:p>
        </p:txBody>
      </p:sp>
      <p:sp>
        <p:nvSpPr>
          <p:cNvPr id="8" name="TextBox 7"/>
          <p:cNvSpPr txBox="1"/>
          <p:nvPr/>
        </p:nvSpPr>
        <p:spPr>
          <a:xfrm>
            <a:off x="725862" y="5679363"/>
            <a:ext cx="6909849" cy="523220"/>
          </a:xfrm>
          <a:prstGeom prst="rect">
            <a:avLst/>
          </a:prstGeom>
          <a:solidFill>
            <a:schemeClr val="bg1"/>
          </a:solidFill>
          <a:ln>
            <a:solidFill>
              <a:schemeClr val="tx1"/>
            </a:solidFill>
          </a:ln>
        </p:spPr>
        <p:txBody>
          <a:bodyPr wrap="square" rtlCol="0">
            <a:spAutoFit/>
          </a:bodyPr>
          <a:lstStyle/>
          <a:p>
            <a:r>
              <a:rPr lang="en-US" dirty="0">
                <a:latin typeface="Franklin Gothic Book" panose="020B0503020102020204" pitchFamily="34" charset="0"/>
              </a:rPr>
              <a:t>Find your file in your downloads folder on your computer, and then save it in your network drive.  Upload to </a:t>
            </a:r>
            <a:r>
              <a:rPr lang="en-US" dirty="0" err="1">
                <a:latin typeface="Franklin Gothic Book" panose="020B0503020102020204" pitchFamily="34" charset="0"/>
              </a:rPr>
              <a:t>EdConnect</a:t>
            </a:r>
            <a:r>
              <a:rPr lang="en-US" dirty="0">
                <a:latin typeface="Franklin Gothic Book" panose="020B0503020102020204" pitchFamily="34" charset="0"/>
              </a:rPr>
              <a:t>.</a:t>
            </a:r>
            <a:endParaRPr lang="en-US" b="1" dirty="0">
              <a:latin typeface="Franklin Gothic Book" panose="020B0503020102020204" pitchFamily="34" charset="0"/>
            </a:endParaRPr>
          </a:p>
        </p:txBody>
      </p:sp>
      <p:pic>
        <p:nvPicPr>
          <p:cNvPr id="12" name="Picture 11" descr="A screenshot of a computer&#10;&#10;Description automatically generated">
            <a:extLst>
              <a:ext uri="{FF2B5EF4-FFF2-40B4-BE49-F238E27FC236}">
                <a16:creationId xmlns:a16="http://schemas.microsoft.com/office/drawing/2014/main" id="{59739E80-FC83-62AE-2D6C-F51C43F62818}"/>
              </a:ext>
            </a:extLst>
          </p:cNvPr>
          <p:cNvPicPr>
            <a:picLocks noChangeAspect="1"/>
          </p:cNvPicPr>
          <p:nvPr/>
        </p:nvPicPr>
        <p:blipFill>
          <a:blip r:embed="rId4"/>
          <a:stretch>
            <a:fillRect/>
          </a:stretch>
        </p:blipFill>
        <p:spPr>
          <a:xfrm>
            <a:off x="5573604" y="4500011"/>
            <a:ext cx="3052674" cy="1179351"/>
          </a:xfrm>
          <a:prstGeom prst="rect">
            <a:avLst/>
          </a:prstGeom>
          <a:ln>
            <a:solidFill>
              <a:schemeClr val="tx1"/>
            </a:solidFill>
          </a:ln>
        </p:spPr>
      </p:pic>
      <p:cxnSp>
        <p:nvCxnSpPr>
          <p:cNvPr id="9" name="Straight Arrow Connector 8"/>
          <p:cNvCxnSpPr>
            <a:cxnSpLocks/>
          </p:cNvCxnSpPr>
          <p:nvPr/>
        </p:nvCxnSpPr>
        <p:spPr>
          <a:xfrm flipV="1">
            <a:off x="2220012" y="5168348"/>
            <a:ext cx="3862736" cy="5110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820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0486" y="84196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dirty="0">
                <a:latin typeface="Franklin Gothic Medium" panose="020B0603020102020204" pitchFamily="34" charset="0"/>
              </a:rPr>
              <a:t>DEMONSTRATION</a:t>
            </a:r>
          </a:p>
        </p:txBody>
      </p:sp>
    </p:spTree>
    <p:extLst>
      <p:ext uri="{BB962C8B-B14F-4D97-AF65-F5344CB8AC3E}">
        <p14:creationId xmlns:p14="http://schemas.microsoft.com/office/powerpoint/2010/main" val="865815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481769" y="0"/>
            <a:ext cx="8336975" cy="6387261"/>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endParaRPr lang="en-US" sz="4000" b="1" dirty="0"/>
          </a:p>
          <a:p>
            <a:pPr marL="0" indent="0" algn="ctr">
              <a:buNone/>
            </a:pPr>
            <a:r>
              <a:rPr lang="en-US" sz="4000" dirty="0">
                <a:latin typeface="Franklin Gothic Medium" panose="020B0603020102020204" pitchFamily="34" charset="0"/>
              </a:rPr>
              <a:t>QUERY FOR MISSING</a:t>
            </a:r>
          </a:p>
          <a:p>
            <a:pPr marL="0" indent="0" algn="ctr">
              <a:buNone/>
            </a:pPr>
            <a:r>
              <a:rPr lang="en-US" sz="4000" dirty="0">
                <a:latin typeface="Franklin Gothic Medium" panose="020B0603020102020204" pitchFamily="34" charset="0"/>
              </a:rPr>
              <a:t> COD FILES</a:t>
            </a:r>
          </a:p>
        </p:txBody>
      </p:sp>
    </p:spTree>
    <p:extLst>
      <p:ext uri="{BB962C8B-B14F-4D97-AF65-F5344CB8AC3E}">
        <p14:creationId xmlns:p14="http://schemas.microsoft.com/office/powerpoint/2010/main" val="3228609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071BCE55-A524-994F-108E-BF2BAA988699}"/>
              </a:ext>
            </a:extLst>
          </p:cNvPr>
          <p:cNvPicPr>
            <a:picLocks noChangeAspect="1"/>
          </p:cNvPicPr>
          <p:nvPr/>
        </p:nvPicPr>
        <p:blipFill>
          <a:blip r:embed="rId3"/>
          <a:stretch>
            <a:fillRect/>
          </a:stretch>
        </p:blipFill>
        <p:spPr>
          <a:xfrm>
            <a:off x="376674" y="1666204"/>
            <a:ext cx="8569630" cy="2027744"/>
          </a:xfrm>
          <a:prstGeom prst="rect">
            <a:avLst/>
          </a:prstGeom>
          <a:ln>
            <a:solidFill>
              <a:schemeClr val="tx1"/>
            </a:solidFill>
          </a:ln>
        </p:spPr>
      </p:pic>
      <p:sp>
        <p:nvSpPr>
          <p:cNvPr id="3" name="Title 2"/>
          <p:cNvSpPr>
            <a:spLocks noGrp="1"/>
          </p:cNvSpPr>
          <p:nvPr>
            <p:ph type="title"/>
          </p:nvPr>
        </p:nvSpPr>
        <p:spPr>
          <a:xfrm>
            <a:off x="159066" y="193203"/>
            <a:ext cx="8569630" cy="786457"/>
          </a:xfrm>
        </p:spPr>
        <p:txBody>
          <a:bodyPr/>
          <a:lstStyle/>
          <a:p>
            <a:r>
              <a:rPr lang="en-US" dirty="0">
                <a:latin typeface="Franklin Gothic Medium" panose="020B0603020102020204" pitchFamily="34" charset="0"/>
              </a:rPr>
              <a:t>QUERY FOR MISSING COD FILES</a:t>
            </a:r>
          </a:p>
        </p:txBody>
      </p:sp>
      <p:sp>
        <p:nvSpPr>
          <p:cNvPr id="4" name="Content Placeholder 3"/>
          <p:cNvSpPr>
            <a:spLocks noGrp="1"/>
          </p:cNvSpPr>
          <p:nvPr>
            <p:ph idx="1"/>
          </p:nvPr>
        </p:nvSpPr>
        <p:spPr>
          <a:xfrm>
            <a:off x="163057" y="676096"/>
            <a:ext cx="8604269" cy="5247648"/>
          </a:xfrm>
        </p:spPr>
        <p:txBody>
          <a:bodyPr/>
          <a:lstStyle/>
          <a:p>
            <a:r>
              <a:rPr lang="en-US" dirty="0">
                <a:latin typeface="Franklin Gothic Medium" panose="020B0603020102020204" pitchFamily="34" charset="0"/>
              </a:rPr>
              <a:t>QCS_FA_MISSING_COD_RESPONSE</a:t>
            </a:r>
          </a:p>
        </p:txBody>
      </p:sp>
      <p:sp>
        <p:nvSpPr>
          <p:cNvPr id="6" name="TextBox 2"/>
          <p:cNvSpPr txBox="1"/>
          <p:nvPr/>
        </p:nvSpPr>
        <p:spPr>
          <a:xfrm>
            <a:off x="5424071" y="1418227"/>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latin typeface="Franklin Gothic Book" panose="020B0503020102020204" pitchFamily="34" charset="0"/>
              </a:rPr>
              <a:t>Navigation:  </a:t>
            </a:r>
            <a:r>
              <a:rPr lang="en-US" sz="1400" dirty="0">
                <a:solidFill>
                  <a:schemeClr val="tx1"/>
                </a:solidFill>
                <a:latin typeface="Franklin Gothic Book" panose="020B0503020102020204" pitchFamily="34" charset="0"/>
              </a:rPr>
              <a:t>Reporting Tools &gt; Query &gt; Query Viewer </a:t>
            </a:r>
          </a:p>
        </p:txBody>
      </p:sp>
      <p:sp>
        <p:nvSpPr>
          <p:cNvPr id="8" name="TextBox 7"/>
          <p:cNvSpPr txBox="1"/>
          <p:nvPr/>
        </p:nvSpPr>
        <p:spPr>
          <a:xfrm>
            <a:off x="873346" y="5465546"/>
            <a:ext cx="6909849" cy="738664"/>
          </a:xfrm>
          <a:prstGeom prst="rect">
            <a:avLst/>
          </a:prstGeom>
          <a:solidFill>
            <a:schemeClr val="bg1"/>
          </a:solidFill>
          <a:ln>
            <a:solidFill>
              <a:schemeClr val="tx1"/>
            </a:solidFill>
          </a:ln>
        </p:spPr>
        <p:txBody>
          <a:bodyPr wrap="square" rtlCol="0">
            <a:spAutoFit/>
          </a:bodyPr>
          <a:lstStyle/>
          <a:p>
            <a:r>
              <a:rPr lang="en-US" dirty="0">
                <a:latin typeface="Franklin Gothic Book" panose="020B0503020102020204" pitchFamily="34" charset="0"/>
              </a:rPr>
              <a:t>Run this query to see if you are missing loading any COD response files.  When you cannot get funds to disburse, or ctcLink to recognize origination records, it may be due to you missing to load a response file.</a:t>
            </a:r>
            <a:endParaRPr lang="en-US" b="1" dirty="0">
              <a:latin typeface="Franklin Gothic Book" panose="020B0503020102020204" pitchFamily="34" charset="0"/>
            </a:endParaRPr>
          </a:p>
        </p:txBody>
      </p:sp>
      <p:cxnSp>
        <p:nvCxnSpPr>
          <p:cNvPr id="9" name="Straight Arrow Connector 8"/>
          <p:cNvCxnSpPr/>
          <p:nvPr/>
        </p:nvCxnSpPr>
        <p:spPr>
          <a:xfrm flipH="1" flipV="1">
            <a:off x="1307690" y="3423501"/>
            <a:ext cx="737420" cy="20420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680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319251"/>
            <a:ext cx="8336975" cy="6387261"/>
          </a:xfrm>
        </p:spPr>
        <p:txBody>
          <a:bodyPr/>
          <a:lstStyle/>
          <a:p>
            <a:pPr marL="0" indent="0">
              <a:buNone/>
            </a:pPr>
            <a:endParaRPr lang="en-US" sz="4000" b="1" dirty="0"/>
          </a:p>
          <a:p>
            <a:pPr marL="0" indent="0">
              <a:buNone/>
            </a:pPr>
            <a:endParaRPr lang="en-US" sz="4000" b="1" dirty="0"/>
          </a:p>
          <a:p>
            <a:pPr marL="0" indent="0">
              <a:buNone/>
            </a:pPr>
            <a:endParaRPr lang="en-US" sz="4000" dirty="0">
              <a:latin typeface="Franklin Gothic Medium" panose="020B0603020102020204" pitchFamily="34" charset="0"/>
            </a:endParaRPr>
          </a:p>
          <a:p>
            <a:pPr marL="0" indent="0" algn="ctr">
              <a:buNone/>
            </a:pPr>
            <a:r>
              <a:rPr lang="en-US" sz="4000" dirty="0">
                <a:latin typeface="Franklin Gothic Medium" panose="020B0603020102020204" pitchFamily="34" charset="0"/>
              </a:rPr>
              <a:t>AWARDING AND </a:t>
            </a:r>
          </a:p>
          <a:p>
            <a:pPr marL="0" indent="0" algn="ctr">
              <a:buNone/>
            </a:pPr>
            <a:r>
              <a:rPr lang="en-US" sz="4000" dirty="0">
                <a:latin typeface="Franklin Gothic Medium" panose="020B0603020102020204" pitchFamily="34" charset="0"/>
              </a:rPr>
              <a:t>ORIGINATING </a:t>
            </a:r>
          </a:p>
          <a:p>
            <a:pPr marL="0" indent="0" algn="ctr">
              <a:buNone/>
            </a:pPr>
            <a:r>
              <a:rPr lang="en-US" sz="4000" dirty="0">
                <a:latin typeface="Franklin Gothic Medium" panose="020B0603020102020204" pitchFamily="34" charset="0"/>
              </a:rPr>
              <a:t>A PLUS LOAN</a:t>
            </a:r>
          </a:p>
        </p:txBody>
      </p:sp>
    </p:spTree>
    <p:extLst>
      <p:ext uri="{BB962C8B-B14F-4D97-AF65-F5344CB8AC3E}">
        <p14:creationId xmlns:p14="http://schemas.microsoft.com/office/powerpoint/2010/main" val="3721344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3512" y="283537"/>
            <a:ext cx="8302337" cy="786457"/>
          </a:xfrm>
        </p:spPr>
        <p:txBody>
          <a:bodyPr/>
          <a:lstStyle/>
          <a:p>
            <a:r>
              <a:rPr lang="en-US" dirty="0">
                <a:latin typeface="Franklin Gothic Medium" panose="020B0603020102020204" pitchFamily="34" charset="0"/>
              </a:rPr>
              <a:t>PLUS LOAN PROCESSING</a:t>
            </a:r>
          </a:p>
        </p:txBody>
      </p:sp>
      <p:sp>
        <p:nvSpPr>
          <p:cNvPr id="4" name="Content Placeholder 3"/>
          <p:cNvSpPr>
            <a:spLocks noGrp="1"/>
          </p:cNvSpPr>
          <p:nvPr>
            <p:ph idx="1"/>
          </p:nvPr>
        </p:nvSpPr>
        <p:spPr>
          <a:xfrm>
            <a:off x="403512" y="815686"/>
            <a:ext cx="8336975" cy="5226628"/>
          </a:xfrm>
        </p:spPr>
        <p:txBody>
          <a:bodyPr/>
          <a:lstStyle/>
          <a:p>
            <a:r>
              <a:rPr lang="en-US" dirty="0">
                <a:latin typeface="Franklin Gothic Medium" panose="020B0603020102020204" pitchFamily="34" charset="0"/>
              </a:rPr>
              <a:t>6-STEP PROCESS</a:t>
            </a:r>
          </a:p>
        </p:txBody>
      </p:sp>
      <p:graphicFrame>
        <p:nvGraphicFramePr>
          <p:cNvPr id="2" name="Diagram 1"/>
          <p:cNvGraphicFramePr/>
          <p:nvPr>
            <p:extLst>
              <p:ext uri="{D42A27DB-BD31-4B8C-83A1-F6EECF244321}">
                <p14:modId xmlns:p14="http://schemas.microsoft.com/office/powerpoint/2010/main" val="792566902"/>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59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246" y="163338"/>
            <a:ext cx="8569630" cy="786457"/>
          </a:xfrm>
        </p:spPr>
        <p:txBody>
          <a:bodyPr/>
          <a:lstStyle/>
          <a:p>
            <a:r>
              <a:rPr lang="en-US" dirty="0">
                <a:latin typeface="Franklin Gothic Medium" panose="020B0603020102020204" pitchFamily="34" charset="0"/>
              </a:rPr>
              <a:t>PLUS LOAN PROCESSING CONT’D</a:t>
            </a:r>
          </a:p>
        </p:txBody>
      </p:sp>
      <p:sp>
        <p:nvSpPr>
          <p:cNvPr id="4" name="Content Placeholder 3"/>
          <p:cNvSpPr>
            <a:spLocks noGrp="1"/>
          </p:cNvSpPr>
          <p:nvPr>
            <p:ph idx="1"/>
          </p:nvPr>
        </p:nvSpPr>
        <p:spPr>
          <a:xfrm>
            <a:off x="217607" y="615785"/>
            <a:ext cx="8604269" cy="5247648"/>
          </a:xfrm>
        </p:spPr>
        <p:txBody>
          <a:bodyPr/>
          <a:lstStyle/>
          <a:p>
            <a:r>
              <a:rPr lang="en-US" dirty="0">
                <a:latin typeface="Franklin Gothic Medium" panose="020B0603020102020204" pitchFamily="34" charset="0"/>
              </a:rPr>
              <a:t>AWARD PLUS LOAN</a:t>
            </a:r>
          </a:p>
        </p:txBody>
      </p:sp>
      <p:pic>
        <p:nvPicPr>
          <p:cNvPr id="5" name="Picture 4" descr="A screenshot of a computer&#10;&#10;Description automatically generated">
            <a:extLst>
              <a:ext uri="{FF2B5EF4-FFF2-40B4-BE49-F238E27FC236}">
                <a16:creationId xmlns:a16="http://schemas.microsoft.com/office/drawing/2014/main" id="{0BA7A1AB-2F61-4A63-82A9-1EE1849AAFFD}"/>
              </a:ext>
            </a:extLst>
          </p:cNvPr>
          <p:cNvPicPr>
            <a:picLocks noChangeAspect="1"/>
          </p:cNvPicPr>
          <p:nvPr/>
        </p:nvPicPr>
        <p:blipFill>
          <a:blip r:embed="rId3"/>
          <a:stretch>
            <a:fillRect/>
          </a:stretch>
        </p:blipFill>
        <p:spPr>
          <a:xfrm>
            <a:off x="322122" y="1263212"/>
            <a:ext cx="8602482" cy="4963638"/>
          </a:xfrm>
          <a:prstGeom prst="rect">
            <a:avLst/>
          </a:prstGeom>
          <a:ln>
            <a:noFill/>
          </a:ln>
          <a:effectLst>
            <a:outerShdw blurRad="292100" dist="139700" dir="2700000" algn="tl" rotWithShape="0">
              <a:srgbClr val="333333">
                <a:alpha val="65000"/>
              </a:srgbClr>
            </a:outerShdw>
          </a:effectLst>
        </p:spPr>
      </p:pic>
      <p:sp>
        <p:nvSpPr>
          <p:cNvPr id="6" name="TextBox 2"/>
          <p:cNvSpPr txBox="1"/>
          <p:nvPr/>
        </p:nvSpPr>
        <p:spPr>
          <a:xfrm>
            <a:off x="5296252" y="110340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latin typeface="Franklin Gothic Book" panose="020B0503020102020204" pitchFamily="34" charset="0"/>
              </a:rPr>
              <a:t>Navigation:  </a:t>
            </a:r>
            <a:r>
              <a:rPr lang="en-US" sz="1400" dirty="0">
                <a:solidFill>
                  <a:schemeClr val="tx1"/>
                </a:solidFill>
                <a:latin typeface="Franklin Gothic Book" panose="020B0503020102020204" pitchFamily="34" charset="0"/>
              </a:rPr>
              <a:t>Financial Aid &gt; Awards &gt; Award Processing &gt; Assign Awards to a Student</a:t>
            </a:r>
          </a:p>
        </p:txBody>
      </p:sp>
      <p:sp>
        <p:nvSpPr>
          <p:cNvPr id="8" name="TextBox 7"/>
          <p:cNvSpPr txBox="1"/>
          <p:nvPr/>
        </p:nvSpPr>
        <p:spPr>
          <a:xfrm>
            <a:off x="1541939" y="5729928"/>
            <a:ext cx="6909849" cy="523220"/>
          </a:xfrm>
          <a:prstGeom prst="rect">
            <a:avLst/>
          </a:prstGeom>
          <a:solidFill>
            <a:schemeClr val="bg1"/>
          </a:solidFill>
          <a:ln>
            <a:solidFill>
              <a:schemeClr val="tx1"/>
            </a:solidFill>
          </a:ln>
        </p:spPr>
        <p:txBody>
          <a:bodyPr wrap="square" rtlCol="0">
            <a:spAutoFit/>
          </a:bodyPr>
          <a:lstStyle/>
          <a:p>
            <a:r>
              <a:rPr lang="en-US" dirty="0">
                <a:latin typeface="Franklin Gothic Book" panose="020B0503020102020204" pitchFamily="34" charset="0"/>
              </a:rPr>
              <a:t>Always sequence PLUS award at the end of the aid package so it deducts properly from COA </a:t>
            </a:r>
            <a:endParaRPr lang="en-US" b="1" dirty="0">
              <a:latin typeface="Franklin Gothic Book" panose="020B0503020102020204" pitchFamily="34" charset="0"/>
            </a:endParaRPr>
          </a:p>
        </p:txBody>
      </p:sp>
    </p:spTree>
    <p:extLst>
      <p:ext uri="{BB962C8B-B14F-4D97-AF65-F5344CB8AC3E}">
        <p14:creationId xmlns:p14="http://schemas.microsoft.com/office/powerpoint/2010/main" val="194652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123" y="206772"/>
            <a:ext cx="8302337" cy="786457"/>
          </a:xfrm>
        </p:spPr>
        <p:txBody>
          <a:bodyPr/>
          <a:lstStyle/>
          <a:p>
            <a:r>
              <a:rPr lang="en-US" dirty="0">
                <a:latin typeface="Franklin Gothic Medium" panose="020B0603020102020204" pitchFamily="34" charset="0"/>
              </a:rPr>
              <a:t>PLUS LOAN PROCESSING CONT’D</a:t>
            </a:r>
          </a:p>
        </p:txBody>
      </p:sp>
      <p:sp>
        <p:nvSpPr>
          <p:cNvPr id="4" name="Content Placeholder 3"/>
          <p:cNvSpPr>
            <a:spLocks noGrp="1"/>
          </p:cNvSpPr>
          <p:nvPr>
            <p:ph idx="1"/>
          </p:nvPr>
        </p:nvSpPr>
        <p:spPr>
          <a:xfrm>
            <a:off x="287485" y="698865"/>
            <a:ext cx="8336975" cy="5226628"/>
          </a:xfrm>
        </p:spPr>
        <p:txBody>
          <a:bodyPr/>
          <a:lstStyle/>
          <a:p>
            <a:r>
              <a:rPr lang="en-US" dirty="0">
                <a:latin typeface="Franklin Gothic Medium" panose="020B0603020102020204" pitchFamily="34" charset="0"/>
              </a:rPr>
              <a:t>6-STEP PROCESS</a:t>
            </a:r>
          </a:p>
        </p:txBody>
      </p:sp>
      <p:graphicFrame>
        <p:nvGraphicFramePr>
          <p:cNvPr id="2" name="Diagram 1"/>
          <p:cNvGraphicFramePr/>
          <p:nvPr>
            <p:extLst>
              <p:ext uri="{D42A27DB-BD31-4B8C-83A1-F6EECF244321}">
                <p14:modId xmlns:p14="http://schemas.microsoft.com/office/powerpoint/2010/main" val="809690377"/>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613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329219"/>
            <a:ext cx="8336975" cy="797070"/>
          </a:xfrm>
        </p:spPr>
        <p:txBody>
          <a:bodyPr/>
          <a:lstStyle/>
          <a:p>
            <a:r>
              <a:rPr lang="en-US" dirty="0">
                <a:latin typeface="Franklin Gothic Medium" panose="020B0603020102020204" pitchFamily="34" charset="0"/>
              </a:rPr>
              <a:t>OBJECTIVES</a:t>
            </a:r>
          </a:p>
        </p:txBody>
      </p:sp>
      <p:sp>
        <p:nvSpPr>
          <p:cNvPr id="8" name="Content Placeholder 5"/>
          <p:cNvSpPr>
            <a:spLocks noGrp="1"/>
          </p:cNvSpPr>
          <p:nvPr>
            <p:ph idx="1"/>
          </p:nvPr>
        </p:nvSpPr>
        <p:spPr>
          <a:xfrm>
            <a:off x="536860" y="1989655"/>
            <a:ext cx="8336975" cy="3757046"/>
          </a:xfrm>
        </p:spPr>
        <p:txBody>
          <a:bodyPr/>
          <a:lstStyle/>
          <a:p>
            <a:pPr marL="0" indent="0">
              <a:buNone/>
            </a:pPr>
            <a:r>
              <a:rPr lang="en-US" dirty="0">
                <a:latin typeface="Franklin Gothic Book" panose="020B0503020102020204" pitchFamily="34" charset="0"/>
              </a:rPr>
              <a:t>After completing this training, you should be able to:</a:t>
            </a:r>
            <a:endParaRPr lang="en-US" sz="2400" dirty="0">
              <a:latin typeface="Franklin Gothic Book" panose="020B0503020102020204" pitchFamily="34" charset="0"/>
            </a:endParaRPr>
          </a:p>
          <a:p>
            <a:r>
              <a:rPr lang="en-US" sz="2400" dirty="0">
                <a:latin typeface="Franklin Gothic Book" panose="020B0503020102020204" pitchFamily="34" charset="0"/>
              </a:rPr>
              <a:t>Understand the loan origination (Batch and Single Student) process</a:t>
            </a:r>
          </a:p>
          <a:p>
            <a:r>
              <a:rPr lang="en-US" sz="2400" dirty="0">
                <a:latin typeface="Franklin Gothic Book" panose="020B0503020102020204" pitchFamily="34" charset="0"/>
              </a:rPr>
              <a:t>Understand the Loan Origination Outbound and Inbound Process</a:t>
            </a:r>
          </a:p>
          <a:p>
            <a:r>
              <a:rPr lang="en-US" sz="2400" dirty="0">
                <a:latin typeface="Franklin Gothic Book" panose="020B0503020102020204" pitchFamily="34" charset="0"/>
              </a:rPr>
              <a:t>Understand the Loan Disbursement Outbound and Inbound Process</a:t>
            </a:r>
          </a:p>
          <a:p>
            <a:r>
              <a:rPr lang="en-US" sz="2400" dirty="0">
                <a:latin typeface="Franklin Gothic Book" panose="020B0503020102020204" pitchFamily="34" charset="0"/>
              </a:rPr>
              <a:t>Understand how to query for missing COD files</a:t>
            </a:r>
          </a:p>
          <a:p>
            <a:r>
              <a:rPr lang="en-US" sz="2400" dirty="0">
                <a:latin typeface="Franklin Gothic Book" panose="020B0503020102020204" pitchFamily="34" charset="0"/>
              </a:rPr>
              <a:t>Understand how to award and originate a PLUS loan</a:t>
            </a:r>
          </a:p>
          <a:p>
            <a:r>
              <a:rPr lang="en-US" sz="2400" dirty="0">
                <a:latin typeface="Franklin Gothic Book" panose="020B0503020102020204" pitchFamily="34" charset="0"/>
              </a:rPr>
              <a:t>Understand how to award and process a Private/ALT Loan</a:t>
            </a:r>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248" y="294198"/>
            <a:ext cx="8569630" cy="786457"/>
          </a:xfrm>
        </p:spPr>
        <p:txBody>
          <a:bodyPr/>
          <a:lstStyle/>
          <a:p>
            <a:r>
              <a:rPr lang="en-US" dirty="0">
                <a:latin typeface="Franklin Gothic Medium" panose="020B0603020102020204" pitchFamily="34" charset="0"/>
              </a:rPr>
              <a:t>PLUS LOAN PROCESSING CONT’D</a:t>
            </a:r>
          </a:p>
        </p:txBody>
      </p:sp>
      <p:pic>
        <p:nvPicPr>
          <p:cNvPr id="5" name="Picture 4" descr="A screenshot of a computer&#10;&#10;Description automatically generated">
            <a:extLst>
              <a:ext uri="{FF2B5EF4-FFF2-40B4-BE49-F238E27FC236}">
                <a16:creationId xmlns:a16="http://schemas.microsoft.com/office/drawing/2014/main" id="{D8E1C298-4B02-DB9F-8CAF-C65487B5275D}"/>
              </a:ext>
            </a:extLst>
          </p:cNvPr>
          <p:cNvPicPr>
            <a:picLocks noChangeAspect="1"/>
          </p:cNvPicPr>
          <p:nvPr/>
        </p:nvPicPr>
        <p:blipFill>
          <a:blip r:embed="rId3"/>
          <a:stretch>
            <a:fillRect/>
          </a:stretch>
        </p:blipFill>
        <p:spPr>
          <a:xfrm>
            <a:off x="322122" y="1415821"/>
            <a:ext cx="8667969" cy="4730061"/>
          </a:xfrm>
          <a:prstGeom prst="rect">
            <a:avLst/>
          </a:prstGeom>
          <a:ln>
            <a:solidFill>
              <a:schemeClr val="tx1"/>
            </a:solidFill>
          </a:ln>
        </p:spPr>
      </p:pic>
      <p:sp>
        <p:nvSpPr>
          <p:cNvPr id="4" name="Content Placeholder 3"/>
          <p:cNvSpPr>
            <a:spLocks noGrp="1"/>
          </p:cNvSpPr>
          <p:nvPr>
            <p:ph idx="1"/>
          </p:nvPr>
        </p:nvSpPr>
        <p:spPr>
          <a:xfrm>
            <a:off x="217609" y="687426"/>
            <a:ext cx="8604269" cy="5247648"/>
          </a:xfrm>
        </p:spPr>
        <p:txBody>
          <a:bodyPr/>
          <a:lstStyle/>
          <a:p>
            <a:r>
              <a:rPr lang="en-US" dirty="0">
                <a:latin typeface="Franklin Gothic Medium" panose="020B0603020102020204" pitchFamily="34" charset="0"/>
              </a:rPr>
              <a:t>ORIGINATE SINGLE LOAN</a:t>
            </a:r>
          </a:p>
        </p:txBody>
      </p:sp>
      <p:sp>
        <p:nvSpPr>
          <p:cNvPr id="6" name="TextBox 2"/>
          <p:cNvSpPr txBox="1"/>
          <p:nvPr/>
        </p:nvSpPr>
        <p:spPr>
          <a:xfrm>
            <a:off x="5296252" y="110340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latin typeface="Franklin Gothic Book" panose="020B0503020102020204" pitchFamily="34" charset="0"/>
              </a:rPr>
              <a:t>Navigation:  </a:t>
            </a:r>
            <a:r>
              <a:rPr lang="en-US" sz="1400" dirty="0">
                <a:solidFill>
                  <a:schemeClr val="tx1"/>
                </a:solidFill>
                <a:latin typeface="Franklin Gothic Book" panose="020B0503020102020204" pitchFamily="34" charset="0"/>
              </a:rPr>
              <a:t>Financial Aid &gt; Loans &gt; Process Loans</a:t>
            </a:r>
          </a:p>
        </p:txBody>
      </p:sp>
    </p:spTree>
    <p:extLst>
      <p:ext uri="{BB962C8B-B14F-4D97-AF65-F5344CB8AC3E}">
        <p14:creationId xmlns:p14="http://schemas.microsoft.com/office/powerpoint/2010/main" val="1462523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123" y="206772"/>
            <a:ext cx="8302337" cy="786457"/>
          </a:xfrm>
        </p:spPr>
        <p:txBody>
          <a:bodyPr/>
          <a:lstStyle/>
          <a:p>
            <a:r>
              <a:rPr lang="en-US" dirty="0">
                <a:latin typeface="Franklin Gothic Medium" panose="020B0603020102020204" pitchFamily="34" charset="0"/>
              </a:rPr>
              <a:t>PLUS LOAN PROCESSING CONT’D</a:t>
            </a:r>
          </a:p>
        </p:txBody>
      </p:sp>
      <p:sp>
        <p:nvSpPr>
          <p:cNvPr id="4" name="Content Placeholder 3"/>
          <p:cNvSpPr>
            <a:spLocks noGrp="1"/>
          </p:cNvSpPr>
          <p:nvPr>
            <p:ph idx="1"/>
          </p:nvPr>
        </p:nvSpPr>
        <p:spPr>
          <a:xfrm>
            <a:off x="184562" y="724277"/>
            <a:ext cx="8336975" cy="5226628"/>
          </a:xfrm>
        </p:spPr>
        <p:txBody>
          <a:bodyPr/>
          <a:lstStyle/>
          <a:p>
            <a:r>
              <a:rPr lang="en-US" dirty="0">
                <a:latin typeface="Franklin Gothic Medium" panose="020B0603020102020204" pitchFamily="34" charset="0"/>
              </a:rPr>
              <a:t>6-STEP PROCESS</a:t>
            </a:r>
          </a:p>
        </p:txBody>
      </p:sp>
      <p:graphicFrame>
        <p:nvGraphicFramePr>
          <p:cNvPr id="2" name="Diagram 1"/>
          <p:cNvGraphicFramePr/>
          <p:nvPr>
            <p:extLst>
              <p:ext uri="{D42A27DB-BD31-4B8C-83A1-F6EECF244321}">
                <p14:modId xmlns:p14="http://schemas.microsoft.com/office/powerpoint/2010/main" val="1832617210"/>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5706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248" y="294198"/>
            <a:ext cx="8569630" cy="786457"/>
          </a:xfrm>
        </p:spPr>
        <p:txBody>
          <a:bodyPr/>
          <a:lstStyle/>
          <a:p>
            <a:r>
              <a:rPr lang="en-US" dirty="0">
                <a:latin typeface="Franklin Gothic Medium" panose="020B0603020102020204" pitchFamily="34" charset="0"/>
              </a:rPr>
              <a:t>PLUS LOAN PROCESSING CONT’D</a:t>
            </a:r>
          </a:p>
        </p:txBody>
      </p:sp>
      <p:pic>
        <p:nvPicPr>
          <p:cNvPr id="9" name="Picture 8" descr="A screenshot of a computer&#10;&#10;Description automatically generated">
            <a:extLst>
              <a:ext uri="{FF2B5EF4-FFF2-40B4-BE49-F238E27FC236}">
                <a16:creationId xmlns:a16="http://schemas.microsoft.com/office/drawing/2014/main" id="{C46B15CC-40AB-0CE1-CE15-D2210739C447}"/>
              </a:ext>
            </a:extLst>
          </p:cNvPr>
          <p:cNvPicPr>
            <a:picLocks noChangeAspect="1"/>
          </p:cNvPicPr>
          <p:nvPr/>
        </p:nvPicPr>
        <p:blipFill>
          <a:blip r:embed="rId3"/>
          <a:stretch>
            <a:fillRect/>
          </a:stretch>
        </p:blipFill>
        <p:spPr>
          <a:xfrm>
            <a:off x="373644" y="1394460"/>
            <a:ext cx="2656270" cy="2557661"/>
          </a:xfrm>
          <a:prstGeom prst="rect">
            <a:avLst/>
          </a:prstGeom>
          <a:ln>
            <a:solidFill>
              <a:schemeClr val="tx1"/>
            </a:solidFill>
          </a:ln>
        </p:spPr>
      </p:pic>
      <p:pic>
        <p:nvPicPr>
          <p:cNvPr id="14" name="Picture 13" descr="A screenshot of a computer&#10;&#10;Description automatically generated">
            <a:extLst>
              <a:ext uri="{FF2B5EF4-FFF2-40B4-BE49-F238E27FC236}">
                <a16:creationId xmlns:a16="http://schemas.microsoft.com/office/drawing/2014/main" id="{30491A71-0A48-2AF5-982B-EE627F8D4FAB}"/>
              </a:ext>
            </a:extLst>
          </p:cNvPr>
          <p:cNvPicPr>
            <a:picLocks noChangeAspect="1"/>
          </p:cNvPicPr>
          <p:nvPr/>
        </p:nvPicPr>
        <p:blipFill>
          <a:blip r:embed="rId4"/>
          <a:stretch>
            <a:fillRect/>
          </a:stretch>
        </p:blipFill>
        <p:spPr>
          <a:xfrm>
            <a:off x="3248756" y="1656070"/>
            <a:ext cx="5590441" cy="5047307"/>
          </a:xfrm>
          <a:prstGeom prst="rect">
            <a:avLst/>
          </a:prstGeom>
          <a:ln>
            <a:solidFill>
              <a:schemeClr val="tx1"/>
            </a:solidFill>
          </a:ln>
        </p:spPr>
      </p:pic>
      <p:sp>
        <p:nvSpPr>
          <p:cNvPr id="4" name="Content Placeholder 3"/>
          <p:cNvSpPr>
            <a:spLocks noGrp="1"/>
          </p:cNvSpPr>
          <p:nvPr>
            <p:ph idx="1"/>
          </p:nvPr>
        </p:nvSpPr>
        <p:spPr>
          <a:xfrm>
            <a:off x="234928" y="687426"/>
            <a:ext cx="8604269" cy="5247648"/>
          </a:xfrm>
        </p:spPr>
        <p:txBody>
          <a:bodyPr/>
          <a:lstStyle/>
          <a:p>
            <a:r>
              <a:rPr lang="en-US" dirty="0">
                <a:latin typeface="Franklin Gothic Medium" panose="020B0603020102020204" pitchFamily="34" charset="0"/>
              </a:rPr>
              <a:t>CREATE PARENT EMPL RECORD</a:t>
            </a:r>
          </a:p>
        </p:txBody>
      </p:sp>
      <p:sp>
        <p:nvSpPr>
          <p:cNvPr id="6" name="TextBox 2"/>
          <p:cNvSpPr txBox="1"/>
          <p:nvPr/>
        </p:nvSpPr>
        <p:spPr>
          <a:xfrm>
            <a:off x="5532413" y="1346523"/>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latin typeface="Franklin Gothic Book" panose="020B0503020102020204" pitchFamily="34" charset="0"/>
              </a:rPr>
              <a:t>Navigation:  </a:t>
            </a:r>
            <a:r>
              <a:rPr lang="en-US" sz="1400" dirty="0">
                <a:solidFill>
                  <a:schemeClr val="tx1"/>
                </a:solidFill>
                <a:latin typeface="Franklin Gothic Book" panose="020B0503020102020204" pitchFamily="34" charset="0"/>
              </a:rPr>
              <a:t>Campus Community &gt; Personal Information &gt; Add/Update a Person</a:t>
            </a:r>
          </a:p>
        </p:txBody>
      </p:sp>
      <p:sp>
        <p:nvSpPr>
          <p:cNvPr id="8" name="TextBox 7"/>
          <p:cNvSpPr txBox="1"/>
          <p:nvPr/>
        </p:nvSpPr>
        <p:spPr>
          <a:xfrm>
            <a:off x="252248" y="4373352"/>
            <a:ext cx="6909849" cy="523220"/>
          </a:xfrm>
          <a:prstGeom prst="rect">
            <a:avLst/>
          </a:prstGeom>
          <a:solidFill>
            <a:schemeClr val="bg1"/>
          </a:solidFill>
          <a:ln>
            <a:solidFill>
              <a:schemeClr val="tx1"/>
            </a:solidFill>
          </a:ln>
        </p:spPr>
        <p:txBody>
          <a:bodyPr wrap="square" rtlCol="0">
            <a:spAutoFit/>
          </a:bodyPr>
          <a:lstStyle/>
          <a:p>
            <a:r>
              <a:rPr lang="en-US" dirty="0">
                <a:latin typeface="Franklin Gothic Book" panose="020B0503020102020204" pitchFamily="34" charset="0"/>
              </a:rPr>
              <a:t>If the parent has no existing EMPL in ctcLink, a EMPL record must be created so you’re able to link the parent borrower to the loan record.</a:t>
            </a:r>
            <a:endParaRPr lang="en-US" b="1" dirty="0">
              <a:latin typeface="Franklin Gothic Book" panose="020B0503020102020204" pitchFamily="34" charset="0"/>
            </a:endParaRPr>
          </a:p>
        </p:txBody>
      </p:sp>
      <p:cxnSp>
        <p:nvCxnSpPr>
          <p:cNvPr id="10" name="Straight Arrow Connector 9"/>
          <p:cNvCxnSpPr>
            <a:cxnSpLocks/>
          </p:cNvCxnSpPr>
          <p:nvPr/>
        </p:nvCxnSpPr>
        <p:spPr>
          <a:xfrm flipV="1">
            <a:off x="995881" y="2009869"/>
            <a:ext cx="4237022" cy="4436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624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123" y="261588"/>
            <a:ext cx="8302337" cy="786457"/>
          </a:xfrm>
        </p:spPr>
        <p:txBody>
          <a:bodyPr/>
          <a:lstStyle/>
          <a:p>
            <a:r>
              <a:rPr lang="en-US" dirty="0">
                <a:latin typeface="Franklin Gothic Medium" panose="020B0603020102020204" pitchFamily="34" charset="0"/>
              </a:rPr>
              <a:t>PLUS LOAN PROCESSING CONT’D</a:t>
            </a:r>
          </a:p>
        </p:txBody>
      </p:sp>
      <p:sp>
        <p:nvSpPr>
          <p:cNvPr id="4" name="Content Placeholder 3"/>
          <p:cNvSpPr>
            <a:spLocks noGrp="1"/>
          </p:cNvSpPr>
          <p:nvPr>
            <p:ph idx="1"/>
          </p:nvPr>
        </p:nvSpPr>
        <p:spPr>
          <a:xfrm>
            <a:off x="217391" y="731520"/>
            <a:ext cx="8336975" cy="5226628"/>
          </a:xfrm>
        </p:spPr>
        <p:txBody>
          <a:bodyPr/>
          <a:lstStyle/>
          <a:p>
            <a:r>
              <a:rPr lang="en-US" dirty="0">
                <a:latin typeface="Franklin Gothic Medium" panose="020B0603020102020204" pitchFamily="34" charset="0"/>
              </a:rPr>
              <a:t>6-STEP PROCESS</a:t>
            </a:r>
          </a:p>
        </p:txBody>
      </p:sp>
      <p:graphicFrame>
        <p:nvGraphicFramePr>
          <p:cNvPr id="2" name="Diagram 1"/>
          <p:cNvGraphicFramePr/>
          <p:nvPr>
            <p:extLst>
              <p:ext uri="{D42A27DB-BD31-4B8C-83A1-F6EECF244321}">
                <p14:modId xmlns:p14="http://schemas.microsoft.com/office/powerpoint/2010/main" val="1582632760"/>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7145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017" y="196473"/>
            <a:ext cx="8569630" cy="786457"/>
          </a:xfrm>
        </p:spPr>
        <p:txBody>
          <a:bodyPr/>
          <a:lstStyle/>
          <a:p>
            <a:r>
              <a:rPr lang="en-US" dirty="0">
                <a:latin typeface="Franklin Gothic Medium" panose="020B0603020102020204" pitchFamily="34" charset="0"/>
              </a:rPr>
              <a:t>PLUS LOAN PROCESSING CONT’D</a:t>
            </a:r>
          </a:p>
        </p:txBody>
      </p:sp>
      <p:pic>
        <p:nvPicPr>
          <p:cNvPr id="7" name="Picture 6" descr="A screenshot of a computer&#10;&#10;Description automatically generated">
            <a:extLst>
              <a:ext uri="{FF2B5EF4-FFF2-40B4-BE49-F238E27FC236}">
                <a16:creationId xmlns:a16="http://schemas.microsoft.com/office/drawing/2014/main" id="{15FE3657-AF97-70F3-A6EF-096680E1C6FC}"/>
              </a:ext>
            </a:extLst>
          </p:cNvPr>
          <p:cNvPicPr>
            <a:picLocks noChangeAspect="1"/>
          </p:cNvPicPr>
          <p:nvPr/>
        </p:nvPicPr>
        <p:blipFill>
          <a:blip r:embed="rId3"/>
          <a:stretch>
            <a:fillRect/>
          </a:stretch>
        </p:blipFill>
        <p:spPr>
          <a:xfrm>
            <a:off x="205017" y="1456162"/>
            <a:ext cx="8866555" cy="3391285"/>
          </a:xfrm>
          <a:prstGeom prst="rect">
            <a:avLst/>
          </a:prstGeom>
          <a:ln>
            <a:solidFill>
              <a:schemeClr val="tx1"/>
            </a:solidFill>
          </a:ln>
        </p:spPr>
      </p:pic>
      <p:sp>
        <p:nvSpPr>
          <p:cNvPr id="4" name="Content Placeholder 3"/>
          <p:cNvSpPr>
            <a:spLocks noGrp="1"/>
          </p:cNvSpPr>
          <p:nvPr>
            <p:ph idx="1"/>
          </p:nvPr>
        </p:nvSpPr>
        <p:spPr>
          <a:xfrm>
            <a:off x="164806" y="715735"/>
            <a:ext cx="8604269" cy="5247648"/>
          </a:xfrm>
        </p:spPr>
        <p:txBody>
          <a:bodyPr/>
          <a:lstStyle/>
          <a:p>
            <a:r>
              <a:rPr lang="en-US" dirty="0">
                <a:latin typeface="Franklin Gothic Medium" panose="020B0603020102020204" pitchFamily="34" charset="0"/>
              </a:rPr>
              <a:t>ESTABLISH RELATIONSHIP</a:t>
            </a:r>
          </a:p>
        </p:txBody>
      </p:sp>
      <p:sp>
        <p:nvSpPr>
          <p:cNvPr id="6" name="TextBox 2"/>
          <p:cNvSpPr txBox="1"/>
          <p:nvPr/>
        </p:nvSpPr>
        <p:spPr>
          <a:xfrm>
            <a:off x="5453568" y="1082851"/>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latin typeface="Franklin Gothic Book" panose="020B0503020102020204" pitchFamily="34" charset="0"/>
              </a:rPr>
              <a:t>Navigation:  </a:t>
            </a:r>
            <a:r>
              <a:rPr lang="en-US" sz="1400" dirty="0">
                <a:solidFill>
                  <a:schemeClr val="tx1"/>
                </a:solidFill>
                <a:latin typeface="Franklin Gothic Book" panose="020B0503020102020204" pitchFamily="34" charset="0"/>
              </a:rPr>
              <a:t>Campus Community &gt; Personal Information &gt; Biographical &gt; Relationships &gt; Relationships</a:t>
            </a:r>
          </a:p>
        </p:txBody>
      </p:sp>
      <p:sp>
        <p:nvSpPr>
          <p:cNvPr id="8" name="TextBox 7"/>
          <p:cNvSpPr txBox="1"/>
          <p:nvPr/>
        </p:nvSpPr>
        <p:spPr>
          <a:xfrm>
            <a:off x="327693" y="5407169"/>
            <a:ext cx="8576053" cy="523220"/>
          </a:xfrm>
          <a:prstGeom prst="rect">
            <a:avLst/>
          </a:prstGeom>
          <a:solidFill>
            <a:schemeClr val="bg1"/>
          </a:solidFill>
          <a:ln>
            <a:solidFill>
              <a:schemeClr val="tx1"/>
            </a:solidFill>
          </a:ln>
        </p:spPr>
        <p:txBody>
          <a:bodyPr wrap="square" rtlCol="0">
            <a:spAutoFit/>
          </a:bodyPr>
          <a:lstStyle/>
          <a:p>
            <a:r>
              <a:rPr lang="en-US" dirty="0">
                <a:latin typeface="Franklin Gothic Book" panose="020B0503020102020204" pitchFamily="34" charset="0"/>
              </a:rPr>
              <a:t>Enter the student’s EMPL when establishing the relationship – not the parent.  In the </a:t>
            </a:r>
            <a:r>
              <a:rPr lang="en-US" b="1" dirty="0">
                <a:latin typeface="Franklin Gothic Book" panose="020B0503020102020204" pitchFamily="34" charset="0"/>
              </a:rPr>
              <a:t>Related ID </a:t>
            </a:r>
            <a:r>
              <a:rPr lang="en-US" dirty="0">
                <a:latin typeface="Franklin Gothic Book" panose="020B0503020102020204" pitchFamily="34" charset="0"/>
              </a:rPr>
              <a:t>field, enter the parent’s new EMPL.  Define the Relationship and the Guardianship status.</a:t>
            </a:r>
            <a:endParaRPr lang="en-US" b="1" dirty="0">
              <a:latin typeface="Franklin Gothic Book" panose="020B0503020102020204" pitchFamily="34" charset="0"/>
            </a:endParaRPr>
          </a:p>
        </p:txBody>
      </p:sp>
    </p:spTree>
    <p:extLst>
      <p:ext uri="{BB962C8B-B14F-4D97-AF65-F5344CB8AC3E}">
        <p14:creationId xmlns:p14="http://schemas.microsoft.com/office/powerpoint/2010/main" val="3332723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123" y="206772"/>
            <a:ext cx="8302337" cy="786457"/>
          </a:xfrm>
        </p:spPr>
        <p:txBody>
          <a:bodyPr/>
          <a:lstStyle/>
          <a:p>
            <a:r>
              <a:rPr lang="en-US" dirty="0">
                <a:latin typeface="Franklin Gothic Medium" panose="020B0603020102020204" pitchFamily="34" charset="0"/>
              </a:rPr>
              <a:t>PLUS LOAN PROCESSING CONT’D</a:t>
            </a:r>
          </a:p>
        </p:txBody>
      </p:sp>
      <p:sp>
        <p:nvSpPr>
          <p:cNvPr id="4" name="Content Placeholder 3"/>
          <p:cNvSpPr>
            <a:spLocks noGrp="1"/>
          </p:cNvSpPr>
          <p:nvPr>
            <p:ph idx="1"/>
          </p:nvPr>
        </p:nvSpPr>
        <p:spPr>
          <a:xfrm>
            <a:off x="287485" y="715617"/>
            <a:ext cx="8336975" cy="5226628"/>
          </a:xfrm>
        </p:spPr>
        <p:txBody>
          <a:bodyPr/>
          <a:lstStyle/>
          <a:p>
            <a:r>
              <a:rPr lang="en-US" dirty="0">
                <a:latin typeface="Franklin Gothic Medium" panose="020B0603020102020204" pitchFamily="34" charset="0"/>
              </a:rPr>
              <a:t>6-STEP PROCESS</a:t>
            </a:r>
          </a:p>
        </p:txBody>
      </p:sp>
      <p:graphicFrame>
        <p:nvGraphicFramePr>
          <p:cNvPr id="2" name="Diagram 1"/>
          <p:cNvGraphicFramePr/>
          <p:nvPr>
            <p:extLst>
              <p:ext uri="{D42A27DB-BD31-4B8C-83A1-F6EECF244321}">
                <p14:modId xmlns:p14="http://schemas.microsoft.com/office/powerpoint/2010/main" val="3164126204"/>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3285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185" y="168830"/>
            <a:ext cx="8569630" cy="786457"/>
          </a:xfrm>
        </p:spPr>
        <p:txBody>
          <a:bodyPr/>
          <a:lstStyle/>
          <a:p>
            <a:r>
              <a:rPr lang="en-US" dirty="0">
                <a:latin typeface="Franklin Gothic Medium" panose="020B0603020102020204" pitchFamily="34" charset="0"/>
              </a:rPr>
              <a:t>PLUS LOAN PROCESSING CONT’D</a:t>
            </a:r>
          </a:p>
        </p:txBody>
      </p:sp>
      <p:sp>
        <p:nvSpPr>
          <p:cNvPr id="4" name="Content Placeholder 3"/>
          <p:cNvSpPr>
            <a:spLocks noGrp="1"/>
          </p:cNvSpPr>
          <p:nvPr>
            <p:ph idx="1"/>
          </p:nvPr>
        </p:nvSpPr>
        <p:spPr>
          <a:xfrm>
            <a:off x="197808" y="620668"/>
            <a:ext cx="8604269" cy="5247648"/>
          </a:xfrm>
        </p:spPr>
        <p:txBody>
          <a:bodyPr/>
          <a:lstStyle/>
          <a:p>
            <a:r>
              <a:rPr lang="en-US" dirty="0">
                <a:latin typeface="Franklin Gothic Medium" panose="020B0603020102020204" pitchFamily="34" charset="0"/>
              </a:rPr>
              <a:t>LINK PARENT TO PLUS LOAN RECORD</a:t>
            </a:r>
          </a:p>
        </p:txBody>
      </p:sp>
      <p:pic>
        <p:nvPicPr>
          <p:cNvPr id="7" name="Picture 6" descr="A screenshot of a computer&#10;&#10;Description automatically generated">
            <a:extLst>
              <a:ext uri="{FF2B5EF4-FFF2-40B4-BE49-F238E27FC236}">
                <a16:creationId xmlns:a16="http://schemas.microsoft.com/office/drawing/2014/main" id="{F2BECB48-FAF0-4272-02B4-BA627AECA31C}"/>
              </a:ext>
            </a:extLst>
          </p:cNvPr>
          <p:cNvPicPr>
            <a:picLocks noChangeAspect="1"/>
          </p:cNvPicPr>
          <p:nvPr/>
        </p:nvPicPr>
        <p:blipFill>
          <a:blip r:embed="rId3"/>
          <a:stretch>
            <a:fillRect/>
          </a:stretch>
        </p:blipFill>
        <p:spPr>
          <a:xfrm>
            <a:off x="197808" y="1477386"/>
            <a:ext cx="8846604" cy="4629795"/>
          </a:xfrm>
          <a:prstGeom prst="rect">
            <a:avLst/>
          </a:prstGeom>
          <a:ln>
            <a:solidFill>
              <a:schemeClr val="tx1"/>
            </a:solidFill>
          </a:ln>
        </p:spPr>
      </p:pic>
      <p:sp>
        <p:nvSpPr>
          <p:cNvPr id="6" name="TextBox 2"/>
          <p:cNvSpPr txBox="1"/>
          <p:nvPr/>
        </p:nvSpPr>
        <p:spPr>
          <a:xfrm>
            <a:off x="5518786" y="1200131"/>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latin typeface="Franklin Gothic Book" panose="020B0503020102020204" pitchFamily="34" charset="0"/>
              </a:rPr>
              <a:t>Navigation:  </a:t>
            </a:r>
            <a:r>
              <a:rPr lang="en-US" sz="1400" dirty="0">
                <a:solidFill>
                  <a:schemeClr val="tx1"/>
                </a:solidFill>
                <a:latin typeface="Franklin Gothic Book" panose="020B0503020102020204" pitchFamily="34" charset="0"/>
              </a:rPr>
              <a:t>Financial Aid &gt; Loans &gt; Direct Lending Management &gt; Manage Direct Loan Application </a:t>
            </a:r>
          </a:p>
        </p:txBody>
      </p:sp>
      <p:sp>
        <p:nvSpPr>
          <p:cNvPr id="8" name="TextBox 7"/>
          <p:cNvSpPr txBox="1"/>
          <p:nvPr/>
        </p:nvSpPr>
        <p:spPr>
          <a:xfrm>
            <a:off x="327693" y="5868834"/>
            <a:ext cx="8576053" cy="523220"/>
          </a:xfrm>
          <a:prstGeom prst="rect">
            <a:avLst/>
          </a:prstGeom>
          <a:solidFill>
            <a:schemeClr val="bg1"/>
          </a:solidFill>
          <a:ln>
            <a:solidFill>
              <a:schemeClr val="tx1"/>
            </a:solidFill>
          </a:ln>
        </p:spPr>
        <p:txBody>
          <a:bodyPr wrap="square" rtlCol="0">
            <a:spAutoFit/>
          </a:bodyPr>
          <a:lstStyle/>
          <a:p>
            <a:r>
              <a:rPr lang="en-US" dirty="0">
                <a:latin typeface="Franklin Gothic Book" panose="020B0503020102020204" pitchFamily="34" charset="0"/>
              </a:rPr>
              <a:t>Enter the parent’s EMPL into the </a:t>
            </a:r>
            <a:r>
              <a:rPr lang="en-US" b="1" dirty="0">
                <a:latin typeface="Franklin Gothic Book" panose="020B0503020102020204" pitchFamily="34" charset="0"/>
              </a:rPr>
              <a:t>Borrower ID </a:t>
            </a:r>
            <a:r>
              <a:rPr lang="en-US" dirty="0">
                <a:latin typeface="Franklin Gothic Book" panose="020B0503020102020204" pitchFamily="34" charset="0"/>
              </a:rPr>
              <a:t>field.  Be sure to also define whether the refund should go to the Parent </a:t>
            </a:r>
            <a:r>
              <a:rPr lang="en-US" i="1" dirty="0">
                <a:latin typeface="Franklin Gothic Book" panose="020B0503020102020204" pitchFamily="34" charset="0"/>
              </a:rPr>
              <a:t>Borrower</a:t>
            </a:r>
            <a:r>
              <a:rPr lang="en-US" dirty="0">
                <a:latin typeface="Franklin Gothic Book" panose="020B0503020102020204" pitchFamily="34" charset="0"/>
              </a:rPr>
              <a:t> or the </a:t>
            </a:r>
            <a:r>
              <a:rPr lang="en-US" i="1" dirty="0">
                <a:latin typeface="Franklin Gothic Book" panose="020B0503020102020204" pitchFamily="34" charset="0"/>
              </a:rPr>
              <a:t>Student </a:t>
            </a:r>
            <a:r>
              <a:rPr lang="en-US" dirty="0">
                <a:latin typeface="Franklin Gothic Book" panose="020B0503020102020204" pitchFamily="34" charset="0"/>
              </a:rPr>
              <a:t>on the </a:t>
            </a:r>
            <a:r>
              <a:rPr lang="en-US" b="1" dirty="0">
                <a:latin typeface="Franklin Gothic Book" panose="020B0503020102020204" pitchFamily="34" charset="0"/>
              </a:rPr>
              <a:t>Loan Refund Indicator </a:t>
            </a:r>
            <a:r>
              <a:rPr lang="en-US" dirty="0">
                <a:latin typeface="Franklin Gothic Book" panose="020B0503020102020204" pitchFamily="34" charset="0"/>
              </a:rPr>
              <a:t>drop down box.  Select </a:t>
            </a:r>
            <a:r>
              <a:rPr lang="en-US" b="1" dirty="0">
                <a:latin typeface="Franklin Gothic Book" panose="020B0503020102020204" pitchFamily="34" charset="0"/>
              </a:rPr>
              <a:t>Save</a:t>
            </a:r>
            <a:r>
              <a:rPr lang="en-US" dirty="0">
                <a:latin typeface="Franklin Gothic Book" panose="020B0503020102020204" pitchFamily="34" charset="0"/>
              </a:rPr>
              <a:t>.</a:t>
            </a:r>
            <a:endParaRPr lang="en-US" b="1" dirty="0">
              <a:latin typeface="Franklin Gothic Book" panose="020B0503020102020204" pitchFamily="34" charset="0"/>
            </a:endParaRPr>
          </a:p>
        </p:txBody>
      </p:sp>
    </p:spTree>
    <p:extLst>
      <p:ext uri="{BB962C8B-B14F-4D97-AF65-F5344CB8AC3E}">
        <p14:creationId xmlns:p14="http://schemas.microsoft.com/office/powerpoint/2010/main" val="3156050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761" y="294197"/>
            <a:ext cx="8302337" cy="786457"/>
          </a:xfrm>
        </p:spPr>
        <p:txBody>
          <a:bodyPr/>
          <a:lstStyle/>
          <a:p>
            <a:r>
              <a:rPr lang="en-US" dirty="0">
                <a:latin typeface="Franklin Gothic Medium" panose="020B0603020102020204" pitchFamily="34" charset="0"/>
              </a:rPr>
              <a:t>PLUS LOAN PROCESSING</a:t>
            </a:r>
          </a:p>
        </p:txBody>
      </p:sp>
      <p:sp>
        <p:nvSpPr>
          <p:cNvPr id="4" name="Content Placeholder 3"/>
          <p:cNvSpPr>
            <a:spLocks noGrp="1"/>
          </p:cNvSpPr>
          <p:nvPr>
            <p:ph idx="1"/>
          </p:nvPr>
        </p:nvSpPr>
        <p:spPr>
          <a:xfrm>
            <a:off x="322123" y="687426"/>
            <a:ext cx="8336975" cy="5226628"/>
          </a:xfrm>
        </p:spPr>
        <p:txBody>
          <a:bodyPr/>
          <a:lstStyle/>
          <a:p>
            <a:r>
              <a:rPr lang="en-US" dirty="0">
                <a:latin typeface="Franklin Gothic Medium" panose="020B0603020102020204" pitchFamily="34" charset="0"/>
              </a:rPr>
              <a:t>6-STEP PROCESS</a:t>
            </a:r>
          </a:p>
        </p:txBody>
      </p:sp>
      <p:graphicFrame>
        <p:nvGraphicFramePr>
          <p:cNvPr id="2" name="Diagram 1"/>
          <p:cNvGraphicFramePr/>
          <p:nvPr>
            <p:extLst>
              <p:ext uri="{D42A27DB-BD31-4B8C-83A1-F6EECF244321}">
                <p14:modId xmlns:p14="http://schemas.microsoft.com/office/powerpoint/2010/main" val="2383633708"/>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8410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248" y="294198"/>
            <a:ext cx="8569630" cy="786457"/>
          </a:xfrm>
        </p:spPr>
        <p:txBody>
          <a:bodyPr/>
          <a:lstStyle/>
          <a:p>
            <a:r>
              <a:rPr lang="en-US" dirty="0">
                <a:latin typeface="Franklin Gothic Medium" panose="020B0603020102020204" pitchFamily="34" charset="0"/>
              </a:rPr>
              <a:t>PLUS LOAN PROCESSING CONT’D</a:t>
            </a:r>
          </a:p>
        </p:txBody>
      </p:sp>
      <p:sp>
        <p:nvSpPr>
          <p:cNvPr id="4" name="Content Placeholder 3"/>
          <p:cNvSpPr>
            <a:spLocks noGrp="1"/>
          </p:cNvSpPr>
          <p:nvPr>
            <p:ph idx="1"/>
          </p:nvPr>
        </p:nvSpPr>
        <p:spPr>
          <a:xfrm>
            <a:off x="234928" y="694218"/>
            <a:ext cx="8604269" cy="5247648"/>
          </a:xfrm>
        </p:spPr>
        <p:txBody>
          <a:bodyPr/>
          <a:lstStyle/>
          <a:p>
            <a:r>
              <a:rPr lang="en-US" dirty="0">
                <a:latin typeface="Franklin Gothic Medium" panose="020B0603020102020204" pitchFamily="34" charset="0"/>
              </a:rPr>
              <a:t>PROCESS LOANS AGAIN</a:t>
            </a:r>
          </a:p>
        </p:txBody>
      </p:sp>
      <p:pic>
        <p:nvPicPr>
          <p:cNvPr id="5" name="Picture 4" descr="A screenshot of a computer&#10;&#10;Description automatically generated">
            <a:extLst>
              <a:ext uri="{FF2B5EF4-FFF2-40B4-BE49-F238E27FC236}">
                <a16:creationId xmlns:a16="http://schemas.microsoft.com/office/drawing/2014/main" id="{652B9F91-075C-D120-FE5E-97E2B95C6C64}"/>
              </a:ext>
            </a:extLst>
          </p:cNvPr>
          <p:cNvPicPr>
            <a:picLocks noChangeAspect="1"/>
          </p:cNvPicPr>
          <p:nvPr/>
        </p:nvPicPr>
        <p:blipFill>
          <a:blip r:embed="rId3"/>
          <a:stretch>
            <a:fillRect/>
          </a:stretch>
        </p:blipFill>
        <p:spPr>
          <a:xfrm>
            <a:off x="234928" y="1529832"/>
            <a:ext cx="8845698" cy="4887270"/>
          </a:xfrm>
          <a:prstGeom prst="rect">
            <a:avLst/>
          </a:prstGeom>
          <a:ln>
            <a:solidFill>
              <a:schemeClr val="tx1"/>
            </a:solidFill>
          </a:ln>
        </p:spPr>
      </p:pic>
      <p:sp>
        <p:nvSpPr>
          <p:cNvPr id="6" name="TextBox 2"/>
          <p:cNvSpPr txBox="1"/>
          <p:nvPr/>
        </p:nvSpPr>
        <p:spPr>
          <a:xfrm>
            <a:off x="5296252" y="110340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latin typeface="Franklin Gothic Book" panose="020B0503020102020204" pitchFamily="34" charset="0"/>
              </a:rPr>
              <a:t>Navigation:  </a:t>
            </a:r>
            <a:r>
              <a:rPr lang="en-US" sz="1400" dirty="0">
                <a:solidFill>
                  <a:schemeClr val="tx1"/>
                </a:solidFill>
                <a:latin typeface="Franklin Gothic Book" panose="020B0503020102020204" pitchFamily="34" charset="0"/>
              </a:rPr>
              <a:t>Financial Aid &gt; Loans &gt; Process Loans</a:t>
            </a:r>
          </a:p>
        </p:txBody>
      </p:sp>
    </p:spTree>
    <p:extLst>
      <p:ext uri="{BB962C8B-B14F-4D97-AF65-F5344CB8AC3E}">
        <p14:creationId xmlns:p14="http://schemas.microsoft.com/office/powerpoint/2010/main" val="1983381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490043" y="358581"/>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dirty="0">
                <a:latin typeface="Franklin Gothic Medium" panose="020B0603020102020204" pitchFamily="34" charset="0"/>
              </a:rPr>
              <a:t>AWARDING AND </a:t>
            </a:r>
          </a:p>
          <a:p>
            <a:pPr marL="0" indent="0" algn="ctr">
              <a:buNone/>
            </a:pPr>
            <a:r>
              <a:rPr lang="en-US" sz="4000" dirty="0">
                <a:latin typeface="Franklin Gothic Medium" panose="020B0603020102020204" pitchFamily="34" charset="0"/>
              </a:rPr>
              <a:t>PROCESSING </a:t>
            </a:r>
          </a:p>
          <a:p>
            <a:pPr marL="0" indent="0" algn="ctr">
              <a:buNone/>
            </a:pPr>
            <a:r>
              <a:rPr lang="en-US" sz="4000" dirty="0">
                <a:latin typeface="Franklin Gothic Medium" panose="020B0603020102020204" pitchFamily="34" charset="0"/>
              </a:rPr>
              <a:t>A PRIVATE/ALT LOAN</a:t>
            </a:r>
          </a:p>
        </p:txBody>
      </p:sp>
    </p:spTree>
    <p:extLst>
      <p:ext uri="{BB962C8B-B14F-4D97-AF65-F5344CB8AC3E}">
        <p14:creationId xmlns:p14="http://schemas.microsoft.com/office/powerpoint/2010/main" val="148635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01433" y="468950"/>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dirty="0">
                <a:latin typeface="Franklin Gothic Medium" panose="020B0603020102020204" pitchFamily="34" charset="0"/>
              </a:rPr>
              <a:t>LOAN ORIGINATION </a:t>
            </a:r>
          </a:p>
          <a:p>
            <a:pPr marL="0" indent="0" algn="ctr">
              <a:buNone/>
            </a:pPr>
            <a:r>
              <a:rPr lang="en-US" sz="4000" dirty="0">
                <a:latin typeface="Franklin Gothic Medium" panose="020B0603020102020204" pitchFamily="34" charset="0"/>
              </a:rPr>
              <a:t>PROCESS (BATCH)</a:t>
            </a:r>
          </a:p>
        </p:txBody>
      </p:sp>
    </p:spTree>
    <p:extLst>
      <p:ext uri="{BB962C8B-B14F-4D97-AF65-F5344CB8AC3E}">
        <p14:creationId xmlns:p14="http://schemas.microsoft.com/office/powerpoint/2010/main" val="394882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247" y="203308"/>
            <a:ext cx="8569630" cy="786457"/>
          </a:xfrm>
        </p:spPr>
        <p:txBody>
          <a:bodyPr/>
          <a:lstStyle/>
          <a:p>
            <a:r>
              <a:rPr lang="en-US" dirty="0">
                <a:latin typeface="Franklin Gothic Medium" panose="020B0603020102020204" pitchFamily="34" charset="0"/>
              </a:rPr>
              <a:t>PRIVATE/ALT LOAN PROCESSING</a:t>
            </a:r>
          </a:p>
        </p:txBody>
      </p:sp>
      <p:pic>
        <p:nvPicPr>
          <p:cNvPr id="7" name="Picture 6" descr="A screenshot of a computer&#10;&#10;Description automatically generated">
            <a:extLst>
              <a:ext uri="{FF2B5EF4-FFF2-40B4-BE49-F238E27FC236}">
                <a16:creationId xmlns:a16="http://schemas.microsoft.com/office/drawing/2014/main" id="{8E86A95D-D5D1-393E-DC64-21538AB2086A}"/>
              </a:ext>
            </a:extLst>
          </p:cNvPr>
          <p:cNvPicPr>
            <a:picLocks noChangeAspect="1"/>
          </p:cNvPicPr>
          <p:nvPr/>
        </p:nvPicPr>
        <p:blipFill>
          <a:blip r:embed="rId3"/>
          <a:stretch>
            <a:fillRect/>
          </a:stretch>
        </p:blipFill>
        <p:spPr>
          <a:xfrm>
            <a:off x="205290" y="1348966"/>
            <a:ext cx="8745514" cy="5075363"/>
          </a:xfrm>
          <a:prstGeom prst="rect">
            <a:avLst/>
          </a:prstGeom>
          <a:ln>
            <a:solidFill>
              <a:schemeClr val="tx1"/>
            </a:solidFill>
          </a:ln>
        </p:spPr>
      </p:pic>
      <p:sp>
        <p:nvSpPr>
          <p:cNvPr id="4" name="Content Placeholder 3"/>
          <p:cNvSpPr>
            <a:spLocks noGrp="1"/>
          </p:cNvSpPr>
          <p:nvPr>
            <p:ph idx="1"/>
          </p:nvPr>
        </p:nvSpPr>
        <p:spPr>
          <a:xfrm>
            <a:off x="211449" y="640392"/>
            <a:ext cx="8604269" cy="5247648"/>
          </a:xfrm>
        </p:spPr>
        <p:txBody>
          <a:bodyPr/>
          <a:lstStyle/>
          <a:p>
            <a:r>
              <a:rPr lang="en-US" dirty="0">
                <a:latin typeface="Franklin Gothic Medium" panose="020B0603020102020204" pitchFamily="34" charset="0"/>
              </a:rPr>
              <a:t>AWARD PRIVATE/ALT LOAN</a:t>
            </a:r>
          </a:p>
        </p:txBody>
      </p:sp>
      <p:sp>
        <p:nvSpPr>
          <p:cNvPr id="6" name="TextBox 2"/>
          <p:cNvSpPr txBox="1"/>
          <p:nvPr/>
        </p:nvSpPr>
        <p:spPr>
          <a:xfrm>
            <a:off x="5313571" y="893380"/>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latin typeface="Franklin Gothic Book" panose="020B0503020102020204" pitchFamily="34" charset="0"/>
              </a:rPr>
              <a:t>Navigation:  </a:t>
            </a:r>
            <a:r>
              <a:rPr lang="en-US" sz="1400" dirty="0">
                <a:solidFill>
                  <a:schemeClr val="tx1"/>
                </a:solidFill>
                <a:latin typeface="Franklin Gothic Book" panose="020B0503020102020204" pitchFamily="34" charset="0"/>
              </a:rPr>
              <a:t>Financial Aid &gt; Awards &gt; Award Processing &gt; Assign Awards to a Student  </a:t>
            </a:r>
          </a:p>
        </p:txBody>
      </p:sp>
      <p:sp>
        <p:nvSpPr>
          <p:cNvPr id="8" name="TextBox 7"/>
          <p:cNvSpPr txBox="1"/>
          <p:nvPr/>
        </p:nvSpPr>
        <p:spPr>
          <a:xfrm>
            <a:off x="1617482" y="6217608"/>
            <a:ext cx="6909849" cy="523220"/>
          </a:xfrm>
          <a:prstGeom prst="rect">
            <a:avLst/>
          </a:prstGeom>
          <a:solidFill>
            <a:schemeClr val="bg1"/>
          </a:solidFill>
          <a:ln>
            <a:solidFill>
              <a:schemeClr val="tx1"/>
            </a:solidFill>
          </a:ln>
        </p:spPr>
        <p:txBody>
          <a:bodyPr wrap="square" rtlCol="0">
            <a:spAutoFit/>
          </a:bodyPr>
          <a:lstStyle/>
          <a:p>
            <a:r>
              <a:rPr lang="en-US" dirty="0">
                <a:latin typeface="Franklin Gothic Book" panose="020B0503020102020204" pitchFamily="34" charset="0"/>
              </a:rPr>
              <a:t>Always sequence Private/ALT loan awards at the end of the aid package so it deducts properly from COA </a:t>
            </a:r>
            <a:endParaRPr lang="en-US" b="1" dirty="0">
              <a:latin typeface="Franklin Gothic Book" panose="020B0503020102020204" pitchFamily="34" charset="0"/>
            </a:endParaRPr>
          </a:p>
        </p:txBody>
      </p:sp>
    </p:spTree>
    <p:extLst>
      <p:ext uri="{BB962C8B-B14F-4D97-AF65-F5344CB8AC3E}">
        <p14:creationId xmlns:p14="http://schemas.microsoft.com/office/powerpoint/2010/main" val="2412371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Franklin Gothic Medium" panose="020B0603020102020204" pitchFamily="34" charset="0"/>
              </a:rPr>
              <a:t>PRIVATE/ALT LOAN PROCESSING</a:t>
            </a:r>
          </a:p>
        </p:txBody>
      </p:sp>
      <p:sp>
        <p:nvSpPr>
          <p:cNvPr id="4" name="Content Placeholder 3"/>
          <p:cNvSpPr>
            <a:spLocks noGrp="1"/>
          </p:cNvSpPr>
          <p:nvPr>
            <p:ph idx="1"/>
          </p:nvPr>
        </p:nvSpPr>
        <p:spPr>
          <a:xfrm>
            <a:off x="484902" y="812010"/>
            <a:ext cx="8336975" cy="5245738"/>
          </a:xfrm>
        </p:spPr>
        <p:txBody>
          <a:bodyPr/>
          <a:lstStyle/>
          <a:p>
            <a:pPr marL="0" indent="0">
              <a:buNone/>
            </a:pPr>
            <a:r>
              <a:rPr lang="en-US" dirty="0">
                <a:latin typeface="Franklin Gothic Medium" panose="020B0603020102020204" pitchFamily="34" charset="0"/>
              </a:rPr>
              <a:t>QRG ON PROCESSING PRIVATE LOANS:</a:t>
            </a:r>
          </a:p>
          <a:p>
            <a:pPr marL="0" indent="0">
              <a:buNone/>
            </a:pPr>
            <a:endParaRPr lang="en-US" dirty="0"/>
          </a:p>
          <a:p>
            <a:pPr marL="0" indent="0">
              <a:buNone/>
            </a:pPr>
            <a:r>
              <a:rPr lang="en-US" dirty="0">
                <a:hlinkClick r:id="rId3"/>
              </a:rPr>
              <a:t>Awarding and Processing Alternative Loans (FA-SF) | 9.2 FA - Loans | ctcLink Reference Center</a:t>
            </a:r>
            <a:endParaRPr lang="en-US" dirty="0"/>
          </a:p>
        </p:txBody>
      </p:sp>
      <p:pic>
        <p:nvPicPr>
          <p:cNvPr id="6" name="Picture 5" descr="Employee Turnover: Will Money Help Retaining Employees? • ScienceForWo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3922" y="3942000"/>
            <a:ext cx="2317955" cy="2317955"/>
          </a:xfrm>
          <a:prstGeom prst="rect">
            <a:avLst/>
          </a:prstGeom>
          <a:ln>
            <a:solidFill>
              <a:schemeClr val="tx1"/>
            </a:solidFill>
          </a:ln>
        </p:spPr>
      </p:pic>
    </p:spTree>
    <p:extLst>
      <p:ext uri="{BB962C8B-B14F-4D97-AF65-F5344CB8AC3E}">
        <p14:creationId xmlns:p14="http://schemas.microsoft.com/office/powerpoint/2010/main" val="159481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245136"/>
            <a:ext cx="8336975" cy="797070"/>
          </a:xfrm>
        </p:spPr>
        <p:txBody>
          <a:bodyPr/>
          <a:lstStyle/>
          <a:p>
            <a:r>
              <a:rPr lang="en-US" dirty="0"/>
              <a:t>OUTCOMES</a:t>
            </a:r>
          </a:p>
        </p:txBody>
      </p:sp>
      <p:sp>
        <p:nvSpPr>
          <p:cNvPr id="6" name="Content Placeholder 5"/>
          <p:cNvSpPr>
            <a:spLocks noGrp="1"/>
          </p:cNvSpPr>
          <p:nvPr>
            <p:ph idx="1"/>
          </p:nvPr>
        </p:nvSpPr>
        <p:spPr>
          <a:xfrm>
            <a:off x="536860" y="1916082"/>
            <a:ext cx="8336975" cy="4129995"/>
          </a:xfrm>
        </p:spPr>
        <p:txBody>
          <a:bodyPr/>
          <a:lstStyle/>
          <a:p>
            <a:pPr marL="0" indent="0">
              <a:buNone/>
            </a:pPr>
            <a:r>
              <a:rPr lang="en-US" dirty="0">
                <a:latin typeface="Franklin Gothic Book" panose="020B0503020102020204" pitchFamily="34" charset="0"/>
              </a:rPr>
              <a:t>At training completion, you should be able to:</a:t>
            </a:r>
          </a:p>
          <a:p>
            <a:r>
              <a:rPr lang="en-US" sz="2400" dirty="0">
                <a:latin typeface="Franklin Gothic Book" panose="020B0503020102020204" pitchFamily="34" charset="0"/>
              </a:rPr>
              <a:t>Understand the loan origination (Batch and Single Student) process</a:t>
            </a:r>
          </a:p>
          <a:p>
            <a:r>
              <a:rPr lang="en-US" sz="2400" dirty="0">
                <a:latin typeface="Franklin Gothic Book" panose="020B0503020102020204" pitchFamily="34" charset="0"/>
              </a:rPr>
              <a:t>Understand the Loan Origination Outbound and Inbound Process</a:t>
            </a:r>
          </a:p>
          <a:p>
            <a:r>
              <a:rPr lang="en-US" sz="2400" dirty="0">
                <a:latin typeface="Franklin Gothic Book" panose="020B0503020102020204" pitchFamily="34" charset="0"/>
              </a:rPr>
              <a:t>Understand the Loan Disbursement Outbound and Inbound Process</a:t>
            </a:r>
          </a:p>
          <a:p>
            <a:r>
              <a:rPr lang="en-US" sz="2400" dirty="0">
                <a:latin typeface="Franklin Gothic Book" panose="020B0503020102020204" pitchFamily="34" charset="0"/>
              </a:rPr>
              <a:t>Understand how to query for missing COD files</a:t>
            </a:r>
          </a:p>
          <a:p>
            <a:r>
              <a:rPr lang="en-US" sz="2400" dirty="0">
                <a:latin typeface="Franklin Gothic Book" panose="020B0503020102020204" pitchFamily="34" charset="0"/>
              </a:rPr>
              <a:t>Understand how to award and originate a PLUS loan</a:t>
            </a:r>
          </a:p>
          <a:p>
            <a:r>
              <a:rPr lang="en-US" sz="2400" dirty="0">
                <a:latin typeface="Franklin Gothic Book" panose="020B0503020102020204" pitchFamily="34" charset="0"/>
              </a:rPr>
              <a:t>Understand how to award and process a Private/ALT Loan</a:t>
            </a:r>
          </a:p>
        </p:txBody>
      </p:sp>
    </p:spTree>
    <p:custDataLst>
      <p:tags r:id="rId1"/>
    </p:custDataLst>
    <p:extLst>
      <p:ext uri="{BB962C8B-B14F-4D97-AF65-F5344CB8AC3E}">
        <p14:creationId xmlns:p14="http://schemas.microsoft.com/office/powerpoint/2010/main" val="255087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dirty="0">
                <a:latin typeface="Franklin Gothic Medium" panose="020B0603020102020204" pitchFamily="34" charset="0"/>
              </a:rPr>
              <a:t>Congratulations!  </a:t>
            </a:r>
          </a:p>
        </p:txBody>
      </p:sp>
      <p:sp>
        <p:nvSpPr>
          <p:cNvPr id="3" name="Text Placeholder 2"/>
          <p:cNvSpPr>
            <a:spLocks noGrp="1"/>
          </p:cNvSpPr>
          <p:nvPr>
            <p:ph type="body" sz="quarter" idx="10"/>
          </p:nvPr>
        </p:nvSpPr>
        <p:spPr>
          <a:xfrm>
            <a:off x="628650" y="2017337"/>
            <a:ext cx="7886700" cy="3676886"/>
          </a:xfrm>
        </p:spPr>
        <p:txBody>
          <a:bodyPr/>
          <a:lstStyle/>
          <a:p>
            <a:pPr marL="0" indent="0">
              <a:buNone/>
            </a:pPr>
            <a:r>
              <a:rPr lang="en-US" sz="2400" dirty="0">
                <a:latin typeface="Franklin Gothic Book" panose="020B0503020102020204" pitchFamily="34" charset="0"/>
              </a:rPr>
              <a:t>You have successfully completed the Loan Processing Refresher Training! </a:t>
            </a:r>
          </a:p>
          <a:p>
            <a:pPr marL="0" indent="0">
              <a:buNone/>
            </a:pPr>
            <a:r>
              <a:rPr lang="en-US" sz="2400" dirty="0">
                <a:latin typeface="Franklin Gothic Book" panose="020B0503020102020204" pitchFamily="34" charset="0"/>
              </a:rPr>
              <a:t>Please refer to the ctcLink Reference Center for additional resource materials on today’s topics</a:t>
            </a:r>
          </a:p>
          <a:p>
            <a:pPr marL="0" indent="0">
              <a:buNone/>
            </a:pPr>
            <a:r>
              <a:rPr lang="en-US" sz="2400" dirty="0">
                <a:latin typeface="Franklin Gothic Book" panose="020B0503020102020204" pitchFamily="34" charset="0"/>
              </a:rPr>
              <a:t>Thank you for your participation today!</a:t>
            </a:r>
          </a:p>
        </p:txBody>
      </p:sp>
    </p:spTree>
    <p:custDataLst>
      <p:tags r:id="rId1"/>
    </p:custDataLst>
    <p:extLst>
      <p:ext uri="{BB962C8B-B14F-4D97-AF65-F5344CB8AC3E}">
        <p14:creationId xmlns:p14="http://schemas.microsoft.com/office/powerpoint/2010/main" val="418828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0414" y="294198"/>
            <a:ext cx="8401464" cy="786457"/>
          </a:xfrm>
        </p:spPr>
        <p:txBody>
          <a:bodyPr/>
          <a:lstStyle/>
          <a:p>
            <a:r>
              <a:rPr lang="en-US" dirty="0">
                <a:latin typeface="Franklin Gothic Medium" panose="020B0603020102020204" pitchFamily="34" charset="0"/>
              </a:rPr>
              <a:t>LOAN ORIG PROCESS IN BATCH</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0858733"/>
              </p:ext>
            </p:extLst>
          </p:nvPr>
        </p:nvGraphicFramePr>
        <p:xfrm>
          <a:off x="420413" y="1437620"/>
          <a:ext cx="8401463" cy="4196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20413" y="914400"/>
            <a:ext cx="8401463"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Franklin Gothic Medium" panose="020B0603020102020204" pitchFamily="34" charset="0"/>
              </a:rPr>
              <a:t>4-STEP PROCESS</a:t>
            </a:r>
          </a:p>
        </p:txBody>
      </p:sp>
    </p:spTree>
    <p:extLst>
      <p:ext uri="{BB962C8B-B14F-4D97-AF65-F5344CB8AC3E}">
        <p14:creationId xmlns:p14="http://schemas.microsoft.com/office/powerpoint/2010/main" val="932939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8D02C385-65EA-7C59-8EBD-2595AC7E5FAE}"/>
              </a:ext>
            </a:extLst>
          </p:cNvPr>
          <p:cNvPicPr>
            <a:picLocks noChangeAspect="1"/>
          </p:cNvPicPr>
          <p:nvPr/>
        </p:nvPicPr>
        <p:blipFill>
          <a:blip r:embed="rId3"/>
          <a:stretch>
            <a:fillRect/>
          </a:stretch>
        </p:blipFill>
        <p:spPr>
          <a:xfrm>
            <a:off x="293091" y="1457582"/>
            <a:ext cx="8706054" cy="4514017"/>
          </a:xfrm>
          <a:prstGeom prst="rect">
            <a:avLst/>
          </a:prstGeom>
          <a:ln>
            <a:solidFill>
              <a:schemeClr val="tx1"/>
            </a:solidFill>
          </a:ln>
        </p:spPr>
      </p:pic>
      <p:sp>
        <p:nvSpPr>
          <p:cNvPr id="3" name="Title 2"/>
          <p:cNvSpPr>
            <a:spLocks noGrp="1"/>
          </p:cNvSpPr>
          <p:nvPr>
            <p:ph type="title"/>
          </p:nvPr>
        </p:nvSpPr>
        <p:spPr>
          <a:xfrm>
            <a:off x="144855" y="245345"/>
            <a:ext cx="8302337" cy="786457"/>
          </a:xfrm>
        </p:spPr>
        <p:txBody>
          <a:bodyPr/>
          <a:lstStyle/>
          <a:p>
            <a:r>
              <a:rPr lang="en-US" dirty="0">
                <a:latin typeface="Franklin Gothic Medium" panose="020B0603020102020204" pitchFamily="34" charset="0"/>
              </a:rPr>
              <a:t>LOAN ORIGINATION IN BATCH CONT’D</a:t>
            </a:r>
          </a:p>
        </p:txBody>
      </p:sp>
      <p:sp>
        <p:nvSpPr>
          <p:cNvPr id="4" name="Content Placeholder 3"/>
          <p:cNvSpPr>
            <a:spLocks noGrp="1"/>
          </p:cNvSpPr>
          <p:nvPr>
            <p:ph idx="1"/>
          </p:nvPr>
        </p:nvSpPr>
        <p:spPr>
          <a:xfrm>
            <a:off x="144855" y="716972"/>
            <a:ext cx="8711661" cy="5254627"/>
          </a:xfrm>
        </p:spPr>
        <p:txBody>
          <a:bodyPr/>
          <a:lstStyle/>
          <a:p>
            <a:r>
              <a:rPr lang="en-US" dirty="0">
                <a:latin typeface="Franklin Gothic Medium" panose="020B0603020102020204" pitchFamily="34" charset="0"/>
              </a:rPr>
              <a:t>RUN PROCESS LOANS </a:t>
            </a:r>
          </a:p>
        </p:txBody>
      </p:sp>
      <p:sp>
        <p:nvSpPr>
          <p:cNvPr id="6" name="TextBox 2"/>
          <p:cNvSpPr txBox="1"/>
          <p:nvPr/>
        </p:nvSpPr>
        <p:spPr>
          <a:xfrm>
            <a:off x="4906284" y="1234197"/>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latin typeface="Franklin Gothic Book" panose="020B0503020102020204" pitchFamily="34" charset="0"/>
              </a:rPr>
              <a:t>Navigation:  </a:t>
            </a:r>
            <a:r>
              <a:rPr lang="en-US" sz="1400" dirty="0">
                <a:solidFill>
                  <a:schemeClr val="tx1"/>
                </a:solidFill>
                <a:latin typeface="Franklin Gothic Book" panose="020B0503020102020204" pitchFamily="34" charset="0"/>
              </a:rPr>
              <a:t>Financial Aid &gt; Loans &gt; Process Loans</a:t>
            </a:r>
          </a:p>
        </p:txBody>
      </p:sp>
      <p:sp>
        <p:nvSpPr>
          <p:cNvPr id="5" name="TextBox 4"/>
          <p:cNvSpPr txBox="1"/>
          <p:nvPr/>
        </p:nvSpPr>
        <p:spPr>
          <a:xfrm>
            <a:off x="2775827" y="5752491"/>
            <a:ext cx="3893270" cy="523220"/>
          </a:xfrm>
          <a:prstGeom prst="rect">
            <a:avLst/>
          </a:prstGeom>
          <a:solidFill>
            <a:schemeClr val="bg1"/>
          </a:solidFill>
          <a:ln>
            <a:solidFill>
              <a:schemeClr val="tx1"/>
            </a:solidFill>
          </a:ln>
        </p:spPr>
        <p:txBody>
          <a:bodyPr wrap="square" rtlCol="0">
            <a:spAutoFit/>
          </a:bodyPr>
          <a:lstStyle/>
          <a:p>
            <a:r>
              <a:rPr lang="en-US" dirty="0">
                <a:latin typeface="Franklin Gothic Book" panose="020B0503020102020204" pitchFamily="34" charset="0"/>
              </a:rPr>
              <a:t>The Population Selection check box should be </a:t>
            </a:r>
            <a:r>
              <a:rPr lang="en-US" b="1" dirty="0">
                <a:latin typeface="Franklin Gothic Book" panose="020B0503020102020204" pitchFamily="34" charset="0"/>
              </a:rPr>
              <a:t>unchecked</a:t>
            </a:r>
          </a:p>
        </p:txBody>
      </p:sp>
      <p:cxnSp>
        <p:nvCxnSpPr>
          <p:cNvPr id="8" name="Straight Arrow Connector 7"/>
          <p:cNvCxnSpPr>
            <a:cxnSpLocks/>
          </p:cNvCxnSpPr>
          <p:nvPr/>
        </p:nvCxnSpPr>
        <p:spPr>
          <a:xfrm flipH="1" flipV="1">
            <a:off x="1729212" y="4354717"/>
            <a:ext cx="1046615" cy="1397774"/>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69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485" y="184503"/>
            <a:ext cx="8302337" cy="786457"/>
          </a:xfrm>
        </p:spPr>
        <p:txBody>
          <a:bodyPr/>
          <a:lstStyle/>
          <a:p>
            <a:r>
              <a:rPr lang="en-US" dirty="0">
                <a:latin typeface="Franklin Gothic Medium" panose="020B0603020102020204" pitchFamily="34" charset="0"/>
              </a:rPr>
              <a:t>LOAN ORIGINATION IN BATCH CONT’D</a:t>
            </a:r>
          </a:p>
        </p:txBody>
      </p:sp>
      <p:graphicFrame>
        <p:nvGraphicFramePr>
          <p:cNvPr id="7" name="Content Placeholder 5"/>
          <p:cNvGraphicFramePr>
            <a:graphicFrameLocks/>
          </p:cNvGraphicFramePr>
          <p:nvPr>
            <p:extLst>
              <p:ext uri="{D42A27DB-BD31-4B8C-83A1-F6EECF244321}">
                <p14:modId xmlns:p14="http://schemas.microsoft.com/office/powerpoint/2010/main" val="509476752"/>
              </p:ext>
            </p:extLst>
          </p:nvPr>
        </p:nvGraphicFramePr>
        <p:xfrm>
          <a:off x="420413" y="1437620"/>
          <a:ext cx="8401463" cy="4196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84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2D493675-E3B7-ABE6-4FA1-8810069628A9}"/>
              </a:ext>
            </a:extLst>
          </p:cNvPr>
          <p:cNvPicPr>
            <a:picLocks noChangeAspect="1"/>
          </p:cNvPicPr>
          <p:nvPr/>
        </p:nvPicPr>
        <p:blipFill>
          <a:blip r:embed="rId3"/>
          <a:stretch>
            <a:fillRect/>
          </a:stretch>
        </p:blipFill>
        <p:spPr>
          <a:xfrm>
            <a:off x="363159" y="1536242"/>
            <a:ext cx="8391446" cy="5232314"/>
          </a:xfrm>
          <a:prstGeom prst="rect">
            <a:avLst/>
          </a:prstGeom>
          <a:ln>
            <a:solidFill>
              <a:schemeClr val="tx1"/>
            </a:solidFill>
          </a:ln>
        </p:spPr>
      </p:pic>
      <p:sp>
        <p:nvSpPr>
          <p:cNvPr id="3" name="Title 2"/>
          <p:cNvSpPr>
            <a:spLocks noGrp="1"/>
          </p:cNvSpPr>
          <p:nvPr>
            <p:ph type="title"/>
          </p:nvPr>
        </p:nvSpPr>
        <p:spPr>
          <a:xfrm>
            <a:off x="174126" y="154772"/>
            <a:ext cx="8580479" cy="786457"/>
          </a:xfrm>
        </p:spPr>
        <p:txBody>
          <a:bodyPr/>
          <a:lstStyle/>
          <a:p>
            <a:r>
              <a:rPr lang="en-US" dirty="0">
                <a:solidFill>
                  <a:schemeClr val="tx1"/>
                </a:solidFill>
                <a:latin typeface="Franklin Gothic Medium" panose="020B0603020102020204" pitchFamily="34" charset="0"/>
              </a:rPr>
              <a:t>LOAN ORIGINATION </a:t>
            </a:r>
            <a:r>
              <a:rPr lang="en-US" dirty="0">
                <a:latin typeface="Franklin Gothic Medium" panose="020B0603020102020204" pitchFamily="34" charset="0"/>
              </a:rPr>
              <a:t>IN BATCH CONT’D</a:t>
            </a:r>
          </a:p>
        </p:txBody>
      </p:sp>
      <p:sp>
        <p:nvSpPr>
          <p:cNvPr id="4" name="Content Placeholder 3"/>
          <p:cNvSpPr>
            <a:spLocks noGrp="1"/>
          </p:cNvSpPr>
          <p:nvPr>
            <p:ph idx="1"/>
          </p:nvPr>
        </p:nvSpPr>
        <p:spPr>
          <a:xfrm>
            <a:off x="174126" y="548000"/>
            <a:ext cx="8336975" cy="5279010"/>
          </a:xfrm>
        </p:spPr>
        <p:txBody>
          <a:bodyPr/>
          <a:lstStyle/>
          <a:p>
            <a:r>
              <a:rPr lang="en-US" sz="2600" dirty="0">
                <a:latin typeface="Franklin Gothic Medium" panose="020B0603020102020204" pitchFamily="34" charset="0"/>
              </a:rPr>
              <a:t>PROCESS LOAN DATES (SUMMER EXCLUDE HEADER)</a:t>
            </a:r>
          </a:p>
        </p:txBody>
      </p:sp>
      <p:sp>
        <p:nvSpPr>
          <p:cNvPr id="6" name="TextBox 2"/>
          <p:cNvSpPr txBox="1"/>
          <p:nvPr/>
        </p:nvSpPr>
        <p:spPr>
          <a:xfrm>
            <a:off x="5120019" y="1295276"/>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latin typeface="Franklin Gothic Book" panose="020B0503020102020204" pitchFamily="34" charset="0"/>
              </a:rPr>
              <a:t>Navigation:  </a:t>
            </a:r>
            <a:r>
              <a:rPr lang="en-US" sz="1400" dirty="0">
                <a:solidFill>
                  <a:schemeClr val="tx1"/>
                </a:solidFill>
                <a:latin typeface="Franklin Gothic Book" panose="020B0503020102020204" pitchFamily="34" charset="0"/>
              </a:rPr>
              <a:t>Financial Aid &gt; Loans &gt; Process Loan Dates</a:t>
            </a:r>
          </a:p>
        </p:txBody>
      </p:sp>
      <p:sp>
        <p:nvSpPr>
          <p:cNvPr id="7" name="TextBox 6"/>
          <p:cNvSpPr txBox="1"/>
          <p:nvPr/>
        </p:nvSpPr>
        <p:spPr>
          <a:xfrm>
            <a:off x="1725104" y="6066415"/>
            <a:ext cx="5938887" cy="523220"/>
          </a:xfrm>
          <a:prstGeom prst="rect">
            <a:avLst/>
          </a:prstGeom>
          <a:solidFill>
            <a:schemeClr val="bg1"/>
          </a:solidFill>
          <a:ln>
            <a:solidFill>
              <a:schemeClr val="tx1"/>
            </a:solidFill>
          </a:ln>
        </p:spPr>
        <p:txBody>
          <a:bodyPr wrap="square" rtlCol="0">
            <a:spAutoFit/>
          </a:bodyPr>
          <a:lstStyle/>
          <a:p>
            <a:r>
              <a:rPr lang="en-US" dirty="0">
                <a:latin typeface="Franklin Gothic Book" panose="020B0503020102020204" pitchFamily="34" charset="0"/>
              </a:rPr>
              <a:t>The set up on these processes </a:t>
            </a:r>
            <a:r>
              <a:rPr lang="en-US" i="1" dirty="0">
                <a:latin typeface="Franklin Gothic Book" panose="020B0503020102020204" pitchFamily="34" charset="0"/>
              </a:rPr>
              <a:t>is different </a:t>
            </a:r>
            <a:r>
              <a:rPr lang="en-US" dirty="0">
                <a:latin typeface="Franklin Gothic Book" panose="020B0503020102020204" pitchFamily="34" charset="0"/>
              </a:rPr>
              <a:t>for </a:t>
            </a:r>
            <a:r>
              <a:rPr lang="en-US" b="1" dirty="0">
                <a:latin typeface="Franklin Gothic Book" panose="020B0503020102020204" pitchFamily="34" charset="0"/>
              </a:rPr>
              <a:t>Trailer institutions</a:t>
            </a:r>
            <a:r>
              <a:rPr lang="en-US" dirty="0">
                <a:latin typeface="Franklin Gothic Book" panose="020B0503020102020204" pitchFamily="34" charset="0"/>
              </a:rPr>
              <a:t>; follow the Loan Processing Guide </a:t>
            </a:r>
            <a:endParaRPr lang="en-US" b="1" dirty="0">
              <a:latin typeface="Franklin Gothic Book" panose="020B0503020102020204" pitchFamily="34" charset="0"/>
            </a:endParaRPr>
          </a:p>
        </p:txBody>
      </p:sp>
    </p:spTree>
    <p:extLst>
      <p:ext uri="{BB962C8B-B14F-4D97-AF65-F5344CB8AC3E}">
        <p14:creationId xmlns:p14="http://schemas.microsoft.com/office/powerpoint/2010/main" val="301531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760" y="145254"/>
            <a:ext cx="8580479" cy="786457"/>
          </a:xfrm>
        </p:spPr>
        <p:txBody>
          <a:bodyPr/>
          <a:lstStyle/>
          <a:p>
            <a:r>
              <a:rPr lang="en-US" dirty="0">
                <a:latin typeface="Franklin Gothic Medium" panose="020B0603020102020204" pitchFamily="34" charset="0"/>
              </a:rPr>
              <a:t>LOAN ORIGINATION IN BATCH CONT’D</a:t>
            </a:r>
          </a:p>
        </p:txBody>
      </p:sp>
      <p:sp>
        <p:nvSpPr>
          <p:cNvPr id="4" name="Content Placeholder 3"/>
          <p:cNvSpPr>
            <a:spLocks noGrp="1"/>
          </p:cNvSpPr>
          <p:nvPr>
            <p:ph idx="1"/>
          </p:nvPr>
        </p:nvSpPr>
        <p:spPr>
          <a:xfrm>
            <a:off x="137741" y="544348"/>
            <a:ext cx="8336975" cy="5279010"/>
          </a:xfrm>
        </p:spPr>
        <p:txBody>
          <a:bodyPr/>
          <a:lstStyle/>
          <a:p>
            <a:r>
              <a:rPr lang="en-US" sz="2600" dirty="0">
                <a:latin typeface="Franklin Gothic Medium" panose="020B0603020102020204" pitchFamily="34" charset="0"/>
              </a:rPr>
              <a:t>PROCESS LOAN DATES (SUMMER INCLUDE HEADER)</a:t>
            </a:r>
          </a:p>
        </p:txBody>
      </p:sp>
      <p:pic>
        <p:nvPicPr>
          <p:cNvPr id="8" name="Picture 7" descr="A screenshot of a computer&#10;&#10;Description automatically generated">
            <a:extLst>
              <a:ext uri="{FF2B5EF4-FFF2-40B4-BE49-F238E27FC236}">
                <a16:creationId xmlns:a16="http://schemas.microsoft.com/office/drawing/2014/main" id="{99A138BF-E145-1C87-C72F-3B5159CCA149}"/>
              </a:ext>
            </a:extLst>
          </p:cNvPr>
          <p:cNvPicPr>
            <a:picLocks noChangeAspect="1"/>
          </p:cNvPicPr>
          <p:nvPr/>
        </p:nvPicPr>
        <p:blipFill>
          <a:blip r:embed="rId3"/>
          <a:stretch>
            <a:fillRect/>
          </a:stretch>
        </p:blipFill>
        <p:spPr>
          <a:xfrm>
            <a:off x="281760" y="1224177"/>
            <a:ext cx="8269357" cy="5245175"/>
          </a:xfrm>
          <a:prstGeom prst="rect">
            <a:avLst/>
          </a:prstGeom>
          <a:ln>
            <a:solidFill>
              <a:schemeClr val="tx1"/>
            </a:solidFill>
          </a:ln>
        </p:spPr>
      </p:pic>
      <p:sp>
        <p:nvSpPr>
          <p:cNvPr id="7" name="TextBox 6"/>
          <p:cNvSpPr txBox="1"/>
          <p:nvPr/>
        </p:nvSpPr>
        <p:spPr>
          <a:xfrm>
            <a:off x="1725104" y="6066415"/>
            <a:ext cx="5938887" cy="523220"/>
          </a:xfrm>
          <a:prstGeom prst="rect">
            <a:avLst/>
          </a:prstGeom>
          <a:solidFill>
            <a:schemeClr val="bg1"/>
          </a:solidFill>
          <a:ln>
            <a:solidFill>
              <a:schemeClr val="tx1"/>
            </a:solidFill>
          </a:ln>
        </p:spPr>
        <p:txBody>
          <a:bodyPr wrap="square" rtlCol="0">
            <a:spAutoFit/>
          </a:bodyPr>
          <a:lstStyle/>
          <a:p>
            <a:r>
              <a:rPr lang="en-US" dirty="0">
                <a:latin typeface="Franklin Gothic Book" panose="020B0503020102020204" pitchFamily="34" charset="0"/>
              </a:rPr>
              <a:t>The set up on these processes </a:t>
            </a:r>
            <a:r>
              <a:rPr lang="en-US" i="1" dirty="0">
                <a:latin typeface="Franklin Gothic Book" panose="020B0503020102020204" pitchFamily="34" charset="0"/>
              </a:rPr>
              <a:t>is different </a:t>
            </a:r>
            <a:r>
              <a:rPr lang="en-US" dirty="0">
                <a:latin typeface="Franklin Gothic Book" panose="020B0503020102020204" pitchFamily="34" charset="0"/>
              </a:rPr>
              <a:t>for </a:t>
            </a:r>
            <a:r>
              <a:rPr lang="en-US" b="1" dirty="0">
                <a:latin typeface="Franklin Gothic Book" panose="020B0503020102020204" pitchFamily="34" charset="0"/>
              </a:rPr>
              <a:t>Trailer institutions</a:t>
            </a:r>
            <a:r>
              <a:rPr lang="en-US" dirty="0">
                <a:latin typeface="Franklin Gothic Book" panose="020B0503020102020204" pitchFamily="34" charset="0"/>
              </a:rPr>
              <a:t>; follow the Loan Processing Guide </a:t>
            </a:r>
            <a:endParaRPr lang="en-US" b="1" dirty="0">
              <a:latin typeface="Franklin Gothic Book" panose="020B0503020102020204" pitchFamily="34" charset="0"/>
            </a:endParaRPr>
          </a:p>
        </p:txBody>
      </p:sp>
    </p:spTree>
    <p:extLst>
      <p:ext uri="{BB962C8B-B14F-4D97-AF65-F5344CB8AC3E}">
        <p14:creationId xmlns:p14="http://schemas.microsoft.com/office/powerpoint/2010/main" val="1017689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rgbClr val="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1622</Words>
  <Application>Microsoft Office PowerPoint</Application>
  <PresentationFormat>On-screen Show (4:3)</PresentationFormat>
  <Paragraphs>263</Paragraphs>
  <Slides>43</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Libre Franklin Medium</vt:lpstr>
      <vt:lpstr>Arial</vt:lpstr>
      <vt:lpstr>Calibri</vt:lpstr>
      <vt:lpstr>Franklin Gothic Medium</vt:lpstr>
      <vt:lpstr>Libre Franklin</vt:lpstr>
      <vt:lpstr>Franklin Gothic Book</vt:lpstr>
      <vt:lpstr>Office Theme</vt:lpstr>
      <vt:lpstr>PowerPoint Presentation</vt:lpstr>
      <vt:lpstr>loan PROCESSING refresher training</vt:lpstr>
      <vt:lpstr>OBJECTIVES</vt:lpstr>
      <vt:lpstr>PowerPoint Presentation</vt:lpstr>
      <vt:lpstr>LOAN ORIG PROCESS IN BATCH</vt:lpstr>
      <vt:lpstr>LOAN ORIGINATION IN BATCH CONT’D</vt:lpstr>
      <vt:lpstr>LOAN ORIGINATION IN BATCH CONT’D</vt:lpstr>
      <vt:lpstr>LOAN ORIGINATION IN BATCH CONT’D</vt:lpstr>
      <vt:lpstr>LOAN ORIGINATION IN BATCH CONT’D</vt:lpstr>
      <vt:lpstr>LOAN ORIGINATION IN BATCH CONT’D</vt:lpstr>
      <vt:lpstr>LOAN ORIGINATION IN BATCH CONT’D</vt:lpstr>
      <vt:lpstr>LOAN ORIGINATION IN BATCH CONT’D</vt:lpstr>
      <vt:lpstr>LOAN ORIGINATION IN BATCH CONT’D</vt:lpstr>
      <vt:lpstr>PowerPoint Presentation</vt:lpstr>
      <vt:lpstr>LOAN ORIGINATION SINGLE STUDENT</vt:lpstr>
      <vt:lpstr>PowerPoint Presentation</vt:lpstr>
      <vt:lpstr>LOAN INBOUND/OUTBOUND FLOW</vt:lpstr>
      <vt:lpstr>LOAN OUTBOUND PROCESSING</vt:lpstr>
      <vt:lpstr>LOAN OUTBOUND PROCESS CONT’D</vt:lpstr>
      <vt:lpstr>LOAN OUTBOUND PROCESS CONT’D</vt:lpstr>
      <vt:lpstr>LOAN OUTBOUND PROCESS</vt:lpstr>
      <vt:lpstr>LOAN OUTBOUND PROCESS CONT’D</vt:lpstr>
      <vt:lpstr>PowerPoint Presentation</vt:lpstr>
      <vt:lpstr>PowerPoint Presentation</vt:lpstr>
      <vt:lpstr>QUERY FOR MISSING COD FILES</vt:lpstr>
      <vt:lpstr>PowerPoint Presentation</vt:lpstr>
      <vt:lpstr>PLUS LOAN PROCESSING</vt:lpstr>
      <vt:lpstr>PLUS LOAN PROCESSING CONT’D</vt:lpstr>
      <vt:lpstr>PLUS LOAN PROCESSING CONT’D</vt:lpstr>
      <vt:lpstr>PLUS LOAN PROCESSING CONT’D</vt:lpstr>
      <vt:lpstr>PLUS LOAN PROCESSING CONT’D</vt:lpstr>
      <vt:lpstr>PLUS LOAN PROCESSING CONT’D</vt:lpstr>
      <vt:lpstr>PLUS LOAN PROCESSING CONT’D</vt:lpstr>
      <vt:lpstr>PLUS LOAN PROCESSING CONT’D</vt:lpstr>
      <vt:lpstr>PLUS LOAN PROCESSING CONT’D</vt:lpstr>
      <vt:lpstr>PLUS LOAN PROCESSING CONT’D</vt:lpstr>
      <vt:lpstr>PLUS LOAN PROCESSING</vt:lpstr>
      <vt:lpstr>PLUS LOAN PROCESSING CONT’D</vt:lpstr>
      <vt:lpstr>PowerPoint Presentation</vt:lpstr>
      <vt:lpstr>PRIVATE/ALT LOAN PROCESSING</vt:lpstr>
      <vt:lpstr>PRIVATE/ALT LOAN PROCESSING</vt:lpstr>
      <vt:lpstr>OUTCOMES</vt:lpstr>
      <vt:lpstr>Congratulations!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Rose</dc:creator>
  <cp:lastModifiedBy>Kelly Forsberg</cp:lastModifiedBy>
  <cp:revision>20</cp:revision>
  <dcterms:created xsi:type="dcterms:W3CDTF">2019-07-26T22:44:15Z</dcterms:created>
  <dcterms:modified xsi:type="dcterms:W3CDTF">2024-09-10T15:08:42Z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0x0101001F948E665ECF7842A8E9F6A6D42CD1A8</vt:lpwstr>
  </property>
  <property fmtid="{D5CDD505-2E9C-101B-9397-08002B2CF9AE}" pid="3" name="_dlc_DocIdItemGuid">
    <vt:lpwstr>66812957-2943-4b4e-a31a-793b914714f7</vt:lpwstr>
  </property>
</Properties>
</file>