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12"/>
  </p:notesMasterIdLst>
  <p:handoutMasterIdLst>
    <p:handoutMasterId r:id="rId13"/>
  </p:handoutMasterIdLst>
  <p:sldIdLst>
    <p:sldId id="673" r:id="rId5"/>
    <p:sldId id="674" r:id="rId6"/>
    <p:sldId id="711" r:id="rId7"/>
    <p:sldId id="685" r:id="rId8"/>
    <p:sldId id="709" r:id="rId9"/>
    <p:sldId id="712" r:id="rId10"/>
    <p:sldId id="713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764"/>
    <a:srgbClr val="FFCC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49EB9-B19F-4B1B-80B6-5A7FEE2916BC}" v="4" dt="2023-10-25T22:46:32.546"/>
    <p1510:client id="{138F6778-5489-440E-9B2B-0D500181514C}" v="12" dt="2023-10-26T15:24:12.117"/>
    <p1510:client id="{26DE82D0-5CBA-4FEC-B94E-21D6A1A4D81C}" v="4" dt="2023-10-25T17:05:20.447"/>
    <p1510:client id="{728F5357-0989-416B-9F4C-C2C7F13B2931}" v="257" vWet="259" dt="2023-10-25T22:57:17.453"/>
    <p1510:client id="{3F492C4C-910C-4E8C-8CE0-6205A829C0FC}" v="5" dt="2023-10-25T22:57:30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314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F76879-83F1-48E2-850B-5CF187FF104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8B26727-F00D-4922-A02A-A4ABE22C1106}">
      <dgm:prSet phldrT="[Text]"/>
      <dgm:spPr/>
      <dgm:t>
        <a:bodyPr/>
        <a:lstStyle/>
        <a:p>
          <a:r>
            <a:rPr lang="en-US"/>
            <a:t>File Upload/Download </a:t>
          </a:r>
        </a:p>
      </dgm:t>
    </dgm:pt>
    <dgm:pt modelId="{7E1E3048-7E2A-404B-B8DE-2E4DBDC2A661}" type="parTrans" cxnId="{3864670F-A5F0-4140-B386-3CD2B6A6A87C}">
      <dgm:prSet/>
      <dgm:spPr/>
      <dgm:t>
        <a:bodyPr/>
        <a:lstStyle/>
        <a:p>
          <a:endParaRPr lang="en-US"/>
        </a:p>
      </dgm:t>
    </dgm:pt>
    <dgm:pt modelId="{2C3DC303-AD2B-47C4-B926-B3B45356DBD0}" type="sibTrans" cxnId="{3864670F-A5F0-4140-B386-3CD2B6A6A87C}">
      <dgm:prSet/>
      <dgm:spPr/>
      <dgm:t>
        <a:bodyPr/>
        <a:lstStyle/>
        <a:p>
          <a:endParaRPr lang="en-US"/>
        </a:p>
      </dgm:t>
    </dgm:pt>
    <dgm:pt modelId="{7E7BE4F0-7262-4DBF-A84E-6DD15C5C673B}">
      <dgm:prSet phldrT="[Text]"/>
      <dgm:spPr/>
      <dgm:t>
        <a:bodyPr/>
        <a:lstStyle/>
        <a:p>
          <a:r>
            <a:rPr lang="en-US"/>
            <a:t>Import Federal Data Files </a:t>
          </a:r>
          <a:r>
            <a:rPr lang="en-US">
              <a:solidFill>
                <a:srgbClr val="FFCCCC"/>
              </a:solidFill>
            </a:rPr>
            <a:t>Requires </a:t>
          </a:r>
          <a:r>
            <a:rPr lang="en-US">
              <a:solidFill>
                <a:srgbClr val="FFCCCC"/>
              </a:solidFill>
              <a:latin typeface="Franklin Gothic Medium"/>
            </a:rPr>
            <a:t>2024-2025</a:t>
          </a:r>
          <a:r>
            <a:rPr lang="en-US">
              <a:solidFill>
                <a:srgbClr val="FFCCCC"/>
              </a:solidFill>
            </a:rPr>
            <a:t> Image</a:t>
          </a:r>
        </a:p>
      </dgm:t>
    </dgm:pt>
    <dgm:pt modelId="{DE59EEC2-E061-4C86-B3F1-05C9CE2531E4}" type="parTrans" cxnId="{215D8650-27AC-44BA-8F89-49B3D81D0627}">
      <dgm:prSet/>
      <dgm:spPr/>
      <dgm:t>
        <a:bodyPr/>
        <a:lstStyle/>
        <a:p>
          <a:endParaRPr lang="en-US"/>
        </a:p>
      </dgm:t>
    </dgm:pt>
    <dgm:pt modelId="{9854A24D-6A95-4F7B-BC60-FC6F7D3B8D9A}" type="sibTrans" cxnId="{215D8650-27AC-44BA-8F89-49B3D81D0627}">
      <dgm:prSet/>
      <dgm:spPr/>
      <dgm:t>
        <a:bodyPr/>
        <a:lstStyle/>
        <a:p>
          <a:endParaRPr lang="en-US"/>
        </a:p>
      </dgm:t>
    </dgm:pt>
    <dgm:pt modelId="{413EF0A4-E2D4-4393-9C7D-E19B5F3785A7}">
      <dgm:prSet phldrT="[Text]"/>
      <dgm:spPr/>
      <dgm:t>
        <a:bodyPr/>
        <a:lstStyle/>
        <a:p>
          <a:r>
            <a:rPr lang="en-US"/>
            <a:t>Process ISIRS</a:t>
          </a:r>
        </a:p>
        <a:p>
          <a:r>
            <a:rPr lang="en-US">
              <a:solidFill>
                <a:srgbClr val="FFCCCC"/>
              </a:solidFill>
            </a:rPr>
            <a:t>Requires </a:t>
          </a:r>
          <a:r>
            <a:rPr lang="en-US">
              <a:solidFill>
                <a:srgbClr val="FFCCCC"/>
              </a:solidFill>
              <a:latin typeface="Franklin Gothic Medium"/>
            </a:rPr>
            <a:t>2024-2025</a:t>
          </a:r>
          <a:r>
            <a:rPr lang="en-US">
              <a:solidFill>
                <a:srgbClr val="FFCCCC"/>
              </a:solidFill>
            </a:rPr>
            <a:t> Image</a:t>
          </a:r>
          <a:endParaRPr lang="en-US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FA2D4338-456F-47FF-A1E6-83D321B91BCE}" type="parTrans" cxnId="{D8F3F3FF-6E9F-4AC1-855B-82F81F17356E}">
      <dgm:prSet/>
      <dgm:spPr/>
      <dgm:t>
        <a:bodyPr/>
        <a:lstStyle/>
        <a:p>
          <a:endParaRPr lang="en-US"/>
        </a:p>
      </dgm:t>
    </dgm:pt>
    <dgm:pt modelId="{9E2A9DA1-C377-4ED5-8A22-AB33E19564CF}" type="sibTrans" cxnId="{D8F3F3FF-6E9F-4AC1-855B-82F81F17356E}">
      <dgm:prSet/>
      <dgm:spPr/>
      <dgm:t>
        <a:bodyPr/>
        <a:lstStyle/>
        <a:p>
          <a:endParaRPr lang="en-US"/>
        </a:p>
      </dgm:t>
    </dgm:pt>
    <dgm:pt modelId="{FE38E0F9-21ED-4BC9-9A53-53B0EA8887AB}" type="pres">
      <dgm:prSet presAssocID="{E7F76879-83F1-48E2-850B-5CF187FF104C}" presName="outerComposite" presStyleCnt="0">
        <dgm:presLayoutVars>
          <dgm:chMax val="5"/>
          <dgm:dir/>
          <dgm:resizeHandles val="exact"/>
        </dgm:presLayoutVars>
      </dgm:prSet>
      <dgm:spPr/>
    </dgm:pt>
    <dgm:pt modelId="{8509C264-E5FD-4BF8-8B17-9317F51EE9DF}" type="pres">
      <dgm:prSet presAssocID="{E7F76879-83F1-48E2-850B-5CF187FF104C}" presName="dummyMaxCanvas" presStyleCnt="0">
        <dgm:presLayoutVars/>
      </dgm:prSet>
      <dgm:spPr/>
    </dgm:pt>
    <dgm:pt modelId="{B4006D85-8026-4F8E-8158-9BEE2260663E}" type="pres">
      <dgm:prSet presAssocID="{E7F76879-83F1-48E2-850B-5CF187FF104C}" presName="ThreeNodes_1" presStyleLbl="node1" presStyleIdx="0" presStyleCnt="3">
        <dgm:presLayoutVars>
          <dgm:bulletEnabled val="1"/>
        </dgm:presLayoutVars>
      </dgm:prSet>
      <dgm:spPr/>
    </dgm:pt>
    <dgm:pt modelId="{831A91AA-3C3C-4710-B95D-55F7AC153AC3}" type="pres">
      <dgm:prSet presAssocID="{E7F76879-83F1-48E2-850B-5CF187FF104C}" presName="ThreeNodes_2" presStyleLbl="node1" presStyleIdx="1" presStyleCnt="3">
        <dgm:presLayoutVars>
          <dgm:bulletEnabled val="1"/>
        </dgm:presLayoutVars>
      </dgm:prSet>
      <dgm:spPr/>
    </dgm:pt>
    <dgm:pt modelId="{661E635B-D1AD-4036-8AEE-66029883996F}" type="pres">
      <dgm:prSet presAssocID="{E7F76879-83F1-48E2-850B-5CF187FF104C}" presName="ThreeNodes_3" presStyleLbl="node1" presStyleIdx="2" presStyleCnt="3">
        <dgm:presLayoutVars>
          <dgm:bulletEnabled val="1"/>
        </dgm:presLayoutVars>
      </dgm:prSet>
      <dgm:spPr/>
    </dgm:pt>
    <dgm:pt modelId="{1967B0BA-85DF-42C1-BD06-315C828F7229}" type="pres">
      <dgm:prSet presAssocID="{E7F76879-83F1-48E2-850B-5CF187FF104C}" presName="ThreeConn_1-2" presStyleLbl="fgAccFollowNode1" presStyleIdx="0" presStyleCnt="2">
        <dgm:presLayoutVars>
          <dgm:bulletEnabled val="1"/>
        </dgm:presLayoutVars>
      </dgm:prSet>
      <dgm:spPr/>
    </dgm:pt>
    <dgm:pt modelId="{9307A5F8-4443-4F5A-AF1D-7C9CF77B9923}" type="pres">
      <dgm:prSet presAssocID="{E7F76879-83F1-48E2-850B-5CF187FF104C}" presName="ThreeConn_2-3" presStyleLbl="fgAccFollowNode1" presStyleIdx="1" presStyleCnt="2">
        <dgm:presLayoutVars>
          <dgm:bulletEnabled val="1"/>
        </dgm:presLayoutVars>
      </dgm:prSet>
      <dgm:spPr/>
    </dgm:pt>
    <dgm:pt modelId="{726B81FF-78E2-4BBF-8C51-0ABA278573CB}" type="pres">
      <dgm:prSet presAssocID="{E7F76879-83F1-48E2-850B-5CF187FF104C}" presName="ThreeNodes_1_text" presStyleLbl="node1" presStyleIdx="2" presStyleCnt="3">
        <dgm:presLayoutVars>
          <dgm:bulletEnabled val="1"/>
        </dgm:presLayoutVars>
      </dgm:prSet>
      <dgm:spPr/>
    </dgm:pt>
    <dgm:pt modelId="{81C55909-3DC4-4012-B8B5-C71BA4CEFE71}" type="pres">
      <dgm:prSet presAssocID="{E7F76879-83F1-48E2-850B-5CF187FF104C}" presName="ThreeNodes_2_text" presStyleLbl="node1" presStyleIdx="2" presStyleCnt="3">
        <dgm:presLayoutVars>
          <dgm:bulletEnabled val="1"/>
        </dgm:presLayoutVars>
      </dgm:prSet>
      <dgm:spPr/>
    </dgm:pt>
    <dgm:pt modelId="{412C3768-6FFA-4ED0-9366-23FF36F5B34F}" type="pres">
      <dgm:prSet presAssocID="{E7F76879-83F1-48E2-850B-5CF187FF104C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13B0B0E-441A-49FE-9D2D-F2CE0A61C63E}" type="presOf" srcId="{413EF0A4-E2D4-4393-9C7D-E19B5F3785A7}" destId="{661E635B-D1AD-4036-8AEE-66029883996F}" srcOrd="0" destOrd="0" presId="urn:microsoft.com/office/officeart/2005/8/layout/vProcess5"/>
    <dgm:cxn modelId="{3864670F-A5F0-4140-B386-3CD2B6A6A87C}" srcId="{E7F76879-83F1-48E2-850B-5CF187FF104C}" destId="{E8B26727-F00D-4922-A02A-A4ABE22C1106}" srcOrd="0" destOrd="0" parTransId="{7E1E3048-7E2A-404B-B8DE-2E4DBDC2A661}" sibTransId="{2C3DC303-AD2B-47C4-B926-B3B45356DBD0}"/>
    <dgm:cxn modelId="{97B12315-7A06-4B4A-89BC-4AC0C596B091}" type="presOf" srcId="{413EF0A4-E2D4-4393-9C7D-E19B5F3785A7}" destId="{412C3768-6FFA-4ED0-9366-23FF36F5B34F}" srcOrd="1" destOrd="0" presId="urn:microsoft.com/office/officeart/2005/8/layout/vProcess5"/>
    <dgm:cxn modelId="{71B7B61C-DC4B-462C-A6BB-03610F7D6DC5}" type="presOf" srcId="{E7F76879-83F1-48E2-850B-5CF187FF104C}" destId="{FE38E0F9-21ED-4BC9-9A53-53B0EA8887AB}" srcOrd="0" destOrd="0" presId="urn:microsoft.com/office/officeart/2005/8/layout/vProcess5"/>
    <dgm:cxn modelId="{9998BD31-DE31-48B7-B5F5-1BCD7FB9E835}" type="presOf" srcId="{2C3DC303-AD2B-47C4-B926-B3B45356DBD0}" destId="{1967B0BA-85DF-42C1-BD06-315C828F7229}" srcOrd="0" destOrd="0" presId="urn:microsoft.com/office/officeart/2005/8/layout/vProcess5"/>
    <dgm:cxn modelId="{7D020A5C-68BE-4446-9143-25365A4270F4}" type="presOf" srcId="{E8B26727-F00D-4922-A02A-A4ABE22C1106}" destId="{B4006D85-8026-4F8E-8158-9BEE2260663E}" srcOrd="0" destOrd="0" presId="urn:microsoft.com/office/officeart/2005/8/layout/vProcess5"/>
    <dgm:cxn modelId="{215D8650-27AC-44BA-8F89-49B3D81D0627}" srcId="{E7F76879-83F1-48E2-850B-5CF187FF104C}" destId="{7E7BE4F0-7262-4DBF-A84E-6DD15C5C673B}" srcOrd="1" destOrd="0" parTransId="{DE59EEC2-E061-4C86-B3F1-05C9CE2531E4}" sibTransId="{9854A24D-6A95-4F7B-BC60-FC6F7D3B8D9A}"/>
    <dgm:cxn modelId="{56214853-8BF6-4FC6-B882-A99A0828E5B8}" type="presOf" srcId="{7E7BE4F0-7262-4DBF-A84E-6DD15C5C673B}" destId="{81C55909-3DC4-4012-B8B5-C71BA4CEFE71}" srcOrd="1" destOrd="0" presId="urn:microsoft.com/office/officeart/2005/8/layout/vProcess5"/>
    <dgm:cxn modelId="{3FE4F980-7D6C-4E4C-ACC8-E0DB5D1EABC3}" type="presOf" srcId="{7E7BE4F0-7262-4DBF-A84E-6DD15C5C673B}" destId="{831A91AA-3C3C-4710-B95D-55F7AC153AC3}" srcOrd="0" destOrd="0" presId="urn:microsoft.com/office/officeart/2005/8/layout/vProcess5"/>
    <dgm:cxn modelId="{A6292F8E-7E59-439B-A696-3A3050F70FDA}" type="presOf" srcId="{E8B26727-F00D-4922-A02A-A4ABE22C1106}" destId="{726B81FF-78E2-4BBF-8C51-0ABA278573CB}" srcOrd="1" destOrd="0" presId="urn:microsoft.com/office/officeart/2005/8/layout/vProcess5"/>
    <dgm:cxn modelId="{6B2BF9A3-36E3-41CE-BD83-130A4D96DB11}" type="presOf" srcId="{9854A24D-6A95-4F7B-BC60-FC6F7D3B8D9A}" destId="{9307A5F8-4443-4F5A-AF1D-7C9CF77B9923}" srcOrd="0" destOrd="0" presId="urn:microsoft.com/office/officeart/2005/8/layout/vProcess5"/>
    <dgm:cxn modelId="{D8F3F3FF-6E9F-4AC1-855B-82F81F17356E}" srcId="{E7F76879-83F1-48E2-850B-5CF187FF104C}" destId="{413EF0A4-E2D4-4393-9C7D-E19B5F3785A7}" srcOrd="2" destOrd="0" parTransId="{FA2D4338-456F-47FF-A1E6-83D321B91BCE}" sibTransId="{9E2A9DA1-C377-4ED5-8A22-AB33E19564CF}"/>
    <dgm:cxn modelId="{AAABD050-638C-4A3D-A6EC-F76BA5B5A4D6}" type="presParOf" srcId="{FE38E0F9-21ED-4BC9-9A53-53B0EA8887AB}" destId="{8509C264-E5FD-4BF8-8B17-9317F51EE9DF}" srcOrd="0" destOrd="0" presId="urn:microsoft.com/office/officeart/2005/8/layout/vProcess5"/>
    <dgm:cxn modelId="{17551C6F-D134-4AF2-A8C5-199DAF74584A}" type="presParOf" srcId="{FE38E0F9-21ED-4BC9-9A53-53B0EA8887AB}" destId="{B4006D85-8026-4F8E-8158-9BEE2260663E}" srcOrd="1" destOrd="0" presId="urn:microsoft.com/office/officeart/2005/8/layout/vProcess5"/>
    <dgm:cxn modelId="{BA90A140-0A8C-4723-846E-6E0574EABD20}" type="presParOf" srcId="{FE38E0F9-21ED-4BC9-9A53-53B0EA8887AB}" destId="{831A91AA-3C3C-4710-B95D-55F7AC153AC3}" srcOrd="2" destOrd="0" presId="urn:microsoft.com/office/officeart/2005/8/layout/vProcess5"/>
    <dgm:cxn modelId="{F490A9B6-F5B2-40B1-970C-49B9E4029282}" type="presParOf" srcId="{FE38E0F9-21ED-4BC9-9A53-53B0EA8887AB}" destId="{661E635B-D1AD-4036-8AEE-66029883996F}" srcOrd="3" destOrd="0" presId="urn:microsoft.com/office/officeart/2005/8/layout/vProcess5"/>
    <dgm:cxn modelId="{BD930B35-4133-40C8-B5FF-BBD351BE208B}" type="presParOf" srcId="{FE38E0F9-21ED-4BC9-9A53-53B0EA8887AB}" destId="{1967B0BA-85DF-42C1-BD06-315C828F7229}" srcOrd="4" destOrd="0" presId="urn:microsoft.com/office/officeart/2005/8/layout/vProcess5"/>
    <dgm:cxn modelId="{95484E7D-EBA2-4372-B1A7-7FF9EA511149}" type="presParOf" srcId="{FE38E0F9-21ED-4BC9-9A53-53B0EA8887AB}" destId="{9307A5F8-4443-4F5A-AF1D-7C9CF77B9923}" srcOrd="5" destOrd="0" presId="urn:microsoft.com/office/officeart/2005/8/layout/vProcess5"/>
    <dgm:cxn modelId="{AAB5FD2D-A65D-48F0-91CA-0AC4EA636F0F}" type="presParOf" srcId="{FE38E0F9-21ED-4BC9-9A53-53B0EA8887AB}" destId="{726B81FF-78E2-4BBF-8C51-0ABA278573CB}" srcOrd="6" destOrd="0" presId="urn:microsoft.com/office/officeart/2005/8/layout/vProcess5"/>
    <dgm:cxn modelId="{A2B7CAB8-29DE-4362-A855-27E68E280718}" type="presParOf" srcId="{FE38E0F9-21ED-4BC9-9A53-53B0EA8887AB}" destId="{81C55909-3DC4-4012-B8B5-C71BA4CEFE71}" srcOrd="7" destOrd="0" presId="urn:microsoft.com/office/officeart/2005/8/layout/vProcess5"/>
    <dgm:cxn modelId="{095A0BD5-60ED-4482-B461-BE236518DF45}" type="presParOf" srcId="{FE38E0F9-21ED-4BC9-9A53-53B0EA8887AB}" destId="{412C3768-6FFA-4ED0-9366-23FF36F5B34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06D85-8026-4F8E-8158-9BEE2260663E}">
      <dsp:nvSpPr>
        <dsp:cNvPr id="0" name=""/>
        <dsp:cNvSpPr/>
      </dsp:nvSpPr>
      <dsp:spPr>
        <a:xfrm>
          <a:off x="0" y="0"/>
          <a:ext cx="6670907" cy="13060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File Upload/Download </a:t>
          </a:r>
        </a:p>
      </dsp:txBody>
      <dsp:txXfrm>
        <a:off x="38252" y="38252"/>
        <a:ext cx="5261615" cy="1229510"/>
      </dsp:txXfrm>
    </dsp:sp>
    <dsp:sp modelId="{831A91AA-3C3C-4710-B95D-55F7AC153AC3}">
      <dsp:nvSpPr>
        <dsp:cNvPr id="0" name=""/>
        <dsp:cNvSpPr/>
      </dsp:nvSpPr>
      <dsp:spPr>
        <a:xfrm>
          <a:off x="588609" y="1523683"/>
          <a:ext cx="6670907" cy="1306014"/>
        </a:xfrm>
        <a:prstGeom prst="roundRect">
          <a:avLst>
            <a:gd name="adj" fmla="val 10000"/>
          </a:avLst>
        </a:prstGeom>
        <a:solidFill>
          <a:schemeClr val="accent5">
            <a:hueOff val="36313"/>
            <a:satOff val="12226"/>
            <a:lumOff val="27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Import Federal Data Files </a:t>
          </a:r>
          <a:r>
            <a:rPr lang="en-US" sz="3100" kern="1200">
              <a:solidFill>
                <a:srgbClr val="FFCCCC"/>
              </a:solidFill>
            </a:rPr>
            <a:t>Requires </a:t>
          </a:r>
          <a:r>
            <a:rPr lang="en-US" sz="3100" kern="1200">
              <a:solidFill>
                <a:srgbClr val="FFCCCC"/>
              </a:solidFill>
              <a:latin typeface="Franklin Gothic Medium"/>
            </a:rPr>
            <a:t>2024-2025</a:t>
          </a:r>
          <a:r>
            <a:rPr lang="en-US" sz="3100" kern="1200">
              <a:solidFill>
                <a:srgbClr val="FFCCCC"/>
              </a:solidFill>
            </a:rPr>
            <a:t> Image</a:t>
          </a:r>
        </a:p>
      </dsp:txBody>
      <dsp:txXfrm>
        <a:off x="626861" y="1561935"/>
        <a:ext cx="5156884" cy="1229510"/>
      </dsp:txXfrm>
    </dsp:sp>
    <dsp:sp modelId="{661E635B-D1AD-4036-8AEE-66029883996F}">
      <dsp:nvSpPr>
        <dsp:cNvPr id="0" name=""/>
        <dsp:cNvSpPr/>
      </dsp:nvSpPr>
      <dsp:spPr>
        <a:xfrm>
          <a:off x="1177218" y="3047367"/>
          <a:ext cx="6670907" cy="1306014"/>
        </a:xfrm>
        <a:prstGeom prst="roundRect">
          <a:avLst>
            <a:gd name="adj" fmla="val 10000"/>
          </a:avLst>
        </a:prstGeom>
        <a:solidFill>
          <a:schemeClr val="accent5">
            <a:hueOff val="72626"/>
            <a:satOff val="24452"/>
            <a:lumOff val="54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Process ISIRS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>
              <a:solidFill>
                <a:srgbClr val="FFCCCC"/>
              </a:solidFill>
            </a:rPr>
            <a:t>Requires </a:t>
          </a:r>
          <a:r>
            <a:rPr lang="en-US" sz="3100" kern="1200">
              <a:solidFill>
                <a:srgbClr val="FFCCCC"/>
              </a:solidFill>
              <a:latin typeface="Franklin Gothic Medium"/>
            </a:rPr>
            <a:t>2024-2025</a:t>
          </a:r>
          <a:r>
            <a:rPr lang="en-US" sz="3100" kern="1200">
              <a:solidFill>
                <a:srgbClr val="FFCCCC"/>
              </a:solidFill>
            </a:rPr>
            <a:t> Image</a:t>
          </a:r>
          <a:endParaRPr lang="en-US" sz="3100" kern="120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1215470" y="3085619"/>
        <a:ext cx="5156884" cy="1229510"/>
      </dsp:txXfrm>
    </dsp:sp>
    <dsp:sp modelId="{1967B0BA-85DF-42C1-BD06-315C828F7229}">
      <dsp:nvSpPr>
        <dsp:cNvPr id="0" name=""/>
        <dsp:cNvSpPr/>
      </dsp:nvSpPr>
      <dsp:spPr>
        <a:xfrm>
          <a:off x="5821997" y="990394"/>
          <a:ext cx="848909" cy="84890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013002" y="990394"/>
        <a:ext cx="466899" cy="638804"/>
      </dsp:txXfrm>
    </dsp:sp>
    <dsp:sp modelId="{9307A5F8-4443-4F5A-AF1D-7C9CF77B9923}">
      <dsp:nvSpPr>
        <dsp:cNvPr id="0" name=""/>
        <dsp:cNvSpPr/>
      </dsp:nvSpPr>
      <dsp:spPr>
        <a:xfrm>
          <a:off x="6410607" y="2505371"/>
          <a:ext cx="848909" cy="84890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304694"/>
            <a:satOff val="20051"/>
            <a:lumOff val="211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601612" y="2505371"/>
        <a:ext cx="466899" cy="638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97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93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1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5/24/2024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5/24/2024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5/24/2024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5/24/2024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5/24/2024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9540" y="966952"/>
            <a:ext cx="8336975" cy="5174076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Loading 2024-2025 ISIRs to be ready for the week of June 10</a:t>
            </a:r>
            <a:r>
              <a:rPr lang="en-US" sz="4000" b="1" baseline="30000" dirty="0"/>
              <a:t>th</a:t>
            </a:r>
            <a:r>
              <a:rPr lang="en-US" sz="4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417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9358" y="288978"/>
            <a:ext cx="8482520" cy="725863"/>
          </a:xfrm>
        </p:spPr>
        <p:txBody>
          <a:bodyPr/>
          <a:lstStyle/>
          <a:p>
            <a:r>
              <a:rPr lang="en-US"/>
              <a:t>The situation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781234" y="1095375"/>
            <a:ext cx="7878155" cy="5473647"/>
          </a:xfrm>
        </p:spPr>
        <p:txBody>
          <a:bodyPr lIns="91440" tIns="45720" rIns="91440" bIns="45720" anchor="t"/>
          <a:lstStyle/>
          <a:p>
            <a:r>
              <a:rPr lang="en-US" sz="2000" dirty="0"/>
              <a:t>2024-2025 ISIRs submission </a:t>
            </a:r>
            <a:r>
              <a:rPr lang="en-US" sz="2000" i="1" dirty="0"/>
              <a:t>may </a:t>
            </a:r>
            <a:r>
              <a:rPr lang="en-US" sz="2000" dirty="0"/>
              <a:t>open in December but the 2024-2025 PRP does not go into the system until end of December</a:t>
            </a:r>
          </a:p>
          <a:p>
            <a:r>
              <a:rPr lang="en-US" sz="2000" dirty="0"/>
              <a:t>By the time 2024-2025 AYRO is completed and Odd-Year ISIR </a:t>
            </a:r>
            <a:r>
              <a:rPr lang="en-US" sz="2000" dirty="0" err="1"/>
              <a:t>Jobset</a:t>
            </a:r>
            <a:r>
              <a:rPr lang="en-US" sz="2000" dirty="0"/>
              <a:t> parameters are updated, colleges have hundreds of ISIR files to load</a:t>
            </a:r>
          </a:p>
          <a:p>
            <a:r>
              <a:rPr lang="en-US" sz="2000" dirty="0"/>
              <a:t>Due to the system being shared by 33 colleges and the ISIR </a:t>
            </a:r>
            <a:r>
              <a:rPr lang="en-US" sz="2000" dirty="0" err="1"/>
              <a:t>Jobset</a:t>
            </a:r>
            <a:r>
              <a:rPr lang="en-US" sz="2000" dirty="0"/>
              <a:t> slowing the system down significantly, colleges are asked to be mindful on how many ISIR files are loaded in one instance so that all ISIR </a:t>
            </a:r>
            <a:r>
              <a:rPr lang="en-US" sz="2000" dirty="0" err="1"/>
              <a:t>Jobsets</a:t>
            </a:r>
            <a:r>
              <a:rPr lang="en-US" sz="2000" dirty="0"/>
              <a:t> finish running between 5PM – 7AM Monday - Friday. Depending on the size of the college, this leads to weeks or months of loading backlogged ISIR files</a:t>
            </a:r>
          </a:p>
          <a:p>
            <a:r>
              <a:rPr lang="en-US" sz="2000" dirty="0"/>
              <a:t>Colleges have the option of requesting an Year-to-Date ISIR file</a:t>
            </a:r>
          </a:p>
          <a:p>
            <a:pPr lvl="2"/>
            <a:r>
              <a:rPr lang="en-US" sz="1200" dirty="0">
                <a:highlight>
                  <a:srgbClr val="00FF00"/>
                </a:highlight>
              </a:rPr>
              <a:t>NEW </a:t>
            </a:r>
          </a:p>
          <a:p>
            <a:pPr lvl="1"/>
            <a:r>
              <a:rPr lang="en-US" sz="1600" dirty="0">
                <a:highlight>
                  <a:srgbClr val="00FF00"/>
                </a:highlight>
              </a:rPr>
              <a:t>The above information was shared out during AYO and unfortunately, we’ve not seen that ED has afforded YTD option yet - </a:t>
            </a:r>
            <a:r>
              <a:rPr lang="en-US" sz="1600" dirty="0">
                <a:highlight>
                  <a:srgbClr val="00FF00"/>
                </a:highlight>
                <a:sym typeface="Wingdings" panose="05000000000000000000" pitchFamily="2" charset="2"/>
              </a:rPr>
              <a:t> </a:t>
            </a:r>
            <a:endParaRPr lang="en-US" sz="1600" dirty="0">
              <a:highlight>
                <a:srgbClr val="00FF00"/>
              </a:highlight>
            </a:endParaRPr>
          </a:p>
          <a:p>
            <a:pPr lvl="1"/>
            <a:r>
              <a:rPr lang="en-US" sz="1600" dirty="0">
                <a:highlight>
                  <a:srgbClr val="00FF00"/>
                </a:highlight>
              </a:rPr>
              <a:t>We’re requesting colleges have their ISIR files at the ready on the server by June 10</a:t>
            </a:r>
            <a:r>
              <a:rPr lang="en-US" sz="1600" baseline="30000" dirty="0">
                <a:highlight>
                  <a:srgbClr val="00FF00"/>
                </a:highlight>
              </a:rPr>
              <a:t>th</a:t>
            </a:r>
            <a:r>
              <a:rPr lang="en-US" sz="1600" dirty="0">
                <a:highlight>
                  <a:srgbClr val="00FF00"/>
                </a:highlight>
              </a:rPr>
              <a:t> – if you haven’t begun to load these already – FILES not ISIRs </a:t>
            </a:r>
            <a:r>
              <a:rPr lang="en-US" sz="1600" dirty="0">
                <a:highlight>
                  <a:srgbClr val="00FF00"/>
                </a:highlight>
                <a:sym typeface="Wingdings" panose="05000000000000000000" pitchFamily="2" charset="2"/>
              </a:rPr>
              <a:t> </a:t>
            </a:r>
            <a:endParaRPr lang="en-US" sz="1600" dirty="0">
              <a:highlight>
                <a:srgbClr val="00FF00"/>
              </a:highlight>
            </a:endParaRPr>
          </a:p>
          <a:p>
            <a:pPr lvl="1"/>
            <a:r>
              <a:rPr lang="en-US" sz="1600" dirty="0">
                <a:highlight>
                  <a:srgbClr val="00FF00"/>
                </a:highlight>
              </a:rPr>
              <a:t>We will be prioritizing summer header colleges when we see you all on the 10</a:t>
            </a:r>
            <a:r>
              <a:rPr lang="en-US" sz="1600" baseline="30000" dirty="0">
                <a:highlight>
                  <a:srgbClr val="00FF00"/>
                </a:highlight>
              </a:rPr>
              <a:t>th</a:t>
            </a:r>
            <a:r>
              <a:rPr lang="en-US" sz="1600" dirty="0">
                <a:highlight>
                  <a:srgbClr val="00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896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63E279-8587-441E-A693-12EA6BF8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4E5780-D431-4F78-8BE9-DE57C1534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984" y="136525"/>
            <a:ext cx="8302337" cy="786457"/>
          </a:xfrm>
        </p:spPr>
        <p:txBody>
          <a:bodyPr/>
          <a:lstStyle/>
          <a:p>
            <a:r>
              <a:rPr lang="en-US"/>
              <a:t>What isir process does not require an aid year image?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B06C05B-B973-4FAA-987F-E8206A0851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801342"/>
              </p:ext>
            </p:extLst>
          </p:nvPr>
        </p:nvGraphicFramePr>
        <p:xfrm>
          <a:off x="467199" y="2176470"/>
          <a:ext cx="7848126" cy="4353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8574C74-E358-434C-BA24-121AB0492F7F}"/>
              </a:ext>
            </a:extLst>
          </p:cNvPr>
          <p:cNvSpPr txBox="1">
            <a:spLocks/>
          </p:cNvSpPr>
          <p:nvPr/>
        </p:nvSpPr>
        <p:spPr>
          <a:xfrm>
            <a:off x="341074" y="1196844"/>
            <a:ext cx="8461851" cy="151447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/>
              <a:t>PS ISIR Processing has three steps with two of them requiring an aid year image to be added into the system (late December)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/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2084838D-EA74-4573-ABE3-BD46DAB9EB66}"/>
              </a:ext>
            </a:extLst>
          </p:cNvPr>
          <p:cNvSpPr/>
          <p:nvPr/>
        </p:nvSpPr>
        <p:spPr>
          <a:xfrm>
            <a:off x="6041407" y="2926603"/>
            <a:ext cx="1933575" cy="163303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0BE51341-F10E-47E9-847F-27811FCE3CB7}"/>
              </a:ext>
            </a:extLst>
          </p:cNvPr>
          <p:cNvSpPr/>
          <p:nvPr/>
        </p:nvSpPr>
        <p:spPr>
          <a:xfrm>
            <a:off x="6502110" y="4681530"/>
            <a:ext cx="2069916" cy="163303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 descr="Thumbs up sign">
            <a:extLst>
              <a:ext uri="{FF2B5EF4-FFF2-40B4-BE49-F238E27FC236}">
                <a16:creationId xmlns:a16="http://schemas.microsoft.com/office/drawing/2014/main" id="{251701D1-8963-4FE0-9956-7DFCD51CFD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21248" y="1780281"/>
            <a:ext cx="1465118" cy="146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0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earch engine&#10;&#10;Description automatically generated">
            <a:extLst>
              <a:ext uri="{FF2B5EF4-FFF2-40B4-BE49-F238E27FC236}">
                <a16:creationId xmlns:a16="http://schemas.microsoft.com/office/drawing/2014/main" id="{23CA3451-60E4-FF7F-1668-81342487B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830" y="2407655"/>
            <a:ext cx="4734520" cy="3980432"/>
          </a:xfrm>
          <a:prstGeom prst="rect">
            <a:avLst/>
          </a:prstGeom>
          <a:ln>
            <a:solidFill>
              <a:srgbClr val="003764"/>
            </a:solidFill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F64009-07CB-46D6-B814-F54183F5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F45496-F938-4778-81C9-F12E6D8C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6" y="294198"/>
            <a:ext cx="8469452" cy="810702"/>
          </a:xfrm>
        </p:spPr>
        <p:txBody>
          <a:bodyPr lIns="91440" tIns="45720" rIns="91440" bIns="45720" anchor="t"/>
          <a:lstStyle/>
          <a:p>
            <a:r>
              <a:rPr lang="en-US" sz="2800"/>
              <a:t>We will create the ISIR 2025 folders in production by December so that colleges can start loading 2024-2025 ISIR Files on the </a:t>
            </a:r>
            <a:r>
              <a:rPr lang="en-US" sz="2800" err="1"/>
              <a:t>pS</a:t>
            </a:r>
            <a:r>
              <a:rPr lang="en-US" sz="2800"/>
              <a:t> server!!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7D352924-E994-4AC5-B36F-FD24B16452D0}"/>
              </a:ext>
            </a:extLst>
          </p:cNvPr>
          <p:cNvSpPr txBox="1"/>
          <p:nvPr/>
        </p:nvSpPr>
        <p:spPr>
          <a:xfrm>
            <a:off x="463261" y="1918282"/>
            <a:ext cx="7678526" cy="307777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>
                <a:solidFill>
                  <a:schemeClr val="tx1"/>
                </a:solidFill>
              </a:rPr>
              <a:t>Navigation:</a:t>
            </a:r>
            <a:r>
              <a:rPr lang="en-US" sz="1400">
                <a:solidFill>
                  <a:schemeClr val="tx1"/>
                </a:solidFill>
              </a:rPr>
              <a:t>  Navigator &gt; People Tools &gt; CTC Custom &gt; Extensions &gt; Upload/Download Files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B97F67BD-CA32-4FE8-B137-7652A2423533}"/>
              </a:ext>
            </a:extLst>
          </p:cNvPr>
          <p:cNvSpPr txBox="1"/>
          <p:nvPr/>
        </p:nvSpPr>
        <p:spPr>
          <a:xfrm>
            <a:off x="4442474" y="3429000"/>
            <a:ext cx="4379404" cy="1477328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highlight>
                  <a:srgbClr val="00FF00"/>
                </a:highlight>
              </a:rPr>
              <a:t>NEW </a:t>
            </a:r>
          </a:p>
          <a:p>
            <a:r>
              <a:rPr lang="en-US" dirty="0">
                <a:highlight>
                  <a:srgbClr val="00FF00"/>
                </a:highlight>
              </a:rPr>
              <a:t>ISIR2025 folders have already been created - start loading all the 2024-2025 ISIR files you’ve received from </a:t>
            </a:r>
            <a:r>
              <a:rPr lang="en-US" dirty="0" err="1">
                <a:highlight>
                  <a:srgbClr val="00FF00"/>
                </a:highlight>
              </a:rPr>
              <a:t>Edconnect</a:t>
            </a:r>
            <a:r>
              <a:rPr lang="en-US" dirty="0">
                <a:highlight>
                  <a:srgbClr val="00FF00"/>
                </a:highlight>
              </a:rPr>
              <a:t> to your 2025 folder</a:t>
            </a:r>
            <a:r>
              <a:rPr lang="en-US" dirty="0"/>
              <a:t>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5922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F64009-07CB-46D6-B814-F54183F5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F45496-F938-4778-81C9-F12E6D8C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6" y="294198"/>
            <a:ext cx="8469452" cy="1603488"/>
          </a:xfrm>
        </p:spPr>
        <p:txBody>
          <a:bodyPr lIns="91440" tIns="45720" rIns="91440" bIns="45720" anchor="t"/>
          <a:lstStyle/>
          <a:p>
            <a:r>
              <a:rPr lang="en-US" sz="2300">
                <a:solidFill>
                  <a:schemeClr val="tx2">
                    <a:lumMod val="60000"/>
                    <a:lumOff val="40000"/>
                  </a:schemeClr>
                </a:solidFill>
              </a:rPr>
              <a:t>What you Can DO when you get your 2024-2025 ISIR File</a:t>
            </a:r>
            <a:br>
              <a:rPr lang="en-US" sz="2800"/>
            </a:br>
            <a:r>
              <a:rPr lang="en-US" sz="2800"/>
              <a:t>Upload 2024-2025 </a:t>
            </a:r>
            <a:r>
              <a:rPr lang="en-US" sz="2800" err="1"/>
              <a:t>isir</a:t>
            </a:r>
            <a:r>
              <a:rPr lang="en-US" sz="2800"/>
              <a:t> files into the ISIR2025 folder in the order of when the files were received 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7D352924-E994-4AC5-B36F-FD24B16452D0}"/>
              </a:ext>
            </a:extLst>
          </p:cNvPr>
          <p:cNvSpPr txBox="1"/>
          <p:nvPr/>
        </p:nvSpPr>
        <p:spPr>
          <a:xfrm>
            <a:off x="425161" y="1959644"/>
            <a:ext cx="7678526" cy="307777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>
                <a:solidFill>
                  <a:schemeClr val="tx1"/>
                </a:solidFill>
              </a:rPr>
              <a:t>Navigation:</a:t>
            </a:r>
            <a:r>
              <a:rPr lang="en-US" sz="1400">
                <a:solidFill>
                  <a:schemeClr val="tx1"/>
                </a:solidFill>
              </a:rPr>
              <a:t>  Navigator &gt; People Tools &gt; CTC Custom &gt; Extensions &gt; Upload/Download Files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AAC367B5-991F-4197-AA02-81B815938B7F}"/>
              </a:ext>
            </a:extLst>
          </p:cNvPr>
          <p:cNvSpPr txBox="1"/>
          <p:nvPr/>
        </p:nvSpPr>
        <p:spPr>
          <a:xfrm>
            <a:off x="937274" y="5810145"/>
            <a:ext cx="7142302" cy="646331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If you upload the 2025 ISIR files out of order, you will end up with many ISIR files in suspense with the reason: Out of Sequence</a:t>
            </a:r>
          </a:p>
        </p:txBody>
      </p:sp>
      <p:pic>
        <p:nvPicPr>
          <p:cNvPr id="8" name="Graphic 7" descr="Exclamation mark">
            <a:extLst>
              <a:ext uri="{FF2B5EF4-FFF2-40B4-BE49-F238E27FC236}">
                <a16:creationId xmlns:a16="http://schemas.microsoft.com/office/drawing/2014/main" id="{4295EA74-F832-483D-A32E-B2F50E397D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024" y="5536355"/>
            <a:ext cx="914400" cy="914400"/>
          </a:xfrm>
          <a:prstGeom prst="rect">
            <a:avLst/>
          </a:prstGeom>
        </p:spPr>
      </p:pic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9C07CEB8-8D61-6143-E7C8-05842B514E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1986" y="2459989"/>
            <a:ext cx="5940028" cy="3072093"/>
          </a:xfrm>
          <a:prstGeom prst="rect">
            <a:avLst/>
          </a:prstGeom>
          <a:ln>
            <a:solidFill>
              <a:srgbClr val="003764"/>
            </a:solidFill>
          </a:ln>
        </p:spPr>
      </p:pic>
    </p:spTree>
    <p:extLst>
      <p:ext uri="{BB962C8B-B14F-4D97-AF65-F5344CB8AC3E}">
        <p14:creationId xmlns:p14="http://schemas.microsoft.com/office/powerpoint/2010/main" val="187184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BF88DBE-0809-4244-A480-0C7D84D70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616" y="2168650"/>
            <a:ext cx="5986009" cy="4118813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F64009-07CB-46D6-B814-F54183F5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F45496-F938-4778-81C9-F12E6D8C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322773"/>
            <a:ext cx="8629649" cy="1603488"/>
          </a:xfrm>
        </p:spPr>
        <p:txBody>
          <a:bodyPr lIns="91440" tIns="45720" rIns="91440" bIns="45720" anchor="t"/>
          <a:lstStyle/>
          <a:p>
            <a:r>
              <a:rPr lang="en-US" sz="2700">
                <a:solidFill>
                  <a:schemeClr val="accent3">
                    <a:lumMod val="75000"/>
                  </a:schemeClr>
                </a:solidFill>
              </a:rPr>
              <a:t>When you are ready to turn on your </a:t>
            </a:r>
            <a:r>
              <a:rPr lang="en-US" sz="2700" err="1">
                <a:solidFill>
                  <a:schemeClr val="accent3">
                    <a:lumMod val="75000"/>
                  </a:schemeClr>
                </a:solidFill>
              </a:rPr>
              <a:t>iSIR</a:t>
            </a:r>
            <a:r>
              <a:rPr lang="en-US" sz="2700">
                <a:solidFill>
                  <a:schemeClr val="accent3">
                    <a:lumMod val="75000"/>
                  </a:schemeClr>
                </a:solidFill>
              </a:rPr>
              <a:t> JOBSET</a:t>
            </a:r>
            <a:br>
              <a:rPr lang="en-US" sz="2800"/>
            </a:br>
            <a:r>
              <a:rPr lang="en-US" sz="2800"/>
              <a:t>SUBMIT A TICKET TO FA ERP TO GET A text file of all the files your college loaded in the ISIR2025 folder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D1481165-F3EF-44C6-869F-58948C34403D}"/>
              </a:ext>
            </a:extLst>
          </p:cNvPr>
          <p:cNvSpPr txBox="1"/>
          <p:nvPr/>
        </p:nvSpPr>
        <p:spPr>
          <a:xfrm>
            <a:off x="4131001" y="3105834"/>
            <a:ext cx="3527100" cy="92333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The text file will list the ISIR files in the order the files were loaded into the ISIR2025 folder</a:t>
            </a:r>
          </a:p>
        </p:txBody>
      </p:sp>
    </p:spTree>
    <p:extLst>
      <p:ext uri="{BB962C8B-B14F-4D97-AF65-F5344CB8AC3E}">
        <p14:creationId xmlns:p14="http://schemas.microsoft.com/office/powerpoint/2010/main" val="3949052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CE75458-5461-454A-A177-F1ED4176F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55" y="974832"/>
            <a:ext cx="7413355" cy="557360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F64009-07CB-46D6-B814-F54183F5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F45496-F938-4778-81C9-F12E6D8C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322773"/>
            <a:ext cx="8629649" cy="1603488"/>
          </a:xfrm>
        </p:spPr>
        <p:txBody>
          <a:bodyPr/>
          <a:lstStyle/>
          <a:p>
            <a:r>
              <a:rPr lang="en-US" sz="2800"/>
              <a:t>How will we make the text file?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D1481165-F3EF-44C6-869F-58948C34403D}"/>
              </a:ext>
            </a:extLst>
          </p:cNvPr>
          <p:cNvSpPr txBox="1"/>
          <p:nvPr/>
        </p:nvSpPr>
        <p:spPr>
          <a:xfrm>
            <a:off x="6453195" y="764111"/>
            <a:ext cx="2400300" cy="2400657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We will grab the files names in from your college’s /CSTRANSFER/</a:t>
            </a:r>
            <a:r>
              <a:rPr lang="en-US" err="1"/>
              <a:t>Waxxx</a:t>
            </a:r>
            <a:r>
              <a:rPr lang="en-US"/>
              <a:t>/ISIR2025 file path </a:t>
            </a:r>
          </a:p>
          <a:p>
            <a:endParaRPr lang="en-US"/>
          </a:p>
          <a:p>
            <a:r>
              <a:rPr lang="en-US" sz="1400">
                <a:solidFill>
                  <a:schemeClr val="accent3">
                    <a:lumMod val="50000"/>
                  </a:schemeClr>
                </a:solidFill>
              </a:rPr>
              <a:t>Note: The example in the screenshot is the ISIR2023 folder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2D9173F5-842B-4BB2-8AA9-BC099F55D736}"/>
              </a:ext>
            </a:extLst>
          </p:cNvPr>
          <p:cNvSpPr txBox="1"/>
          <p:nvPr/>
        </p:nvSpPr>
        <p:spPr>
          <a:xfrm>
            <a:off x="2714626" y="2760019"/>
            <a:ext cx="1943100" cy="1477328"/>
          </a:xfrm>
          <a:prstGeom prst="rect">
            <a:avLst/>
          </a:prstGeom>
          <a:ln w="28575"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We will put the file names in the order of the earliest ISIR file loaded first</a:t>
            </a:r>
          </a:p>
        </p:txBody>
      </p:sp>
    </p:spTree>
    <p:extLst>
      <p:ext uri="{BB962C8B-B14F-4D97-AF65-F5344CB8AC3E}">
        <p14:creationId xmlns:p14="http://schemas.microsoft.com/office/powerpoint/2010/main" val="29670531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5kNAVJby"/>
  <p:tag name="ARTICULATE_SLIDE_COUNT" val="2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40DD87E-4785-45E9-B131-EAD5809CCCB1}" vid="{7DCDFCDB-3C1F-4D58-92E6-3B863CA9BD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abb1d6-28fa-415c-95eb-36da9a6aac7f" xsi:nil="true"/>
    <lcf76f155ced4ddcb4097134ff3c332f xmlns="87e4b8a5-58cc-406c-bce5-a4757a0e295f">
      <Terms xmlns="http://schemas.microsoft.com/office/infopath/2007/PartnerControls"/>
    </lcf76f155ced4ddcb4097134ff3c332f>
    <Notes xmlns="87e4b8a5-58cc-406c-bce5-a4757a0e295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41F08EC50F39428B1D68F816E85FF6" ma:contentTypeVersion="17" ma:contentTypeDescription="Create a new document." ma:contentTypeScope="" ma:versionID="b083119528affa6ca29059cb3ac6c1ef">
  <xsd:schema xmlns:xsd="http://www.w3.org/2001/XMLSchema" xmlns:xs="http://www.w3.org/2001/XMLSchema" xmlns:p="http://schemas.microsoft.com/office/2006/metadata/properties" xmlns:ns2="87e4b8a5-58cc-406c-bce5-a4757a0e295f" xmlns:ns3="98abb1d6-28fa-415c-95eb-36da9a6aac7f" targetNamespace="http://schemas.microsoft.com/office/2006/metadata/properties" ma:root="true" ma:fieldsID="69edf8881d2ea0319df7bdab07c62779" ns2:_="" ns3:_="">
    <xsd:import namespace="87e4b8a5-58cc-406c-bce5-a4757a0e295f"/>
    <xsd:import namespace="98abb1d6-28fa-415c-95eb-36da9a6aac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4b8a5-58cc-406c-bce5-a4757a0e2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s" ma:index="24" nillable="true" ma:displayName="Notes" ma:description="Enter brief notes for context, if needed" ma:format="Dropdown" ma:internalName="Not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abb1d6-28fa-415c-95eb-36da9a6aac7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d1f9ad8-3f3f-478e-8531-983663a6c9f2}" ma:internalName="TaxCatchAll" ma:showField="CatchAllData" ma:web="98abb1d6-28fa-415c-95eb-36da9a6aac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A79F04-4403-4038-BEAC-654037707E52}">
  <ds:schemaRefs>
    <ds:schemaRef ds:uri="http://schemas.microsoft.com/office/2006/metadata/properties"/>
    <ds:schemaRef ds:uri="87e4b8a5-58cc-406c-bce5-a4757a0e295f"/>
    <ds:schemaRef ds:uri="http://schemas.microsoft.com/office/infopath/2007/PartnerControls"/>
    <ds:schemaRef ds:uri="http://purl.org/dc/dcmitype/"/>
    <ds:schemaRef ds:uri="98abb1d6-28fa-415c-95eb-36da9a6aac7f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416AD35-19EA-4E2A-855E-5E4D952E8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4b8a5-58cc-406c-bce5-a4757a0e295f"/>
    <ds:schemaRef ds:uri="98abb1d6-28fa-415c-95eb-36da9a6aac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12B45D-06A9-48FB-A785-0421146DFE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SBCTC</Template>
  <TotalTime>61</TotalTime>
  <Words>511</Words>
  <Application>Microsoft Office PowerPoint</Application>
  <PresentationFormat>On-screen Show (4:3)</PresentationFormat>
  <Paragraphs>42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Wingdings</vt:lpstr>
      <vt:lpstr>Office Theme</vt:lpstr>
      <vt:lpstr>PowerPoint Presentation</vt:lpstr>
      <vt:lpstr>The situation</vt:lpstr>
      <vt:lpstr>What isir process does not require an aid year image?</vt:lpstr>
      <vt:lpstr>We will create the ISIR 2025 folders in production by December so that colleges can start loading 2024-2025 ISIR Files on the pS server!!</vt:lpstr>
      <vt:lpstr>What you Can DO when you get your 2024-2025 ISIR File Upload 2024-2025 isir files into the ISIR2025 folder in the order of when the files were received </vt:lpstr>
      <vt:lpstr>When you are ready to turn on your iSIR JOBSET SUBMIT A TICKET TO FA ERP TO GET A text file of all the files your college loaded in the ISIR2025 folder</vt:lpstr>
      <vt:lpstr>How will we make the text file?</vt:lpstr>
    </vt:vector>
  </TitlesOfParts>
  <Company>GP Strategies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Requisitions Overview</dc:title>
  <dc:creator>Rathert, Janice</dc:creator>
  <cp:lastModifiedBy>Ana Ybarra</cp:lastModifiedBy>
  <cp:revision>9</cp:revision>
  <dcterms:created xsi:type="dcterms:W3CDTF">2019-02-17T19:57:33Z</dcterms:created>
  <dcterms:modified xsi:type="dcterms:W3CDTF">2024-05-24T17:26:56Z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0x0101009441F08EC50F39428B1D68F816E85FF6</vt:lpwstr>
  </property>
  <property fmtid="{D5CDD505-2E9C-101B-9397-08002B2CF9AE}" pid="3" name="_dlc_DocIdItemGuid">
    <vt:lpwstr>7ff476bc-ac88-4604-9168-c48c069949f0</vt:lpwstr>
  </property>
  <property fmtid="{D5CDD505-2E9C-101B-9397-08002B2CF9AE}" pid="4" name="ArticulateGUID">
    <vt:lpwstr>6C61C780-FE3D-4F23-BE2C-E88392C5417A</vt:lpwstr>
  </property>
  <property fmtid="{D5CDD505-2E9C-101B-9397-08002B2CF9AE}" pid="5" name="ArticulatePath">
    <vt:lpwstr>Requisitions Overview</vt:lpwstr>
  </property>
  <property fmtid="{D5CDD505-2E9C-101B-9397-08002B2CF9AE}" pid="6" name="MediaServiceImageTags">
    <vt:lpwstr/>
  </property>
</Properties>
</file>