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3"/>
  </p:notesMasterIdLst>
  <p:handoutMasterIdLst>
    <p:handoutMasterId r:id="rId34"/>
  </p:handoutMasterIdLst>
  <p:sldIdLst>
    <p:sldId id="256" r:id="rId6"/>
    <p:sldId id="259" r:id="rId7"/>
    <p:sldId id="262" r:id="rId8"/>
    <p:sldId id="631" r:id="rId9"/>
    <p:sldId id="632" r:id="rId10"/>
    <p:sldId id="636" r:id="rId11"/>
    <p:sldId id="637" r:id="rId12"/>
    <p:sldId id="638" r:id="rId13"/>
    <p:sldId id="639" r:id="rId14"/>
    <p:sldId id="701" r:id="rId15"/>
    <p:sldId id="603" r:id="rId16"/>
    <p:sldId id="710" r:id="rId17"/>
    <p:sldId id="711" r:id="rId18"/>
    <p:sldId id="633" r:id="rId19"/>
    <p:sldId id="708" r:id="rId20"/>
    <p:sldId id="709" r:id="rId21"/>
    <p:sldId id="702" r:id="rId22"/>
    <p:sldId id="703" r:id="rId23"/>
    <p:sldId id="635" r:id="rId24"/>
    <p:sldId id="641" r:id="rId25"/>
    <p:sldId id="642" r:id="rId26"/>
    <p:sldId id="705" r:id="rId27"/>
    <p:sldId id="640" r:id="rId28"/>
    <p:sldId id="706" r:id="rId29"/>
    <p:sldId id="707" r:id="rId30"/>
    <p:sldId id="281" r:id="rId31"/>
    <p:sldId id="261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8645" autoAdjust="0"/>
  </p:normalViewPr>
  <p:slideViewPr>
    <p:cSldViewPr snapToGrid="0">
      <p:cViewPr varScale="1">
        <p:scale>
          <a:sx n="59" d="100"/>
          <a:sy n="59" d="100"/>
        </p:scale>
        <p:origin x="1556" y="5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10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03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4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7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60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3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55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03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1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87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14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1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4/9/2024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4/9/2024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1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4/9/2024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4/9/2024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4/9/2024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4/9/2024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4/9/2024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4/9/2024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4/9/2024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4/9/2024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tclinkreferencecenter.ctclink.us/m/79042/l/927709-9-2-building-an-fa-term-23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tclinkreferencecenter.ctclink.us/m/92423/l/927719-9-2-view-a-financial-aid-term" TargetMode="External"/><Relationship Id="rId4" Type="http://schemas.openxmlformats.org/officeDocument/2006/relationships/hyperlink" Target="http://ctclinkreferencecenter.ctclink.us/m/92427/l/1275570-9-2-manually-awarding-aid-for-a-student-without-a-fafs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tclinkreferencecenter.ctclink.us/m/92419/l/924989-9-2-building-a-budge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g"/><Relationship Id="rId4" Type="http://schemas.openxmlformats.org/officeDocument/2006/relationships/hyperlink" Target="https://ctclinkreferencecenter.ctclink.us/m/92419/l/933291-9-2-changing-a-budge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135911-0A8E-7134-B35C-907447EB2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8" y="1333979"/>
            <a:ext cx="7093315" cy="4959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658" y="294198"/>
            <a:ext cx="8520219" cy="786457"/>
          </a:xfrm>
        </p:spPr>
        <p:txBody>
          <a:bodyPr/>
          <a:lstStyle/>
          <a:p>
            <a:r>
              <a:rPr lang="en-US" dirty="0"/>
              <a:t>Review of FA TERM features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01658" y="801278"/>
            <a:ext cx="8554857" cy="5339751"/>
          </a:xfrm>
        </p:spPr>
        <p:txBody>
          <a:bodyPr/>
          <a:lstStyle/>
          <a:p>
            <a:r>
              <a:rPr lang="en-US" b="1" dirty="0"/>
              <a:t>WITHDRAWAL INFO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6A198-E888-D90D-7264-A40D5FF1F642}"/>
              </a:ext>
            </a:extLst>
          </p:cNvPr>
          <p:cNvSpPr txBox="1"/>
          <p:nvPr/>
        </p:nvSpPr>
        <p:spPr>
          <a:xfrm>
            <a:off x="7324148" y="1054602"/>
            <a:ext cx="1390486" cy="3293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Withdrawal Info: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Nothing to build out here, but this information may display when a WD occurs.</a:t>
            </a:r>
          </a:p>
          <a:p>
            <a:endParaRPr lang="en-US" sz="1600" dirty="0"/>
          </a:p>
          <a:p>
            <a:r>
              <a:rPr lang="en-US" sz="1600" dirty="0"/>
              <a:t>Good for review.</a:t>
            </a:r>
          </a:p>
        </p:txBody>
      </p:sp>
    </p:spTree>
    <p:extLst>
      <p:ext uri="{BB962C8B-B14F-4D97-AF65-F5344CB8AC3E}">
        <p14:creationId xmlns:p14="http://schemas.microsoft.com/office/powerpoint/2010/main" val="157745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23338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MANUAL </a:t>
            </a:r>
          </a:p>
          <a:p>
            <a:pPr marL="0" indent="0" algn="ctr">
              <a:buNone/>
            </a:pPr>
            <a:r>
              <a:rPr lang="en-US" sz="4000" b="1" dirty="0"/>
              <a:t>FA TERM</a:t>
            </a:r>
          </a:p>
          <a:p>
            <a:pPr marL="0" indent="0" algn="ctr">
              <a:buNone/>
            </a:pPr>
            <a:r>
              <a:rPr lang="en-US" sz="4000" b="1" dirty="0"/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51123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A7C3666-C6F1-CEE6-D3B0-797623EAB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7" y="1321463"/>
            <a:ext cx="6617040" cy="4915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Fa term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810705"/>
            <a:ext cx="8583138" cy="5330324"/>
          </a:xfrm>
        </p:spPr>
        <p:txBody>
          <a:bodyPr/>
          <a:lstStyle/>
          <a:p>
            <a:r>
              <a:rPr lang="en-US" b="1" dirty="0"/>
              <a:t>MANUAL BUILD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6821" y="1265723"/>
            <a:ext cx="1673801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dirty="0"/>
              <a:t>Build</a:t>
            </a:r>
            <a:r>
              <a:rPr lang="en-US" sz="1600" dirty="0"/>
              <a:t> button will pre-populate all the necessary fields on this tab</a:t>
            </a:r>
            <a:r>
              <a:rPr lang="en-US" sz="1600" i="1" dirty="0"/>
              <a:t> if </a:t>
            </a:r>
            <a:r>
              <a:rPr lang="en-US" sz="1600" dirty="0"/>
              <a:t>they are </a:t>
            </a:r>
            <a:r>
              <a:rPr lang="en-US" sz="1600" b="1" dirty="0"/>
              <a:t>Term Activated </a:t>
            </a:r>
            <a:r>
              <a:rPr lang="en-US" sz="1600" dirty="0"/>
              <a:t>and </a:t>
            </a:r>
            <a:r>
              <a:rPr lang="en-US" sz="1600" b="1" dirty="0"/>
              <a:t>Plan Stacked </a:t>
            </a:r>
            <a:r>
              <a:rPr lang="en-US" sz="1600" dirty="0"/>
              <a:t>on the Records side.</a:t>
            </a:r>
          </a:p>
          <a:p>
            <a:endParaRPr lang="en-US" sz="1600" dirty="0"/>
          </a:p>
          <a:p>
            <a:r>
              <a:rPr lang="en-US" sz="1600" dirty="0"/>
              <a:t>If they are not enrolled, you will need to put the student in a placeholder program. </a:t>
            </a:r>
          </a:p>
          <a:p>
            <a:endParaRPr lang="en-US" sz="1600" dirty="0"/>
          </a:p>
          <a:p>
            <a:r>
              <a:rPr lang="en-US" sz="1600" dirty="0"/>
              <a:t>Uncheck the override boxes.</a:t>
            </a:r>
          </a:p>
          <a:p>
            <a:endParaRPr lang="en-US" sz="1600" dirty="0"/>
          </a:p>
          <a:p>
            <a:r>
              <a:rPr lang="en-US" sz="1600" dirty="0"/>
              <a:t>Repeat for all 4 terms in the AY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3264376" y="96449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Financial Aid Term &gt; Manage FA Term</a:t>
            </a:r>
          </a:p>
        </p:txBody>
      </p:sp>
    </p:spTree>
    <p:extLst>
      <p:ext uri="{BB962C8B-B14F-4D97-AF65-F5344CB8AC3E}">
        <p14:creationId xmlns:p14="http://schemas.microsoft.com/office/powerpoint/2010/main" val="341911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 TERM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19540" y="788276"/>
            <a:ext cx="8336975" cy="5352753"/>
          </a:xfrm>
        </p:spPr>
        <p:txBody>
          <a:bodyPr/>
          <a:lstStyle/>
          <a:p>
            <a:r>
              <a:rPr lang="en-US" b="1" dirty="0"/>
              <a:t>MANUALLY BUILD OUT FA TERM W/O &amp; WITH ENROLLMENT</a:t>
            </a:r>
          </a:p>
          <a:p>
            <a:endParaRPr lang="en-US" b="1" dirty="0"/>
          </a:p>
          <a:p>
            <a:r>
              <a:rPr lang="en-US" b="1" dirty="0"/>
              <a:t>QRGS: 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9.2 Building an FA Term | 9.2 FA - Financial Aid Term | ctcLink Reference Center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9.2 Manually Awarding Aid for a Student without a FAFSA | 9.2 FA - Packaging and Awards | ctcLink Reference Center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9.2 View a Financial Aid Term | 9.2 FA - Financial Aid Term | ctcLink Reference Center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4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MANUAL </a:t>
            </a:r>
          </a:p>
          <a:p>
            <a:pPr marL="0" indent="0" algn="ctr">
              <a:buNone/>
            </a:pPr>
            <a:r>
              <a:rPr lang="en-US" sz="4000" b="1" dirty="0"/>
              <a:t>BUDGET </a:t>
            </a:r>
          </a:p>
          <a:p>
            <a:pPr marL="0" indent="0" algn="ctr">
              <a:buNone/>
            </a:pPr>
            <a:r>
              <a:rPr lang="en-US" sz="4000" b="1" dirty="0"/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48842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, email, website&#10;&#10;Description automatically generated">
            <a:extLst>
              <a:ext uri="{FF2B5EF4-FFF2-40B4-BE49-F238E27FC236}">
                <a16:creationId xmlns:a16="http://schemas.microsoft.com/office/drawing/2014/main" id="{7484EBDD-F0AE-58C3-D378-E90282C61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0" y="1425472"/>
            <a:ext cx="8153819" cy="4007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MAINTAIN BUDGETS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810705"/>
            <a:ext cx="8583138" cy="5330324"/>
          </a:xfrm>
        </p:spPr>
        <p:txBody>
          <a:bodyPr/>
          <a:lstStyle/>
          <a:p>
            <a:r>
              <a:rPr lang="en-US" b="1" dirty="0"/>
              <a:t>MANUAL BUILD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484" y="4524587"/>
            <a:ext cx="8616207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dirty="0"/>
              <a:t>AY Terms</a:t>
            </a:r>
            <a:r>
              <a:rPr lang="en-US" sz="1600" dirty="0"/>
              <a:t> need to be entered in the </a:t>
            </a:r>
            <a:r>
              <a:rPr lang="en-US" sz="1600" b="1" dirty="0"/>
              <a:t>Term</a:t>
            </a:r>
            <a:r>
              <a:rPr lang="en-US" sz="1600" dirty="0"/>
              <a:t> column.  If you do not have a selectable Term in the look up tool, this means you have not built out FA Term for that term.  Use the </a:t>
            </a:r>
            <a:r>
              <a:rPr lang="en-US" sz="1600" b="1" dirty="0"/>
              <a:t>Add a New Row + </a:t>
            </a:r>
            <a:r>
              <a:rPr lang="en-US" sz="1600" dirty="0"/>
              <a:t>button to add another row for the next term. </a:t>
            </a:r>
          </a:p>
          <a:p>
            <a:endParaRPr lang="en-US" sz="1600" dirty="0"/>
          </a:p>
          <a:p>
            <a:r>
              <a:rPr lang="en-US" sz="1600" dirty="0"/>
              <a:t>Select the </a:t>
            </a:r>
            <a:r>
              <a:rPr lang="en-US" sz="1600" b="1" dirty="0"/>
              <a:t>Build Budget </a:t>
            </a:r>
            <a:r>
              <a:rPr lang="en-US" sz="1600" dirty="0"/>
              <a:t>and then when it grays out, select the </a:t>
            </a:r>
            <a:r>
              <a:rPr lang="en-US" sz="1600" b="1" dirty="0"/>
              <a:t>Move Budget </a:t>
            </a:r>
            <a:r>
              <a:rPr lang="en-US" sz="1600" dirty="0"/>
              <a:t>button.</a:t>
            </a:r>
          </a:p>
          <a:p>
            <a:endParaRPr lang="en-US" sz="1600" dirty="0"/>
          </a:p>
          <a:p>
            <a:r>
              <a:rPr lang="en-US" sz="1600" dirty="0"/>
              <a:t>Select the </a:t>
            </a:r>
            <a:r>
              <a:rPr lang="en-US" sz="1600" i="1" dirty="0"/>
              <a:t>Detail </a:t>
            </a:r>
            <a:r>
              <a:rPr lang="en-US" sz="1600" dirty="0"/>
              <a:t>link to review the budget items.</a:t>
            </a:r>
          </a:p>
          <a:p>
            <a:endParaRPr lang="en-US" sz="1600" dirty="0"/>
          </a:p>
          <a:p>
            <a:r>
              <a:rPr lang="en-US" sz="1600" dirty="0"/>
              <a:t>You are now ready to enter a non-traditional aid award (outside scholarships, workforce aid)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173004" y="953191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Budgets &gt; Create Student Budget</a:t>
            </a:r>
          </a:p>
        </p:txBody>
      </p:sp>
    </p:spTree>
    <p:extLst>
      <p:ext uri="{BB962C8B-B14F-4D97-AF65-F5344CB8AC3E}">
        <p14:creationId xmlns:p14="http://schemas.microsoft.com/office/powerpoint/2010/main" val="239392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CREATE A STUDENT BUDGET</a:t>
            </a:r>
          </a:p>
          <a:p>
            <a:pPr marL="0" indent="0" algn="ctr">
              <a:buNone/>
            </a:pPr>
            <a:r>
              <a:rPr lang="en-US" sz="4000" b="1" dirty="0"/>
              <a:t>W/O ENROLLMENT</a:t>
            </a:r>
          </a:p>
        </p:txBody>
      </p:sp>
    </p:spTree>
    <p:extLst>
      <p:ext uri="{BB962C8B-B14F-4D97-AF65-F5344CB8AC3E}">
        <p14:creationId xmlns:p14="http://schemas.microsoft.com/office/powerpoint/2010/main" val="129846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EE0409-B8E8-644A-9FD2-FCFB1D4D7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412496"/>
            <a:ext cx="8716211" cy="4104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create A BUDGET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8583138" cy="5330324"/>
          </a:xfrm>
        </p:spPr>
        <p:txBody>
          <a:bodyPr/>
          <a:lstStyle/>
          <a:p>
            <a:r>
              <a:rPr lang="en-US" b="1" dirty="0"/>
              <a:t>BUILD BUDGET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3392" y="5332125"/>
            <a:ext cx="36010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Build Budget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6433457" y="2721429"/>
            <a:ext cx="1095858" cy="2610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5206319" y="1051513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Budgets &gt; Create Student Budget</a:t>
            </a:r>
          </a:p>
        </p:txBody>
      </p:sp>
    </p:spTree>
    <p:extLst>
      <p:ext uri="{BB962C8B-B14F-4D97-AF65-F5344CB8AC3E}">
        <p14:creationId xmlns:p14="http://schemas.microsoft.com/office/powerpoint/2010/main" val="3070072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BDCE6F-E857-7E27-330A-F2E422904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38546"/>
            <a:ext cx="8750879" cy="4180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create A BUDGET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810705"/>
            <a:ext cx="8583138" cy="5330324"/>
          </a:xfrm>
        </p:spPr>
        <p:txBody>
          <a:bodyPr/>
          <a:lstStyle/>
          <a:p>
            <a:r>
              <a:rPr lang="en-US" b="1" dirty="0"/>
              <a:t>MOVE BUDGET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3392" y="5332125"/>
            <a:ext cx="360103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Move budget button is now available, select Move Budget, and then check the budget Detail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02318" y="3098429"/>
            <a:ext cx="2997723" cy="2233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22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3891395"/>
            <a:ext cx="8336975" cy="999259"/>
          </a:xfrm>
        </p:spPr>
        <p:txBody>
          <a:bodyPr/>
          <a:lstStyle/>
          <a:p>
            <a:r>
              <a:rPr lang="en-US" dirty="0"/>
              <a:t>Fa TERM &amp; Student Budget tips &amp; tricks training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1787" y="53610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April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D8137B-A725-A903-CFA8-3044092C7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357516"/>
            <a:ext cx="8759309" cy="4137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BUDGET ITEMS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810705"/>
            <a:ext cx="8583138" cy="5330324"/>
          </a:xfrm>
        </p:spPr>
        <p:txBody>
          <a:bodyPr/>
          <a:lstStyle/>
          <a:p>
            <a:r>
              <a:rPr lang="en-US" b="1" dirty="0"/>
              <a:t>Save!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3516" y="5892095"/>
            <a:ext cx="36010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Remember to select the </a:t>
            </a:r>
            <a:r>
              <a:rPr lang="en-US" b="1" dirty="0"/>
              <a:t>Save </a:t>
            </a:r>
            <a:r>
              <a:rPr lang="en-US" dirty="0"/>
              <a:t>button!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1088571" y="5494698"/>
            <a:ext cx="1484945" cy="686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518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490" y="595477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MAINTAIN STUDENT BUDGET</a:t>
            </a:r>
          </a:p>
          <a:p>
            <a:pPr marL="0" indent="0" algn="ctr">
              <a:buNone/>
            </a:pPr>
            <a:r>
              <a:rPr lang="en-US" sz="4000" b="1" dirty="0"/>
              <a:t>(ADDING ADDT’L BUDGET ITEMS</a:t>
            </a:r>
          </a:p>
          <a:p>
            <a:pPr marL="0" indent="0" algn="ctr">
              <a:buNone/>
            </a:pPr>
            <a:r>
              <a:rPr lang="en-US" sz="4000" b="1" dirty="0"/>
              <a:t> &amp; PJ ITEMS)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9385DFF-0F07-FC1A-DBD8-7303DE785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1372666"/>
            <a:ext cx="7316419" cy="5284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BUDGET ITEMS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810705"/>
            <a:ext cx="8583138" cy="5330324"/>
          </a:xfrm>
        </p:spPr>
        <p:txBody>
          <a:bodyPr/>
          <a:lstStyle/>
          <a:p>
            <a:r>
              <a:rPr lang="en-US" b="1" dirty="0"/>
              <a:t>ADDING PJ ITEMS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9257" y="2477633"/>
            <a:ext cx="181972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add PJ Items and/or other items to reflect in COA</a:t>
            </a:r>
          </a:p>
          <a:p>
            <a:r>
              <a:rPr lang="en-US" dirty="0"/>
              <a:t>as needed by </a:t>
            </a:r>
          </a:p>
          <a:p>
            <a:r>
              <a:rPr lang="en-US" dirty="0"/>
              <a:t>+ a new row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6889898" y="4231959"/>
            <a:ext cx="373148" cy="1574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5206319" y="1051513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Budgets &gt; Maintain Student Budget</a:t>
            </a:r>
          </a:p>
        </p:txBody>
      </p:sp>
    </p:spTree>
    <p:extLst>
      <p:ext uri="{BB962C8B-B14F-4D97-AF65-F5344CB8AC3E}">
        <p14:creationId xmlns:p14="http://schemas.microsoft.com/office/powerpoint/2010/main" val="2086067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BF7957A-13A6-A794-1855-CFEBB93AF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8" y="1374064"/>
            <a:ext cx="6521785" cy="5283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BUDGET ITEMS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810705"/>
            <a:ext cx="8583138" cy="5330324"/>
          </a:xfrm>
        </p:spPr>
        <p:txBody>
          <a:bodyPr/>
          <a:lstStyle/>
          <a:p>
            <a:r>
              <a:rPr lang="en-US" b="1" dirty="0"/>
              <a:t>PJ ITEMS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3516" y="5892095"/>
            <a:ext cx="36010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SAVE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16429" y="6181043"/>
            <a:ext cx="1757087" cy="2007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181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267962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budgets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19540" y="788276"/>
            <a:ext cx="8336975" cy="5352753"/>
          </a:xfrm>
        </p:spPr>
        <p:txBody>
          <a:bodyPr/>
          <a:lstStyle/>
          <a:p>
            <a:r>
              <a:rPr lang="en-US" b="1" dirty="0"/>
              <a:t>QRGS:  </a:t>
            </a:r>
          </a:p>
          <a:p>
            <a:endParaRPr lang="en-US" b="1" dirty="0"/>
          </a:p>
          <a:p>
            <a:r>
              <a:rPr lang="en-US" dirty="0">
                <a:hlinkClick r:id="rId3"/>
              </a:rPr>
              <a:t>9.2 Building a Budget | 9.2 FA - Budgets | ctcLink Reference Center</a:t>
            </a:r>
            <a:endParaRPr lang="en-US" dirty="0"/>
          </a:p>
          <a:p>
            <a:r>
              <a:rPr lang="en-US" dirty="0">
                <a:hlinkClick r:id="rId4"/>
              </a:rPr>
              <a:t>9.2 Changing a Budget | 9.2 FA - Budgets | ctcLink Reference Center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Yellow sign with start on it — The People Equati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4" y="3186260"/>
            <a:ext cx="3054703" cy="36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20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200" dirty="0"/>
              <a:t>Understand Tips and tricks on the FA Term and Maintain Student Budget pages</a:t>
            </a:r>
          </a:p>
          <a:p>
            <a:pPr lvl="1"/>
            <a:r>
              <a:rPr lang="en-US" sz="2200" dirty="0"/>
              <a:t>Override expiration date feature on FA Term</a:t>
            </a:r>
          </a:p>
          <a:p>
            <a:pPr lvl="1"/>
            <a:r>
              <a:rPr lang="en-US" sz="2200" dirty="0"/>
              <a:t>Adding a PJ item on Maintain Student Budget</a:t>
            </a:r>
          </a:p>
          <a:p>
            <a:pPr lvl="1"/>
            <a:r>
              <a:rPr lang="en-US" sz="2200" dirty="0"/>
              <a:t>Pell COA field on Maintain Student Budget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FA Term &amp; Student Budget Tips and Tricks Training Complete! </a:t>
            </a:r>
          </a:p>
          <a:p>
            <a:r>
              <a:rPr lang="en-US" dirty="0"/>
              <a:t>Please review the videos and additional resources in your canvas course material and the reference center as you progress through students to prep for awarding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200" dirty="0"/>
              <a:t>Understand Tips and tricks on the FA Term and Maintain Student Budget pages</a:t>
            </a:r>
          </a:p>
          <a:p>
            <a:pPr lvl="1"/>
            <a:r>
              <a:rPr lang="en-US" sz="2200" dirty="0"/>
              <a:t>Override expiration date and other features on FA Term </a:t>
            </a:r>
          </a:p>
          <a:p>
            <a:pPr lvl="1"/>
            <a:r>
              <a:rPr lang="en-US" sz="2200" dirty="0"/>
              <a:t>Adding a PJ item on Maintain Student Budget</a:t>
            </a:r>
          </a:p>
          <a:p>
            <a:pPr lvl="1"/>
            <a:r>
              <a:rPr lang="en-US" sz="2200" dirty="0"/>
              <a:t>Pell COA field on Maintain Student Budget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965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REVIEWING THE FEATURES </a:t>
            </a:r>
          </a:p>
          <a:p>
            <a:pPr marL="0" indent="0" algn="ctr">
              <a:buNone/>
            </a:pPr>
            <a:r>
              <a:rPr lang="en-US" sz="4000" b="1" dirty="0"/>
              <a:t>ON THE FA TERM PAGE</a:t>
            </a:r>
          </a:p>
        </p:txBody>
      </p:sp>
    </p:spTree>
    <p:extLst>
      <p:ext uri="{BB962C8B-B14F-4D97-AF65-F5344CB8AC3E}">
        <p14:creationId xmlns:p14="http://schemas.microsoft.com/office/powerpoint/2010/main" val="101246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52DCBE-B668-64AE-63A4-0B5935765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299381"/>
            <a:ext cx="6597989" cy="5264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816" y="294198"/>
            <a:ext cx="8605061" cy="786457"/>
          </a:xfrm>
        </p:spPr>
        <p:txBody>
          <a:bodyPr/>
          <a:lstStyle/>
          <a:p>
            <a:r>
              <a:rPr lang="en-US" dirty="0"/>
              <a:t>Review of FA term features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16816" y="782426"/>
            <a:ext cx="8639699" cy="5358604"/>
          </a:xfrm>
        </p:spPr>
        <p:txBody>
          <a:bodyPr/>
          <a:lstStyle/>
          <a:p>
            <a:r>
              <a:rPr lang="en-US" b="1" dirty="0"/>
              <a:t>FA Term Tab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90798" y="359654"/>
            <a:ext cx="1390486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Effective Status:  </a:t>
            </a:r>
          </a:p>
          <a:p>
            <a:r>
              <a:rPr lang="en-US" sz="1600" dirty="0"/>
              <a:t>If </a:t>
            </a:r>
            <a:r>
              <a:rPr lang="en-US" sz="1600" b="1" dirty="0"/>
              <a:t>FA Load </a:t>
            </a:r>
            <a:r>
              <a:rPr lang="en-US" sz="1600" dirty="0"/>
              <a:t>is = </a:t>
            </a:r>
            <a:r>
              <a:rPr lang="en-US" sz="1600" i="1" dirty="0"/>
              <a:t>N</a:t>
            </a:r>
            <a:r>
              <a:rPr lang="en-US" sz="1600" dirty="0"/>
              <a:t> at </a:t>
            </a:r>
            <a:r>
              <a:rPr lang="en-US" sz="1600" b="1" dirty="0"/>
              <a:t>Census Lock</a:t>
            </a:r>
            <a:r>
              <a:rPr lang="en-US" sz="1600" dirty="0"/>
              <a:t>, the </a:t>
            </a:r>
            <a:r>
              <a:rPr lang="en-US" sz="1600" b="1" dirty="0"/>
              <a:t>Effective Status </a:t>
            </a:r>
            <a:r>
              <a:rPr lang="en-US" sz="1600" dirty="0"/>
              <a:t>will change to </a:t>
            </a:r>
            <a:r>
              <a:rPr lang="en-US" sz="1600" b="1" dirty="0"/>
              <a:t>Inactive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b="1" dirty="0"/>
              <a:t>Override Expiration Date:  </a:t>
            </a:r>
          </a:p>
          <a:p>
            <a:r>
              <a:rPr lang="en-US" sz="1600" dirty="0"/>
              <a:t>Can be set to hold overridden data to a specific date.  </a:t>
            </a:r>
            <a:r>
              <a:rPr lang="en-US" sz="1600" i="1" u="sng" dirty="0"/>
              <a:t>Use sparingly.</a:t>
            </a:r>
          </a:p>
          <a:p>
            <a:endParaRPr lang="en-US" sz="1600" i="1" u="sng" dirty="0"/>
          </a:p>
          <a:p>
            <a:r>
              <a:rPr lang="en-US" sz="1600" b="1" dirty="0"/>
              <a:t>Build button:</a:t>
            </a:r>
          </a:p>
          <a:p>
            <a:r>
              <a:rPr lang="en-US" sz="1600" dirty="0"/>
              <a:t>Student must be Term Activated and Plan Stacked</a:t>
            </a:r>
          </a:p>
          <a:p>
            <a:endParaRPr lang="en-US" sz="1600" dirty="0"/>
          </a:p>
        </p:txBody>
      </p:sp>
      <p:sp>
        <p:nvSpPr>
          <p:cNvPr id="7" name="TextBox 2"/>
          <p:cNvSpPr txBox="1"/>
          <p:nvPr/>
        </p:nvSpPr>
        <p:spPr>
          <a:xfrm>
            <a:off x="3295117" y="894265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Financial Aid Term &gt; Maintain Student FA Term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B944E0-E671-BF81-52AA-CF00D45A7249}"/>
              </a:ext>
            </a:extLst>
          </p:cNvPr>
          <p:cNvCxnSpPr/>
          <p:nvPr/>
        </p:nvCxnSpPr>
        <p:spPr>
          <a:xfrm flipH="1">
            <a:off x="1638300" y="782426"/>
            <a:ext cx="5552498" cy="26465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649068-7638-56A1-94BC-F0BFD5D1D21D}"/>
              </a:ext>
            </a:extLst>
          </p:cNvPr>
          <p:cNvCxnSpPr/>
          <p:nvPr/>
        </p:nvCxnSpPr>
        <p:spPr>
          <a:xfrm flipH="1">
            <a:off x="4159250" y="2971800"/>
            <a:ext cx="3016501" cy="4899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ABAF6A-4D9D-9BFF-BE1B-2BFCA25AF17D}"/>
              </a:ext>
            </a:extLst>
          </p:cNvPr>
          <p:cNvCxnSpPr/>
          <p:nvPr/>
        </p:nvCxnSpPr>
        <p:spPr>
          <a:xfrm flipH="1" flipV="1">
            <a:off x="6305550" y="3778250"/>
            <a:ext cx="885248" cy="1657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7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162" y="294198"/>
            <a:ext cx="8575715" cy="786457"/>
          </a:xfrm>
        </p:spPr>
        <p:txBody>
          <a:bodyPr/>
          <a:lstStyle/>
          <a:p>
            <a:r>
              <a:rPr lang="en-US" dirty="0"/>
              <a:t>Review of FA TERM features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46162" y="791852"/>
            <a:ext cx="8610353" cy="5349177"/>
          </a:xfrm>
        </p:spPr>
        <p:txBody>
          <a:bodyPr/>
          <a:lstStyle/>
          <a:p>
            <a:r>
              <a:rPr lang="en-US" b="1" dirty="0"/>
              <a:t>ACAD LEVEL TAB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653E08-B522-7946-DF17-EE4233C1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2" y="1312082"/>
            <a:ext cx="7360028" cy="5251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11540-885C-64A4-6D35-F4C36CEAF7CC}"/>
              </a:ext>
            </a:extLst>
          </p:cNvPr>
          <p:cNvSpPr txBox="1"/>
          <p:nvPr/>
        </p:nvSpPr>
        <p:spPr>
          <a:xfrm>
            <a:off x="7349548" y="1429563"/>
            <a:ext cx="1390486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Academic Load:  </a:t>
            </a:r>
          </a:p>
          <a:p>
            <a:r>
              <a:rPr lang="en-US" sz="1600" dirty="0"/>
              <a:t>Pulls from Student Records</a:t>
            </a:r>
          </a:p>
          <a:p>
            <a:endParaRPr lang="en-US" sz="1600" dirty="0"/>
          </a:p>
          <a:p>
            <a:r>
              <a:rPr lang="en-US" sz="1600" b="1" dirty="0"/>
              <a:t>FA Load: </a:t>
            </a:r>
          </a:p>
          <a:p>
            <a:r>
              <a:rPr lang="en-US" sz="1600" dirty="0"/>
              <a:t>Is what drives the FA Student Budget </a:t>
            </a:r>
          </a:p>
          <a:p>
            <a:endParaRPr lang="en-US" sz="1600" dirty="0"/>
          </a:p>
          <a:p>
            <a:r>
              <a:rPr lang="en-US" sz="1600" dirty="0"/>
              <a:t>It is common that these may not match all the time, especially if you’re overriding.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6292B9-56A9-69F0-ABAA-BE2DEA32C738}"/>
              </a:ext>
            </a:extLst>
          </p:cNvPr>
          <p:cNvCxnSpPr/>
          <p:nvPr/>
        </p:nvCxnSpPr>
        <p:spPr>
          <a:xfrm flipH="1">
            <a:off x="3194050" y="1695450"/>
            <a:ext cx="4152900" cy="2660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7A5B54-82A2-115B-2536-74340F1261DF}"/>
              </a:ext>
            </a:extLst>
          </p:cNvPr>
          <p:cNvCxnSpPr/>
          <p:nvPr/>
        </p:nvCxnSpPr>
        <p:spPr>
          <a:xfrm flipH="1">
            <a:off x="3194050" y="3073400"/>
            <a:ext cx="4152937" cy="1631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58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804" y="294198"/>
            <a:ext cx="8539073" cy="786457"/>
          </a:xfrm>
        </p:spPr>
        <p:txBody>
          <a:bodyPr/>
          <a:lstStyle/>
          <a:p>
            <a:r>
              <a:rPr lang="en-US" dirty="0"/>
              <a:t>Review of FA TERM features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2804" y="782426"/>
            <a:ext cx="8573711" cy="5358604"/>
          </a:xfrm>
        </p:spPr>
        <p:txBody>
          <a:bodyPr/>
          <a:lstStyle/>
          <a:p>
            <a:r>
              <a:rPr lang="en-US" b="1" dirty="0"/>
              <a:t>STATISTICS TAB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B711245-DFEE-512B-ABE8-E93031D7E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" y="1324843"/>
            <a:ext cx="6286823" cy="4273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3E089A-0E0B-1821-5EA6-E04A8005D9FA}"/>
              </a:ext>
            </a:extLst>
          </p:cNvPr>
          <p:cNvSpPr txBox="1"/>
          <p:nvPr/>
        </p:nvSpPr>
        <p:spPr>
          <a:xfrm>
            <a:off x="7324148" y="1054602"/>
            <a:ext cx="1390486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Statistics Tab:  </a:t>
            </a:r>
          </a:p>
          <a:p>
            <a:endParaRPr lang="en-US" sz="1600" b="1" dirty="0"/>
          </a:p>
          <a:p>
            <a:r>
              <a:rPr lang="en-US" sz="1600" dirty="0"/>
              <a:t>Can really leave this tab alone when building manually, but it is reviewable when FA Term process runs in </a:t>
            </a:r>
            <a:r>
              <a:rPr lang="en-US" sz="1600" dirty="0" err="1"/>
              <a:t>JobSet</a:t>
            </a:r>
            <a:r>
              <a:rPr lang="en-US" sz="1600" dirty="0"/>
              <a:t>.</a:t>
            </a:r>
          </a:p>
          <a:p>
            <a:endParaRPr lang="en-US" sz="1600" b="1" dirty="0"/>
          </a:p>
          <a:p>
            <a:r>
              <a:rPr lang="en-US" sz="1600" b="1" dirty="0"/>
              <a:t>SULA Special Program </a:t>
            </a:r>
            <a:r>
              <a:rPr lang="en-US" sz="1600" dirty="0"/>
              <a:t>is a noted feature that displays if this program is a selective Admissions Program.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E385AD-222E-5B02-57EE-1C80050BBA84}"/>
              </a:ext>
            </a:extLst>
          </p:cNvPr>
          <p:cNvCxnSpPr/>
          <p:nvPr/>
        </p:nvCxnSpPr>
        <p:spPr>
          <a:xfrm flipH="1">
            <a:off x="5626100" y="4406900"/>
            <a:ext cx="168275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08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658" y="323742"/>
            <a:ext cx="8520219" cy="786457"/>
          </a:xfrm>
        </p:spPr>
        <p:txBody>
          <a:bodyPr/>
          <a:lstStyle/>
          <a:p>
            <a:r>
              <a:rPr lang="en-US" dirty="0"/>
              <a:t>Review of FA TERM features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01658" y="801278"/>
            <a:ext cx="8554857" cy="5339751"/>
          </a:xfrm>
        </p:spPr>
        <p:txBody>
          <a:bodyPr/>
          <a:lstStyle/>
          <a:p>
            <a:r>
              <a:rPr lang="en-US" b="1" dirty="0"/>
              <a:t>FINANCIAL AID TAB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6411D8-681F-B96B-119E-831B67FA7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8" y="1320640"/>
            <a:ext cx="7245722" cy="5213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5FFE28-B7F5-1B5D-54BB-8666B5F54FAE}"/>
              </a:ext>
            </a:extLst>
          </p:cNvPr>
          <p:cNvSpPr txBox="1"/>
          <p:nvPr/>
        </p:nvSpPr>
        <p:spPr>
          <a:xfrm>
            <a:off x="7324148" y="1054602"/>
            <a:ext cx="1390486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Statistics Tab:  </a:t>
            </a:r>
          </a:p>
          <a:p>
            <a:endParaRPr lang="en-US" sz="1600" b="1" dirty="0"/>
          </a:p>
          <a:p>
            <a:r>
              <a:rPr lang="en-US" sz="1600" b="1" dirty="0"/>
              <a:t>NSLDS Loan Year </a:t>
            </a:r>
            <a:r>
              <a:rPr lang="en-US" sz="1600" dirty="0"/>
              <a:t>and </a:t>
            </a:r>
            <a:r>
              <a:rPr lang="en-US" sz="1600" b="1" dirty="0"/>
              <a:t>Direct Lending Year </a:t>
            </a:r>
            <a:r>
              <a:rPr lang="en-US" sz="1600" dirty="0"/>
              <a:t>need to be defined.  </a:t>
            </a:r>
          </a:p>
          <a:p>
            <a:endParaRPr lang="en-US" sz="1600" dirty="0"/>
          </a:p>
          <a:p>
            <a:r>
              <a:rPr lang="en-US" sz="1600" dirty="0"/>
              <a:t>Will pull in automatically when Batch FA Term process runs from </a:t>
            </a:r>
            <a:r>
              <a:rPr lang="en-US" sz="1600" dirty="0" err="1"/>
              <a:t>JobSet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Drives COD reporting data.</a:t>
            </a:r>
          </a:p>
          <a:p>
            <a:endParaRPr lang="en-US" sz="1600" dirty="0"/>
          </a:p>
          <a:p>
            <a:r>
              <a:rPr lang="en-US" sz="1600" dirty="0"/>
              <a:t>Leave other fields blank.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F6E426-1DF1-2C17-C3AC-F0951C147D20}"/>
              </a:ext>
            </a:extLst>
          </p:cNvPr>
          <p:cNvCxnSpPr/>
          <p:nvPr/>
        </p:nvCxnSpPr>
        <p:spPr>
          <a:xfrm flipH="1" flipV="1">
            <a:off x="3746500" y="4394200"/>
            <a:ext cx="3568700" cy="793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9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658" y="294198"/>
            <a:ext cx="8520219" cy="786457"/>
          </a:xfrm>
        </p:spPr>
        <p:txBody>
          <a:bodyPr/>
          <a:lstStyle/>
          <a:p>
            <a:r>
              <a:rPr lang="en-US" dirty="0"/>
              <a:t>Review of FA TERM features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01658" y="801278"/>
            <a:ext cx="8554857" cy="5339751"/>
          </a:xfrm>
        </p:spPr>
        <p:txBody>
          <a:bodyPr/>
          <a:lstStyle/>
          <a:p>
            <a:r>
              <a:rPr lang="en-US" b="1" dirty="0"/>
              <a:t>RECORDS/TERM INFO TAB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AA94EC5-1FEA-28FD-D978-47B010303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301640"/>
            <a:ext cx="6322449" cy="5262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E6A198-E888-D90D-7264-A40D5FF1F642}"/>
              </a:ext>
            </a:extLst>
          </p:cNvPr>
          <p:cNvSpPr txBox="1"/>
          <p:nvPr/>
        </p:nvSpPr>
        <p:spPr>
          <a:xfrm>
            <a:off x="7324148" y="1054602"/>
            <a:ext cx="1390486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Weeks of Instruction: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Override box can remain checked.</a:t>
            </a:r>
          </a:p>
          <a:p>
            <a:endParaRPr lang="en-US" sz="1600" dirty="0"/>
          </a:p>
          <a:p>
            <a:r>
              <a:rPr lang="en-US" sz="1600" dirty="0"/>
              <a:t>Will pull in automatically when Batch Weeks of Instruction Update process runs from </a:t>
            </a:r>
            <a:r>
              <a:rPr lang="en-US" sz="1600" dirty="0" err="1"/>
              <a:t>JobSet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Drives COD reporting data.</a:t>
            </a:r>
          </a:p>
          <a:p>
            <a:endParaRPr lang="en-US" sz="1600" dirty="0"/>
          </a:p>
          <a:p>
            <a:r>
              <a:rPr lang="en-US" sz="1600" dirty="0"/>
              <a:t>Leave other fields blank.</a:t>
            </a:r>
          </a:p>
        </p:txBody>
      </p:sp>
    </p:spTree>
    <p:extLst>
      <p:ext uri="{BB962C8B-B14F-4D97-AF65-F5344CB8AC3E}">
        <p14:creationId xmlns:p14="http://schemas.microsoft.com/office/powerpoint/2010/main" val="1396817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A79F04-4403-4038-BEAC-654037707E52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686bc730-dfb5-4557-ac43-64e2aeb71117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sharepoint/v4"/>
    <ds:schemaRef ds:uri="dbb9891f-5342-44b3-9004-2472729e727f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24131</TotalTime>
  <Words>967</Words>
  <Application>Microsoft Office PowerPoint</Application>
  <PresentationFormat>On-screen Show (4:3)</PresentationFormat>
  <Paragraphs>209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Fira Sans</vt:lpstr>
      <vt:lpstr>Office Theme</vt:lpstr>
      <vt:lpstr>PowerPoint Presentation</vt:lpstr>
      <vt:lpstr>Fa TERM &amp; Student Budget tips &amp; tricks training</vt:lpstr>
      <vt:lpstr>Objectives</vt:lpstr>
      <vt:lpstr>PowerPoint Presentation</vt:lpstr>
      <vt:lpstr>Review of FA term features</vt:lpstr>
      <vt:lpstr>Review of FA TERM features</vt:lpstr>
      <vt:lpstr>Review of FA TERM features</vt:lpstr>
      <vt:lpstr>Review of FA TERM features</vt:lpstr>
      <vt:lpstr>Review of FA TERM features</vt:lpstr>
      <vt:lpstr>Review of FA TERM features</vt:lpstr>
      <vt:lpstr>PowerPoint Presentation</vt:lpstr>
      <vt:lpstr>PowerPoint Presentation</vt:lpstr>
      <vt:lpstr>Fa term</vt:lpstr>
      <vt:lpstr>FA TERM</vt:lpstr>
      <vt:lpstr>PowerPoint Presentation</vt:lpstr>
      <vt:lpstr>MAINTAIN BUDGETS</vt:lpstr>
      <vt:lpstr>PowerPoint Presentation</vt:lpstr>
      <vt:lpstr>create A BUDGET</vt:lpstr>
      <vt:lpstr>create A BUDGET cont’d</vt:lpstr>
      <vt:lpstr>BUDGET ITEMS CONT’D</vt:lpstr>
      <vt:lpstr>PowerPoint Presentation</vt:lpstr>
      <vt:lpstr>BUDGET ITEMS CONT’D</vt:lpstr>
      <vt:lpstr>BUDGET ITEMS CONT’D</vt:lpstr>
      <vt:lpstr>PowerPoint Presentation</vt:lpstr>
      <vt:lpstr>Student budgets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1021</cp:revision>
  <dcterms:created xsi:type="dcterms:W3CDTF">2019-02-17T19:57:33Z</dcterms:created>
  <dcterms:modified xsi:type="dcterms:W3CDTF">2024-04-09T21:52:55Z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