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9" r:id="rId7"/>
    <p:sldId id="262" r:id="rId8"/>
    <p:sldId id="700" r:id="rId9"/>
    <p:sldId id="698" r:id="rId10"/>
    <p:sldId id="547" r:id="rId11"/>
    <p:sldId id="699" r:id="rId12"/>
    <p:sldId id="551" r:id="rId13"/>
    <p:sldId id="535" r:id="rId14"/>
    <p:sldId id="534" r:id="rId15"/>
    <p:sldId id="555" r:id="rId16"/>
    <p:sldId id="701" r:id="rId17"/>
    <p:sldId id="557" r:id="rId18"/>
    <p:sldId id="702" r:id="rId19"/>
    <p:sldId id="559" r:id="rId20"/>
    <p:sldId id="565" r:id="rId21"/>
    <p:sldId id="281" r:id="rId22"/>
    <p:sldId id="261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Process ISIR Corrections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</a:t>
          </a:r>
          <a:r>
            <a:rPr lang="en-US" b="0" dirty="0"/>
            <a:t> Create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Download file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1: </a:t>
          </a:r>
          <a:r>
            <a:rPr lang="en-US" b="0" dirty="0">
              <a:solidFill>
                <a:schemeClr val="bg1"/>
              </a:solidFill>
            </a:rPr>
            <a:t>Process ISIR Corrections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Create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Download file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>
              <a:solidFill>
                <a:schemeClr val="bg1"/>
              </a:solidFill>
            </a:rPr>
            <a:t>Step 1: Process ISIR Corrections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/>
            <a:t>Step 2: Create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 Download file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1: Process ISIR Corrections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2:</a:t>
          </a:r>
          <a:r>
            <a:rPr lang="en-US" sz="2700" b="0" kern="1200" dirty="0"/>
            <a:t> Create Federal Data Files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</a:t>
          </a:r>
          <a:r>
            <a:rPr lang="en-US" sz="2700" kern="1200" dirty="0"/>
            <a:t>  Download file</a:t>
          </a:r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</a:rPr>
            <a:t>Step 1: </a:t>
          </a:r>
          <a:r>
            <a:rPr lang="en-US" sz="2700" b="0" kern="1200" dirty="0">
              <a:solidFill>
                <a:schemeClr val="bg1"/>
              </a:solidFill>
            </a:rPr>
            <a:t>Process ISIR Corrections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2: Create Federal Data Files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</a:t>
          </a:r>
          <a:r>
            <a:rPr lang="en-US" sz="2700" kern="1200" dirty="0"/>
            <a:t>  Download file</a:t>
          </a:r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>
              <a:solidFill>
                <a:schemeClr val="bg1"/>
              </a:solidFill>
            </a:rPr>
            <a:t>Step 1: Process ISIR Corrections</a:t>
          </a:r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2: Create Federal Data Files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  Download file</a:t>
          </a:r>
        </a:p>
      </dsp:txBody>
      <dsp:txXfrm>
        <a:off x="4650038" y="1450799"/>
        <a:ext cx="1991196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4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3/26/2024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3/26/2024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3/26/2024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3/26/2024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3/26/2024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3/26/2024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3/26/2024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3/26/2024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3/26/2024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3/26/2024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isir</a:t>
            </a:r>
            <a:r>
              <a:rPr lang="en-US" dirty="0"/>
              <a:t> corrections (outbound)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20" y="1337174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0970051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A7C6BC-D706-CCB0-11F9-A81B775B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0" y="1432293"/>
            <a:ext cx="7969660" cy="4121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5" y="305802"/>
            <a:ext cx="8302337" cy="786457"/>
          </a:xfrm>
        </p:spPr>
        <p:txBody>
          <a:bodyPr/>
          <a:lstStyle/>
          <a:p>
            <a:r>
              <a:rPr lang="en-US" dirty="0"/>
              <a:t>PROCESS </a:t>
            </a:r>
            <a:r>
              <a:rPr lang="en-US" dirty="0" err="1"/>
              <a:t>isir</a:t>
            </a:r>
            <a:r>
              <a:rPr lang="en-US" dirty="0"/>
              <a:t> corrections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2123" y="885103"/>
            <a:ext cx="8534392" cy="5215742"/>
          </a:xfrm>
        </p:spPr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45" y="5241041"/>
            <a:ext cx="839937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  <a:r>
              <a:rPr lang="en-US" dirty="0"/>
              <a:t>Be sure to update the Aid Year before you run this process in the new aid year.  You can have two active rows at a time for both aid years in which you are processing corrections.  i.e., 2023 &amp; 2024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58544" y="95912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ISIR Corrections &gt; Process ISIR Corrections</a:t>
            </a:r>
          </a:p>
        </p:txBody>
      </p:sp>
    </p:spTree>
    <p:extLst>
      <p:ext uri="{BB962C8B-B14F-4D97-AF65-F5344CB8AC3E}">
        <p14:creationId xmlns:p14="http://schemas.microsoft.com/office/powerpoint/2010/main" val="428181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isir</a:t>
            </a:r>
            <a:r>
              <a:rPr lang="en-US" dirty="0"/>
              <a:t> corrections (outbound)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20" y="1337174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729323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38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49118E-8088-43F1-BB26-02561D274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45003"/>
            <a:ext cx="8627338" cy="4076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5" y="207942"/>
            <a:ext cx="8302337" cy="786457"/>
          </a:xfrm>
        </p:spPr>
        <p:txBody>
          <a:bodyPr/>
          <a:lstStyle/>
          <a:p>
            <a:r>
              <a:rPr lang="en-US" dirty="0"/>
              <a:t>Create federal data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789" y="815686"/>
            <a:ext cx="8336975" cy="5226628"/>
          </a:xfrm>
        </p:spPr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580" y="5080398"/>
            <a:ext cx="853914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  <a:r>
              <a:rPr lang="en-US" sz="2000" dirty="0"/>
              <a:t>To minimize processing errors, please copy the file path from the Upload/Download page and paste it in the Outbound File Path field.</a:t>
            </a:r>
          </a:p>
          <a:p>
            <a:endParaRPr lang="en-US" sz="2000" dirty="0"/>
          </a:p>
          <a:p>
            <a:r>
              <a:rPr lang="en-US" dirty="0"/>
              <a:t>Additionally, you can have two different run controls for this step:  one for EY and one for OY, </a:t>
            </a:r>
            <a:r>
              <a:rPr lang="en-US" b="1" i="1" u="sng" dirty="0"/>
              <a:t>or</a:t>
            </a:r>
            <a:r>
              <a:rPr lang="en-US" dirty="0"/>
              <a:t> you can reuse the one Run Control and just change out the Aid Year.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433151" y="90362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Create Federal Data File </a:t>
            </a:r>
          </a:p>
        </p:txBody>
      </p:sp>
    </p:spTree>
    <p:extLst>
      <p:ext uri="{BB962C8B-B14F-4D97-AF65-F5344CB8AC3E}">
        <p14:creationId xmlns:p14="http://schemas.microsoft.com/office/powerpoint/2010/main" val="266436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</a:t>
            </a:r>
            <a:r>
              <a:rPr lang="en-US" dirty="0" err="1"/>
              <a:t>isir</a:t>
            </a:r>
            <a:r>
              <a:rPr lang="en-US" dirty="0"/>
              <a:t> corrections (outbound)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20" y="1337174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2377108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8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D53837-90CA-DB1C-3C21-81CF418AF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0" y="1354826"/>
            <a:ext cx="8573251" cy="414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944" y="261258"/>
            <a:ext cx="8625934" cy="819398"/>
          </a:xfrm>
        </p:spPr>
        <p:txBody>
          <a:bodyPr/>
          <a:lstStyle/>
          <a:p>
            <a:r>
              <a:rPr lang="en-US" dirty="0"/>
              <a:t>Download file for </a:t>
            </a:r>
            <a:r>
              <a:rPr lang="en-US" dirty="0" err="1"/>
              <a:t>edconnect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090" y="841420"/>
            <a:ext cx="8631425" cy="5299608"/>
          </a:xfrm>
        </p:spPr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4828697" y="84142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C861DE-53F2-1B6A-3F56-928DC0BDD319}"/>
              </a:ext>
            </a:extLst>
          </p:cNvPr>
          <p:cNvSpPr txBox="1"/>
          <p:nvPr/>
        </p:nvSpPr>
        <p:spPr>
          <a:xfrm>
            <a:off x="367240" y="5721371"/>
            <a:ext cx="83993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file name used in the Download step comes from the Message Log Text in the Create Federal Data Files step (Step 2)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FAF96B-FFE3-E818-BD15-5817E13FC4ED}"/>
              </a:ext>
            </a:extLst>
          </p:cNvPr>
          <p:cNvCxnSpPr/>
          <p:nvPr/>
        </p:nvCxnSpPr>
        <p:spPr>
          <a:xfrm flipV="1">
            <a:off x="1796143" y="4680857"/>
            <a:ext cx="1230086" cy="1034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7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58276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59" y="190069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200" dirty="0"/>
              <a:t>Understand how to make ISIR Corrections on specific scenarios</a:t>
            </a:r>
          </a:p>
          <a:p>
            <a:pPr lvl="1"/>
            <a:r>
              <a:rPr lang="en-US" sz="2200" dirty="0"/>
              <a:t>Making Corrections on an Alien Registration Number</a:t>
            </a:r>
          </a:p>
          <a:p>
            <a:pPr lvl="1"/>
            <a:r>
              <a:rPr lang="en-US" sz="2200" dirty="0"/>
              <a:t>Processing Dependency Override/Homeless Youth Determinations</a:t>
            </a:r>
          </a:p>
          <a:p>
            <a:pPr lvl="1"/>
            <a:r>
              <a:rPr lang="en-US" sz="2200" dirty="0"/>
              <a:t>Processing Special Conditions/Circumstances/EFC Adjustment Request</a:t>
            </a:r>
          </a:p>
          <a:p>
            <a:r>
              <a:rPr lang="en-US" sz="2200" dirty="0"/>
              <a:t>Understand how to Process ISIR Corrections in ctcLink using the following steps:</a:t>
            </a:r>
          </a:p>
          <a:p>
            <a:pPr lvl="1"/>
            <a:r>
              <a:rPr lang="en-US" sz="2200" dirty="0"/>
              <a:t>Process ISIR Corrections</a:t>
            </a:r>
          </a:p>
          <a:p>
            <a:pPr lvl="1"/>
            <a:r>
              <a:rPr lang="en-US" sz="2200" dirty="0"/>
              <a:t>Create Federal Data File</a:t>
            </a:r>
          </a:p>
          <a:p>
            <a:pPr lvl="1"/>
            <a:r>
              <a:rPr lang="en-US" sz="2200" dirty="0"/>
              <a:t>Upload/Download File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Your ISIR Corrections Fundamentals Training is complete! </a:t>
            </a:r>
          </a:p>
          <a:p>
            <a:r>
              <a:rPr lang="en-US" dirty="0"/>
              <a:t>Please review the videos and additional resources in your canvas courses as needed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136407"/>
            <a:ext cx="8336975" cy="999259"/>
          </a:xfrm>
        </p:spPr>
        <p:txBody>
          <a:bodyPr/>
          <a:lstStyle/>
          <a:p>
            <a:r>
              <a:rPr lang="en-US" dirty="0"/>
              <a:t>ISIR corrections</a:t>
            </a:r>
            <a:br>
              <a:rPr lang="en-US" dirty="0"/>
            </a:br>
            <a:r>
              <a:rPr lang="en-US" dirty="0"/>
              <a:t>fundamentals TRAINING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March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9" y="114824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783389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200" dirty="0"/>
              <a:t>Understand how to make ISIR Corrections on specific scenarios</a:t>
            </a:r>
          </a:p>
          <a:p>
            <a:pPr lvl="1"/>
            <a:r>
              <a:rPr lang="en-US" sz="2200" dirty="0"/>
              <a:t>Making Corrections on an Alien Registration Number</a:t>
            </a:r>
          </a:p>
          <a:p>
            <a:pPr lvl="1"/>
            <a:r>
              <a:rPr lang="en-US" sz="2200" dirty="0"/>
              <a:t>Processing Dependency Override/Homeless Youth Determinations</a:t>
            </a:r>
          </a:p>
          <a:p>
            <a:pPr lvl="1"/>
            <a:r>
              <a:rPr lang="en-US" sz="2200" dirty="0"/>
              <a:t>Processing Special Conditions/Circumstances/EFC Adjustment Request</a:t>
            </a:r>
          </a:p>
          <a:p>
            <a:r>
              <a:rPr lang="en-US" sz="2200" dirty="0"/>
              <a:t>Understand how to Process ISIR Corrections in ctcLink using the following steps:</a:t>
            </a:r>
          </a:p>
          <a:p>
            <a:pPr lvl="1"/>
            <a:r>
              <a:rPr lang="en-US" sz="2200" dirty="0"/>
              <a:t>Process ISIR Corrections</a:t>
            </a:r>
          </a:p>
          <a:p>
            <a:pPr lvl="1"/>
            <a:r>
              <a:rPr lang="en-US" sz="2200" dirty="0"/>
              <a:t>Create Federal Data File</a:t>
            </a:r>
          </a:p>
          <a:p>
            <a:pPr lvl="1"/>
            <a:r>
              <a:rPr lang="en-US" sz="2200" dirty="0"/>
              <a:t>Upload/Download File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ISIR CORRECTIONS </a:t>
            </a:r>
          </a:p>
          <a:p>
            <a:pPr marL="0" indent="0" algn="ctr">
              <a:buNone/>
            </a:pPr>
            <a:r>
              <a:rPr lang="en-US" sz="4000" b="1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76131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601438A-7DB6-034C-DF75-791001440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61" y="3449537"/>
            <a:ext cx="6193409" cy="3190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744A09-54B2-3313-E677-A96ECEDBC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" y="991417"/>
            <a:ext cx="7271124" cy="2013053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628" y="256910"/>
            <a:ext cx="8302337" cy="786457"/>
          </a:xfrm>
        </p:spPr>
        <p:txBody>
          <a:bodyPr/>
          <a:lstStyle/>
          <a:p>
            <a:r>
              <a:rPr lang="en-US" dirty="0"/>
              <a:t>MAKING CORRECTIONS ON AN A#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49044" y="82809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Federal Data File &gt; Correct 20xx-20xx ISIR Records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28" y="3429000"/>
            <a:ext cx="180052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ISIR Comment Code for Citizenship must be resolved at the Student Records level before a correction can be made on the ISIR.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A4FBEC66-6377-876C-EF8C-B6350FCE3610}"/>
              </a:ext>
            </a:extLst>
          </p:cNvPr>
          <p:cNvSpPr txBox="1"/>
          <p:nvPr/>
        </p:nvSpPr>
        <p:spPr>
          <a:xfrm>
            <a:off x="3902190" y="3114867"/>
            <a:ext cx="5055457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Personal Information (Student) &gt; Identification (Student) &gt; Citizenship &gt; Visa Permit Data </a:t>
            </a:r>
          </a:p>
        </p:txBody>
      </p:sp>
    </p:spTree>
    <p:extLst>
      <p:ext uri="{BB962C8B-B14F-4D97-AF65-F5344CB8AC3E}">
        <p14:creationId xmlns:p14="http://schemas.microsoft.com/office/powerpoint/2010/main" val="382987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Graphical user interface&#10;&#10;Description automatically generated">
            <a:extLst>
              <a:ext uri="{FF2B5EF4-FFF2-40B4-BE49-F238E27FC236}">
                <a16:creationId xmlns:a16="http://schemas.microsoft.com/office/drawing/2014/main" id="{6C6722E7-B816-49B2-0881-EB24D901A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" y="1699018"/>
            <a:ext cx="7455283" cy="4769095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628" y="161586"/>
            <a:ext cx="8302337" cy="881781"/>
          </a:xfrm>
        </p:spPr>
        <p:txBody>
          <a:bodyPr/>
          <a:lstStyle/>
          <a:p>
            <a:r>
              <a:rPr lang="en-US" dirty="0"/>
              <a:t>Processing dependency overrides and homeless youth </a:t>
            </a:r>
            <a:br>
              <a:rPr lang="en-US" dirty="0"/>
            </a:br>
            <a:r>
              <a:rPr lang="en-US" dirty="0"/>
              <a:t>determinations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043339" y="143740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</a:t>
            </a:r>
            <a:r>
              <a:rPr lang="en-US" sz="1400" b="1">
                <a:solidFill>
                  <a:schemeClr val="tx1"/>
                </a:solidFill>
              </a:rPr>
              <a:t>:</a:t>
            </a:r>
            <a:r>
              <a:rPr lang="en-US" sz="1400">
                <a:solidFill>
                  <a:schemeClr val="tx1"/>
                </a:solidFill>
              </a:rPr>
              <a:t>  Financial </a:t>
            </a:r>
            <a:r>
              <a:rPr lang="en-US" sz="1400" dirty="0">
                <a:solidFill>
                  <a:schemeClr val="tx1"/>
                </a:solidFill>
              </a:rPr>
              <a:t>Aid &gt; Federal Data File &gt; Correct 20xx-20xx ISIR Records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8718" y="3834092"/>
            <a:ext cx="244638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must set the corresponding </a:t>
            </a:r>
            <a:r>
              <a:rPr lang="en-US" b="1" dirty="0"/>
              <a:t>Dependency Override Indicator </a:t>
            </a:r>
            <a:r>
              <a:rPr lang="en-US" dirty="0"/>
              <a:t>in the Corrections page before Sending Corrections on DOs and HYDs so it will process as such through FPS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22E663-B606-9F96-1741-6807195FBE18}"/>
              </a:ext>
            </a:extLst>
          </p:cNvPr>
          <p:cNvCxnSpPr>
            <a:cxnSpLocks/>
          </p:cNvCxnSpPr>
          <p:nvPr/>
        </p:nvCxnSpPr>
        <p:spPr>
          <a:xfrm flipH="1" flipV="1">
            <a:off x="3058886" y="3701143"/>
            <a:ext cx="3418114" cy="1457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7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17B87C5-1305-624D-DFD0-B9D77A6C6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" y="1339286"/>
            <a:ext cx="8337550" cy="3297787"/>
          </a:xfrm>
          <a:ln>
            <a:solidFill>
              <a:srgbClr val="003764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628" y="256910"/>
            <a:ext cx="8302337" cy="786457"/>
          </a:xfrm>
        </p:spPr>
        <p:txBody>
          <a:bodyPr/>
          <a:lstStyle/>
          <a:p>
            <a:r>
              <a:rPr lang="en-US" dirty="0"/>
              <a:t>PROCESSING SPECIAL CIRCUMSTANCES AND EFC ADJUSTMENTS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86751" y="91256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Federal Data File &gt; Correct 20xx-20xx ISIR Records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207" y="5518714"/>
            <a:ext cx="82231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doing a special circumstances, check this </a:t>
            </a:r>
            <a:r>
              <a:rPr lang="en-US" b="1" dirty="0"/>
              <a:t>EFC Calc Requested </a:t>
            </a:r>
            <a:r>
              <a:rPr lang="en-US" dirty="0"/>
              <a:t>box before you Send Corrections, so that the ISIR comments reflect a FAA-approved change on the next ISIR TR #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A636D0-E5BC-4B76-901F-6DA81A3CC57C}"/>
              </a:ext>
            </a:extLst>
          </p:cNvPr>
          <p:cNvCxnSpPr>
            <a:cxnSpLocks/>
          </p:cNvCxnSpPr>
          <p:nvPr/>
        </p:nvCxnSpPr>
        <p:spPr>
          <a:xfrm flipV="1">
            <a:off x="4680857" y="4571880"/>
            <a:ext cx="0" cy="946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8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60296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PROCESSING </a:t>
            </a:r>
          </a:p>
          <a:p>
            <a:pPr marL="0" indent="0" algn="ctr">
              <a:buNone/>
            </a:pPr>
            <a:r>
              <a:rPr lang="en-US" sz="4000" b="1" dirty="0"/>
              <a:t>ISIR CORRECTIONS</a:t>
            </a:r>
          </a:p>
        </p:txBody>
      </p:sp>
    </p:spTree>
    <p:extLst>
      <p:ext uri="{BB962C8B-B14F-4D97-AF65-F5344CB8AC3E}">
        <p14:creationId xmlns:p14="http://schemas.microsoft.com/office/powerpoint/2010/main" val="118432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686bc730-dfb5-4557-ac43-64e2aeb71117"/>
    <ds:schemaRef ds:uri="http://schemas.openxmlformats.org/package/2006/metadata/core-properties"/>
    <ds:schemaRef ds:uri="http://schemas.microsoft.com/sharepoint/v4"/>
    <ds:schemaRef ds:uri="dbb9891f-5342-44b3-9004-2472729e727f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21476</TotalTime>
  <Words>702</Words>
  <Application>Microsoft Office PowerPoint</Application>
  <PresentationFormat>On-screen Show (4:3)</PresentationFormat>
  <Paragraphs>107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Fira Sans</vt:lpstr>
      <vt:lpstr>Office Theme</vt:lpstr>
      <vt:lpstr>PowerPoint Presentation</vt:lpstr>
      <vt:lpstr>ISIR corrections fundamentals TRAINING </vt:lpstr>
      <vt:lpstr>Objectives</vt:lpstr>
      <vt:lpstr>PowerPoint Presentation</vt:lpstr>
      <vt:lpstr>MAKING CORRECTIONS ON AN A#</vt:lpstr>
      <vt:lpstr>Processing dependency overrides and homeless youth  determinations</vt:lpstr>
      <vt:lpstr>PROCESSING SPECIAL CIRCUMSTANCES AND EFC ADJUSTMENTS</vt:lpstr>
      <vt:lpstr>PowerPoint Presentation</vt:lpstr>
      <vt:lpstr>PowerPoint Presentation</vt:lpstr>
      <vt:lpstr>PROCESSING isir corrections (outbound)</vt:lpstr>
      <vt:lpstr>PROCESS isir corrections</vt:lpstr>
      <vt:lpstr>PROCESSING isir corrections (outbound)</vt:lpstr>
      <vt:lpstr>Create federal data file</vt:lpstr>
      <vt:lpstr>PROCESSING isir corrections (outbound)</vt:lpstr>
      <vt:lpstr>Download file for edconnect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927</cp:revision>
  <dcterms:created xsi:type="dcterms:W3CDTF">2019-02-17T19:57:33Z</dcterms:created>
  <dcterms:modified xsi:type="dcterms:W3CDTF">2024-03-26T17:24:20Z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