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5"/>
  </p:sldMasterIdLst>
  <p:notesMasterIdLst>
    <p:notesMasterId r:id="rId37"/>
  </p:notesMasterIdLst>
  <p:handoutMasterIdLst>
    <p:handoutMasterId r:id="rId38"/>
  </p:handoutMasterIdLst>
  <p:sldIdLst>
    <p:sldId id="256" r:id="rId6"/>
    <p:sldId id="259" r:id="rId7"/>
    <p:sldId id="262" r:id="rId8"/>
    <p:sldId id="698" r:id="rId9"/>
    <p:sldId id="547" r:id="rId10"/>
    <p:sldId id="548" r:id="rId11"/>
    <p:sldId id="549" r:id="rId12"/>
    <p:sldId id="550" r:id="rId13"/>
    <p:sldId id="551" r:id="rId14"/>
    <p:sldId id="535" r:id="rId15"/>
    <p:sldId id="534" r:id="rId16"/>
    <p:sldId id="555" r:id="rId17"/>
    <p:sldId id="556" r:id="rId18"/>
    <p:sldId id="557" r:id="rId19"/>
    <p:sldId id="558" r:id="rId20"/>
    <p:sldId id="559" r:id="rId21"/>
    <p:sldId id="579" r:id="rId22"/>
    <p:sldId id="565" r:id="rId23"/>
    <p:sldId id="699" r:id="rId24"/>
    <p:sldId id="697" r:id="rId25"/>
    <p:sldId id="608" r:id="rId26"/>
    <p:sldId id="609" r:id="rId27"/>
    <p:sldId id="617" r:id="rId28"/>
    <p:sldId id="700" r:id="rId29"/>
    <p:sldId id="611" r:id="rId30"/>
    <p:sldId id="612" r:id="rId31"/>
    <p:sldId id="619" r:id="rId32"/>
    <p:sldId id="701" r:id="rId33"/>
    <p:sldId id="615" r:id="rId34"/>
    <p:sldId id="281" r:id="rId35"/>
    <p:sldId id="261" r:id="rId36"/>
  </p:sldIdLst>
  <p:sldSz cx="9144000" cy="6858000" type="screen4x3"/>
  <p:notesSz cx="6858000" cy="91440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29" autoAdjust="0"/>
    <p:restoredTop sz="88645" autoAdjust="0"/>
  </p:normalViewPr>
  <p:slideViewPr>
    <p:cSldViewPr snapToGrid="0">
      <p:cViewPr varScale="1">
        <p:scale>
          <a:sx n="101" d="100"/>
          <a:sy n="101" d="100"/>
        </p:scale>
        <p:origin x="2004" y="102"/>
      </p:cViewPr>
      <p:guideLst>
        <p:guide orient="horz" pos="3144"/>
        <p:guide pos="2880"/>
      </p:guideLst>
    </p:cSldViewPr>
  </p:slideViewPr>
  <p:notesTextViewPr>
    <p:cViewPr>
      <p:scale>
        <a:sx n="3" d="2"/>
        <a:sy n="3" d="2"/>
      </p:scale>
      <p:origin x="0" y="0"/>
    </p:cViewPr>
  </p:notesText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pt>
    <dgm:pt modelId="{271DDC46-BC34-4C22-9338-40756B2EABCC}">
      <dgm:prSet phldrT="[Text]"/>
      <dgm:spPr>
        <a:solidFill>
          <a:srgbClr val="FFC000"/>
        </a:solidFill>
      </dgm:spPr>
      <dgm:t>
        <a:bodyPr/>
        <a:lstStyle/>
        <a:p>
          <a:r>
            <a:rPr lang="en-US" b="1" dirty="0"/>
            <a:t>Step 1: File Upload/Download</a:t>
          </a:r>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dgm:t>
        <a:bodyPr/>
        <a:lstStyle/>
        <a:p>
          <a:r>
            <a:rPr lang="en-US" b="1" dirty="0"/>
            <a:t>Step 2: </a:t>
          </a:r>
          <a:r>
            <a:rPr lang="en-US" b="0" dirty="0"/>
            <a:t>Import</a:t>
          </a:r>
          <a:r>
            <a:rPr lang="en-US" dirty="0"/>
            <a:t> Federal Data Files</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dgm:t>
        <a:bodyPr/>
        <a:lstStyle/>
        <a:p>
          <a:r>
            <a:rPr lang="en-US" b="1" dirty="0"/>
            <a:t>Step 3:</a:t>
          </a:r>
          <a:r>
            <a:rPr lang="en-US" dirty="0"/>
            <a:t>  Process ISIRs</a:t>
          </a:r>
        </a:p>
      </dgm:t>
    </dgm:pt>
    <dgm:pt modelId="{E76CABA0-3C30-4AEC-868A-776BACD00B3E}" type="parTrans" cxnId="{4665131D-A18B-48FB-9FB6-7E4881577EE8}">
      <dgm:prSet/>
      <dgm:spPr/>
      <dgm:t>
        <a:bodyPr/>
        <a:lstStyle/>
        <a:p>
          <a:endParaRPr lang="en-US"/>
        </a:p>
      </dgm:t>
    </dgm:pt>
    <dgm:pt modelId="{0C2203BA-DB3D-4B18-9B82-59A406DDDDB5}" type="sibTrans" cxnId="{4665131D-A18B-48FB-9FB6-7E4881577EE8}">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3">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3">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3">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pt>
    <dgm:pt modelId="{271DDC46-BC34-4C22-9338-40756B2EABCC}">
      <dgm:prSet phldrT="[Text]"/>
      <dgm:spPr>
        <a:solidFill>
          <a:schemeClr val="tx2"/>
        </a:solidFill>
        <a:ln>
          <a:solidFill>
            <a:schemeClr val="tx2"/>
          </a:solidFill>
        </a:ln>
      </dgm:spPr>
      <dgm:t>
        <a:bodyPr/>
        <a:lstStyle/>
        <a:p>
          <a:r>
            <a:rPr lang="en-US" b="1" dirty="0"/>
            <a:t>Step 1: File Upload/Download</a:t>
          </a:r>
          <a:endParaRPr lang="en-US" dirty="0"/>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chemeClr val="accent3"/>
        </a:solidFill>
      </dgm:spPr>
      <dgm:t>
        <a:bodyPr/>
        <a:lstStyle/>
        <a:p>
          <a:r>
            <a:rPr lang="en-US" b="1" dirty="0"/>
            <a:t>Step 2: </a:t>
          </a:r>
          <a:r>
            <a:rPr lang="en-US" b="0" dirty="0"/>
            <a:t>Import</a:t>
          </a:r>
          <a:r>
            <a:rPr lang="en-US" dirty="0"/>
            <a:t> Federal Data Files</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dgm:t>
        <a:bodyPr/>
        <a:lstStyle/>
        <a:p>
          <a:r>
            <a:rPr lang="en-US" b="1" dirty="0"/>
            <a:t>Step 3:</a:t>
          </a:r>
          <a:r>
            <a:rPr lang="en-US" dirty="0"/>
            <a:t>  Process ISIRs</a:t>
          </a:r>
        </a:p>
      </dgm:t>
    </dgm:pt>
    <dgm:pt modelId="{E76CABA0-3C30-4AEC-868A-776BACD00B3E}" type="parTrans" cxnId="{4665131D-A18B-48FB-9FB6-7E4881577EE8}">
      <dgm:prSet/>
      <dgm:spPr/>
      <dgm:t>
        <a:bodyPr/>
        <a:lstStyle/>
        <a:p>
          <a:endParaRPr lang="en-US"/>
        </a:p>
      </dgm:t>
    </dgm:pt>
    <dgm:pt modelId="{0C2203BA-DB3D-4B18-9B82-59A406DDDDB5}" type="sibTrans" cxnId="{4665131D-A18B-48FB-9FB6-7E4881577EE8}">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3">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3">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3">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pt>
    <dgm:pt modelId="{271DDC46-BC34-4C22-9338-40756B2EABCC}">
      <dgm:prSet phldrT="[Text]"/>
      <dgm:spPr>
        <a:solidFill>
          <a:schemeClr val="tx2"/>
        </a:solidFill>
        <a:ln>
          <a:solidFill>
            <a:schemeClr val="tx2"/>
          </a:solidFill>
        </a:ln>
      </dgm:spPr>
      <dgm:t>
        <a:bodyPr/>
        <a:lstStyle/>
        <a:p>
          <a:r>
            <a:rPr lang="en-US" b="1" dirty="0"/>
            <a:t>Step 1: File Upload/Download</a:t>
          </a:r>
          <a:endParaRPr lang="en-US" dirty="0"/>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chemeClr val="tx2"/>
        </a:solidFill>
        <a:ln>
          <a:solidFill>
            <a:schemeClr val="tx2"/>
          </a:solidFill>
        </a:ln>
      </dgm:spPr>
      <dgm:t>
        <a:bodyPr/>
        <a:lstStyle/>
        <a:p>
          <a:r>
            <a:rPr lang="en-US" b="1" dirty="0"/>
            <a:t>Step 2: </a:t>
          </a:r>
          <a:r>
            <a:rPr lang="en-US" b="0" dirty="0"/>
            <a:t>Import</a:t>
          </a:r>
          <a:r>
            <a:rPr lang="en-US" dirty="0"/>
            <a:t> Federal Data Files</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a:solidFill>
          <a:srgbClr val="FFC000"/>
        </a:solidFill>
        <a:ln>
          <a:solidFill>
            <a:srgbClr val="FFC000"/>
          </a:solidFill>
        </a:ln>
      </dgm:spPr>
      <dgm:t>
        <a:bodyPr/>
        <a:lstStyle/>
        <a:p>
          <a:r>
            <a:rPr lang="en-US" b="1" dirty="0"/>
            <a:t>Step 3:</a:t>
          </a:r>
          <a:r>
            <a:rPr lang="en-US" dirty="0"/>
            <a:t>  Process ISIRs</a:t>
          </a:r>
        </a:p>
      </dgm:t>
    </dgm:pt>
    <dgm:pt modelId="{E76CABA0-3C30-4AEC-868A-776BACD00B3E}" type="parTrans" cxnId="{4665131D-A18B-48FB-9FB6-7E4881577EE8}">
      <dgm:prSet/>
      <dgm:spPr/>
      <dgm:t>
        <a:bodyPr/>
        <a:lstStyle/>
        <a:p>
          <a:endParaRPr lang="en-US"/>
        </a:p>
      </dgm:t>
    </dgm:pt>
    <dgm:pt modelId="{0C2203BA-DB3D-4B18-9B82-59A406DDDDB5}" type="sibTrans" cxnId="{4665131D-A18B-48FB-9FB6-7E4881577EE8}">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3">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3">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3">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pt>
    <dgm:pt modelId="{271DDC46-BC34-4C22-9338-40756B2EABCC}">
      <dgm:prSet phldrT="[Text]"/>
      <dgm:spPr>
        <a:solidFill>
          <a:srgbClr val="FFC000"/>
        </a:solidFill>
      </dgm:spPr>
      <dgm:t>
        <a:bodyPr/>
        <a:lstStyle/>
        <a:p>
          <a:r>
            <a:rPr lang="en-US" b="1" dirty="0"/>
            <a:t>Step 1: File Upload/Download</a:t>
          </a:r>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dgm:t>
        <a:bodyPr/>
        <a:lstStyle/>
        <a:p>
          <a:r>
            <a:rPr lang="en-US" b="1" dirty="0"/>
            <a:t>Step 2: </a:t>
          </a:r>
          <a:r>
            <a:rPr lang="en-US" b="0" dirty="0"/>
            <a:t>Import</a:t>
          </a:r>
          <a:r>
            <a:rPr lang="en-US" dirty="0"/>
            <a:t> Federal Data Files</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dgm:t>
        <a:bodyPr/>
        <a:lstStyle/>
        <a:p>
          <a:r>
            <a:rPr lang="en-US" b="1" dirty="0"/>
            <a:t>Step 3:</a:t>
          </a:r>
          <a:r>
            <a:rPr lang="en-US" dirty="0"/>
            <a:t>  Process ISIRs</a:t>
          </a:r>
        </a:p>
      </dgm:t>
    </dgm:pt>
    <dgm:pt modelId="{E76CABA0-3C30-4AEC-868A-776BACD00B3E}" type="parTrans" cxnId="{4665131D-A18B-48FB-9FB6-7E4881577EE8}">
      <dgm:prSet/>
      <dgm:spPr/>
      <dgm:t>
        <a:bodyPr/>
        <a:lstStyle/>
        <a:p>
          <a:endParaRPr lang="en-US"/>
        </a:p>
      </dgm:t>
    </dgm:pt>
    <dgm:pt modelId="{0C2203BA-DB3D-4B18-9B82-59A406DDDDB5}" type="sibTrans" cxnId="{4665131D-A18B-48FB-9FB6-7E4881577EE8}">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3">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3">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3">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pt>
    <dgm:pt modelId="{271DDC46-BC34-4C22-9338-40756B2EABCC}">
      <dgm:prSet phldrT="[Text]"/>
      <dgm:spPr>
        <a:solidFill>
          <a:schemeClr val="tx2"/>
        </a:solidFill>
        <a:ln>
          <a:solidFill>
            <a:schemeClr val="tx2"/>
          </a:solidFill>
        </a:ln>
      </dgm:spPr>
      <dgm:t>
        <a:bodyPr/>
        <a:lstStyle/>
        <a:p>
          <a:r>
            <a:rPr lang="en-US" b="1" dirty="0"/>
            <a:t>Step 1: File Upload/Download</a:t>
          </a:r>
          <a:endParaRPr lang="en-US" dirty="0"/>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chemeClr val="accent3"/>
        </a:solidFill>
      </dgm:spPr>
      <dgm:t>
        <a:bodyPr/>
        <a:lstStyle/>
        <a:p>
          <a:r>
            <a:rPr lang="en-US" b="1" dirty="0"/>
            <a:t>Step 2: </a:t>
          </a:r>
          <a:r>
            <a:rPr lang="en-US" b="0" dirty="0"/>
            <a:t>Import</a:t>
          </a:r>
          <a:r>
            <a:rPr lang="en-US" dirty="0"/>
            <a:t> Federal Data Files</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dgm:t>
        <a:bodyPr/>
        <a:lstStyle/>
        <a:p>
          <a:r>
            <a:rPr lang="en-US" b="1" dirty="0"/>
            <a:t>Step 3:</a:t>
          </a:r>
          <a:r>
            <a:rPr lang="en-US" dirty="0"/>
            <a:t>  Process ISIRs</a:t>
          </a:r>
        </a:p>
      </dgm:t>
    </dgm:pt>
    <dgm:pt modelId="{E76CABA0-3C30-4AEC-868A-776BACD00B3E}" type="parTrans" cxnId="{4665131D-A18B-48FB-9FB6-7E4881577EE8}">
      <dgm:prSet/>
      <dgm:spPr/>
      <dgm:t>
        <a:bodyPr/>
        <a:lstStyle/>
        <a:p>
          <a:endParaRPr lang="en-US"/>
        </a:p>
      </dgm:t>
    </dgm:pt>
    <dgm:pt modelId="{0C2203BA-DB3D-4B18-9B82-59A406DDDDB5}" type="sibTrans" cxnId="{4665131D-A18B-48FB-9FB6-7E4881577EE8}">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3">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3">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3">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pt>
    <dgm:pt modelId="{271DDC46-BC34-4C22-9338-40756B2EABCC}">
      <dgm:prSet phldrT="[Text]"/>
      <dgm:spPr>
        <a:solidFill>
          <a:schemeClr val="tx2"/>
        </a:solidFill>
        <a:ln>
          <a:solidFill>
            <a:schemeClr val="tx2"/>
          </a:solidFill>
        </a:ln>
      </dgm:spPr>
      <dgm:t>
        <a:bodyPr/>
        <a:lstStyle/>
        <a:p>
          <a:r>
            <a:rPr lang="en-US" b="1" dirty="0"/>
            <a:t>Step 1: File Upload/Download</a:t>
          </a:r>
          <a:endParaRPr lang="en-US" dirty="0"/>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chemeClr val="tx2"/>
        </a:solidFill>
        <a:ln>
          <a:solidFill>
            <a:schemeClr val="tx2"/>
          </a:solidFill>
        </a:ln>
      </dgm:spPr>
      <dgm:t>
        <a:bodyPr/>
        <a:lstStyle/>
        <a:p>
          <a:r>
            <a:rPr lang="en-US" b="1" dirty="0"/>
            <a:t>Step 2: </a:t>
          </a:r>
          <a:r>
            <a:rPr lang="en-US" b="0" dirty="0"/>
            <a:t>Import</a:t>
          </a:r>
          <a:r>
            <a:rPr lang="en-US" dirty="0"/>
            <a:t> Federal Data Files</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a:solidFill>
          <a:srgbClr val="FFC000"/>
        </a:solidFill>
        <a:ln>
          <a:solidFill>
            <a:srgbClr val="FFC000"/>
          </a:solidFill>
        </a:ln>
      </dgm:spPr>
      <dgm:t>
        <a:bodyPr/>
        <a:lstStyle/>
        <a:p>
          <a:r>
            <a:rPr lang="en-US" b="1" dirty="0"/>
            <a:t>Step 3:</a:t>
          </a:r>
          <a:r>
            <a:rPr lang="en-US" dirty="0"/>
            <a:t>  Process ISIRs</a:t>
          </a:r>
        </a:p>
      </dgm:t>
    </dgm:pt>
    <dgm:pt modelId="{E76CABA0-3C30-4AEC-868A-776BACD00B3E}" type="parTrans" cxnId="{4665131D-A18B-48FB-9FB6-7E4881577EE8}">
      <dgm:prSet/>
      <dgm:spPr/>
      <dgm:t>
        <a:bodyPr/>
        <a:lstStyle/>
        <a:p>
          <a:endParaRPr lang="en-US"/>
        </a:p>
      </dgm:t>
    </dgm:pt>
    <dgm:pt modelId="{0C2203BA-DB3D-4B18-9B82-59A406DDDDB5}" type="sibTrans" cxnId="{4665131D-A18B-48FB-9FB6-7E4881577EE8}">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3">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3">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3">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7237" y="1362140"/>
          <a:ext cx="2168514" cy="1816187"/>
        </a:xfrm>
        <a:prstGeom prst="roundRect">
          <a:avLst/>
        </a:prstGeom>
        <a:solidFill>
          <a:srgbClr val="FFC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1: File Upload/Download</a:t>
          </a:r>
        </a:p>
      </dsp:txBody>
      <dsp:txXfrm>
        <a:off x="95896" y="1450799"/>
        <a:ext cx="1991196" cy="1638869"/>
      </dsp:txXfrm>
    </dsp:sp>
    <dsp:sp modelId="{8254774E-2048-458A-967A-6F55C8FB5055}">
      <dsp:nvSpPr>
        <dsp:cNvPr id="0" name=""/>
        <dsp:cNvSpPr/>
      </dsp:nvSpPr>
      <dsp:spPr>
        <a:xfrm>
          <a:off x="2284308" y="1362140"/>
          <a:ext cx="2168514" cy="181618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2: </a:t>
          </a:r>
          <a:r>
            <a:rPr lang="en-US" sz="1900" b="0" kern="1200" dirty="0"/>
            <a:t>Import</a:t>
          </a:r>
          <a:r>
            <a:rPr lang="en-US" sz="1900" kern="1200" dirty="0"/>
            <a:t> Federal Data Files</a:t>
          </a:r>
        </a:p>
      </dsp:txBody>
      <dsp:txXfrm>
        <a:off x="2372967" y="1450799"/>
        <a:ext cx="1991196" cy="1638869"/>
      </dsp:txXfrm>
    </dsp:sp>
    <dsp:sp modelId="{EE8AB6D9-EB7F-4432-B306-508128C5E489}">
      <dsp:nvSpPr>
        <dsp:cNvPr id="0" name=""/>
        <dsp:cNvSpPr/>
      </dsp:nvSpPr>
      <dsp:spPr>
        <a:xfrm>
          <a:off x="4561379" y="1362140"/>
          <a:ext cx="2168514" cy="181618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3:</a:t>
          </a:r>
          <a:r>
            <a:rPr lang="en-US" sz="1900" kern="1200" dirty="0"/>
            <a:t>  Process ISIRs</a:t>
          </a:r>
        </a:p>
      </dsp:txBody>
      <dsp:txXfrm>
        <a:off x="4650038" y="1450799"/>
        <a:ext cx="1991196" cy="16388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7237" y="1362140"/>
          <a:ext cx="2168514" cy="1816187"/>
        </a:xfrm>
        <a:prstGeom prst="round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1: File Upload/Download</a:t>
          </a:r>
          <a:endParaRPr lang="en-US" sz="1900" kern="1200" dirty="0"/>
        </a:p>
      </dsp:txBody>
      <dsp:txXfrm>
        <a:off x="95896" y="1450799"/>
        <a:ext cx="1991196" cy="1638869"/>
      </dsp:txXfrm>
    </dsp:sp>
    <dsp:sp modelId="{8254774E-2048-458A-967A-6F55C8FB5055}">
      <dsp:nvSpPr>
        <dsp:cNvPr id="0" name=""/>
        <dsp:cNvSpPr/>
      </dsp:nvSpPr>
      <dsp:spPr>
        <a:xfrm>
          <a:off x="2284308" y="1362140"/>
          <a:ext cx="2168514" cy="1816187"/>
        </a:xfrm>
        <a:prstGeom prst="roundRect">
          <a:avLst/>
        </a:prstGeom>
        <a:solidFill>
          <a:schemeClr val="accent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2: </a:t>
          </a:r>
          <a:r>
            <a:rPr lang="en-US" sz="1900" b="0" kern="1200" dirty="0"/>
            <a:t>Import</a:t>
          </a:r>
          <a:r>
            <a:rPr lang="en-US" sz="1900" kern="1200" dirty="0"/>
            <a:t> Federal Data Files</a:t>
          </a:r>
        </a:p>
      </dsp:txBody>
      <dsp:txXfrm>
        <a:off x="2372967" y="1450799"/>
        <a:ext cx="1991196" cy="1638869"/>
      </dsp:txXfrm>
    </dsp:sp>
    <dsp:sp modelId="{EE8AB6D9-EB7F-4432-B306-508128C5E489}">
      <dsp:nvSpPr>
        <dsp:cNvPr id="0" name=""/>
        <dsp:cNvSpPr/>
      </dsp:nvSpPr>
      <dsp:spPr>
        <a:xfrm>
          <a:off x="4561379" y="1362140"/>
          <a:ext cx="2168514" cy="181618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3:</a:t>
          </a:r>
          <a:r>
            <a:rPr lang="en-US" sz="1900" kern="1200" dirty="0"/>
            <a:t>  Process ISIRs</a:t>
          </a:r>
        </a:p>
      </dsp:txBody>
      <dsp:txXfrm>
        <a:off x="4650038" y="1450799"/>
        <a:ext cx="1991196" cy="16388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7237" y="1362140"/>
          <a:ext cx="2168514" cy="1816187"/>
        </a:xfrm>
        <a:prstGeom prst="round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1: File Upload/Download</a:t>
          </a:r>
          <a:endParaRPr lang="en-US" sz="1900" kern="1200" dirty="0"/>
        </a:p>
      </dsp:txBody>
      <dsp:txXfrm>
        <a:off x="95896" y="1450799"/>
        <a:ext cx="1991196" cy="1638869"/>
      </dsp:txXfrm>
    </dsp:sp>
    <dsp:sp modelId="{8254774E-2048-458A-967A-6F55C8FB5055}">
      <dsp:nvSpPr>
        <dsp:cNvPr id="0" name=""/>
        <dsp:cNvSpPr/>
      </dsp:nvSpPr>
      <dsp:spPr>
        <a:xfrm>
          <a:off x="2284308" y="1362140"/>
          <a:ext cx="2168514" cy="1816187"/>
        </a:xfrm>
        <a:prstGeom prst="round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2: </a:t>
          </a:r>
          <a:r>
            <a:rPr lang="en-US" sz="1900" b="0" kern="1200" dirty="0"/>
            <a:t>Import</a:t>
          </a:r>
          <a:r>
            <a:rPr lang="en-US" sz="1900" kern="1200" dirty="0"/>
            <a:t> Federal Data Files</a:t>
          </a:r>
        </a:p>
      </dsp:txBody>
      <dsp:txXfrm>
        <a:off x="2372967" y="1450799"/>
        <a:ext cx="1991196" cy="1638869"/>
      </dsp:txXfrm>
    </dsp:sp>
    <dsp:sp modelId="{EE8AB6D9-EB7F-4432-B306-508128C5E489}">
      <dsp:nvSpPr>
        <dsp:cNvPr id="0" name=""/>
        <dsp:cNvSpPr/>
      </dsp:nvSpPr>
      <dsp:spPr>
        <a:xfrm>
          <a:off x="4561379" y="1362140"/>
          <a:ext cx="2168514" cy="1816187"/>
        </a:xfrm>
        <a:prstGeom prst="round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3:</a:t>
          </a:r>
          <a:r>
            <a:rPr lang="en-US" sz="1900" kern="1200" dirty="0"/>
            <a:t>  Process ISIRs</a:t>
          </a:r>
        </a:p>
      </dsp:txBody>
      <dsp:txXfrm>
        <a:off x="4650038" y="1450799"/>
        <a:ext cx="1991196" cy="16388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7237" y="1362140"/>
          <a:ext cx="2168514" cy="1816187"/>
        </a:xfrm>
        <a:prstGeom prst="roundRect">
          <a:avLst/>
        </a:prstGeom>
        <a:solidFill>
          <a:srgbClr val="FFC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1: File Upload/Download</a:t>
          </a:r>
        </a:p>
      </dsp:txBody>
      <dsp:txXfrm>
        <a:off x="95896" y="1450799"/>
        <a:ext cx="1991196" cy="1638869"/>
      </dsp:txXfrm>
    </dsp:sp>
    <dsp:sp modelId="{8254774E-2048-458A-967A-6F55C8FB5055}">
      <dsp:nvSpPr>
        <dsp:cNvPr id="0" name=""/>
        <dsp:cNvSpPr/>
      </dsp:nvSpPr>
      <dsp:spPr>
        <a:xfrm>
          <a:off x="2284308" y="1362140"/>
          <a:ext cx="2168514" cy="181618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2: </a:t>
          </a:r>
          <a:r>
            <a:rPr lang="en-US" sz="1900" b="0" kern="1200" dirty="0"/>
            <a:t>Import</a:t>
          </a:r>
          <a:r>
            <a:rPr lang="en-US" sz="1900" kern="1200" dirty="0"/>
            <a:t> Federal Data Files</a:t>
          </a:r>
        </a:p>
      </dsp:txBody>
      <dsp:txXfrm>
        <a:off x="2372967" y="1450799"/>
        <a:ext cx="1991196" cy="1638869"/>
      </dsp:txXfrm>
    </dsp:sp>
    <dsp:sp modelId="{EE8AB6D9-EB7F-4432-B306-508128C5E489}">
      <dsp:nvSpPr>
        <dsp:cNvPr id="0" name=""/>
        <dsp:cNvSpPr/>
      </dsp:nvSpPr>
      <dsp:spPr>
        <a:xfrm>
          <a:off x="4561379" y="1362140"/>
          <a:ext cx="2168514" cy="181618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3:</a:t>
          </a:r>
          <a:r>
            <a:rPr lang="en-US" sz="1900" kern="1200" dirty="0"/>
            <a:t>  Process ISIRs</a:t>
          </a:r>
        </a:p>
      </dsp:txBody>
      <dsp:txXfrm>
        <a:off x="4650038" y="1450799"/>
        <a:ext cx="1991196" cy="16388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7237" y="1362140"/>
          <a:ext cx="2168514" cy="1816187"/>
        </a:xfrm>
        <a:prstGeom prst="round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1: File Upload/Download</a:t>
          </a:r>
          <a:endParaRPr lang="en-US" sz="1900" kern="1200" dirty="0"/>
        </a:p>
      </dsp:txBody>
      <dsp:txXfrm>
        <a:off x="95896" y="1450799"/>
        <a:ext cx="1991196" cy="1638869"/>
      </dsp:txXfrm>
    </dsp:sp>
    <dsp:sp modelId="{8254774E-2048-458A-967A-6F55C8FB5055}">
      <dsp:nvSpPr>
        <dsp:cNvPr id="0" name=""/>
        <dsp:cNvSpPr/>
      </dsp:nvSpPr>
      <dsp:spPr>
        <a:xfrm>
          <a:off x="2284308" y="1362140"/>
          <a:ext cx="2168514" cy="1816187"/>
        </a:xfrm>
        <a:prstGeom prst="roundRect">
          <a:avLst/>
        </a:prstGeom>
        <a:solidFill>
          <a:schemeClr val="accent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2: </a:t>
          </a:r>
          <a:r>
            <a:rPr lang="en-US" sz="1900" b="0" kern="1200" dirty="0"/>
            <a:t>Import</a:t>
          </a:r>
          <a:r>
            <a:rPr lang="en-US" sz="1900" kern="1200" dirty="0"/>
            <a:t> Federal Data Files</a:t>
          </a:r>
        </a:p>
      </dsp:txBody>
      <dsp:txXfrm>
        <a:off x="2372967" y="1450799"/>
        <a:ext cx="1991196" cy="1638869"/>
      </dsp:txXfrm>
    </dsp:sp>
    <dsp:sp modelId="{EE8AB6D9-EB7F-4432-B306-508128C5E489}">
      <dsp:nvSpPr>
        <dsp:cNvPr id="0" name=""/>
        <dsp:cNvSpPr/>
      </dsp:nvSpPr>
      <dsp:spPr>
        <a:xfrm>
          <a:off x="4561379" y="1362140"/>
          <a:ext cx="2168514" cy="181618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3:</a:t>
          </a:r>
          <a:r>
            <a:rPr lang="en-US" sz="1900" kern="1200" dirty="0"/>
            <a:t>  Process ISIRs</a:t>
          </a:r>
        </a:p>
      </dsp:txBody>
      <dsp:txXfrm>
        <a:off x="4650038" y="1450799"/>
        <a:ext cx="1991196" cy="16388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7237" y="1362140"/>
          <a:ext cx="2168514" cy="1816187"/>
        </a:xfrm>
        <a:prstGeom prst="round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1: File Upload/Download</a:t>
          </a:r>
          <a:endParaRPr lang="en-US" sz="1900" kern="1200" dirty="0"/>
        </a:p>
      </dsp:txBody>
      <dsp:txXfrm>
        <a:off x="95896" y="1450799"/>
        <a:ext cx="1991196" cy="1638869"/>
      </dsp:txXfrm>
    </dsp:sp>
    <dsp:sp modelId="{8254774E-2048-458A-967A-6F55C8FB5055}">
      <dsp:nvSpPr>
        <dsp:cNvPr id="0" name=""/>
        <dsp:cNvSpPr/>
      </dsp:nvSpPr>
      <dsp:spPr>
        <a:xfrm>
          <a:off x="2284308" y="1362140"/>
          <a:ext cx="2168514" cy="1816187"/>
        </a:xfrm>
        <a:prstGeom prst="round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2: </a:t>
          </a:r>
          <a:r>
            <a:rPr lang="en-US" sz="1900" b="0" kern="1200" dirty="0"/>
            <a:t>Import</a:t>
          </a:r>
          <a:r>
            <a:rPr lang="en-US" sz="1900" kern="1200" dirty="0"/>
            <a:t> Federal Data Files</a:t>
          </a:r>
        </a:p>
      </dsp:txBody>
      <dsp:txXfrm>
        <a:off x="2372967" y="1450799"/>
        <a:ext cx="1991196" cy="1638869"/>
      </dsp:txXfrm>
    </dsp:sp>
    <dsp:sp modelId="{EE8AB6D9-EB7F-4432-B306-508128C5E489}">
      <dsp:nvSpPr>
        <dsp:cNvPr id="0" name=""/>
        <dsp:cNvSpPr/>
      </dsp:nvSpPr>
      <dsp:spPr>
        <a:xfrm>
          <a:off x="4561379" y="1362140"/>
          <a:ext cx="2168514" cy="1816187"/>
        </a:xfrm>
        <a:prstGeom prst="round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3:</a:t>
          </a:r>
          <a:r>
            <a:rPr lang="en-US" sz="1900" kern="1200" dirty="0"/>
            <a:t>  Process ISIRs</a:t>
          </a:r>
        </a:p>
      </dsp:txBody>
      <dsp:txXfrm>
        <a:off x="4650038" y="1450799"/>
        <a:ext cx="1991196" cy="163886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3/12/2024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3/12/2024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20</a:t>
            </a:fld>
            <a:endParaRPr lang="en-US"/>
          </a:p>
        </p:txBody>
      </p:sp>
    </p:spTree>
    <p:extLst>
      <p:ext uri="{BB962C8B-B14F-4D97-AF65-F5344CB8AC3E}">
        <p14:creationId xmlns:p14="http://schemas.microsoft.com/office/powerpoint/2010/main" val="1648234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21</a:t>
            </a:fld>
            <a:endParaRPr lang="en-US"/>
          </a:p>
        </p:txBody>
      </p:sp>
    </p:spTree>
    <p:extLst>
      <p:ext uri="{BB962C8B-B14F-4D97-AF65-F5344CB8AC3E}">
        <p14:creationId xmlns:p14="http://schemas.microsoft.com/office/powerpoint/2010/main" val="1203945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22</a:t>
            </a:fld>
            <a:endParaRPr lang="en-US"/>
          </a:p>
        </p:txBody>
      </p:sp>
    </p:spTree>
    <p:extLst>
      <p:ext uri="{BB962C8B-B14F-4D97-AF65-F5344CB8AC3E}">
        <p14:creationId xmlns:p14="http://schemas.microsoft.com/office/powerpoint/2010/main" val="1056664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23</a:t>
            </a:fld>
            <a:endParaRPr lang="en-US"/>
          </a:p>
        </p:txBody>
      </p:sp>
    </p:spTree>
    <p:extLst>
      <p:ext uri="{BB962C8B-B14F-4D97-AF65-F5344CB8AC3E}">
        <p14:creationId xmlns:p14="http://schemas.microsoft.com/office/powerpoint/2010/main" val="731976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24</a:t>
            </a:fld>
            <a:endParaRPr lang="en-US"/>
          </a:p>
        </p:txBody>
      </p:sp>
    </p:spTree>
    <p:extLst>
      <p:ext uri="{BB962C8B-B14F-4D97-AF65-F5344CB8AC3E}">
        <p14:creationId xmlns:p14="http://schemas.microsoft.com/office/powerpoint/2010/main" val="1021800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25</a:t>
            </a:fld>
            <a:endParaRPr lang="en-US"/>
          </a:p>
        </p:txBody>
      </p:sp>
    </p:spTree>
    <p:extLst>
      <p:ext uri="{BB962C8B-B14F-4D97-AF65-F5344CB8AC3E}">
        <p14:creationId xmlns:p14="http://schemas.microsoft.com/office/powerpoint/2010/main" val="4268182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26</a:t>
            </a:fld>
            <a:endParaRPr lang="en-US"/>
          </a:p>
        </p:txBody>
      </p:sp>
    </p:spTree>
    <p:extLst>
      <p:ext uri="{BB962C8B-B14F-4D97-AF65-F5344CB8AC3E}">
        <p14:creationId xmlns:p14="http://schemas.microsoft.com/office/powerpoint/2010/main" val="73139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27</a:t>
            </a:fld>
            <a:endParaRPr lang="en-US"/>
          </a:p>
        </p:txBody>
      </p:sp>
    </p:spTree>
    <p:extLst>
      <p:ext uri="{BB962C8B-B14F-4D97-AF65-F5344CB8AC3E}">
        <p14:creationId xmlns:p14="http://schemas.microsoft.com/office/powerpoint/2010/main" val="4258001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28</a:t>
            </a:fld>
            <a:endParaRPr lang="en-US"/>
          </a:p>
        </p:txBody>
      </p:sp>
    </p:spTree>
    <p:extLst>
      <p:ext uri="{BB962C8B-B14F-4D97-AF65-F5344CB8AC3E}">
        <p14:creationId xmlns:p14="http://schemas.microsoft.com/office/powerpoint/2010/main" val="3365862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30</a:t>
            </a:fld>
            <a:endParaRPr lang="en-US"/>
          </a:p>
        </p:txBody>
      </p:sp>
    </p:spTree>
    <p:extLst>
      <p:ext uri="{BB962C8B-B14F-4D97-AF65-F5344CB8AC3E}">
        <p14:creationId xmlns:p14="http://schemas.microsoft.com/office/powerpoint/2010/main" val="3232523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fld id="{87384A02-D147-49A8-A06D-A5C08FF69055}" type="slidenum">
              <a:rPr lang="en-US" smtClean="0"/>
              <a:t>2</a:t>
            </a:fld>
            <a:endParaRPr lang="en-US" dirty="0"/>
          </a:p>
        </p:txBody>
      </p:sp>
    </p:spTree>
    <p:extLst>
      <p:ext uri="{BB962C8B-B14F-4D97-AF65-F5344CB8AC3E}">
        <p14:creationId xmlns:p14="http://schemas.microsoft.com/office/powerpoint/2010/main" val="193054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a:t>
            </a:fld>
            <a:endParaRPr lang="en-US"/>
          </a:p>
        </p:txBody>
      </p:sp>
    </p:spTree>
    <p:extLst>
      <p:ext uri="{BB962C8B-B14F-4D97-AF65-F5344CB8AC3E}">
        <p14:creationId xmlns:p14="http://schemas.microsoft.com/office/powerpoint/2010/main" val="3542173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11</a:t>
            </a:fld>
            <a:endParaRPr lang="en-US"/>
          </a:p>
        </p:txBody>
      </p:sp>
    </p:spTree>
    <p:extLst>
      <p:ext uri="{BB962C8B-B14F-4D97-AF65-F5344CB8AC3E}">
        <p14:creationId xmlns:p14="http://schemas.microsoft.com/office/powerpoint/2010/main" val="4066640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12</a:t>
            </a:fld>
            <a:endParaRPr lang="en-US"/>
          </a:p>
        </p:txBody>
      </p:sp>
    </p:spTree>
    <p:extLst>
      <p:ext uri="{BB962C8B-B14F-4D97-AF65-F5344CB8AC3E}">
        <p14:creationId xmlns:p14="http://schemas.microsoft.com/office/powerpoint/2010/main" val="35564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13</a:t>
            </a:fld>
            <a:endParaRPr lang="en-US"/>
          </a:p>
        </p:txBody>
      </p:sp>
    </p:spTree>
    <p:extLst>
      <p:ext uri="{BB962C8B-B14F-4D97-AF65-F5344CB8AC3E}">
        <p14:creationId xmlns:p14="http://schemas.microsoft.com/office/powerpoint/2010/main" val="595786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14</a:t>
            </a:fld>
            <a:endParaRPr lang="en-US"/>
          </a:p>
        </p:txBody>
      </p:sp>
    </p:spTree>
    <p:extLst>
      <p:ext uri="{BB962C8B-B14F-4D97-AF65-F5344CB8AC3E}">
        <p14:creationId xmlns:p14="http://schemas.microsoft.com/office/powerpoint/2010/main" val="1043566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15</a:t>
            </a:fld>
            <a:endParaRPr lang="en-US"/>
          </a:p>
        </p:txBody>
      </p:sp>
    </p:spTree>
    <p:extLst>
      <p:ext uri="{BB962C8B-B14F-4D97-AF65-F5344CB8AC3E}">
        <p14:creationId xmlns:p14="http://schemas.microsoft.com/office/powerpoint/2010/main" val="1281667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16</a:t>
            </a:fld>
            <a:endParaRPr lang="en-US"/>
          </a:p>
        </p:txBody>
      </p:sp>
    </p:spTree>
    <p:extLst>
      <p:ext uri="{BB962C8B-B14F-4D97-AF65-F5344CB8AC3E}">
        <p14:creationId xmlns:p14="http://schemas.microsoft.com/office/powerpoint/2010/main" val="636944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3/12/2024</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3/12/2024</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7898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628650" y="6399147"/>
            <a:ext cx="835224"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kern="1200">
                <a:solidFill>
                  <a:schemeClr val="bg1">
                    <a:lumMod val="50000"/>
                  </a:schemeClr>
                </a:solidFill>
                <a:effectLst/>
                <a:latin typeface="+mn-lt"/>
                <a:ea typeface="+mn-ea"/>
                <a:cs typeface="+mn-cs"/>
              </a:rPr>
              <a:t>Except where otherwise noted, this work is licensed under </a:t>
            </a:r>
            <a:r>
              <a:rPr lang="en-US" sz="750" b="0" i="1" u="sng" kern="1200">
                <a:solidFill>
                  <a:schemeClr val="tx1"/>
                </a:solidFill>
                <a:effectLst/>
                <a:latin typeface="+mn-lt"/>
                <a:ea typeface="+mn-ea"/>
                <a:cs typeface="+mn-cs"/>
              </a:rPr>
              <a:t>CC BY 4.0</a:t>
            </a:r>
            <a:r>
              <a:rPr lang="en-US" sz="750" b="0" i="1">
                <a:solidFill>
                  <a:schemeClr val="bg1">
                    <a:lumMod val="50000"/>
                  </a:schemeClr>
                </a:solidFill>
                <a:latin typeface="+mn-lt"/>
              </a:rPr>
              <a:t>.</a:t>
            </a:r>
            <a:endParaRPr lang="en-US" sz="750" b="0" i="1" dirty="0">
              <a:solidFill>
                <a:schemeClr val="bg1">
                  <a:lumMod val="50000"/>
                </a:schemeClr>
              </a:solidFill>
              <a:latin typeface="+mn-lt"/>
            </a:endParaRP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303808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1071040" y="1052215"/>
            <a:ext cx="6426237" cy="2238375"/>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6000"/>
              <a:buFont typeface="Calibri"/>
              <a:buNone/>
              <a:defRPr sz="421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071040" y="3376911"/>
            <a:ext cx="6426237" cy="1552277"/>
          </a:xfrm>
          <a:prstGeom prst="rect">
            <a:avLst/>
          </a:prstGeom>
          <a:noFill/>
          <a:ln>
            <a:noFill/>
          </a:ln>
        </p:spPr>
        <p:txBody>
          <a:bodyPr spcFirstLastPara="1" wrap="square" lIns="91425" tIns="45700" rIns="91425" bIns="45700" anchor="t" anchorCtr="0">
            <a:normAutofit/>
          </a:bodyPr>
          <a:lstStyle>
            <a:lvl1pPr lvl="0" algn="ctr">
              <a:spcBef>
                <a:spcPts val="337"/>
              </a:spcBef>
              <a:spcAft>
                <a:spcPts val="0"/>
              </a:spcAft>
              <a:buClr>
                <a:schemeClr val="dk1"/>
              </a:buClr>
              <a:buSzPts val="2400"/>
              <a:buNone/>
              <a:defRPr sz="1687"/>
            </a:lvl1pPr>
            <a:lvl2pPr lvl="1" algn="ctr">
              <a:spcBef>
                <a:spcPts val="281"/>
              </a:spcBef>
              <a:spcAft>
                <a:spcPts val="0"/>
              </a:spcAft>
              <a:buClr>
                <a:schemeClr val="dk1"/>
              </a:buClr>
              <a:buSzPts val="2000"/>
              <a:buNone/>
              <a:defRPr sz="1406"/>
            </a:lvl2pPr>
            <a:lvl3pPr lvl="2" algn="ctr">
              <a:spcBef>
                <a:spcPts val="253"/>
              </a:spcBef>
              <a:spcAft>
                <a:spcPts val="0"/>
              </a:spcAft>
              <a:buClr>
                <a:schemeClr val="dk1"/>
              </a:buClr>
              <a:buSzPts val="1800"/>
              <a:buNone/>
              <a:defRPr sz="1265"/>
            </a:lvl3pPr>
            <a:lvl4pPr lvl="3" algn="ctr">
              <a:spcBef>
                <a:spcPts val="225"/>
              </a:spcBef>
              <a:spcAft>
                <a:spcPts val="0"/>
              </a:spcAft>
              <a:buClr>
                <a:schemeClr val="dk1"/>
              </a:buClr>
              <a:buSzPts val="1600"/>
              <a:buNone/>
              <a:defRPr sz="1124"/>
            </a:lvl4pPr>
            <a:lvl5pPr lvl="4" algn="ctr">
              <a:spcBef>
                <a:spcPts val="225"/>
              </a:spcBef>
              <a:spcAft>
                <a:spcPts val="0"/>
              </a:spcAft>
              <a:buClr>
                <a:schemeClr val="dk1"/>
              </a:buClr>
              <a:buSzPts val="1600"/>
              <a:buNone/>
              <a:defRPr sz="1124"/>
            </a:lvl5pPr>
            <a:lvl6pPr lvl="5" algn="ctr">
              <a:spcBef>
                <a:spcPts val="225"/>
              </a:spcBef>
              <a:spcAft>
                <a:spcPts val="0"/>
              </a:spcAft>
              <a:buClr>
                <a:schemeClr val="dk1"/>
              </a:buClr>
              <a:buSzPts val="1600"/>
              <a:buNone/>
              <a:defRPr sz="1124"/>
            </a:lvl6pPr>
            <a:lvl7pPr lvl="6" algn="ctr">
              <a:spcBef>
                <a:spcPts val="225"/>
              </a:spcBef>
              <a:spcAft>
                <a:spcPts val="0"/>
              </a:spcAft>
              <a:buClr>
                <a:schemeClr val="dk1"/>
              </a:buClr>
              <a:buSzPts val="1600"/>
              <a:buNone/>
              <a:defRPr sz="1124"/>
            </a:lvl7pPr>
            <a:lvl8pPr lvl="7" algn="ctr">
              <a:spcBef>
                <a:spcPts val="225"/>
              </a:spcBef>
              <a:spcAft>
                <a:spcPts val="0"/>
              </a:spcAft>
              <a:buClr>
                <a:schemeClr val="dk1"/>
              </a:buClr>
              <a:buSzPts val="1600"/>
              <a:buNone/>
              <a:defRPr sz="1124"/>
            </a:lvl8pPr>
            <a:lvl9pPr lvl="8" algn="ctr">
              <a:spcBef>
                <a:spcPts val="225"/>
              </a:spcBef>
              <a:spcAft>
                <a:spcPts val="0"/>
              </a:spcAft>
              <a:buClr>
                <a:schemeClr val="dk1"/>
              </a:buClr>
              <a:buSzPts val="1600"/>
              <a:buNone/>
              <a:defRPr sz="1124"/>
            </a:lvl9pPr>
          </a:lstStyle>
          <a:p>
            <a:endParaRPr/>
          </a:p>
        </p:txBody>
      </p:sp>
      <p:sp>
        <p:nvSpPr>
          <p:cNvPr id="18" name="Google Shape;18;p3"/>
          <p:cNvSpPr txBox="1">
            <a:spLocks noGrp="1"/>
          </p:cNvSpPr>
          <p:nvPr>
            <p:ph type="dt" idx="10"/>
          </p:nvPr>
        </p:nvSpPr>
        <p:spPr>
          <a:xfrm>
            <a:off x="321312" y="5959078"/>
            <a:ext cx="1499455" cy="34230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2195631" y="5959078"/>
            <a:ext cx="2034975" cy="34230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4605470" y="5959078"/>
            <a:ext cx="1499455" cy="34230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63666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3"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4"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3/12/2024</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custDataLst>
      <p:tags r:id="rId1"/>
    </p:custDataLst>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3/12/2024</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3/12/2024</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3/12/2024</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3/12/2024</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3/12/2024</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3/12/2024</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3/12/2024</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 id="2147483671"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348343" y="827314"/>
            <a:ext cx="8610599" cy="4974772"/>
          </a:xfrm>
          <a:prstGeom prst="rect">
            <a:avLst/>
          </a:prstGeom>
          <a:noFill/>
          <a:ln>
            <a:noFill/>
          </a:ln>
        </p:spPr>
      </p:pic>
      <p:pic>
        <p:nvPicPr>
          <p:cNvPr id="90" name="Google Shape;90;p1"/>
          <p:cNvPicPr preferRelativeResize="0"/>
          <p:nvPr/>
        </p:nvPicPr>
        <p:blipFill rotWithShape="1">
          <a:blip r:embed="rId4">
            <a:alphaModFix/>
          </a:blip>
          <a:srcRect/>
          <a:stretch/>
        </p:blipFill>
        <p:spPr>
          <a:xfrm>
            <a:off x="0" y="0"/>
            <a:ext cx="231206" cy="6858000"/>
          </a:xfrm>
          <a:prstGeom prst="rect">
            <a:avLst/>
          </a:prstGeom>
          <a:noFill/>
          <a:ln>
            <a:noFill/>
          </a:ln>
        </p:spPr>
      </p:pic>
      <p:pic>
        <p:nvPicPr>
          <p:cNvPr id="91" name="Google Shape;91;p1"/>
          <p:cNvPicPr preferRelativeResize="0"/>
          <p:nvPr/>
        </p:nvPicPr>
        <p:blipFill rotWithShape="1">
          <a:blip r:embed="rId5">
            <a:alphaModFix/>
          </a:blip>
          <a:srcRect/>
          <a:stretch/>
        </p:blipFill>
        <p:spPr>
          <a:xfrm>
            <a:off x="2329543" y="1491088"/>
            <a:ext cx="4144018" cy="2540373"/>
          </a:xfrm>
          <a:prstGeom prst="rect">
            <a:avLst/>
          </a:prstGeom>
          <a:noFill/>
          <a:ln>
            <a:noFill/>
          </a:ln>
        </p:spPr>
      </p:pic>
      <p:sp>
        <p:nvSpPr>
          <p:cNvPr id="92" name="Google Shape;92;p1"/>
          <p:cNvSpPr/>
          <p:nvPr/>
        </p:nvSpPr>
        <p:spPr>
          <a:xfrm>
            <a:off x="2075139" y="1494435"/>
            <a:ext cx="2129842" cy="1332105"/>
          </a:xfrm>
          <a:prstGeom prst="rect">
            <a:avLst/>
          </a:prstGeom>
          <a:noFill/>
          <a:ln>
            <a:noFill/>
          </a:ln>
        </p:spPr>
        <p:txBody>
          <a:bodyPr spcFirstLastPara="1" wrap="square" lIns="66940" tIns="66940" rIns="66940" bIns="0" anchor="t" anchorCtr="0">
            <a:noAutofit/>
          </a:bodyPr>
          <a:lstStyle/>
          <a:p>
            <a:pPr algn="r"/>
            <a:r>
              <a:rPr lang="en-US" sz="2530">
                <a:solidFill>
                  <a:srgbClr val="FFFFFF"/>
                </a:solidFill>
                <a:latin typeface="Fira Sans"/>
                <a:ea typeface="Fira Sans"/>
                <a:cs typeface="Fira Sans"/>
                <a:sym typeface="Fira Sans"/>
              </a:rPr>
              <a:t>MEETING</a:t>
            </a:r>
            <a:endParaRPr sz="1265"/>
          </a:p>
          <a:p>
            <a:pPr algn="r"/>
            <a:r>
              <a:rPr lang="en-US" sz="2530">
                <a:solidFill>
                  <a:srgbClr val="FFFFFF"/>
                </a:solidFill>
                <a:latin typeface="Fira Sans"/>
                <a:ea typeface="Fira Sans"/>
                <a:cs typeface="Fira Sans"/>
                <a:sym typeface="Fira Sans"/>
              </a:rPr>
              <a:t>RECORDING</a:t>
            </a:r>
            <a:endParaRPr sz="1265"/>
          </a:p>
          <a:p>
            <a:pPr algn="r"/>
            <a:r>
              <a:rPr lang="en-US" sz="2530">
                <a:solidFill>
                  <a:srgbClr val="FFFFFF"/>
                </a:solidFill>
                <a:latin typeface="Fira Sans"/>
                <a:ea typeface="Fira Sans"/>
                <a:cs typeface="Fira Sans"/>
                <a:sym typeface="Fira Sans"/>
              </a:rPr>
              <a:t>NOTICE</a:t>
            </a:r>
            <a:endParaRPr sz="1265"/>
          </a:p>
        </p:txBody>
      </p:sp>
      <p:sp>
        <p:nvSpPr>
          <p:cNvPr id="93" name="Google Shape;93;p1"/>
          <p:cNvSpPr/>
          <p:nvPr/>
        </p:nvSpPr>
        <p:spPr>
          <a:xfrm>
            <a:off x="4226767" y="1514517"/>
            <a:ext cx="2164918" cy="2945359"/>
          </a:xfrm>
          <a:prstGeom prst="rect">
            <a:avLst/>
          </a:prstGeom>
          <a:noFill/>
          <a:ln>
            <a:noFill/>
          </a:ln>
        </p:spPr>
        <p:txBody>
          <a:bodyPr spcFirstLastPara="1" wrap="square" lIns="66940" tIns="66940" rIns="66940" bIns="0" anchor="t" anchorCtr="0">
            <a:noAutofit/>
          </a:bodyPr>
          <a:lstStyle/>
          <a:p>
            <a:pPr>
              <a:lnSpc>
                <a:spcPct val="125000"/>
              </a:lnSpc>
            </a:pPr>
            <a:r>
              <a:rPr lang="en-US" sz="949" dirty="0">
                <a:solidFill>
                  <a:srgbClr val="FFFFFF"/>
                </a:solidFill>
                <a:latin typeface="Fira Sans"/>
                <a:ea typeface="Fira Sans"/>
                <a:cs typeface="Fira Sans"/>
                <a:sym typeface="Fira Sans"/>
              </a:rPr>
              <a:t>The law requires consent prior to recording a person’s participation in an event. Your participation in this video conference (training) equals consent to be recorded, as required by law.</a:t>
            </a:r>
            <a:endParaRPr sz="1265" dirty="0"/>
          </a:p>
          <a:p>
            <a:pPr>
              <a:lnSpc>
                <a:spcPct val="125000"/>
              </a:lnSpc>
            </a:pPr>
            <a:r>
              <a:rPr lang="en-US" sz="949" dirty="0">
                <a:solidFill>
                  <a:srgbClr val="FFFFFF"/>
                </a:solidFill>
                <a:latin typeface="Fira Sans"/>
                <a:ea typeface="Fira Sans"/>
                <a:cs typeface="Fira Sans"/>
                <a:sym typeface="Fira Sans"/>
              </a:rPr>
              <a:t> </a:t>
            </a:r>
            <a:endParaRPr sz="1265" dirty="0"/>
          </a:p>
          <a:p>
            <a:pPr>
              <a:lnSpc>
                <a:spcPct val="125000"/>
              </a:lnSpc>
            </a:pPr>
            <a:r>
              <a:rPr lang="en-US" sz="949" dirty="0">
                <a:solidFill>
                  <a:srgbClr val="FFFFFF"/>
                </a:solidFill>
                <a:latin typeface="Fira Sans"/>
                <a:ea typeface="Fira Sans"/>
                <a:cs typeface="Fira Sans"/>
                <a:sym typeface="Fira Sans"/>
              </a:rPr>
              <a:t>If you do not consent to being recorded but choose to participate, please turn your camera off and use the chat feature to interact with the other </a:t>
            </a:r>
            <a:r>
              <a:rPr lang="en-US" sz="1054" dirty="0">
                <a:solidFill>
                  <a:srgbClr val="FFFFFF"/>
                </a:solidFill>
                <a:latin typeface="Fira Sans"/>
                <a:ea typeface="Fira Sans"/>
                <a:cs typeface="Fira Sans"/>
                <a:sym typeface="Fira Sans"/>
              </a:rPr>
              <a:t>participants</a:t>
            </a:r>
            <a:r>
              <a:rPr lang="en-US" sz="949" dirty="0">
                <a:solidFill>
                  <a:srgbClr val="FFFFFF"/>
                </a:solidFill>
                <a:latin typeface="Fira Sans"/>
                <a:ea typeface="Fira Sans"/>
                <a:cs typeface="Fira Sans"/>
                <a:sym typeface="Fira Sans"/>
              </a:rPr>
              <a:t>.</a:t>
            </a:r>
            <a:endParaRPr sz="1265" dirty="0"/>
          </a:p>
        </p:txBody>
      </p:sp>
      <p:pic>
        <p:nvPicPr>
          <p:cNvPr id="94" name="Google Shape;94;p1"/>
          <p:cNvPicPr preferRelativeResize="0"/>
          <p:nvPr/>
        </p:nvPicPr>
        <p:blipFill rotWithShape="1">
          <a:blip r:embed="rId6">
            <a:alphaModFix/>
          </a:blip>
          <a:srcRect/>
          <a:stretch/>
        </p:blipFill>
        <p:spPr>
          <a:xfrm rot="-2389217">
            <a:off x="5884670" y="1663276"/>
            <a:ext cx="2039951" cy="594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IMPORTING &amp; PROCESSING ISIRS</a:t>
            </a:r>
          </a:p>
          <a:p>
            <a:pPr marL="0" indent="0" algn="ctr">
              <a:buNone/>
            </a:pPr>
            <a:r>
              <a:rPr lang="en-US" sz="4000" b="1" dirty="0"/>
              <a:t>(SINGLE FILE)</a:t>
            </a:r>
          </a:p>
        </p:txBody>
      </p:sp>
    </p:spTree>
    <p:extLst>
      <p:ext uri="{BB962C8B-B14F-4D97-AF65-F5344CB8AC3E}">
        <p14:creationId xmlns:p14="http://schemas.microsoft.com/office/powerpoint/2010/main" val="11843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ISIR PROCESSING (inbound)</a:t>
            </a:r>
          </a:p>
        </p:txBody>
      </p:sp>
      <p:sp>
        <p:nvSpPr>
          <p:cNvPr id="4" name="Content Placeholder 3"/>
          <p:cNvSpPr>
            <a:spLocks noGrp="1"/>
          </p:cNvSpPr>
          <p:nvPr>
            <p:ph idx="1"/>
          </p:nvPr>
        </p:nvSpPr>
        <p:spPr>
          <a:xfrm>
            <a:off x="519540" y="914400"/>
            <a:ext cx="8336975" cy="5226628"/>
          </a:xfrm>
        </p:spPr>
        <p:txBody>
          <a:bodyPr/>
          <a:lstStyle/>
          <a:p>
            <a:r>
              <a:rPr lang="en-US" dirty="0"/>
              <a:t>3-STEP PROCESS</a:t>
            </a:r>
          </a:p>
        </p:txBody>
      </p:sp>
      <p:graphicFrame>
        <p:nvGraphicFramePr>
          <p:cNvPr id="2" name="Diagram 1"/>
          <p:cNvGraphicFramePr/>
          <p:nvPr>
            <p:extLst>
              <p:ext uri="{D42A27DB-BD31-4B8C-83A1-F6EECF244321}">
                <p14:modId xmlns:p14="http://schemas.microsoft.com/office/powerpoint/2010/main" val="944814541"/>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1191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7485" y="305802"/>
            <a:ext cx="8302337" cy="786457"/>
          </a:xfrm>
        </p:spPr>
        <p:txBody>
          <a:bodyPr/>
          <a:lstStyle/>
          <a:p>
            <a:r>
              <a:rPr lang="en-US" dirty="0"/>
              <a:t>ISIR PROCESSING (inbound)</a:t>
            </a:r>
          </a:p>
        </p:txBody>
      </p:sp>
      <p:sp>
        <p:nvSpPr>
          <p:cNvPr id="4" name="Content Placeholder 3"/>
          <p:cNvSpPr>
            <a:spLocks noGrp="1"/>
          </p:cNvSpPr>
          <p:nvPr>
            <p:ph idx="1"/>
          </p:nvPr>
        </p:nvSpPr>
        <p:spPr>
          <a:xfrm>
            <a:off x="322123" y="885103"/>
            <a:ext cx="8534392" cy="5215742"/>
          </a:xfrm>
        </p:spPr>
        <p:txBody>
          <a:bodyPr/>
          <a:lstStyle/>
          <a:p>
            <a:r>
              <a:rPr lang="en-US" dirty="0"/>
              <a:t>UPLOAD/DOWNLOAD PROCESS</a:t>
            </a:r>
          </a:p>
        </p:txBody>
      </p:sp>
      <p:pic>
        <p:nvPicPr>
          <p:cNvPr id="8" name="Picture 7" descr="A screenshot of a computer&#10;&#10;Description automatically generated">
            <a:extLst>
              <a:ext uri="{FF2B5EF4-FFF2-40B4-BE49-F238E27FC236}">
                <a16:creationId xmlns:a16="http://schemas.microsoft.com/office/drawing/2014/main" id="{74EB5245-8BE0-43E4-9C3E-22919AE35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122" y="1432476"/>
            <a:ext cx="8336364" cy="3993048"/>
          </a:xfrm>
          <a:prstGeom prst="rect">
            <a:avLst/>
          </a:prstGeom>
          <a:ln>
            <a:solidFill>
              <a:schemeClr val="tx1"/>
            </a:solidFill>
          </a:ln>
        </p:spPr>
      </p:pic>
      <p:sp>
        <p:nvSpPr>
          <p:cNvPr id="6" name="TextBox 5"/>
          <p:cNvSpPr txBox="1"/>
          <p:nvPr/>
        </p:nvSpPr>
        <p:spPr>
          <a:xfrm>
            <a:off x="322123" y="5223861"/>
            <a:ext cx="8596786" cy="1200329"/>
          </a:xfrm>
          <a:prstGeom prst="rect">
            <a:avLst/>
          </a:prstGeom>
          <a:solidFill>
            <a:schemeClr val="bg1"/>
          </a:solidFill>
          <a:ln>
            <a:solidFill>
              <a:schemeClr val="tx1"/>
            </a:solidFill>
          </a:ln>
        </p:spPr>
        <p:txBody>
          <a:bodyPr wrap="square" rtlCol="0">
            <a:spAutoFit/>
          </a:bodyPr>
          <a:lstStyle/>
          <a:p>
            <a:r>
              <a:rPr lang="en-US" b="1" dirty="0"/>
              <a:t>Upload/Download</a:t>
            </a:r>
            <a:r>
              <a:rPr lang="en-US" dirty="0"/>
              <a:t> pages are where all the files from ctcLink to </a:t>
            </a:r>
            <a:r>
              <a:rPr lang="en-US" dirty="0" err="1"/>
              <a:t>EdConnect</a:t>
            </a:r>
            <a:r>
              <a:rPr lang="en-US" dirty="0"/>
              <a:t> and </a:t>
            </a:r>
            <a:r>
              <a:rPr lang="en-US" dirty="0" err="1"/>
              <a:t>EdConnect</a:t>
            </a:r>
            <a:r>
              <a:rPr lang="en-US" dirty="0"/>
              <a:t> to ctcLink move through</a:t>
            </a:r>
          </a:p>
          <a:p>
            <a:r>
              <a:rPr lang="en-US" b="1" dirty="0"/>
              <a:t>Upload</a:t>
            </a:r>
            <a:r>
              <a:rPr lang="en-US" dirty="0"/>
              <a:t> = Inbound (imports into ctcLink from your desktop or network drive</a:t>
            </a:r>
          </a:p>
          <a:p>
            <a:r>
              <a:rPr lang="en-US" b="1" dirty="0"/>
              <a:t>Download</a:t>
            </a:r>
            <a:r>
              <a:rPr lang="en-US" dirty="0"/>
              <a:t> = Outbound (downloads to your network drive to then import into </a:t>
            </a:r>
            <a:r>
              <a:rPr lang="en-US" dirty="0" err="1"/>
              <a:t>EdConnect</a:t>
            </a:r>
            <a:r>
              <a:rPr lang="en-US" dirty="0"/>
              <a:t>)</a:t>
            </a:r>
          </a:p>
        </p:txBody>
      </p:sp>
      <p:sp>
        <p:nvSpPr>
          <p:cNvPr id="7" name="TextBox 2"/>
          <p:cNvSpPr txBox="1"/>
          <p:nvPr/>
        </p:nvSpPr>
        <p:spPr>
          <a:xfrm>
            <a:off x="5523779" y="1378525"/>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err="1">
                <a:solidFill>
                  <a:schemeClr val="tx1"/>
                </a:solidFill>
              </a:rPr>
              <a:t>PeopleTools</a:t>
            </a:r>
            <a:r>
              <a:rPr lang="en-US" sz="1400" dirty="0">
                <a:solidFill>
                  <a:schemeClr val="tx1"/>
                </a:solidFill>
              </a:rPr>
              <a:t> &gt; CTC Custom &gt;Extensions &gt; Upload/Download Files</a:t>
            </a:r>
          </a:p>
        </p:txBody>
      </p:sp>
      <p:sp>
        <p:nvSpPr>
          <p:cNvPr id="9" name="TextBox 8"/>
          <p:cNvSpPr txBox="1"/>
          <p:nvPr/>
        </p:nvSpPr>
        <p:spPr>
          <a:xfrm>
            <a:off x="7021357" y="2341164"/>
            <a:ext cx="1800520" cy="1477328"/>
          </a:xfrm>
          <a:prstGeom prst="rect">
            <a:avLst/>
          </a:prstGeom>
          <a:solidFill>
            <a:schemeClr val="bg1"/>
          </a:solidFill>
          <a:ln>
            <a:solidFill>
              <a:schemeClr val="tx1"/>
            </a:solidFill>
          </a:ln>
        </p:spPr>
        <p:txBody>
          <a:bodyPr wrap="square" rtlCol="0">
            <a:spAutoFit/>
          </a:bodyPr>
          <a:lstStyle/>
          <a:p>
            <a:r>
              <a:rPr lang="en-US" b="1" i="1" u="sng" dirty="0"/>
              <a:t>Note!</a:t>
            </a:r>
            <a:r>
              <a:rPr lang="en-US" b="1" i="1" dirty="0"/>
              <a:t>  </a:t>
            </a:r>
            <a:r>
              <a:rPr lang="en-US" dirty="0"/>
              <a:t>This file path should be used in subsequent steps.</a:t>
            </a:r>
          </a:p>
        </p:txBody>
      </p:sp>
      <p:cxnSp>
        <p:nvCxnSpPr>
          <p:cNvPr id="11" name="Straight Arrow Connector 10"/>
          <p:cNvCxnSpPr>
            <a:cxnSpLocks/>
          </p:cNvCxnSpPr>
          <p:nvPr/>
        </p:nvCxnSpPr>
        <p:spPr>
          <a:xfrm flipH="1">
            <a:off x="4822371" y="2884602"/>
            <a:ext cx="2198987" cy="103459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818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ISIR PROCESSING (inbound)</a:t>
            </a:r>
          </a:p>
        </p:txBody>
      </p:sp>
      <p:sp>
        <p:nvSpPr>
          <p:cNvPr id="4" name="Content Placeholder 3"/>
          <p:cNvSpPr>
            <a:spLocks noGrp="1"/>
          </p:cNvSpPr>
          <p:nvPr>
            <p:ph idx="1"/>
          </p:nvPr>
        </p:nvSpPr>
        <p:spPr>
          <a:xfrm>
            <a:off x="519540" y="914400"/>
            <a:ext cx="8336975" cy="5226628"/>
          </a:xfrm>
        </p:spPr>
        <p:txBody>
          <a:bodyPr/>
          <a:lstStyle/>
          <a:p>
            <a:r>
              <a:rPr lang="en-US" dirty="0"/>
              <a:t>3-STEP PROCESS</a:t>
            </a:r>
          </a:p>
        </p:txBody>
      </p:sp>
      <p:graphicFrame>
        <p:nvGraphicFramePr>
          <p:cNvPr id="2" name="Diagram 1"/>
          <p:cNvGraphicFramePr/>
          <p:nvPr>
            <p:extLst>
              <p:ext uri="{D42A27DB-BD31-4B8C-83A1-F6EECF244321}">
                <p14:modId xmlns:p14="http://schemas.microsoft.com/office/powerpoint/2010/main" val="1970012036"/>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2759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7485" y="207942"/>
            <a:ext cx="8302337" cy="786457"/>
          </a:xfrm>
        </p:spPr>
        <p:txBody>
          <a:bodyPr/>
          <a:lstStyle/>
          <a:p>
            <a:r>
              <a:rPr lang="en-US" dirty="0"/>
              <a:t>ISIR PROCESSING (inbound) cont’d</a:t>
            </a:r>
          </a:p>
        </p:txBody>
      </p:sp>
      <p:sp>
        <p:nvSpPr>
          <p:cNvPr id="4" name="Content Placeholder 3"/>
          <p:cNvSpPr>
            <a:spLocks noGrp="1"/>
          </p:cNvSpPr>
          <p:nvPr>
            <p:ph idx="1"/>
          </p:nvPr>
        </p:nvSpPr>
        <p:spPr>
          <a:xfrm>
            <a:off x="197789" y="733425"/>
            <a:ext cx="8336975" cy="5308889"/>
          </a:xfrm>
        </p:spPr>
        <p:txBody>
          <a:bodyPr/>
          <a:lstStyle/>
          <a:p>
            <a:r>
              <a:rPr lang="en-US" dirty="0"/>
              <a:t>IMPORT FEDERAL DATA FILES</a:t>
            </a:r>
          </a:p>
        </p:txBody>
      </p:sp>
      <p:sp>
        <p:nvSpPr>
          <p:cNvPr id="6" name="TextBox 5"/>
          <p:cNvSpPr txBox="1"/>
          <p:nvPr/>
        </p:nvSpPr>
        <p:spPr>
          <a:xfrm>
            <a:off x="319156" y="4903563"/>
            <a:ext cx="8539148" cy="1785104"/>
          </a:xfrm>
          <a:prstGeom prst="rect">
            <a:avLst/>
          </a:prstGeom>
          <a:noFill/>
          <a:ln>
            <a:solidFill>
              <a:schemeClr val="tx1"/>
            </a:solidFill>
          </a:ln>
        </p:spPr>
        <p:txBody>
          <a:bodyPr wrap="square" rtlCol="0">
            <a:spAutoFit/>
          </a:bodyPr>
          <a:lstStyle/>
          <a:p>
            <a:r>
              <a:rPr lang="en-US" b="1" dirty="0"/>
              <a:t>Note:  </a:t>
            </a:r>
            <a:r>
              <a:rPr lang="en-US" sz="2000" dirty="0"/>
              <a:t>Steps 2 &amp; 3 </a:t>
            </a:r>
            <a:r>
              <a:rPr lang="en-US" dirty="0"/>
              <a:t>are handled in your EY ISIR </a:t>
            </a:r>
            <a:r>
              <a:rPr lang="en-US" dirty="0" err="1"/>
              <a:t>JobSet</a:t>
            </a:r>
            <a:r>
              <a:rPr lang="en-US" dirty="0"/>
              <a:t>.  Your daily function is to load ISIRs in the </a:t>
            </a:r>
            <a:r>
              <a:rPr lang="en-US" b="1" dirty="0"/>
              <a:t>Upload</a:t>
            </a:r>
            <a:r>
              <a:rPr lang="en-US" dirty="0"/>
              <a:t> </a:t>
            </a:r>
            <a:r>
              <a:rPr lang="en-US" b="1" dirty="0"/>
              <a:t>Files</a:t>
            </a:r>
            <a:r>
              <a:rPr lang="en-US" dirty="0"/>
              <a:t> page, and then update the files paths and file names in your text file, if using the </a:t>
            </a:r>
            <a:r>
              <a:rPr lang="en-US" b="1" dirty="0"/>
              <a:t>File List Driven </a:t>
            </a:r>
            <a:r>
              <a:rPr lang="en-US" dirty="0"/>
              <a:t>option.</a:t>
            </a:r>
          </a:p>
          <a:p>
            <a:endParaRPr lang="en-US" u="sng" dirty="0"/>
          </a:p>
          <a:p>
            <a:r>
              <a:rPr lang="en-US" dirty="0"/>
              <a:t>If using the </a:t>
            </a:r>
            <a:r>
              <a:rPr lang="en-US" b="1" dirty="0"/>
              <a:t>Single File </a:t>
            </a:r>
            <a:r>
              <a:rPr lang="en-US" dirty="0"/>
              <a:t>option, you will need to update the file name in this run Control ID daily.</a:t>
            </a:r>
          </a:p>
        </p:txBody>
      </p:sp>
      <p:pic>
        <p:nvPicPr>
          <p:cNvPr id="5" name="Picture 4" descr="A screenshot of a computer&#10;&#10;Description automatically generated">
            <a:extLst>
              <a:ext uri="{FF2B5EF4-FFF2-40B4-BE49-F238E27FC236}">
                <a16:creationId xmlns:a16="http://schemas.microsoft.com/office/drawing/2014/main" id="{3F40DB5C-B616-294C-E899-C8E8684F0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788" y="1233914"/>
            <a:ext cx="8775923" cy="3237206"/>
          </a:xfrm>
          <a:prstGeom prst="rect">
            <a:avLst/>
          </a:prstGeom>
          <a:ln>
            <a:solidFill>
              <a:schemeClr val="tx1"/>
            </a:solidFill>
          </a:ln>
        </p:spPr>
      </p:pic>
      <p:sp>
        <p:nvSpPr>
          <p:cNvPr id="7" name="TextBox 2"/>
          <p:cNvSpPr txBox="1"/>
          <p:nvPr/>
        </p:nvSpPr>
        <p:spPr>
          <a:xfrm>
            <a:off x="5433151" y="903622"/>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Financial Aid &gt; File Management &gt; Import Federal Data Files </a:t>
            </a:r>
          </a:p>
        </p:txBody>
      </p:sp>
      <p:sp>
        <p:nvSpPr>
          <p:cNvPr id="8" name="TextBox 7"/>
          <p:cNvSpPr txBox="1"/>
          <p:nvPr/>
        </p:nvSpPr>
        <p:spPr>
          <a:xfrm>
            <a:off x="6962511" y="2337966"/>
            <a:ext cx="1800520" cy="2308324"/>
          </a:xfrm>
          <a:prstGeom prst="rect">
            <a:avLst/>
          </a:prstGeom>
          <a:solidFill>
            <a:schemeClr val="bg1"/>
          </a:solidFill>
          <a:ln>
            <a:solidFill>
              <a:schemeClr val="tx1"/>
            </a:solidFill>
          </a:ln>
        </p:spPr>
        <p:txBody>
          <a:bodyPr wrap="square" rtlCol="0">
            <a:spAutoFit/>
          </a:bodyPr>
          <a:lstStyle/>
          <a:p>
            <a:r>
              <a:rPr lang="en-US" b="1" i="1" u="sng" dirty="0"/>
              <a:t>Note!</a:t>
            </a:r>
            <a:r>
              <a:rPr lang="en-US" b="1" i="1" dirty="0"/>
              <a:t>  </a:t>
            </a:r>
            <a:r>
              <a:rPr lang="en-US" dirty="0"/>
              <a:t>This screen shot is for a </a:t>
            </a:r>
            <a:r>
              <a:rPr lang="en-US" b="1" i="1" dirty="0"/>
              <a:t>Single File </a:t>
            </a:r>
            <a:r>
              <a:rPr lang="en-US" dirty="0"/>
              <a:t>option.  The file name will be different if using the </a:t>
            </a:r>
            <a:r>
              <a:rPr lang="en-US" b="1" i="1" dirty="0"/>
              <a:t>File List Driven </a:t>
            </a:r>
            <a:r>
              <a:rPr lang="en-US" b="1" dirty="0"/>
              <a:t>p</a:t>
            </a:r>
            <a:r>
              <a:rPr lang="en-US" dirty="0"/>
              <a:t>rocess.</a:t>
            </a:r>
          </a:p>
        </p:txBody>
      </p:sp>
      <p:cxnSp>
        <p:nvCxnSpPr>
          <p:cNvPr id="10" name="Straight Arrow Connector 9"/>
          <p:cNvCxnSpPr>
            <a:cxnSpLocks/>
          </p:cNvCxnSpPr>
          <p:nvPr/>
        </p:nvCxnSpPr>
        <p:spPr>
          <a:xfrm flipH="1" flipV="1">
            <a:off x="4133850" y="2828925"/>
            <a:ext cx="2821519" cy="120911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365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ISIR PROCESSING (inbound)</a:t>
            </a:r>
          </a:p>
        </p:txBody>
      </p:sp>
      <p:sp>
        <p:nvSpPr>
          <p:cNvPr id="4" name="Content Placeholder 3"/>
          <p:cNvSpPr>
            <a:spLocks noGrp="1"/>
          </p:cNvSpPr>
          <p:nvPr>
            <p:ph idx="1"/>
          </p:nvPr>
        </p:nvSpPr>
        <p:spPr>
          <a:xfrm>
            <a:off x="519540" y="914400"/>
            <a:ext cx="8336975" cy="5226628"/>
          </a:xfrm>
        </p:spPr>
        <p:txBody>
          <a:bodyPr/>
          <a:lstStyle/>
          <a:p>
            <a:r>
              <a:rPr lang="en-US" dirty="0"/>
              <a:t>3-STEP PROCESS</a:t>
            </a:r>
          </a:p>
        </p:txBody>
      </p:sp>
      <p:graphicFrame>
        <p:nvGraphicFramePr>
          <p:cNvPr id="2" name="Diagram 1"/>
          <p:cNvGraphicFramePr/>
          <p:nvPr>
            <p:extLst>
              <p:ext uri="{D42A27DB-BD31-4B8C-83A1-F6EECF244321}">
                <p14:modId xmlns:p14="http://schemas.microsoft.com/office/powerpoint/2010/main" val="617030203"/>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9689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5944" y="261258"/>
            <a:ext cx="8625934" cy="819398"/>
          </a:xfrm>
        </p:spPr>
        <p:txBody>
          <a:bodyPr/>
          <a:lstStyle/>
          <a:p>
            <a:r>
              <a:rPr lang="en-US" dirty="0"/>
              <a:t>ISIR PROCESSING (inbound) cont’d</a:t>
            </a:r>
          </a:p>
        </p:txBody>
      </p:sp>
      <p:sp>
        <p:nvSpPr>
          <p:cNvPr id="4" name="Content Placeholder 3"/>
          <p:cNvSpPr>
            <a:spLocks noGrp="1"/>
          </p:cNvSpPr>
          <p:nvPr>
            <p:ph idx="1"/>
          </p:nvPr>
        </p:nvSpPr>
        <p:spPr>
          <a:xfrm>
            <a:off x="225090" y="800100"/>
            <a:ext cx="8631425" cy="5340928"/>
          </a:xfrm>
        </p:spPr>
        <p:txBody>
          <a:bodyPr/>
          <a:lstStyle/>
          <a:p>
            <a:r>
              <a:rPr lang="en-US" dirty="0"/>
              <a:t>PROCESS ISIRS</a:t>
            </a:r>
          </a:p>
        </p:txBody>
      </p:sp>
      <p:sp>
        <p:nvSpPr>
          <p:cNvPr id="6" name="TextBox 5"/>
          <p:cNvSpPr txBox="1"/>
          <p:nvPr/>
        </p:nvSpPr>
        <p:spPr>
          <a:xfrm>
            <a:off x="519540" y="6141028"/>
            <a:ext cx="8399370" cy="646331"/>
          </a:xfrm>
          <a:prstGeom prst="rect">
            <a:avLst/>
          </a:prstGeom>
          <a:solidFill>
            <a:schemeClr val="bg1"/>
          </a:solidFill>
          <a:ln>
            <a:solidFill>
              <a:schemeClr val="tx1"/>
            </a:solidFill>
          </a:ln>
        </p:spPr>
        <p:txBody>
          <a:bodyPr wrap="square" rtlCol="0">
            <a:spAutoFit/>
          </a:bodyPr>
          <a:lstStyle/>
          <a:p>
            <a:r>
              <a:rPr lang="en-US" b="1" dirty="0"/>
              <a:t>Note:  </a:t>
            </a:r>
            <a:r>
              <a:rPr lang="en-US" dirty="0"/>
              <a:t>This third step is run in your EY ISIR </a:t>
            </a:r>
            <a:r>
              <a:rPr lang="en-US" dirty="0" err="1"/>
              <a:t>JobSet</a:t>
            </a:r>
            <a:r>
              <a:rPr lang="en-US" dirty="0"/>
              <a:t>, to process your ISIRs to the</a:t>
            </a:r>
            <a:r>
              <a:rPr lang="en-US" b="1" i="1" dirty="0"/>
              <a:t> 2023-2024 Correct ISIR Records </a:t>
            </a:r>
            <a:r>
              <a:rPr lang="en-US" dirty="0"/>
              <a:t>page in ctcLink.</a:t>
            </a:r>
          </a:p>
        </p:txBody>
      </p:sp>
      <p:pic>
        <p:nvPicPr>
          <p:cNvPr id="5" name="Picture 4" descr="A screenshot of a computer&#10;&#10;Description automatically generated">
            <a:extLst>
              <a:ext uri="{FF2B5EF4-FFF2-40B4-BE49-F238E27FC236}">
                <a16:creationId xmlns:a16="http://schemas.microsoft.com/office/drawing/2014/main" id="{A0E70627-874F-8768-EC3C-8AF9B7BD52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41" y="1346110"/>
            <a:ext cx="8358114" cy="4794918"/>
          </a:xfrm>
          <a:prstGeom prst="rect">
            <a:avLst/>
          </a:prstGeom>
          <a:ln>
            <a:solidFill>
              <a:schemeClr val="tx1"/>
            </a:solidFill>
          </a:ln>
        </p:spPr>
      </p:pic>
      <p:sp>
        <p:nvSpPr>
          <p:cNvPr id="7" name="TextBox 2"/>
          <p:cNvSpPr txBox="1"/>
          <p:nvPr/>
        </p:nvSpPr>
        <p:spPr>
          <a:xfrm>
            <a:off x="4876322" y="938664"/>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Financial Aid &gt; File Management &gt; ISIR Import &gt; Process ISIRs</a:t>
            </a:r>
          </a:p>
        </p:txBody>
      </p:sp>
    </p:spTree>
    <p:extLst>
      <p:ext uri="{BB962C8B-B14F-4D97-AF65-F5344CB8AC3E}">
        <p14:creationId xmlns:p14="http://schemas.microsoft.com/office/powerpoint/2010/main" val="3984573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thematics Quiz - Gonit Sor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3406" y="10510"/>
            <a:ext cx="3331781" cy="2498836"/>
          </a:xfrm>
          <a:prstGeom prst="rect">
            <a:avLst/>
          </a:prstGeom>
        </p:spPr>
      </p:pic>
      <p:sp>
        <p:nvSpPr>
          <p:cNvPr id="9" name="TextBox 8"/>
          <p:cNvSpPr txBox="1"/>
          <p:nvPr/>
        </p:nvSpPr>
        <p:spPr>
          <a:xfrm>
            <a:off x="1145627" y="2283393"/>
            <a:ext cx="6947338" cy="3477875"/>
          </a:xfrm>
          <a:prstGeom prst="rect">
            <a:avLst/>
          </a:prstGeom>
          <a:noFill/>
        </p:spPr>
        <p:txBody>
          <a:bodyPr wrap="square" rtlCol="0">
            <a:spAutoFit/>
          </a:bodyPr>
          <a:lstStyle/>
          <a:p>
            <a:r>
              <a:rPr lang="en-US" sz="2200" b="1" dirty="0"/>
              <a:t>Q:  </a:t>
            </a:r>
            <a:r>
              <a:rPr lang="en-US" sz="2200" dirty="0"/>
              <a:t>What is the order in which the three steps ISIRs are processed in ctcLink?</a:t>
            </a:r>
          </a:p>
          <a:p>
            <a:endParaRPr lang="en-US" sz="2200" dirty="0"/>
          </a:p>
          <a:p>
            <a:r>
              <a:rPr lang="en-US" sz="2200" b="1" dirty="0"/>
              <a:t>A:  </a:t>
            </a:r>
            <a:r>
              <a:rPr lang="en-US" sz="2200" dirty="0"/>
              <a:t>Process ISIRs, Import Federal Data Files, Upload/Download Process</a:t>
            </a:r>
          </a:p>
          <a:p>
            <a:r>
              <a:rPr lang="en-US" sz="2200" b="1" dirty="0"/>
              <a:t>B:  </a:t>
            </a:r>
            <a:r>
              <a:rPr lang="en-US" sz="2200" dirty="0"/>
              <a:t>Upload/Download Process, Import Federal Data Files, Process ISIRs</a:t>
            </a:r>
          </a:p>
          <a:p>
            <a:r>
              <a:rPr lang="en-US" sz="2200" b="1" dirty="0"/>
              <a:t>C:  </a:t>
            </a:r>
            <a:r>
              <a:rPr lang="en-US" sz="2200" dirty="0"/>
              <a:t>Import Federal Data Files, Upload/Download Process, Process ISIRs</a:t>
            </a:r>
          </a:p>
          <a:p>
            <a:r>
              <a:rPr lang="en-US" sz="2200" b="1" dirty="0"/>
              <a:t>D:</a:t>
            </a:r>
            <a:r>
              <a:rPr lang="en-US" sz="2200" dirty="0"/>
              <a:t>  None of the above</a:t>
            </a:r>
          </a:p>
        </p:txBody>
      </p:sp>
    </p:spTree>
    <p:extLst>
      <p:ext uri="{BB962C8B-B14F-4D97-AF65-F5344CB8AC3E}">
        <p14:creationId xmlns:p14="http://schemas.microsoft.com/office/powerpoint/2010/main" val="224406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DEMONSTRATION</a:t>
            </a:r>
          </a:p>
        </p:txBody>
      </p:sp>
    </p:spTree>
    <p:extLst>
      <p:ext uri="{BB962C8B-B14F-4D97-AF65-F5344CB8AC3E}">
        <p14:creationId xmlns:p14="http://schemas.microsoft.com/office/powerpoint/2010/main" val="3582761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IMPORTING &amp; PROCESSING ISIRS</a:t>
            </a:r>
          </a:p>
          <a:p>
            <a:pPr marL="0" indent="0" algn="ctr">
              <a:buNone/>
            </a:pPr>
            <a:r>
              <a:rPr lang="en-US" sz="4000" b="1" dirty="0"/>
              <a:t>(COMBINED FILES)</a:t>
            </a:r>
          </a:p>
        </p:txBody>
      </p:sp>
    </p:spTree>
    <p:extLst>
      <p:ext uri="{BB962C8B-B14F-4D97-AF65-F5344CB8AC3E}">
        <p14:creationId xmlns:p14="http://schemas.microsoft.com/office/powerpoint/2010/main" val="394101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7962" y="4126882"/>
            <a:ext cx="8336975" cy="999259"/>
          </a:xfrm>
        </p:spPr>
        <p:txBody>
          <a:bodyPr/>
          <a:lstStyle/>
          <a:p>
            <a:r>
              <a:rPr lang="en-US" dirty="0"/>
              <a:t>ISIR PROCESSING</a:t>
            </a:r>
            <a:br>
              <a:rPr lang="en-US" dirty="0"/>
            </a:br>
            <a:r>
              <a:rPr lang="en-US" dirty="0"/>
              <a:t>refresher TRAINING </a:t>
            </a:r>
          </a:p>
        </p:txBody>
      </p:sp>
      <p:sp>
        <p:nvSpPr>
          <p:cNvPr id="6" name="Text Placeholder 5"/>
          <p:cNvSpPr>
            <a:spLocks noGrp="1"/>
          </p:cNvSpPr>
          <p:nvPr>
            <p:ph type="body" sz="quarter" idx="10"/>
          </p:nvPr>
        </p:nvSpPr>
        <p:spPr>
          <a:xfrm>
            <a:off x="207962" y="5561116"/>
            <a:ext cx="5563080" cy="758825"/>
          </a:xfrm>
        </p:spPr>
        <p:txBody>
          <a:bodyPr/>
          <a:lstStyle/>
          <a:p>
            <a:r>
              <a:rPr lang="en-US" dirty="0"/>
              <a:t>Kelly Forsberg</a:t>
            </a:r>
          </a:p>
          <a:p>
            <a:r>
              <a:rPr lang="en-US" dirty="0"/>
              <a:t>ctcLink Functional Trainer | Financial Aid</a:t>
            </a:r>
          </a:p>
          <a:p>
            <a:r>
              <a:rPr lang="en-US" dirty="0"/>
              <a:t>March 2024</a:t>
            </a:r>
          </a:p>
        </p:txBody>
      </p:sp>
    </p:spTree>
    <p:custDataLst>
      <p:tags r:id="rId1"/>
    </p:custDataLst>
    <p:extLst>
      <p:ext uri="{BB962C8B-B14F-4D97-AF65-F5344CB8AC3E}">
        <p14:creationId xmlns:p14="http://schemas.microsoft.com/office/powerpoint/2010/main" val="3283783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ISIR PROCESSING (inbound)</a:t>
            </a:r>
          </a:p>
        </p:txBody>
      </p:sp>
      <p:sp>
        <p:nvSpPr>
          <p:cNvPr id="4" name="Content Placeholder 3"/>
          <p:cNvSpPr>
            <a:spLocks noGrp="1"/>
          </p:cNvSpPr>
          <p:nvPr>
            <p:ph idx="1"/>
          </p:nvPr>
        </p:nvSpPr>
        <p:spPr>
          <a:xfrm>
            <a:off x="519540" y="914400"/>
            <a:ext cx="8336975" cy="5226628"/>
          </a:xfrm>
        </p:spPr>
        <p:txBody>
          <a:bodyPr/>
          <a:lstStyle/>
          <a:p>
            <a:r>
              <a:rPr lang="en-US" dirty="0"/>
              <a:t>COMBINED PROCESS</a:t>
            </a:r>
          </a:p>
        </p:txBody>
      </p:sp>
      <p:graphicFrame>
        <p:nvGraphicFramePr>
          <p:cNvPr id="2" name="Diagram 1"/>
          <p:cNvGraphicFramePr/>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2398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854" y="138915"/>
            <a:ext cx="8625496" cy="885283"/>
          </a:xfrm>
        </p:spPr>
        <p:txBody>
          <a:bodyPr/>
          <a:lstStyle/>
          <a:p>
            <a:r>
              <a:rPr lang="en-US" dirty="0" err="1"/>
              <a:t>Isir</a:t>
            </a:r>
            <a:r>
              <a:rPr lang="en-US" dirty="0"/>
              <a:t> PROCESSING (combined files)</a:t>
            </a:r>
          </a:p>
        </p:txBody>
      </p:sp>
      <p:sp>
        <p:nvSpPr>
          <p:cNvPr id="4" name="Content Placeholder 3"/>
          <p:cNvSpPr>
            <a:spLocks noGrp="1"/>
          </p:cNvSpPr>
          <p:nvPr>
            <p:ph idx="1"/>
          </p:nvPr>
        </p:nvSpPr>
        <p:spPr>
          <a:xfrm>
            <a:off x="196382" y="704851"/>
            <a:ext cx="8660133" cy="5436178"/>
          </a:xfrm>
        </p:spPr>
        <p:txBody>
          <a:bodyPr/>
          <a:lstStyle/>
          <a:p>
            <a:r>
              <a:rPr lang="en-US" dirty="0"/>
              <a:t>UPLOAD/DOWNLOAD PROCESS</a:t>
            </a:r>
          </a:p>
        </p:txBody>
      </p:sp>
      <p:pic>
        <p:nvPicPr>
          <p:cNvPr id="10" name="Picture 9" descr="A screenshot of a computer&#10;&#10;Description automatically generated">
            <a:extLst>
              <a:ext uri="{FF2B5EF4-FFF2-40B4-BE49-F238E27FC236}">
                <a16:creationId xmlns:a16="http://schemas.microsoft.com/office/drawing/2014/main" id="{D3C13902-8AC0-9393-E2A7-4376F2CBC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85" y="1215207"/>
            <a:ext cx="7277057" cy="5503878"/>
          </a:xfrm>
          <a:prstGeom prst="rect">
            <a:avLst/>
          </a:prstGeom>
          <a:ln>
            <a:solidFill>
              <a:schemeClr val="tx1"/>
            </a:solidFill>
          </a:ln>
        </p:spPr>
      </p:pic>
      <p:sp>
        <p:nvSpPr>
          <p:cNvPr id="6" name="TextBox 5"/>
          <p:cNvSpPr txBox="1"/>
          <p:nvPr/>
        </p:nvSpPr>
        <p:spPr>
          <a:xfrm>
            <a:off x="417980" y="5257160"/>
            <a:ext cx="8399370" cy="1477328"/>
          </a:xfrm>
          <a:prstGeom prst="rect">
            <a:avLst/>
          </a:prstGeom>
          <a:solidFill>
            <a:schemeClr val="bg1"/>
          </a:solidFill>
          <a:ln>
            <a:solidFill>
              <a:schemeClr val="tx1"/>
            </a:solidFill>
          </a:ln>
        </p:spPr>
        <p:txBody>
          <a:bodyPr wrap="square" rtlCol="0">
            <a:spAutoFit/>
          </a:bodyPr>
          <a:lstStyle/>
          <a:p>
            <a:r>
              <a:rPr lang="en-US" b="1" dirty="0"/>
              <a:t>Note– </a:t>
            </a:r>
            <a:r>
              <a:rPr lang="en-US" dirty="0"/>
              <a:t>If using the combined process, you must individually upload ISIRs or WASFAs</a:t>
            </a:r>
          </a:p>
          <a:p>
            <a:r>
              <a:rPr lang="en-US" dirty="0"/>
              <a:t>one at a time to this Upload page.  Next, open a .txt file, list the File paths and the ISIR and WASFA file names in the .txt doc, and upload that .txt file too.  The combined process allows all the files listed in the .txt file to be loaded at one time in the next step.</a:t>
            </a:r>
          </a:p>
        </p:txBody>
      </p:sp>
      <p:sp>
        <p:nvSpPr>
          <p:cNvPr id="7" name="TextBox 2"/>
          <p:cNvSpPr txBox="1"/>
          <p:nvPr/>
        </p:nvSpPr>
        <p:spPr>
          <a:xfrm>
            <a:off x="5499257" y="1024198"/>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err="1">
                <a:solidFill>
                  <a:schemeClr val="tx1"/>
                </a:solidFill>
              </a:rPr>
              <a:t>PeopleTools</a:t>
            </a:r>
            <a:r>
              <a:rPr lang="en-US" sz="1400" dirty="0">
                <a:solidFill>
                  <a:schemeClr val="tx1"/>
                </a:solidFill>
              </a:rPr>
              <a:t> &gt; CTC Custom &gt;Extensions &gt; Upload/Download Files</a:t>
            </a:r>
          </a:p>
        </p:txBody>
      </p:sp>
    </p:spTree>
    <p:extLst>
      <p:ext uri="{BB962C8B-B14F-4D97-AF65-F5344CB8AC3E}">
        <p14:creationId xmlns:p14="http://schemas.microsoft.com/office/powerpoint/2010/main" val="863518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ISIR PROCESSING (inbound)</a:t>
            </a:r>
          </a:p>
        </p:txBody>
      </p:sp>
      <p:sp>
        <p:nvSpPr>
          <p:cNvPr id="4" name="Content Placeholder 3"/>
          <p:cNvSpPr>
            <a:spLocks noGrp="1"/>
          </p:cNvSpPr>
          <p:nvPr>
            <p:ph idx="1"/>
          </p:nvPr>
        </p:nvSpPr>
        <p:spPr>
          <a:xfrm>
            <a:off x="519540" y="914400"/>
            <a:ext cx="8336975" cy="5226628"/>
          </a:xfrm>
        </p:spPr>
        <p:txBody>
          <a:bodyPr/>
          <a:lstStyle/>
          <a:p>
            <a:r>
              <a:rPr lang="en-US" dirty="0"/>
              <a:t>COMBINED PROCESS</a:t>
            </a:r>
          </a:p>
        </p:txBody>
      </p:sp>
      <p:graphicFrame>
        <p:nvGraphicFramePr>
          <p:cNvPr id="2" name="Diagram 1"/>
          <p:cNvGraphicFramePr/>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3585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9340" y="153424"/>
            <a:ext cx="8582537" cy="927232"/>
          </a:xfrm>
        </p:spPr>
        <p:txBody>
          <a:bodyPr/>
          <a:lstStyle/>
          <a:p>
            <a:r>
              <a:rPr lang="en-US" dirty="0" err="1"/>
              <a:t>Isir</a:t>
            </a:r>
            <a:r>
              <a:rPr lang="en-US" dirty="0"/>
              <a:t> PROCESSING (combined process)</a:t>
            </a:r>
          </a:p>
        </p:txBody>
      </p:sp>
      <p:sp>
        <p:nvSpPr>
          <p:cNvPr id="4" name="Content Placeholder 3"/>
          <p:cNvSpPr>
            <a:spLocks noGrp="1"/>
          </p:cNvSpPr>
          <p:nvPr>
            <p:ph idx="1"/>
          </p:nvPr>
        </p:nvSpPr>
        <p:spPr>
          <a:xfrm>
            <a:off x="239340" y="685801"/>
            <a:ext cx="8641247" cy="5035960"/>
          </a:xfrm>
        </p:spPr>
        <p:txBody>
          <a:bodyPr/>
          <a:lstStyle/>
          <a:p>
            <a:r>
              <a:rPr lang="en-US" dirty="0"/>
              <a:t>IMPORT FEDERAL DATA FILES STEP</a:t>
            </a:r>
          </a:p>
        </p:txBody>
      </p:sp>
      <p:sp>
        <p:nvSpPr>
          <p:cNvPr id="6" name="TextBox 5"/>
          <p:cNvSpPr txBox="1"/>
          <p:nvPr/>
        </p:nvSpPr>
        <p:spPr>
          <a:xfrm>
            <a:off x="334726" y="4396252"/>
            <a:ext cx="8585541" cy="2308324"/>
          </a:xfrm>
          <a:prstGeom prst="rect">
            <a:avLst/>
          </a:prstGeom>
          <a:solidFill>
            <a:schemeClr val="bg1"/>
          </a:solidFill>
          <a:ln>
            <a:solidFill>
              <a:schemeClr val="tx1"/>
            </a:solidFill>
          </a:ln>
        </p:spPr>
        <p:txBody>
          <a:bodyPr wrap="square" rtlCol="0">
            <a:spAutoFit/>
          </a:bodyPr>
          <a:lstStyle/>
          <a:p>
            <a:r>
              <a:rPr lang="en-US" sz="1600" dirty="0"/>
              <a:t>When using </a:t>
            </a:r>
            <a:r>
              <a:rPr lang="en-US" sz="1600" b="1" dirty="0"/>
              <a:t>File List Driven </a:t>
            </a:r>
            <a:r>
              <a:rPr lang="en-US" sz="1600" dirty="0"/>
              <a:t>(aka, the Combined Process), you are able to load several files at once, using a .txt file</a:t>
            </a:r>
          </a:p>
          <a:p>
            <a:endParaRPr lang="en-US" sz="1600" dirty="0"/>
          </a:p>
          <a:p>
            <a:r>
              <a:rPr lang="en-US" sz="1600" dirty="0"/>
              <a:t>Each ISIR &amp; WASFA file must be uploaded to ctcLink individually, along with the .txt file, but all uploaded files can be imported using one .txt file (Notepad) via the </a:t>
            </a:r>
            <a:r>
              <a:rPr lang="en-US" sz="1600" b="1" dirty="0"/>
              <a:t>File List Driven Process</a:t>
            </a:r>
            <a:r>
              <a:rPr lang="en-US" sz="1600" dirty="0"/>
              <a:t>.</a:t>
            </a:r>
          </a:p>
          <a:p>
            <a:endParaRPr lang="en-US" sz="1600" b="1" dirty="0"/>
          </a:p>
          <a:p>
            <a:r>
              <a:rPr lang="en-US" sz="1600" b="1" dirty="0"/>
              <a:t>Optional--  </a:t>
            </a:r>
            <a:r>
              <a:rPr lang="en-US" sz="1600" dirty="0"/>
              <a:t>You can leave the file name the same and just change the file contents, </a:t>
            </a:r>
            <a:r>
              <a:rPr lang="en-US" sz="1600" b="1" i="1" dirty="0"/>
              <a:t>or</a:t>
            </a:r>
            <a:r>
              <a:rPr lang="en-US" sz="1600" dirty="0"/>
              <a:t> you can </a:t>
            </a:r>
            <a:r>
              <a:rPr lang="en-US" sz="1600" b="1" dirty="0"/>
              <a:t>c</a:t>
            </a:r>
            <a:r>
              <a:rPr lang="en-US" sz="1600" dirty="0"/>
              <a:t>hange the name of your .txt file name each time you import it so as to distinguish it from previous files.</a:t>
            </a:r>
          </a:p>
        </p:txBody>
      </p:sp>
      <p:pic>
        <p:nvPicPr>
          <p:cNvPr id="7" name="Picture 6" descr="A screenshot of a computer&#10;&#10;Description automatically generated">
            <a:extLst>
              <a:ext uri="{FF2B5EF4-FFF2-40B4-BE49-F238E27FC236}">
                <a16:creationId xmlns:a16="http://schemas.microsoft.com/office/drawing/2014/main" id="{A8BF82BA-2779-5F32-076A-131E5962A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412" y="1228191"/>
            <a:ext cx="8729566" cy="3048534"/>
          </a:xfrm>
          <a:prstGeom prst="rect">
            <a:avLst/>
          </a:prstGeom>
          <a:ln>
            <a:solidFill>
              <a:schemeClr val="tx1"/>
            </a:solidFill>
          </a:ln>
        </p:spPr>
      </p:pic>
    </p:spTree>
    <p:extLst>
      <p:ext uri="{BB962C8B-B14F-4D97-AF65-F5344CB8AC3E}">
        <p14:creationId xmlns:p14="http://schemas.microsoft.com/office/powerpoint/2010/main" val="1673545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9340" y="153424"/>
            <a:ext cx="8582537" cy="927232"/>
          </a:xfrm>
        </p:spPr>
        <p:txBody>
          <a:bodyPr/>
          <a:lstStyle/>
          <a:p>
            <a:r>
              <a:rPr lang="en-US" dirty="0" err="1"/>
              <a:t>Isir</a:t>
            </a:r>
            <a:r>
              <a:rPr lang="en-US" dirty="0"/>
              <a:t> PROCESSING (combined process)</a:t>
            </a:r>
          </a:p>
        </p:txBody>
      </p:sp>
      <p:sp>
        <p:nvSpPr>
          <p:cNvPr id="4" name="Content Placeholder 3"/>
          <p:cNvSpPr>
            <a:spLocks noGrp="1"/>
          </p:cNvSpPr>
          <p:nvPr>
            <p:ph idx="1"/>
          </p:nvPr>
        </p:nvSpPr>
        <p:spPr>
          <a:xfrm>
            <a:off x="239340" y="685801"/>
            <a:ext cx="8641247" cy="5035960"/>
          </a:xfrm>
        </p:spPr>
        <p:txBody>
          <a:bodyPr/>
          <a:lstStyle/>
          <a:p>
            <a:r>
              <a:rPr lang="en-US" dirty="0"/>
              <a:t>MESSAGE LOG</a:t>
            </a:r>
          </a:p>
        </p:txBody>
      </p:sp>
      <p:pic>
        <p:nvPicPr>
          <p:cNvPr id="5" name="Picture 4">
            <a:extLst>
              <a:ext uri="{FF2B5EF4-FFF2-40B4-BE49-F238E27FC236}">
                <a16:creationId xmlns:a16="http://schemas.microsoft.com/office/drawing/2014/main" id="{14ED44B2-C556-5859-3EA0-F4C91984E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26" y="1155876"/>
            <a:ext cx="6590528" cy="5548700"/>
          </a:xfrm>
          <a:prstGeom prst="rect">
            <a:avLst/>
          </a:prstGeom>
          <a:ln>
            <a:solidFill>
              <a:schemeClr val="tx1"/>
            </a:solidFill>
          </a:ln>
        </p:spPr>
      </p:pic>
      <p:sp>
        <p:nvSpPr>
          <p:cNvPr id="6" name="TextBox 5"/>
          <p:cNvSpPr txBox="1"/>
          <p:nvPr/>
        </p:nvSpPr>
        <p:spPr>
          <a:xfrm>
            <a:off x="7132645" y="1136239"/>
            <a:ext cx="1747942" cy="2554545"/>
          </a:xfrm>
          <a:prstGeom prst="rect">
            <a:avLst/>
          </a:prstGeom>
          <a:solidFill>
            <a:schemeClr val="bg1"/>
          </a:solidFill>
          <a:ln>
            <a:solidFill>
              <a:schemeClr val="tx1"/>
            </a:solidFill>
          </a:ln>
        </p:spPr>
        <p:txBody>
          <a:bodyPr wrap="square" rtlCol="0">
            <a:spAutoFit/>
          </a:bodyPr>
          <a:lstStyle/>
          <a:p>
            <a:r>
              <a:rPr lang="en-US" sz="1600" dirty="0"/>
              <a:t>You should always check your ISIR </a:t>
            </a:r>
            <a:r>
              <a:rPr lang="en-US" sz="1600" dirty="0" err="1"/>
              <a:t>JobSet</a:t>
            </a:r>
            <a:r>
              <a:rPr lang="en-US" sz="1600" dirty="0"/>
              <a:t> Message log, </a:t>
            </a:r>
            <a:r>
              <a:rPr lang="en-US" sz="1600" i="1" dirty="0"/>
              <a:t>especially </a:t>
            </a:r>
            <a:r>
              <a:rPr lang="en-US" sz="1600" dirty="0"/>
              <a:t>on the </a:t>
            </a:r>
            <a:r>
              <a:rPr lang="en-US" sz="1600" b="1" dirty="0"/>
              <a:t>Import Federal Data Files </a:t>
            </a:r>
            <a:r>
              <a:rPr lang="en-US" sz="1600" dirty="0"/>
              <a:t>step.  </a:t>
            </a:r>
          </a:p>
          <a:p>
            <a:endParaRPr lang="en-US" sz="1600" dirty="0"/>
          </a:p>
          <a:p>
            <a:r>
              <a:rPr lang="en-US" sz="1600" dirty="0"/>
              <a:t>Make sure your files were loaded.</a:t>
            </a:r>
          </a:p>
        </p:txBody>
      </p:sp>
      <p:cxnSp>
        <p:nvCxnSpPr>
          <p:cNvPr id="9" name="Straight Arrow Connector 8">
            <a:extLst>
              <a:ext uri="{FF2B5EF4-FFF2-40B4-BE49-F238E27FC236}">
                <a16:creationId xmlns:a16="http://schemas.microsoft.com/office/drawing/2014/main" id="{A4834591-AC1B-C85D-5326-C65294B91FD0}"/>
              </a:ext>
            </a:extLst>
          </p:cNvPr>
          <p:cNvCxnSpPr/>
          <p:nvPr/>
        </p:nvCxnSpPr>
        <p:spPr>
          <a:xfrm flipH="1" flipV="1">
            <a:off x="4724400" y="2714625"/>
            <a:ext cx="2408245" cy="71437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DDBB305-05F1-F8DA-EFBE-1A546F06A9AD}"/>
              </a:ext>
            </a:extLst>
          </p:cNvPr>
          <p:cNvCxnSpPr>
            <a:cxnSpLocks/>
          </p:cNvCxnSpPr>
          <p:nvPr/>
        </p:nvCxnSpPr>
        <p:spPr>
          <a:xfrm flipH="1" flipV="1">
            <a:off x="4724400" y="3305175"/>
            <a:ext cx="2408245" cy="25804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D408EC4-3052-65EC-F043-C698799995E9}"/>
              </a:ext>
            </a:extLst>
          </p:cNvPr>
          <p:cNvCxnSpPr>
            <a:cxnSpLocks/>
          </p:cNvCxnSpPr>
          <p:nvPr/>
        </p:nvCxnSpPr>
        <p:spPr>
          <a:xfrm flipH="1">
            <a:off x="4724400" y="3690784"/>
            <a:ext cx="2408244" cy="338291"/>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524845C-0C11-3655-ECEF-4F01CF967C0F}"/>
              </a:ext>
            </a:extLst>
          </p:cNvPr>
          <p:cNvCxnSpPr>
            <a:cxnSpLocks/>
          </p:cNvCxnSpPr>
          <p:nvPr/>
        </p:nvCxnSpPr>
        <p:spPr>
          <a:xfrm flipH="1">
            <a:off x="4724399" y="3690784"/>
            <a:ext cx="2522546" cy="1005041"/>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4FF3077-C2A2-4601-4EE8-54D4758733ED}"/>
              </a:ext>
            </a:extLst>
          </p:cNvPr>
          <p:cNvCxnSpPr>
            <a:cxnSpLocks/>
          </p:cNvCxnSpPr>
          <p:nvPr/>
        </p:nvCxnSpPr>
        <p:spPr>
          <a:xfrm flipH="1">
            <a:off x="5105400" y="3683040"/>
            <a:ext cx="2409825" cy="1379929"/>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430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isir</a:t>
            </a:r>
            <a:r>
              <a:rPr lang="en-US" dirty="0"/>
              <a:t> PROCESSING (inbound)</a:t>
            </a:r>
          </a:p>
        </p:txBody>
      </p:sp>
      <p:sp>
        <p:nvSpPr>
          <p:cNvPr id="4" name="Content Placeholder 3"/>
          <p:cNvSpPr>
            <a:spLocks noGrp="1"/>
          </p:cNvSpPr>
          <p:nvPr>
            <p:ph idx="1"/>
          </p:nvPr>
        </p:nvSpPr>
        <p:spPr>
          <a:xfrm>
            <a:off x="519540" y="914400"/>
            <a:ext cx="8336975" cy="5226628"/>
          </a:xfrm>
        </p:spPr>
        <p:txBody>
          <a:bodyPr/>
          <a:lstStyle/>
          <a:p>
            <a:r>
              <a:rPr lang="en-US" dirty="0"/>
              <a:t>COMBINED PROCESS</a:t>
            </a:r>
          </a:p>
        </p:txBody>
      </p:sp>
      <p:graphicFrame>
        <p:nvGraphicFramePr>
          <p:cNvPr id="2" name="Diagram 1"/>
          <p:cNvGraphicFramePr/>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198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8656" y="294198"/>
            <a:ext cx="8613222" cy="786457"/>
          </a:xfrm>
        </p:spPr>
        <p:txBody>
          <a:bodyPr/>
          <a:lstStyle/>
          <a:p>
            <a:r>
              <a:rPr lang="en-US" dirty="0"/>
              <a:t>ISIR PROCESSING (inbound)</a:t>
            </a:r>
          </a:p>
        </p:txBody>
      </p:sp>
      <p:sp>
        <p:nvSpPr>
          <p:cNvPr id="4" name="Content Placeholder 3"/>
          <p:cNvSpPr>
            <a:spLocks noGrp="1"/>
          </p:cNvSpPr>
          <p:nvPr>
            <p:ph idx="1"/>
          </p:nvPr>
        </p:nvSpPr>
        <p:spPr>
          <a:xfrm>
            <a:off x="276162" y="902126"/>
            <a:ext cx="8580354" cy="5238902"/>
          </a:xfrm>
        </p:spPr>
        <p:txBody>
          <a:bodyPr/>
          <a:lstStyle/>
          <a:p>
            <a:r>
              <a:rPr lang="en-US" dirty="0"/>
              <a:t>PROCESS ISIRS</a:t>
            </a:r>
          </a:p>
        </p:txBody>
      </p:sp>
      <p:sp>
        <p:nvSpPr>
          <p:cNvPr id="6" name="TextBox 5"/>
          <p:cNvSpPr txBox="1"/>
          <p:nvPr/>
        </p:nvSpPr>
        <p:spPr>
          <a:xfrm>
            <a:off x="276162" y="6194470"/>
            <a:ext cx="8399370" cy="369332"/>
          </a:xfrm>
          <a:prstGeom prst="rect">
            <a:avLst/>
          </a:prstGeom>
          <a:solidFill>
            <a:schemeClr val="bg1"/>
          </a:solidFill>
          <a:ln>
            <a:solidFill>
              <a:schemeClr val="tx1"/>
            </a:solidFill>
          </a:ln>
        </p:spPr>
        <p:txBody>
          <a:bodyPr wrap="square" rtlCol="0">
            <a:spAutoFit/>
          </a:bodyPr>
          <a:lstStyle/>
          <a:p>
            <a:r>
              <a:rPr lang="en-US" b="1" dirty="0"/>
              <a:t>Note:  </a:t>
            </a:r>
            <a:r>
              <a:rPr lang="en-US" dirty="0"/>
              <a:t>This step will still be the same in your EY ISIR </a:t>
            </a:r>
            <a:r>
              <a:rPr lang="en-US" dirty="0" err="1"/>
              <a:t>JobSet</a:t>
            </a:r>
            <a:endParaRPr lang="en-US" dirty="0"/>
          </a:p>
        </p:txBody>
      </p:sp>
      <p:pic>
        <p:nvPicPr>
          <p:cNvPr id="5" name="Picture 4" descr="A screenshot of a computer&#10;&#10;Description automatically generated">
            <a:extLst>
              <a:ext uri="{FF2B5EF4-FFF2-40B4-BE49-F238E27FC236}">
                <a16:creationId xmlns:a16="http://schemas.microsoft.com/office/drawing/2014/main" id="{508E914F-AB5A-EB25-F637-BF89820E3C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84" y="1444554"/>
            <a:ext cx="8455554" cy="4794046"/>
          </a:xfrm>
          <a:prstGeom prst="rect">
            <a:avLst/>
          </a:prstGeom>
          <a:ln>
            <a:solidFill>
              <a:schemeClr val="tx1"/>
            </a:solidFill>
          </a:ln>
        </p:spPr>
      </p:pic>
      <p:sp>
        <p:nvSpPr>
          <p:cNvPr id="7" name="TextBox 2"/>
          <p:cNvSpPr txBox="1"/>
          <p:nvPr/>
        </p:nvSpPr>
        <p:spPr>
          <a:xfrm>
            <a:off x="4828697" y="841420"/>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Financial Aid &gt; File Management &gt; ISIR Import &gt; Process ISIRs</a:t>
            </a:r>
          </a:p>
        </p:txBody>
      </p:sp>
    </p:spTree>
    <p:extLst>
      <p:ext uri="{BB962C8B-B14F-4D97-AF65-F5344CB8AC3E}">
        <p14:creationId xmlns:p14="http://schemas.microsoft.com/office/powerpoint/2010/main" val="2755859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981" y="95863"/>
            <a:ext cx="8613222" cy="888342"/>
          </a:xfrm>
        </p:spPr>
        <p:txBody>
          <a:bodyPr/>
          <a:lstStyle/>
          <a:p>
            <a:r>
              <a:rPr lang="en-US" dirty="0" err="1"/>
              <a:t>isir</a:t>
            </a:r>
            <a:r>
              <a:rPr lang="en-US" dirty="0"/>
              <a:t> PROCESSING (inbound)</a:t>
            </a:r>
          </a:p>
        </p:txBody>
      </p:sp>
      <p:sp>
        <p:nvSpPr>
          <p:cNvPr id="4" name="Content Placeholder 3"/>
          <p:cNvSpPr>
            <a:spLocks noGrp="1"/>
          </p:cNvSpPr>
          <p:nvPr>
            <p:ph idx="1"/>
          </p:nvPr>
        </p:nvSpPr>
        <p:spPr>
          <a:xfrm>
            <a:off x="141981" y="667733"/>
            <a:ext cx="8580354" cy="5313967"/>
          </a:xfrm>
        </p:spPr>
        <p:txBody>
          <a:bodyPr/>
          <a:lstStyle/>
          <a:p>
            <a:r>
              <a:rPr lang="en-US" dirty="0"/>
              <a:t>EC QUEUE INSTANCE</a:t>
            </a:r>
          </a:p>
        </p:txBody>
      </p:sp>
      <p:sp>
        <p:nvSpPr>
          <p:cNvPr id="6" name="TextBox 5"/>
          <p:cNvSpPr txBox="1"/>
          <p:nvPr/>
        </p:nvSpPr>
        <p:spPr>
          <a:xfrm>
            <a:off x="6190960" y="892588"/>
            <a:ext cx="2397470" cy="5632311"/>
          </a:xfrm>
          <a:prstGeom prst="rect">
            <a:avLst/>
          </a:prstGeom>
          <a:noFill/>
          <a:ln>
            <a:solidFill>
              <a:schemeClr val="tx1"/>
            </a:solidFill>
          </a:ln>
        </p:spPr>
        <p:txBody>
          <a:bodyPr wrap="square" rtlCol="0">
            <a:spAutoFit/>
          </a:bodyPr>
          <a:lstStyle/>
          <a:p>
            <a:r>
              <a:rPr lang="en-US" b="1" dirty="0"/>
              <a:t>Tip:  </a:t>
            </a:r>
            <a:r>
              <a:rPr lang="en-US" dirty="0"/>
              <a:t>Go to your Process Monitor to find the </a:t>
            </a:r>
            <a:r>
              <a:rPr lang="en-US" b="1" dirty="0"/>
              <a:t>EC Queue instance </a:t>
            </a:r>
            <a:r>
              <a:rPr lang="en-US" dirty="0"/>
              <a:t>number is the sequence of WASFA/ISIR Processing.  </a:t>
            </a:r>
          </a:p>
          <a:p>
            <a:endParaRPr lang="en-US" dirty="0"/>
          </a:p>
          <a:p>
            <a:r>
              <a:rPr lang="en-US" dirty="0"/>
              <a:t>You can use these </a:t>
            </a:r>
            <a:r>
              <a:rPr lang="en-US" b="1" dirty="0"/>
              <a:t>EC Queue Instance </a:t>
            </a:r>
            <a:r>
              <a:rPr lang="en-US" dirty="0"/>
              <a:t>numbers in the ISIR Transaction Source Query.  </a:t>
            </a:r>
          </a:p>
          <a:p>
            <a:endParaRPr lang="en-US" dirty="0"/>
          </a:p>
          <a:p>
            <a:r>
              <a:rPr lang="en-US" dirty="0"/>
              <a:t>The query will display the ISIR/WASFA source: i.e., student or administrator correction, pushed from WSAC, etc. </a:t>
            </a:r>
          </a:p>
        </p:txBody>
      </p:sp>
      <p:pic>
        <p:nvPicPr>
          <p:cNvPr id="5" name="Picture 4" descr="A screenshot of a computer&#10;&#10;Description automatically generated">
            <a:extLst>
              <a:ext uri="{FF2B5EF4-FFF2-40B4-BE49-F238E27FC236}">
                <a16:creationId xmlns:a16="http://schemas.microsoft.com/office/drawing/2014/main" id="{931EDF31-1A5F-13E7-731D-73BEBF8D04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570" y="1314669"/>
            <a:ext cx="5581779" cy="5313967"/>
          </a:xfrm>
          <a:prstGeom prst="rect">
            <a:avLst/>
          </a:prstGeom>
          <a:ln>
            <a:solidFill>
              <a:schemeClr val="tx1"/>
            </a:solidFill>
          </a:ln>
        </p:spPr>
      </p:pic>
      <p:sp>
        <p:nvSpPr>
          <p:cNvPr id="7" name="TextBox 2"/>
          <p:cNvSpPr txBox="1"/>
          <p:nvPr/>
        </p:nvSpPr>
        <p:spPr>
          <a:xfrm>
            <a:off x="2531429" y="1267645"/>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a:t>
            </a:r>
            <a:r>
              <a:rPr lang="en-US" sz="1400" dirty="0" err="1">
                <a:solidFill>
                  <a:schemeClr val="tx1"/>
                </a:solidFill>
              </a:rPr>
              <a:t>PeopleTools</a:t>
            </a:r>
            <a:r>
              <a:rPr lang="en-US" sz="1400" dirty="0">
                <a:solidFill>
                  <a:schemeClr val="tx1"/>
                </a:solidFill>
              </a:rPr>
              <a:t> &gt; Process Scheduler &gt; Process Monitor </a:t>
            </a:r>
          </a:p>
        </p:txBody>
      </p:sp>
    </p:spTree>
    <p:extLst>
      <p:ext uri="{BB962C8B-B14F-4D97-AF65-F5344CB8AC3E}">
        <p14:creationId xmlns:p14="http://schemas.microsoft.com/office/powerpoint/2010/main" val="1150377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981" y="95863"/>
            <a:ext cx="8613222" cy="888342"/>
          </a:xfrm>
        </p:spPr>
        <p:txBody>
          <a:bodyPr/>
          <a:lstStyle/>
          <a:p>
            <a:r>
              <a:rPr lang="en-US" dirty="0" err="1"/>
              <a:t>isir</a:t>
            </a:r>
            <a:r>
              <a:rPr lang="en-US" dirty="0"/>
              <a:t> PROCESSING (inbound)</a:t>
            </a:r>
          </a:p>
        </p:txBody>
      </p:sp>
      <p:sp>
        <p:nvSpPr>
          <p:cNvPr id="4" name="Content Placeholder 3"/>
          <p:cNvSpPr>
            <a:spLocks noGrp="1"/>
          </p:cNvSpPr>
          <p:nvPr>
            <p:ph idx="1"/>
          </p:nvPr>
        </p:nvSpPr>
        <p:spPr>
          <a:xfrm>
            <a:off x="141981" y="667733"/>
            <a:ext cx="8580354" cy="5313967"/>
          </a:xfrm>
        </p:spPr>
        <p:txBody>
          <a:bodyPr/>
          <a:lstStyle/>
          <a:p>
            <a:r>
              <a:rPr lang="en-US" dirty="0"/>
              <a:t>ISIR TRANSAC SOURCE QUERY</a:t>
            </a:r>
          </a:p>
        </p:txBody>
      </p:sp>
      <p:sp>
        <p:nvSpPr>
          <p:cNvPr id="6" name="TextBox 5"/>
          <p:cNvSpPr txBox="1"/>
          <p:nvPr/>
        </p:nvSpPr>
        <p:spPr>
          <a:xfrm>
            <a:off x="257175" y="3950375"/>
            <a:ext cx="8744844" cy="923330"/>
          </a:xfrm>
          <a:prstGeom prst="rect">
            <a:avLst/>
          </a:prstGeom>
          <a:noFill/>
          <a:ln>
            <a:solidFill>
              <a:schemeClr val="tx1"/>
            </a:solidFill>
          </a:ln>
        </p:spPr>
        <p:txBody>
          <a:bodyPr wrap="square" rtlCol="0">
            <a:spAutoFit/>
          </a:bodyPr>
          <a:lstStyle/>
          <a:p>
            <a:r>
              <a:rPr lang="en-US" b="1" dirty="0"/>
              <a:t>Optional:  </a:t>
            </a:r>
            <a:r>
              <a:rPr lang="en-US" dirty="0"/>
              <a:t>You can use this query to track the source of the ISIR transaction.  </a:t>
            </a:r>
          </a:p>
          <a:p>
            <a:endParaRPr lang="en-US" dirty="0"/>
          </a:p>
          <a:p>
            <a:r>
              <a:rPr lang="en-US" dirty="0"/>
              <a:t>For example, want to find all FPS-pushed ISIRs?  Use this query to sort/filter.</a:t>
            </a:r>
          </a:p>
        </p:txBody>
      </p:sp>
      <p:pic>
        <p:nvPicPr>
          <p:cNvPr id="8" name="Picture 7" descr="A screenshot of a computer&#10;&#10;Description automatically generated">
            <a:extLst>
              <a:ext uri="{FF2B5EF4-FFF2-40B4-BE49-F238E27FC236}">
                <a16:creationId xmlns:a16="http://schemas.microsoft.com/office/drawing/2014/main" id="{1494830A-1E12-FAE0-7373-3F07655D62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5" y="1273332"/>
            <a:ext cx="8744844" cy="2051384"/>
          </a:xfrm>
          <a:prstGeom prst="rect">
            <a:avLst/>
          </a:prstGeom>
          <a:ln>
            <a:solidFill>
              <a:schemeClr val="tx1"/>
            </a:solidFill>
          </a:ln>
        </p:spPr>
      </p:pic>
      <p:sp>
        <p:nvSpPr>
          <p:cNvPr id="7" name="TextBox 2"/>
          <p:cNvSpPr txBox="1"/>
          <p:nvPr/>
        </p:nvSpPr>
        <p:spPr>
          <a:xfrm>
            <a:off x="5311903" y="1144827"/>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Reporting Tools &gt; Query &gt; Query Viewer</a:t>
            </a:r>
          </a:p>
        </p:txBody>
      </p:sp>
    </p:spTree>
    <p:extLst>
      <p:ext uri="{BB962C8B-B14F-4D97-AF65-F5344CB8AC3E}">
        <p14:creationId xmlns:p14="http://schemas.microsoft.com/office/powerpoint/2010/main" val="3068958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DEMONSTRATION</a:t>
            </a:r>
          </a:p>
        </p:txBody>
      </p:sp>
    </p:spTree>
    <p:extLst>
      <p:ext uri="{BB962C8B-B14F-4D97-AF65-F5344CB8AC3E}">
        <p14:creationId xmlns:p14="http://schemas.microsoft.com/office/powerpoint/2010/main" val="2075747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60" y="1329219"/>
            <a:ext cx="8336975" cy="797070"/>
          </a:xfrm>
        </p:spPr>
        <p:txBody>
          <a:bodyPr/>
          <a:lstStyle/>
          <a:p>
            <a:r>
              <a:rPr lang="en-US" dirty="0"/>
              <a:t>Objectives</a:t>
            </a:r>
          </a:p>
        </p:txBody>
      </p:sp>
      <p:sp>
        <p:nvSpPr>
          <p:cNvPr id="8" name="Content Placeholder 5"/>
          <p:cNvSpPr>
            <a:spLocks noGrp="1"/>
          </p:cNvSpPr>
          <p:nvPr>
            <p:ph idx="1"/>
          </p:nvPr>
        </p:nvSpPr>
        <p:spPr>
          <a:xfrm>
            <a:off x="536860" y="2126289"/>
            <a:ext cx="8336975" cy="3757046"/>
          </a:xfrm>
        </p:spPr>
        <p:txBody>
          <a:bodyPr/>
          <a:lstStyle/>
          <a:p>
            <a:pPr marL="0" indent="0">
              <a:buNone/>
            </a:pPr>
            <a:r>
              <a:rPr lang="en-US" dirty="0"/>
              <a:t>After completing this training, you should be able to:</a:t>
            </a:r>
          </a:p>
          <a:p>
            <a:r>
              <a:rPr lang="en-US" sz="2400" dirty="0"/>
              <a:t>Understand how to set/update User Defaults for the new AY</a:t>
            </a:r>
          </a:p>
          <a:p>
            <a:r>
              <a:rPr lang="en-US" sz="2400" dirty="0"/>
              <a:t>Understand the steps in ISIR Processing</a:t>
            </a:r>
          </a:p>
          <a:p>
            <a:pPr lvl="1"/>
            <a:r>
              <a:rPr lang="en-US" dirty="0"/>
              <a:t>Upload/download process</a:t>
            </a:r>
          </a:p>
          <a:p>
            <a:pPr lvl="1"/>
            <a:r>
              <a:rPr lang="en-US" dirty="0"/>
              <a:t>FA Inbound</a:t>
            </a:r>
          </a:p>
          <a:p>
            <a:pPr lvl="1"/>
            <a:r>
              <a:rPr lang="en-US" dirty="0"/>
              <a:t>Process Imported ISIRs</a:t>
            </a:r>
          </a:p>
          <a:p>
            <a:r>
              <a:rPr lang="en-US" sz="2400" dirty="0"/>
              <a:t>Understand how to load ISIRs using the File List Driven process and the Single File process</a:t>
            </a:r>
          </a:p>
          <a:p>
            <a:pPr marL="0" indent="0">
              <a:buNone/>
            </a:pPr>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18831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60" y="1245136"/>
            <a:ext cx="8336975" cy="797070"/>
          </a:xfrm>
        </p:spPr>
        <p:txBody>
          <a:bodyPr/>
          <a:lstStyle/>
          <a:p>
            <a:r>
              <a:rPr lang="en-US" dirty="0"/>
              <a:t>Outcomes</a:t>
            </a:r>
          </a:p>
        </p:txBody>
      </p:sp>
      <p:sp>
        <p:nvSpPr>
          <p:cNvPr id="6" name="Content Placeholder 5"/>
          <p:cNvSpPr>
            <a:spLocks noGrp="1"/>
          </p:cNvSpPr>
          <p:nvPr>
            <p:ph idx="1"/>
          </p:nvPr>
        </p:nvSpPr>
        <p:spPr>
          <a:xfrm>
            <a:off x="536860" y="2042206"/>
            <a:ext cx="8336975" cy="4129995"/>
          </a:xfrm>
        </p:spPr>
        <p:txBody>
          <a:bodyPr/>
          <a:lstStyle/>
          <a:p>
            <a:pPr marL="0" indent="0">
              <a:buNone/>
            </a:pPr>
            <a:r>
              <a:rPr lang="en-US" dirty="0"/>
              <a:t>At training completion, you should be able to:</a:t>
            </a:r>
          </a:p>
          <a:p>
            <a:r>
              <a:rPr lang="en-US" sz="2400" dirty="0"/>
              <a:t>Understand how to set/update User Defaults for the new AY</a:t>
            </a:r>
          </a:p>
          <a:p>
            <a:r>
              <a:rPr lang="en-US" sz="2400" dirty="0"/>
              <a:t>Understand the steps in ISIR Processing</a:t>
            </a:r>
          </a:p>
          <a:p>
            <a:pPr lvl="1"/>
            <a:r>
              <a:rPr lang="en-US" dirty="0"/>
              <a:t>Upload/download process</a:t>
            </a:r>
          </a:p>
          <a:p>
            <a:pPr lvl="1"/>
            <a:r>
              <a:rPr lang="en-US" dirty="0"/>
              <a:t>FA Inbound</a:t>
            </a:r>
          </a:p>
          <a:p>
            <a:pPr lvl="1"/>
            <a:r>
              <a:rPr lang="en-US" dirty="0"/>
              <a:t>Process Imported ISIRs</a:t>
            </a:r>
          </a:p>
          <a:p>
            <a:r>
              <a:rPr lang="en-US" sz="2400" dirty="0"/>
              <a:t>Understand how to load ISIRs using the File List Driven process and the Single File process</a:t>
            </a:r>
          </a:p>
        </p:txBody>
      </p:sp>
    </p:spTree>
    <p:custDataLst>
      <p:tags r:id="rId1"/>
    </p:custDataLst>
    <p:extLst>
      <p:ext uri="{BB962C8B-B14F-4D97-AF65-F5344CB8AC3E}">
        <p14:creationId xmlns:p14="http://schemas.microsoft.com/office/powerpoint/2010/main" val="25508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26130"/>
            <a:ext cx="7886700" cy="611619"/>
          </a:xfrm>
        </p:spPr>
        <p:txBody>
          <a:bodyPr/>
          <a:lstStyle/>
          <a:p>
            <a:r>
              <a:rPr lang="en-US" dirty="0"/>
              <a:t>Congratulations!  </a:t>
            </a:r>
          </a:p>
        </p:txBody>
      </p:sp>
      <p:sp>
        <p:nvSpPr>
          <p:cNvPr id="3" name="Text Placeholder 2"/>
          <p:cNvSpPr>
            <a:spLocks noGrp="1"/>
          </p:cNvSpPr>
          <p:nvPr>
            <p:ph type="body" sz="quarter" idx="10"/>
          </p:nvPr>
        </p:nvSpPr>
        <p:spPr>
          <a:xfrm>
            <a:off x="628650" y="2017337"/>
            <a:ext cx="7886700" cy="3676886"/>
          </a:xfrm>
        </p:spPr>
        <p:txBody>
          <a:bodyPr/>
          <a:lstStyle/>
          <a:p>
            <a:r>
              <a:rPr lang="en-US" dirty="0"/>
              <a:t>Your ISIR Processing Refresher Training is complete! </a:t>
            </a:r>
          </a:p>
          <a:p>
            <a:r>
              <a:rPr lang="en-US" dirty="0"/>
              <a:t>Please review the videos and additional resources in your canvas courses as needed</a:t>
            </a:r>
          </a:p>
          <a:p>
            <a:r>
              <a:rPr lang="en-US" dirty="0"/>
              <a:t>Thank you for your participation today!</a:t>
            </a:r>
          </a:p>
        </p:txBody>
      </p:sp>
    </p:spTree>
    <p:custDataLst>
      <p:tags r:id="rId1"/>
    </p:custDataLst>
    <p:extLst>
      <p:ext uri="{BB962C8B-B14F-4D97-AF65-F5344CB8AC3E}">
        <p14:creationId xmlns:p14="http://schemas.microsoft.com/office/powerpoint/2010/main" val="4188286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SETTING UP </a:t>
            </a:r>
          </a:p>
          <a:p>
            <a:pPr marL="0" indent="0" algn="ctr">
              <a:buNone/>
            </a:pPr>
            <a:r>
              <a:rPr lang="en-US" sz="4000" b="1" dirty="0"/>
              <a:t>USER DEFAULTS</a:t>
            </a:r>
          </a:p>
        </p:txBody>
      </p:sp>
    </p:spTree>
    <p:extLst>
      <p:ext uri="{BB962C8B-B14F-4D97-AF65-F5344CB8AC3E}">
        <p14:creationId xmlns:p14="http://schemas.microsoft.com/office/powerpoint/2010/main" val="771965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omputer&#10;&#10;Description automatically generated">
            <a:extLst>
              <a:ext uri="{FF2B5EF4-FFF2-40B4-BE49-F238E27FC236}">
                <a16:creationId xmlns:a16="http://schemas.microsoft.com/office/drawing/2014/main" id="{2740833E-B3E2-7051-E12D-EEB7F87976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628" y="977992"/>
            <a:ext cx="8564042" cy="3822607"/>
          </a:xfrm>
          <a:ln>
            <a:solidFill>
              <a:schemeClr val="tx1"/>
            </a:solidFill>
          </a:ln>
        </p:spPr>
      </p:pic>
      <p:sp>
        <p:nvSpPr>
          <p:cNvPr id="3" name="Title 2"/>
          <p:cNvSpPr>
            <a:spLocks noGrp="1"/>
          </p:cNvSpPr>
          <p:nvPr>
            <p:ph type="title"/>
          </p:nvPr>
        </p:nvSpPr>
        <p:spPr>
          <a:xfrm>
            <a:off x="199953" y="354676"/>
            <a:ext cx="8302337" cy="786457"/>
          </a:xfrm>
        </p:spPr>
        <p:txBody>
          <a:bodyPr/>
          <a:lstStyle/>
          <a:p>
            <a:r>
              <a:rPr lang="en-US" dirty="0"/>
              <a:t>SET UP USER DEFAULTS</a:t>
            </a:r>
          </a:p>
        </p:txBody>
      </p:sp>
      <p:sp>
        <p:nvSpPr>
          <p:cNvPr id="6" name="TextBox 2"/>
          <p:cNvSpPr txBox="1"/>
          <p:nvPr/>
        </p:nvSpPr>
        <p:spPr>
          <a:xfrm>
            <a:off x="5296251" y="747905"/>
            <a:ext cx="3525626" cy="30777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Set Up SACR &gt; User Defaults</a:t>
            </a:r>
          </a:p>
        </p:txBody>
      </p:sp>
      <p:sp>
        <p:nvSpPr>
          <p:cNvPr id="7" name="TextBox 6"/>
          <p:cNvSpPr txBox="1"/>
          <p:nvPr/>
        </p:nvSpPr>
        <p:spPr>
          <a:xfrm>
            <a:off x="6768445" y="4298623"/>
            <a:ext cx="1800520" cy="1754326"/>
          </a:xfrm>
          <a:prstGeom prst="rect">
            <a:avLst/>
          </a:prstGeom>
          <a:solidFill>
            <a:schemeClr val="bg1"/>
          </a:solidFill>
          <a:ln>
            <a:solidFill>
              <a:schemeClr val="tx1"/>
            </a:solidFill>
          </a:ln>
        </p:spPr>
        <p:txBody>
          <a:bodyPr wrap="square" rtlCol="0">
            <a:spAutoFit/>
          </a:bodyPr>
          <a:lstStyle/>
          <a:p>
            <a:r>
              <a:rPr lang="en-US" b="1" dirty="0"/>
              <a:t>Career Group </a:t>
            </a:r>
            <a:r>
              <a:rPr lang="en-US" b="1" dirty="0" err="1"/>
              <a:t>SetID</a:t>
            </a:r>
            <a:r>
              <a:rPr lang="en-US" dirty="0"/>
              <a:t> and a </a:t>
            </a:r>
            <a:r>
              <a:rPr lang="en-US" b="1" dirty="0"/>
              <a:t>Facility Group </a:t>
            </a:r>
            <a:r>
              <a:rPr lang="en-US" b="1" dirty="0" err="1"/>
              <a:t>SetID</a:t>
            </a:r>
            <a:r>
              <a:rPr lang="en-US" b="1" dirty="0"/>
              <a:t> </a:t>
            </a:r>
            <a:r>
              <a:rPr lang="en-US" dirty="0"/>
              <a:t>are for pages related to Campus Core</a:t>
            </a:r>
          </a:p>
        </p:txBody>
      </p:sp>
    </p:spTree>
    <p:extLst>
      <p:ext uri="{BB962C8B-B14F-4D97-AF65-F5344CB8AC3E}">
        <p14:creationId xmlns:p14="http://schemas.microsoft.com/office/powerpoint/2010/main" val="751279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5561" y="275148"/>
            <a:ext cx="8495306" cy="786457"/>
          </a:xfrm>
        </p:spPr>
        <p:txBody>
          <a:bodyPr/>
          <a:lstStyle/>
          <a:p>
            <a:r>
              <a:rPr lang="en-US" dirty="0"/>
              <a:t>SET UP USER DEFAULTS cont’d</a:t>
            </a:r>
          </a:p>
        </p:txBody>
      </p:sp>
      <p:pic>
        <p:nvPicPr>
          <p:cNvPr id="7" name="Content Placeholder 6">
            <a:extLst>
              <a:ext uri="{FF2B5EF4-FFF2-40B4-BE49-F238E27FC236}">
                <a16:creationId xmlns:a16="http://schemas.microsoft.com/office/drawing/2014/main" id="{8D3D2238-B330-44E5-9439-70D2019404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397" y="848502"/>
            <a:ext cx="8494470" cy="3752073"/>
          </a:xfrm>
          <a:ln>
            <a:solidFill>
              <a:schemeClr val="tx1"/>
            </a:solidFill>
          </a:ln>
        </p:spPr>
      </p:pic>
      <p:sp>
        <p:nvSpPr>
          <p:cNvPr id="6" name="TextBox 5"/>
          <p:cNvSpPr txBox="1"/>
          <p:nvPr/>
        </p:nvSpPr>
        <p:spPr>
          <a:xfrm>
            <a:off x="7208251" y="3424175"/>
            <a:ext cx="1800520" cy="2585323"/>
          </a:xfrm>
          <a:prstGeom prst="rect">
            <a:avLst/>
          </a:prstGeom>
          <a:solidFill>
            <a:schemeClr val="bg1"/>
          </a:solidFill>
          <a:ln>
            <a:solidFill>
              <a:schemeClr val="tx1"/>
            </a:solidFill>
          </a:ln>
        </p:spPr>
        <p:txBody>
          <a:bodyPr wrap="square" rtlCol="0">
            <a:spAutoFit/>
          </a:bodyPr>
          <a:lstStyle/>
          <a:p>
            <a:r>
              <a:rPr lang="en-US" b="1" dirty="0" err="1"/>
              <a:t>SetID</a:t>
            </a:r>
            <a:r>
              <a:rPr lang="en-US" dirty="0"/>
              <a:t> and a </a:t>
            </a:r>
            <a:r>
              <a:rPr lang="en-US" b="1" dirty="0"/>
              <a:t>Business Unit </a:t>
            </a:r>
            <a:r>
              <a:rPr lang="en-US" dirty="0"/>
              <a:t>are for pages related to SF and FIN info. </a:t>
            </a:r>
          </a:p>
          <a:p>
            <a:endParaRPr lang="en-US" dirty="0"/>
          </a:p>
          <a:p>
            <a:r>
              <a:rPr lang="en-US" dirty="0"/>
              <a:t>You can update the </a:t>
            </a:r>
            <a:r>
              <a:rPr lang="en-US" b="1" dirty="0"/>
              <a:t>Aid Year </a:t>
            </a:r>
            <a:r>
              <a:rPr lang="en-US" dirty="0"/>
              <a:t>each year</a:t>
            </a:r>
          </a:p>
        </p:txBody>
      </p:sp>
    </p:spTree>
    <p:extLst>
      <p:ext uri="{BB962C8B-B14F-4D97-AF65-F5344CB8AC3E}">
        <p14:creationId xmlns:p14="http://schemas.microsoft.com/office/powerpoint/2010/main" val="106653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9486" y="318214"/>
            <a:ext cx="8407291" cy="786457"/>
          </a:xfrm>
        </p:spPr>
        <p:txBody>
          <a:bodyPr/>
          <a:lstStyle/>
          <a:p>
            <a:r>
              <a:rPr lang="en-US" dirty="0"/>
              <a:t>SET UP USER DEFAULTS cont’d</a:t>
            </a:r>
          </a:p>
        </p:txBody>
      </p:sp>
      <p:pic>
        <p:nvPicPr>
          <p:cNvPr id="8" name="Content Placeholder 7" descr="A screenshot of a computer&#10;&#10;Description automatically generated">
            <a:extLst>
              <a:ext uri="{FF2B5EF4-FFF2-40B4-BE49-F238E27FC236}">
                <a16:creationId xmlns:a16="http://schemas.microsoft.com/office/drawing/2014/main" id="{8DF37006-B6CB-CB90-4CF5-9D8F8657FF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104" y="877760"/>
            <a:ext cx="8616410" cy="4084765"/>
          </a:xfrm>
          <a:ln>
            <a:solidFill>
              <a:schemeClr val="tx1"/>
            </a:solidFill>
          </a:ln>
        </p:spPr>
      </p:pic>
      <p:sp>
        <p:nvSpPr>
          <p:cNvPr id="6" name="TextBox 5"/>
          <p:cNvSpPr txBox="1"/>
          <p:nvPr/>
        </p:nvSpPr>
        <p:spPr>
          <a:xfrm>
            <a:off x="7064015" y="4480694"/>
            <a:ext cx="1800520" cy="2031325"/>
          </a:xfrm>
          <a:prstGeom prst="rect">
            <a:avLst/>
          </a:prstGeom>
          <a:solidFill>
            <a:schemeClr val="bg1"/>
          </a:solidFill>
          <a:ln>
            <a:solidFill>
              <a:schemeClr val="tx1"/>
            </a:solidFill>
          </a:ln>
        </p:spPr>
        <p:txBody>
          <a:bodyPr wrap="square" rtlCol="0">
            <a:spAutoFit/>
          </a:bodyPr>
          <a:lstStyle/>
          <a:p>
            <a:r>
              <a:rPr lang="en-US" dirty="0"/>
              <a:t>Skip the </a:t>
            </a:r>
            <a:r>
              <a:rPr lang="en-US" b="1" dirty="0"/>
              <a:t>User Defaults 3</a:t>
            </a:r>
            <a:r>
              <a:rPr lang="en-US" dirty="0"/>
              <a:t> tab … </a:t>
            </a:r>
          </a:p>
          <a:p>
            <a:endParaRPr lang="en-US" dirty="0"/>
          </a:p>
          <a:p>
            <a:r>
              <a:rPr lang="en-US" dirty="0"/>
              <a:t>User </a:t>
            </a:r>
            <a:r>
              <a:rPr lang="en-US" b="1" dirty="0"/>
              <a:t>Defaults 4</a:t>
            </a:r>
            <a:r>
              <a:rPr lang="en-US" dirty="0"/>
              <a:t>, select the </a:t>
            </a:r>
            <a:r>
              <a:rPr lang="en-US" b="1" dirty="0"/>
              <a:t>Carry ID </a:t>
            </a:r>
            <a:r>
              <a:rPr lang="en-US" dirty="0"/>
              <a:t>checkbox (optional) </a:t>
            </a:r>
          </a:p>
        </p:txBody>
      </p:sp>
    </p:spTree>
    <p:extLst>
      <p:ext uri="{BB962C8B-B14F-4D97-AF65-F5344CB8AC3E}">
        <p14:creationId xmlns:p14="http://schemas.microsoft.com/office/powerpoint/2010/main" val="2565146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9245" y="284673"/>
            <a:ext cx="8302337" cy="786457"/>
          </a:xfrm>
        </p:spPr>
        <p:txBody>
          <a:bodyPr/>
          <a:lstStyle/>
          <a:p>
            <a:r>
              <a:rPr lang="en-US" dirty="0"/>
              <a:t>SET UP USER DEFAULTS cont’d</a:t>
            </a:r>
          </a:p>
        </p:txBody>
      </p:sp>
      <p:sp>
        <p:nvSpPr>
          <p:cNvPr id="6" name="TextBox 5"/>
          <p:cNvSpPr txBox="1"/>
          <p:nvPr/>
        </p:nvSpPr>
        <p:spPr>
          <a:xfrm>
            <a:off x="2422689" y="5209866"/>
            <a:ext cx="5750351" cy="1200329"/>
          </a:xfrm>
          <a:prstGeom prst="rect">
            <a:avLst/>
          </a:prstGeom>
          <a:solidFill>
            <a:schemeClr val="bg1"/>
          </a:solidFill>
          <a:ln>
            <a:solidFill>
              <a:schemeClr val="tx1"/>
            </a:solidFill>
          </a:ln>
        </p:spPr>
        <p:txBody>
          <a:bodyPr wrap="square" rtlCol="0">
            <a:spAutoFit/>
          </a:bodyPr>
          <a:lstStyle/>
          <a:p>
            <a:r>
              <a:rPr lang="en-US" dirty="0"/>
              <a:t>Skip </a:t>
            </a:r>
            <a:r>
              <a:rPr lang="en-US" b="1" dirty="0"/>
              <a:t>Enrollment Override Defaults </a:t>
            </a:r>
            <a:r>
              <a:rPr lang="en-US" dirty="0"/>
              <a:t>. . . </a:t>
            </a:r>
          </a:p>
          <a:p>
            <a:endParaRPr lang="en-US" dirty="0"/>
          </a:p>
          <a:p>
            <a:r>
              <a:rPr lang="en-US" b="1" dirty="0"/>
              <a:t>Communication Speed Keys</a:t>
            </a:r>
            <a:r>
              <a:rPr lang="en-US" dirty="0"/>
              <a:t>, insert a new row and add all desired </a:t>
            </a:r>
            <a:r>
              <a:rPr lang="en-US" b="1" dirty="0"/>
              <a:t>Communication Keys</a:t>
            </a:r>
            <a:r>
              <a:rPr lang="en-US" dirty="0"/>
              <a:t> – select </a:t>
            </a:r>
            <a:r>
              <a:rPr lang="en-US" b="1" dirty="0"/>
              <a:t>Save.</a:t>
            </a:r>
          </a:p>
        </p:txBody>
      </p:sp>
      <p:pic>
        <p:nvPicPr>
          <p:cNvPr id="7" name="Content Placeholder 6" descr="A screenshot of a computer&#10;&#10;Description automatically generated">
            <a:extLst>
              <a:ext uri="{FF2B5EF4-FFF2-40B4-BE49-F238E27FC236}">
                <a16:creationId xmlns:a16="http://schemas.microsoft.com/office/drawing/2014/main" id="{DE18E191-14FF-BECE-5646-3028673991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245" y="853981"/>
            <a:ext cx="8620595" cy="4070444"/>
          </a:xfrm>
          <a:ln>
            <a:solidFill>
              <a:schemeClr val="tx1"/>
            </a:solidFill>
          </a:ln>
        </p:spPr>
      </p:pic>
      <p:cxnSp>
        <p:nvCxnSpPr>
          <p:cNvPr id="12" name="Straight Arrow Connector 11"/>
          <p:cNvCxnSpPr>
            <a:cxnSpLocks/>
          </p:cNvCxnSpPr>
          <p:nvPr/>
        </p:nvCxnSpPr>
        <p:spPr>
          <a:xfrm flipV="1">
            <a:off x="6900421" y="2619375"/>
            <a:ext cx="919604" cy="3262951"/>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521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DEMONSTRATION</a:t>
            </a:r>
          </a:p>
        </p:txBody>
      </p:sp>
    </p:spTree>
    <p:extLst>
      <p:ext uri="{BB962C8B-B14F-4D97-AF65-F5344CB8AC3E}">
        <p14:creationId xmlns:p14="http://schemas.microsoft.com/office/powerpoint/2010/main" val="26029627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5kNAVJby"/>
  <p:tag name="ARTICULATE_SLIDE_COUNT" val="2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40DD87E-4785-45E9-B131-EAD5809CCCB1}" vid="{7DCDFCDB-3C1F-4D58-92E6-3B863CA9BD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7301EAAAF5A9A14C98C32A8D7B77B290" ma:contentTypeVersion="4" ma:contentTypeDescription="Create a new document." ma:contentTypeScope="" ma:versionID="e364fc523c39ff84877964d62bb0c69e">
  <xsd:schema xmlns:xsd="http://www.w3.org/2001/XMLSchema" xmlns:xs="http://www.w3.org/2001/XMLSchema" xmlns:p="http://schemas.microsoft.com/office/2006/metadata/properties" xmlns:ns1="http://schemas.microsoft.com/sharepoint/v3" xmlns:ns2="686bc730-dfb5-4557-ac43-64e2aeb71117" xmlns:ns3="dbb9891f-5342-44b3-9004-2472729e727f" xmlns:ns4="http://schemas.microsoft.com/sharepoint/v4" targetNamespace="http://schemas.microsoft.com/office/2006/metadata/properties" ma:root="true" ma:fieldsID="b59568911a8627c463a330b5927c98aa" ns1:_="" ns2:_="" ns3:_="" ns4:_="">
    <xsd:import namespace="http://schemas.microsoft.com/sharepoint/v3"/>
    <xsd:import namespace="686bc730-dfb5-4557-ac43-64e2aeb71117"/>
    <xsd:import namespace="dbb9891f-5342-44b3-9004-2472729e727f"/>
    <xsd:import namespace="http://schemas.microsoft.com/sharepoint/v4"/>
    <xsd:element name="properties">
      <xsd:complexType>
        <xsd:sequence>
          <xsd:element name="documentManagement">
            <xsd:complexType>
              <xsd:all>
                <xsd:element ref="ns2:Menu_x0020_Group" minOccurs="0"/>
                <xsd:element ref="ns2:Category" minOccurs="0"/>
                <xsd:element ref="ns2:Content_x0020_Owner" minOccurs="0"/>
                <xsd:element ref="ns1:PublishingStartDate" minOccurs="0"/>
                <xsd:element ref="ns1:PublishingExpirationDate" minOccurs="0"/>
                <xsd:element ref="ns3:_dlc_DocId" minOccurs="0"/>
                <xsd:element ref="ns3:_dlc_DocIdUrl" minOccurs="0"/>
                <xsd:element ref="ns3:_dlc_DocIdPersistId"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internalName="PublishingStartDate">
      <xsd:simpleType>
        <xsd:restriction base="dms:Unknown"/>
      </xsd:simpleType>
    </xsd:element>
    <xsd:element name="PublishingExpirationDate" ma:index="12"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6bc730-dfb5-4557-ac43-64e2aeb71117" elementFormDefault="qualified">
    <xsd:import namespace="http://schemas.microsoft.com/office/2006/documentManagement/types"/>
    <xsd:import namespace="http://schemas.microsoft.com/office/infopath/2007/PartnerControls"/>
    <xsd:element name="Menu_x0020_Group" ma:index="2" nillable="true" ma:displayName="Menu Group" ma:default="Publications &amp; Printing" ma:format="Dropdown" ma:internalName="Menu_x0020_Group" ma:readOnly="false">
      <xsd:simpleType>
        <xsd:restriction base="dms:Choice">
          <xsd:enumeration value="Publications &amp; Printing"/>
        </xsd:restriction>
      </xsd:simpleType>
    </xsd:element>
    <xsd:element name="Category" ma:index="3" nillable="true" ma:displayName="Category" ma:format="Dropdown" ma:internalName="Category">
      <xsd:simpleType>
        <xsd:restriction base="dms:Choice">
          <xsd:enumeration value="Agency Issue Briefs"/>
          <xsd:enumeration value="Business Cards"/>
          <xsd:enumeration value="Name Badges"/>
          <xsd:enumeration value="Logos"/>
          <xsd:enumeration value="SBCTC Templates"/>
          <xsd:enumeration value="Style Guide"/>
        </xsd:restriction>
      </xsd:simpleType>
    </xsd:element>
    <xsd:element name="Content_x0020_Owner" ma:index="10" nillable="true" ma:displayName="Content Owner" ma:list="UserInfo" ma:SharePointGroup="0" ma:internalName="Cont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bb9891f-5342-44b3-9004-2472729e727f"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ontent_x0020_Owner xmlns="686bc730-dfb5-4557-ac43-64e2aeb71117">
      <UserInfo>
        <DisplayName>Katie Rose</DisplayName>
        <AccountId>178</AccountId>
        <AccountType/>
      </UserInfo>
    </Content_x0020_Owner>
    <IconOverlay xmlns="http://schemas.microsoft.com/sharepoint/v4" xsi:nil="true"/>
    <Menu_x0020_Group xmlns="686bc730-dfb5-4557-ac43-64e2aeb71117">Publications &amp; Printing</Menu_x0020_Group>
    <PublishingExpirationDate xmlns="http://schemas.microsoft.com/sharepoint/v3" xsi:nil="true"/>
    <PublishingStartDate xmlns="http://schemas.microsoft.com/sharepoint/v3" xsi:nil="true"/>
    <Category xmlns="686bc730-dfb5-4557-ac43-64e2aeb71117">SBCTC Templates</Category>
    <_dlc_DocId xmlns="dbb9891f-5342-44b3-9004-2472729e727f">Z7X6SQ3F62JH-64-61</_dlc_DocId>
    <_dlc_DocIdUrl xmlns="dbb9891f-5342-44b3-9004-2472729e727f">
      <Url>https://portal.sbctc.edu/sites/Intranet/publications/_layouts/15/DocIdRedir.aspx?ID=Z7X6SQ3F62JH-64-61</Url>
      <Description>Z7X6SQ3F62JH-64-61</Description>
    </_dlc_DocIdUrl>
  </documentManagement>
</p:properties>
</file>

<file path=customXml/itemProps1.xml><?xml version="1.0" encoding="utf-8"?>
<ds:datastoreItem xmlns:ds="http://schemas.openxmlformats.org/officeDocument/2006/customXml" ds:itemID="{1A12B45D-06A9-48FB-A785-0421146DFE85}">
  <ds:schemaRefs>
    <ds:schemaRef ds:uri="http://schemas.microsoft.com/sharepoint/v3/contenttype/forms"/>
  </ds:schemaRefs>
</ds:datastoreItem>
</file>

<file path=customXml/itemProps2.xml><?xml version="1.0" encoding="utf-8"?>
<ds:datastoreItem xmlns:ds="http://schemas.openxmlformats.org/officeDocument/2006/customXml" ds:itemID="{9513AB1F-27E2-4157-81D5-1D948943FF62}">
  <ds:schemaRefs>
    <ds:schemaRef ds:uri="http://schemas.microsoft.com/sharepoint/events"/>
  </ds:schemaRefs>
</ds:datastoreItem>
</file>

<file path=customXml/itemProps3.xml><?xml version="1.0" encoding="utf-8"?>
<ds:datastoreItem xmlns:ds="http://schemas.openxmlformats.org/officeDocument/2006/customXml" ds:itemID="{FA5511B7-C048-4A47-910D-B6EE757BB7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6bc730-dfb5-4557-ac43-64e2aeb71117"/>
    <ds:schemaRef ds:uri="dbb9891f-5342-44b3-9004-2472729e727f"/>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EA79F04-4403-4038-BEAC-654037707E52}">
  <ds:schemaRefs>
    <ds:schemaRef ds:uri="http://purl.org/dc/dcmitype/"/>
    <ds:schemaRef ds:uri="http://purl.org/dc/terms/"/>
    <ds:schemaRef ds:uri="http://schemas.microsoft.com/office/2006/metadata/properties"/>
    <ds:schemaRef ds:uri="http://schemas.microsoft.com/office/2006/documentManagement/types"/>
    <ds:schemaRef ds:uri="http://schemas.microsoft.com/sharepoint/v3"/>
    <ds:schemaRef ds:uri="http://purl.org/dc/elements/1.1/"/>
    <ds:schemaRef ds:uri="http://www.w3.org/XML/1998/namespace"/>
    <ds:schemaRef ds:uri="http://schemas.microsoft.com/office/infopath/2007/PartnerControls"/>
    <ds:schemaRef ds:uri="686bc730-dfb5-4557-ac43-64e2aeb71117"/>
    <ds:schemaRef ds:uri="http://schemas.openxmlformats.org/package/2006/metadata/core-properties"/>
    <ds:schemaRef ds:uri="http://schemas.microsoft.com/sharepoint/v4"/>
    <ds:schemaRef ds:uri="dbb9891f-5342-44b3-9004-2472729e727f"/>
  </ds:schemaRefs>
</ds:datastoreItem>
</file>

<file path=docProps/app.xml><?xml version="1.0" encoding="utf-8"?>
<Properties xmlns="http://schemas.openxmlformats.org/officeDocument/2006/extended-properties" xmlns:vt="http://schemas.openxmlformats.org/officeDocument/2006/docPropsVTypes">
  <Template>SBCTC</Template>
  <TotalTime>20874</TotalTime>
  <Words>1268</Words>
  <Application>Microsoft Office PowerPoint</Application>
  <PresentationFormat>On-screen Show (4:3)</PresentationFormat>
  <Paragraphs>188</Paragraphs>
  <Slides>31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Fira Sans</vt:lpstr>
      <vt:lpstr>Office Theme</vt:lpstr>
      <vt:lpstr>PowerPoint Presentation</vt:lpstr>
      <vt:lpstr>ISIR PROCESSING refresher TRAINING </vt:lpstr>
      <vt:lpstr>Objectives</vt:lpstr>
      <vt:lpstr>PowerPoint Presentation</vt:lpstr>
      <vt:lpstr>SET UP USER DEFAULTS</vt:lpstr>
      <vt:lpstr>SET UP USER DEFAULTS cont’d</vt:lpstr>
      <vt:lpstr>SET UP USER DEFAULTS cont’d</vt:lpstr>
      <vt:lpstr>SET UP USER DEFAULTS cont’d</vt:lpstr>
      <vt:lpstr>PowerPoint Presentation</vt:lpstr>
      <vt:lpstr>PowerPoint Presentation</vt:lpstr>
      <vt:lpstr>ISIR PROCESSING (inbound)</vt:lpstr>
      <vt:lpstr>ISIR PROCESSING (inbound)</vt:lpstr>
      <vt:lpstr>ISIR PROCESSING (inbound)</vt:lpstr>
      <vt:lpstr>ISIR PROCESSING (inbound) cont’d</vt:lpstr>
      <vt:lpstr>ISIR PROCESSING (inbound)</vt:lpstr>
      <vt:lpstr>ISIR PROCESSING (inbound) cont’d</vt:lpstr>
      <vt:lpstr>PowerPoint Presentation</vt:lpstr>
      <vt:lpstr>PowerPoint Presentation</vt:lpstr>
      <vt:lpstr>PowerPoint Presentation</vt:lpstr>
      <vt:lpstr>ISIR PROCESSING (inbound)</vt:lpstr>
      <vt:lpstr>Isir PROCESSING (combined files)</vt:lpstr>
      <vt:lpstr>ISIR PROCESSING (inbound)</vt:lpstr>
      <vt:lpstr>Isir PROCESSING (combined process)</vt:lpstr>
      <vt:lpstr>Isir PROCESSING (combined process)</vt:lpstr>
      <vt:lpstr>isir PROCESSING (inbound)</vt:lpstr>
      <vt:lpstr>ISIR PROCESSING (inbound)</vt:lpstr>
      <vt:lpstr>isir PROCESSING (inbound)</vt:lpstr>
      <vt:lpstr>isir PROCESSING (inbound)</vt:lpstr>
      <vt:lpstr>PowerPoint Presentation</vt:lpstr>
      <vt:lpstr>Outcomes</vt:lpstr>
      <vt:lpstr>Congratulations!  </vt:lpstr>
    </vt:vector>
  </TitlesOfParts>
  <Company>GP Strategies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Requisitions Overview</dc:title>
  <dc:creator>Rathert, Janice</dc:creator>
  <cp:lastModifiedBy>Kelly Forsberg</cp:lastModifiedBy>
  <cp:revision>930</cp:revision>
  <dcterms:created xsi:type="dcterms:W3CDTF">2019-02-17T19:57:33Z</dcterms:created>
  <dcterms:modified xsi:type="dcterms:W3CDTF">2024-03-12T19:04:59Z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0x0101007301EAAAF5A9A14C98C32A8D7B77B290</vt:lpwstr>
  </property>
  <property fmtid="{D5CDD505-2E9C-101B-9397-08002B2CF9AE}" pid="3" name="_dlc_DocIdItemGuid">
    <vt:lpwstr>7ff476bc-ac88-4604-9168-c48c069949f0</vt:lpwstr>
  </property>
  <property fmtid="{D5CDD505-2E9C-101B-9397-08002B2CF9AE}" pid="4" name="ArticulateGUID">
    <vt:lpwstr>6C61C780-FE3D-4F23-BE2C-E88392C5417A</vt:lpwstr>
  </property>
  <property fmtid="{D5CDD505-2E9C-101B-9397-08002B2CF9AE}" pid="5" name="ArticulatePath">
    <vt:lpwstr>Requisitions Overview</vt:lpwstr>
  </property>
</Properties>
</file>