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3">
  <p:sldMasterIdLst>
    <p:sldMasterId id="2147483659" r:id="rId4"/>
  </p:sldMasterIdLst>
  <p:notesMasterIdLst>
    <p:notesMasterId r:id="rId10"/>
  </p:notesMasterIdLst>
  <p:handoutMasterIdLst>
    <p:handoutMasterId r:id="rId11"/>
  </p:handoutMasterIdLst>
  <p:sldIdLst>
    <p:sldId id="291" r:id="rId5"/>
    <p:sldId id="543" r:id="rId6"/>
    <p:sldId id="540" r:id="rId7"/>
    <p:sldId id="552" r:id="rId8"/>
    <p:sldId id="551" r:id="rId9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C961F35-B1F9-89C1-3D87-A8F99854FE91}" name="Dani Bundy" initials="DB" userId="S::dbundy@sbctc.edu::298e01c5-9d54-40c6-9447-c39b5f976eef" providerId="AD"/>
  <p188:author id="{4A9A74AE-9B50-39AF-8085-BEF99C5B0DE9}" name="Sherry Nelson" initials="SN" userId="S::slnelson@sbctc.edu::ea3dde13-ed7e-4e36-9345-2441702cca9f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ty Campbell" initials="CC" lastIdx="2" clrIdx="0">
    <p:extLst>
      <p:ext uri="{19B8F6BF-5375-455C-9EA6-DF929625EA0E}">
        <p15:presenceInfo xmlns:p15="http://schemas.microsoft.com/office/powerpoint/2012/main" userId="S-1-5-21-2162954678-3364338229-3037977907-853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66"/>
    <a:srgbClr val="FFC000"/>
    <a:srgbClr val="00C0BC"/>
    <a:srgbClr val="666D70"/>
    <a:srgbClr val="CDD5E6"/>
    <a:srgbClr val="000000"/>
    <a:srgbClr val="E8EBF3"/>
    <a:srgbClr val="0D71A3"/>
    <a:srgbClr val="00CCFF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168" autoAdjust="0"/>
    <p:restoredTop sz="93792" autoAdjust="0"/>
  </p:normalViewPr>
  <p:slideViewPr>
    <p:cSldViewPr snapToGrid="0">
      <p:cViewPr varScale="1">
        <p:scale>
          <a:sx n="68" d="100"/>
          <a:sy n="68" d="100"/>
        </p:scale>
        <p:origin x="7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DA7D8E9-3331-4291-9F17-3FF41B935400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D60C177-458E-4ECB-97EC-7EDCBA19D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93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A6DBB64-96D6-42B0-8680-D8E44BBF474E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7384A02-D147-49A8-A06D-A5C08FF69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94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7481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Grant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5126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/>
              <a:t>Dani Bundy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7384A02-D147-49A8-A06D-A5C08FF6905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69320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8DD694-0586-2F78-C9D0-1C3FF8BAAD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918088F-733E-41F7-35DD-6B158484C8A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FF2EB7E-A947-54F8-5488-E0DD4B75DFC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/>
              <a:t>Dani Bundy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D65B8F-F0E6-E478-235B-C949CBD42B3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7384A02-D147-49A8-A06D-A5C08FF6905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72974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Dani Bundy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7384A02-D147-49A8-A06D-A5C08FF6905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3565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fr/le-bleu-des-vagues-graphique-vague-2317606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fr/le-bleu-des-vagues-graphique-vague-2317606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fr/le-bleu-des-vagues-graphique-vague-2317606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fr/le-bleu-des-vagues-graphique-vague-2317606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fr/le-bleu-des-vagues-graphique-vague-2317606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fr/le-bleu-des-vagues-graphique-vague-2317606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jpeg"/><Relationship Id="rId4" Type="http://schemas.openxmlformats.org/officeDocument/2006/relationships/hyperlink" Target="https://pixabay.com/fr/le-bleu-des-vagues-graphique-vague-2317606/" TargetMode="Externa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fr/le-bleu-des-vagues-graphique-vague-2317606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fr/le-bleu-des-vagues-graphique-vague-2317606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E4671E31-FEC1-7D2F-05C4-91F02C8676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82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0"/>
            <a:ext cx="9143999" cy="2957227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284163" y="3470822"/>
            <a:ext cx="8336975" cy="999259"/>
          </a:xfrm>
          <a:prstGeom prst="rect">
            <a:avLst/>
          </a:prstGeom>
        </p:spPr>
        <p:txBody>
          <a:bodyPr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Title slide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84883" y="4564762"/>
            <a:ext cx="8336255" cy="67901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500" b="0" i="0" baseline="0">
                <a:solidFill>
                  <a:srgbClr val="003764"/>
                </a:solidFill>
                <a:latin typeface="+mj-lt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/>
              <a:t>Subheading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284163" y="5754516"/>
            <a:ext cx="4614862" cy="758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rgbClr val="003764"/>
                </a:solidFill>
              </a:defRPr>
            </a:lvl1pPr>
          </a:lstStyle>
          <a:p>
            <a:pPr lvl="0"/>
            <a:r>
              <a:rPr lang="en-US"/>
              <a:t>Presenter(s)</a:t>
            </a:r>
            <a:br>
              <a:rPr lang="en-US"/>
            </a:br>
            <a:r>
              <a:rPr lang="en-US"/>
              <a:t>Month Day, Year</a:t>
            </a:r>
          </a:p>
        </p:txBody>
      </p:sp>
      <p:pic>
        <p:nvPicPr>
          <p:cNvPr id="2" name="Picture 1" descr="WACTC logo">
            <a:extLst>
              <a:ext uri="{FF2B5EF4-FFF2-40B4-BE49-F238E27FC236}">
                <a16:creationId xmlns:a16="http://schemas.microsoft.com/office/drawing/2014/main" id="{EA51D2EA-AB6D-FABF-A4E2-345EE6A49BA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4004" y="213534"/>
            <a:ext cx="1502859" cy="199930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1BDF7BF-AAD2-7B5F-4E85-EF80EA82C8AB}"/>
              </a:ext>
            </a:extLst>
          </p:cNvPr>
          <p:cNvSpPr txBox="1"/>
          <p:nvPr userDrawn="1"/>
        </p:nvSpPr>
        <p:spPr>
          <a:xfrm>
            <a:off x="377536" y="2264133"/>
            <a:ext cx="838892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r">
              <a:spcBef>
                <a:spcPts val="0"/>
              </a:spcBef>
              <a:spcAft>
                <a:spcPts val="0"/>
              </a:spcAft>
              <a:tabLst>
                <a:tab pos="2971800" algn="ctr"/>
                <a:tab pos="5943600" algn="r"/>
                <a:tab pos="457200" algn="l"/>
              </a:tabLst>
            </a:pPr>
            <a:r>
              <a:rPr lang="en-US" sz="200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Washington Association of Community and Technical Colleges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  <a:tab pos="457200" algn="l"/>
              </a:tabLst>
              <a:defRPr/>
            </a:pPr>
            <a:r>
              <a:rPr lang="en-US" sz="2000">
                <a:solidFill>
                  <a:srgbClr val="666D7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TECHNOLOGY COMMITTEE</a:t>
            </a:r>
            <a:endParaRPr lang="en-US" sz="2000">
              <a:solidFill>
                <a:srgbClr val="666D70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1" name="Rectangle 10" descr="Yellow sidebar">
            <a:extLst>
              <a:ext uri="{FF2B5EF4-FFF2-40B4-BE49-F238E27FC236}">
                <a16:creationId xmlns:a16="http://schemas.microsoft.com/office/drawing/2014/main" id="{CB234085-744D-B712-AF15-5ACCF8FF3E37}"/>
              </a:ext>
            </a:extLst>
          </p:cNvPr>
          <p:cNvSpPr/>
          <p:nvPr userDrawn="1"/>
        </p:nvSpPr>
        <p:spPr>
          <a:xfrm rot="16200000">
            <a:off x="4511401" y="-1461838"/>
            <a:ext cx="121200" cy="9144000"/>
          </a:xfrm>
          <a:prstGeom prst="rect">
            <a:avLst/>
          </a:prstGeom>
          <a:solidFill>
            <a:srgbClr val="F4CE12"/>
          </a:solidFill>
          <a:ln w="9525"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638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5"/>
            <a:ext cx="7886700" cy="2852737"/>
          </a:xfrm>
          <a:prstGeom prst="rect">
            <a:avLst/>
          </a:prstGeom>
        </p:spPr>
        <p:txBody>
          <a:bodyPr anchor="b"/>
          <a:lstStyle>
            <a:lvl1pPr algn="ctr"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0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rgbClr val="003764"/>
                </a:solidFill>
              </a:defRPr>
            </a:lvl1pPr>
            <a:lvl2pPr marL="3428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8210D0-1C96-F8FE-1F1F-82E6ADB16C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82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1"/>
            <a:ext cx="9144000" cy="1405466"/>
          </a:xfrm>
          <a:prstGeom prst="rect">
            <a:avLst/>
          </a:prstGeom>
        </p:spPr>
      </p:pic>
      <p:pic>
        <p:nvPicPr>
          <p:cNvPr id="5" name="Picture 4" descr="WACTC logo">
            <a:extLst>
              <a:ext uri="{FF2B5EF4-FFF2-40B4-BE49-F238E27FC236}">
                <a16:creationId xmlns:a16="http://schemas.microsoft.com/office/drawing/2014/main" id="{406223A3-03E4-74B5-03E8-CA8AB14F634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846" y="209875"/>
            <a:ext cx="772989" cy="1028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628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19540" y="294198"/>
            <a:ext cx="8302337" cy="786457"/>
          </a:xfrm>
          <a:prstGeom prst="rect">
            <a:avLst/>
          </a:prstGeom>
        </p:spPr>
        <p:txBody>
          <a:bodyPr/>
          <a:lstStyle>
            <a:lvl1pPr algn="ctr">
              <a:defRPr sz="32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19540" y="1174172"/>
            <a:ext cx="8336975" cy="49668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77898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6860" y="1318657"/>
            <a:ext cx="8336975" cy="671984"/>
          </a:xfrm>
          <a:prstGeom prst="rect">
            <a:avLst/>
          </a:prstGeom>
        </p:spPr>
        <p:txBody>
          <a:bodyPr/>
          <a:lstStyle>
            <a:lvl1pPr algn="ctr">
              <a:defRPr sz="3200" cap="all" baseline="0">
                <a:solidFill>
                  <a:srgbClr val="003764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36859" y="2157897"/>
            <a:ext cx="8336975" cy="414977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06245" y="6483926"/>
            <a:ext cx="467590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4DE14CE-3AB7-A15A-611C-9D34DCF8CF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82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1"/>
            <a:ext cx="9144000" cy="1405466"/>
          </a:xfrm>
          <a:prstGeom prst="rect">
            <a:avLst/>
          </a:prstGeom>
        </p:spPr>
      </p:pic>
      <p:pic>
        <p:nvPicPr>
          <p:cNvPr id="4" name="Picture 3" descr="WACTC logo">
            <a:extLst>
              <a:ext uri="{FF2B5EF4-FFF2-40B4-BE49-F238E27FC236}">
                <a16:creationId xmlns:a16="http://schemas.microsoft.com/office/drawing/2014/main" id="{49A48C7E-F046-6826-C71B-80E2A365BFB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846" y="209875"/>
            <a:ext cx="772989" cy="1028336"/>
          </a:xfrm>
          <a:prstGeom prst="rect">
            <a:avLst/>
          </a:prstGeom>
        </p:spPr>
      </p:pic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780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82468" y="1709744"/>
            <a:ext cx="8270588" cy="2852737"/>
          </a:xfrm>
          <a:prstGeom prst="rect">
            <a:avLst/>
          </a:prstGeom>
        </p:spPr>
        <p:txBody>
          <a:bodyPr anchor="b"/>
          <a:lstStyle>
            <a:lvl1pPr algn="ctr"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582468" y="4589469"/>
            <a:ext cx="8270588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3764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Rectangle 11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1BCC3FA-E190-7852-A6E4-7C87D4E27E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82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1"/>
            <a:ext cx="9144000" cy="1405466"/>
          </a:xfrm>
          <a:prstGeom prst="rect">
            <a:avLst/>
          </a:prstGeom>
        </p:spPr>
      </p:pic>
      <p:pic>
        <p:nvPicPr>
          <p:cNvPr id="3" name="Picture 2" descr="WACTC logo">
            <a:extLst>
              <a:ext uri="{FF2B5EF4-FFF2-40B4-BE49-F238E27FC236}">
                <a16:creationId xmlns:a16="http://schemas.microsoft.com/office/drawing/2014/main" id="{866FCE49-82B1-6708-964E-F7D712532BA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846" y="209875"/>
            <a:ext cx="772989" cy="1028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949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22561" y="1352510"/>
            <a:ext cx="8534403" cy="719850"/>
          </a:xfrm>
          <a:prstGeom prst="rect">
            <a:avLst/>
          </a:prstGeom>
        </p:spPr>
        <p:txBody>
          <a:bodyPr/>
          <a:lstStyle>
            <a:lvl1pPr algn="ctr">
              <a:defRPr sz="32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>
          <a:xfrm>
            <a:off x="422561" y="2400300"/>
            <a:ext cx="4014357" cy="39693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3"/>
          <p:cNvSpPr>
            <a:spLocks noGrp="1"/>
          </p:cNvSpPr>
          <p:nvPr>
            <p:ph sz="half" idx="2"/>
          </p:nvPr>
        </p:nvSpPr>
        <p:spPr>
          <a:xfrm>
            <a:off x="4759271" y="2400304"/>
            <a:ext cx="4197693" cy="39693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DFBDABA-6A22-7794-4B4F-97AC6CEA00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82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1"/>
            <a:ext cx="9144000" cy="1405466"/>
          </a:xfrm>
          <a:prstGeom prst="rect">
            <a:avLst/>
          </a:prstGeom>
        </p:spPr>
      </p:pic>
      <p:pic>
        <p:nvPicPr>
          <p:cNvPr id="3" name="Picture 2" descr="WACTC logo">
            <a:extLst>
              <a:ext uri="{FF2B5EF4-FFF2-40B4-BE49-F238E27FC236}">
                <a16:creationId xmlns:a16="http://schemas.microsoft.com/office/drawing/2014/main" id="{191B9EBA-99C8-5CBC-1D02-36B4C2E4D91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846" y="209875"/>
            <a:ext cx="772989" cy="1028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185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507276" y="1331724"/>
            <a:ext cx="8335388" cy="736311"/>
          </a:xfrm>
          <a:prstGeom prst="rect">
            <a:avLst/>
          </a:prstGeom>
        </p:spPr>
        <p:txBody>
          <a:bodyPr/>
          <a:lstStyle>
            <a:lvl1pPr algn="ctr">
              <a:defRPr sz="32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507278" y="2207627"/>
            <a:ext cx="4002378" cy="5248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>
          <a:xfrm>
            <a:off x="507278" y="2826033"/>
            <a:ext cx="4002378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0207" y="2207623"/>
            <a:ext cx="4052457" cy="52489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Content Placeholder 5"/>
          <p:cNvSpPr>
            <a:spLocks noGrp="1"/>
          </p:cNvSpPr>
          <p:nvPr>
            <p:ph sz="quarter" idx="4"/>
          </p:nvPr>
        </p:nvSpPr>
        <p:spPr>
          <a:xfrm>
            <a:off x="4790207" y="2826033"/>
            <a:ext cx="4052457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Rectangle 13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C0A5A58-3D4C-183B-FBCB-22AA3A4ECA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82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1"/>
            <a:ext cx="9144000" cy="1405466"/>
          </a:xfrm>
          <a:prstGeom prst="rect">
            <a:avLst/>
          </a:prstGeom>
        </p:spPr>
      </p:pic>
      <p:pic>
        <p:nvPicPr>
          <p:cNvPr id="3" name="Picture 2" descr="WACTC logo">
            <a:extLst>
              <a:ext uri="{FF2B5EF4-FFF2-40B4-BE49-F238E27FC236}">
                <a16:creationId xmlns:a16="http://schemas.microsoft.com/office/drawing/2014/main" id="{421BB348-2EE5-F629-0718-5F2BC1D3165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846" y="209875"/>
            <a:ext cx="772989" cy="1028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36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88565" y="136525"/>
            <a:ext cx="8302337" cy="786457"/>
          </a:xfrm>
          <a:prstGeom prst="rect">
            <a:avLst/>
          </a:prstGeom>
        </p:spPr>
        <p:txBody>
          <a:bodyPr/>
          <a:lstStyle>
            <a:lvl1pPr algn="ctr">
              <a:defRPr sz="32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Rectangle 10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18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" name="Picture 1" descr="WACTC logo">
            <a:extLst>
              <a:ext uri="{FF2B5EF4-FFF2-40B4-BE49-F238E27FC236}">
                <a16:creationId xmlns:a16="http://schemas.microsoft.com/office/drawing/2014/main" id="{9B727EE6-B8A4-5C65-088C-4923247F96D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94069" y="2722911"/>
            <a:ext cx="847725" cy="112776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FA68796-60FD-7640-4649-2400734934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82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0" y="1"/>
            <a:ext cx="9144000" cy="1405466"/>
          </a:xfrm>
          <a:prstGeom prst="rect">
            <a:avLst/>
          </a:prstGeom>
        </p:spPr>
      </p:pic>
      <p:pic>
        <p:nvPicPr>
          <p:cNvPr id="6" name="Picture 5" descr="WACTC logo">
            <a:extLst>
              <a:ext uri="{FF2B5EF4-FFF2-40B4-BE49-F238E27FC236}">
                <a16:creationId xmlns:a16="http://schemas.microsoft.com/office/drawing/2014/main" id="{56D49E05-69EA-E6CD-417D-2272A1D649F8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846" y="209875"/>
            <a:ext cx="772989" cy="1028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409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86494" y="1385541"/>
            <a:ext cx="3160715" cy="1409614"/>
          </a:xfrm>
          <a:prstGeom prst="rect">
            <a:avLst/>
          </a:prstGeom>
        </p:spPr>
        <p:txBody>
          <a:bodyPr anchor="b"/>
          <a:lstStyle>
            <a:lvl1pPr>
              <a:defRPr sz="32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494" y="2888673"/>
            <a:ext cx="3160715" cy="34923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3863540" y="1569027"/>
            <a:ext cx="5041469" cy="4812024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1223453-2F8D-E590-F378-EAA755BEF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82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1"/>
            <a:ext cx="9144000" cy="1405466"/>
          </a:xfrm>
          <a:prstGeom prst="rect">
            <a:avLst/>
          </a:prstGeom>
        </p:spPr>
      </p:pic>
      <p:pic>
        <p:nvPicPr>
          <p:cNvPr id="3" name="Picture 2" descr="WACTC logo">
            <a:extLst>
              <a:ext uri="{FF2B5EF4-FFF2-40B4-BE49-F238E27FC236}">
                <a16:creationId xmlns:a16="http://schemas.microsoft.com/office/drawing/2014/main" id="{8F9074E2-106F-3280-5919-7CEFDC41996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846" y="209875"/>
            <a:ext cx="772989" cy="1028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539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03370" y="1385541"/>
            <a:ext cx="3358139" cy="1409614"/>
          </a:xfrm>
          <a:prstGeom prst="rect">
            <a:avLst/>
          </a:prstGeom>
        </p:spPr>
        <p:txBody>
          <a:bodyPr anchor="b"/>
          <a:lstStyle>
            <a:lvl1pPr>
              <a:defRPr sz="32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03370" y="2888673"/>
            <a:ext cx="3358139" cy="35428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024047" y="1569026"/>
            <a:ext cx="4839398" cy="4862477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CB81211-2B15-F939-213B-F31BF413F0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82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1"/>
            <a:ext cx="9144000" cy="1405466"/>
          </a:xfrm>
          <a:prstGeom prst="rect">
            <a:avLst/>
          </a:prstGeom>
        </p:spPr>
      </p:pic>
      <p:pic>
        <p:nvPicPr>
          <p:cNvPr id="3" name="Picture 2" descr="WACTC logo">
            <a:extLst>
              <a:ext uri="{FF2B5EF4-FFF2-40B4-BE49-F238E27FC236}">
                <a16:creationId xmlns:a16="http://schemas.microsoft.com/office/drawing/2014/main" id="{3E982B9D-B62B-BC3D-5561-E07B46F1D7D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846" y="209875"/>
            <a:ext cx="772989" cy="1028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742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2336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51" r:id="rId10"/>
    <p:sldLayoutId id="2147483672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bctc.edu/blogs/ctclink-connect/defaul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03871" y="4561060"/>
            <a:ext cx="8226420" cy="1982913"/>
          </a:xfrm>
        </p:spPr>
        <p:txBody>
          <a:bodyPr/>
          <a:lstStyle/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Bob Mohrbacher, chair, Centralia College President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Amit Singh, vice chair, Edmonds College President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Grant Rodeheaver, SBCTC Deputy Executive Director of IT</a:t>
            </a:r>
          </a:p>
          <a:p>
            <a:pPr>
              <a:spcBef>
                <a:spcPts val="0"/>
              </a:spcBef>
            </a:pPr>
            <a:endParaRPr lang="en-US" sz="1800" dirty="0"/>
          </a:p>
          <a:p>
            <a:pPr>
              <a:spcBef>
                <a:spcPts val="0"/>
              </a:spcBef>
            </a:pPr>
            <a:endParaRPr lang="en-US" sz="1800" dirty="0">
              <a:latin typeface="+mj-lt"/>
            </a:endParaRPr>
          </a:p>
          <a:p>
            <a:pPr>
              <a:spcBef>
                <a:spcPts val="0"/>
              </a:spcBef>
            </a:pPr>
            <a:r>
              <a:rPr lang="en-US" sz="1800" dirty="0">
                <a:latin typeface="+mj-lt"/>
              </a:rPr>
              <a:t>Thursday, February 29, 2024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594" y="3429000"/>
            <a:ext cx="8336975" cy="999259"/>
          </a:xfrm>
        </p:spPr>
        <p:txBody>
          <a:bodyPr lIns="91440" tIns="45720" rIns="91440" bIns="45720" anchor="t"/>
          <a:lstStyle/>
          <a:p>
            <a:r>
              <a:rPr lang="en-US" sz="4000" cap="none" dirty="0"/>
              <a:t>WACTC Technology Committee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94831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99150-9D4D-AAEA-E3A0-1D809A269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065" y="1161256"/>
            <a:ext cx="8336975" cy="671984"/>
          </a:xfrm>
        </p:spPr>
        <p:txBody>
          <a:bodyPr/>
          <a:lstStyle/>
          <a:p>
            <a:r>
              <a:rPr lang="en-US" dirty="0"/>
              <a:t>Financial Aid RFP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ADF5B-31FC-9236-7DF6-08E0C6FE1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418" y="1833240"/>
            <a:ext cx="7952622" cy="4769460"/>
          </a:xfrm>
        </p:spPr>
        <p:txBody>
          <a:bodyPr lIns="91440" tIns="45720" rIns="91440" bIns="45720" anchor="t"/>
          <a:lstStyle/>
          <a:p>
            <a:r>
              <a:rPr lang="en-US" dirty="0">
                <a:latin typeface="+mj-lt"/>
              </a:rPr>
              <a:t>SBCTC has signed a Statement of Work with College Aid Services (vendor)</a:t>
            </a:r>
          </a:p>
          <a:p>
            <a:pPr lvl="1"/>
            <a:r>
              <a:rPr lang="en-US" dirty="0"/>
              <a:t>The SOW includes business process review, system effectiveness, as well as opportunities and recommendations for improvement.</a:t>
            </a:r>
          </a:p>
          <a:p>
            <a:r>
              <a:rPr lang="en-US" dirty="0">
                <a:latin typeface="+mj-lt"/>
              </a:rPr>
              <a:t>FAFSA delays impacting work start</a:t>
            </a:r>
          </a:p>
          <a:p>
            <a:pPr lvl="1"/>
            <a:r>
              <a:rPr lang="en-US" dirty="0"/>
              <a:t>Given the delays in FAFSA updates from the Department of Education and Oracle, we are working with College Aid Services to select a new start date and revised schedule.  We are taking into consideration the impacts on both the college financial aid community SBCTC FA support, 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C48D67-B6FD-047E-490C-F1FD2C745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064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8CE8091-FB10-43D0-A736-A96A76617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802" y="1162226"/>
            <a:ext cx="8782395" cy="750015"/>
          </a:xfrm>
        </p:spPr>
        <p:txBody>
          <a:bodyPr>
            <a:normAutofit/>
          </a:bodyPr>
          <a:lstStyle/>
          <a:p>
            <a:pPr marR="0" lv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200" dirty="0">
                <a:effectLst/>
              </a:rPr>
              <a:t>Financial Aid updates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AE09F93-902E-A87C-0328-5D4267EFF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1984284"/>
            <a:ext cx="7766165" cy="4355556"/>
          </a:xfrm>
        </p:spPr>
        <p:txBody>
          <a:bodyPr lIns="91440" tIns="45720" rIns="91440" bIns="45720" anchor="t"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None/>
            </a:pPr>
            <a:r>
              <a:rPr lang="en-US" dirty="0">
                <a:latin typeface="Franklin Gothic Medium"/>
              </a:rPr>
              <a:t>Deployed </a:t>
            </a:r>
            <a:r>
              <a:rPr lang="en-US" dirty="0">
                <a:effectLst/>
                <a:latin typeface="Franklin Gothic Medium"/>
              </a:rPr>
              <a:t>Satisfactory Academic Progress (SAP)</a:t>
            </a:r>
            <a:r>
              <a:rPr lang="en-US" dirty="0">
                <a:latin typeface="Franklin Gothic Medium"/>
              </a:rPr>
              <a:t> and </a:t>
            </a:r>
            <a:r>
              <a:rPr lang="en-US" dirty="0">
                <a:effectLst/>
                <a:latin typeface="Franklin Gothic Medium"/>
              </a:rPr>
              <a:t>Mass Packaging</a:t>
            </a:r>
            <a:r>
              <a:rPr lang="en-US" dirty="0">
                <a:latin typeface="Franklin Gothic Medium"/>
              </a:rPr>
              <a:t> Enhancements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</a:pPr>
            <a:r>
              <a:rPr lang="en-US" dirty="0"/>
              <a:t>FA Support team is ready to support colleges with implementing improvements in SAP and Mass Packaging as they are ready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</a:pPr>
            <a:r>
              <a:rPr lang="en-US" dirty="0"/>
              <a:t>Will continue to work with financial aid community on additional improvements once the FAFSA Simplification changes are stabilized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4EC700C-D237-72A7-E50F-E75F60E49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E5BC03-7CE3-4FE3-BC0A-0ACCA8AC1F24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3764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3764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0509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25BAC0-516F-C91C-E1DA-CB86CA69AB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91E5195-E4AE-5BAD-C8E8-2B52857B8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877" y="864669"/>
            <a:ext cx="7898245" cy="75001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</a:pPr>
            <a:r>
              <a:rPr lang="en-US" dirty="0">
                <a:latin typeface="Franklin Gothic Medium"/>
              </a:rPr>
              <a:t>Federal </a:t>
            </a:r>
            <a:r>
              <a:rPr lang="en-US" dirty="0">
                <a:effectLst/>
                <a:latin typeface="Franklin Gothic Medium"/>
              </a:rPr>
              <a:t>FAFSA Simplification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59D285A-B171-823B-116C-7B96CCA0BB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556" y="1359620"/>
            <a:ext cx="8733575" cy="5361856"/>
          </a:xfrm>
        </p:spPr>
        <p:txBody>
          <a:bodyPr lIns="91440" tIns="45720" rIns="91440" bIns="45720" anchor="t"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None/>
            </a:pPr>
            <a:r>
              <a:rPr lang="en-US" sz="2400" dirty="0">
                <a:latin typeface="+mj-lt"/>
              </a:rPr>
              <a:t>Examples of cross-agency, college &amp; systemwide collaboration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</a:pPr>
            <a:r>
              <a:rPr lang="en-US" sz="19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Statewide FAFSA Simplification Workgroup</a:t>
            </a:r>
            <a:r>
              <a:rPr lang="en-US" sz="19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: college financial aid and student services leaders convening regularly with SBCTC to focus efforts as a system.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19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Globally defined packaging equations</a:t>
            </a:r>
            <a:r>
              <a:rPr lang="en-US" sz="19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: FAC, FAST working with SBCTC to put together globally defined packaging equations. When the colleges receive ISIRs to do the usual verification and file review, they will use the same playbook.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19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Verification and file review efficiencies</a:t>
            </a:r>
            <a:r>
              <a:rPr lang="en-US" sz="19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: Verification and file review are time consuming, so SBCTC financial aid team collaborating with volunteer colleges to develop queries to synthesize the information in one place.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19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SBCTC is engaging with partners </a:t>
            </a:r>
            <a:r>
              <a:rPr lang="en-US" sz="19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at the Washington Student Achievement Council (WSAC), Council of Presidents, Independent Colleges of Washington.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19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FAFSA Go-Live Support Sessions</a:t>
            </a:r>
            <a:r>
              <a:rPr lang="en-US" sz="19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: Drop-in open sessions for one-on-one and group support running financial aid processes, awarding aid. Tentative dates: May 21-23 – headers, and May 28-30 – trailers.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19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College FA community </a:t>
            </a:r>
            <a:r>
              <a:rPr lang="en-US" sz="19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receives regular updates via ctcLink FA Support listserv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19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SBCTC cross-agency team </a:t>
            </a:r>
            <a:r>
              <a:rPr lang="en-US" sz="1900" kern="100" dirty="0">
                <a:ea typeface="Aptos" panose="020B0004020202020204" pitchFamily="34" charset="0"/>
                <a:cs typeface="Times New Roman" panose="02020603050405020304" pitchFamily="18" charset="0"/>
              </a:rPr>
              <a:t>creating </a:t>
            </a:r>
            <a:r>
              <a:rPr lang="en-US" sz="1900" kern="100" dirty="0"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FAFSA FAQs </a:t>
            </a:r>
            <a:r>
              <a:rPr lang="en-US" sz="1900" kern="100" dirty="0">
                <a:ea typeface="Aptos" panose="020B0004020202020204" pitchFamily="34" charset="0"/>
                <a:cs typeface="Times New Roman" panose="02020603050405020304" pitchFamily="18" charset="0"/>
              </a:rPr>
              <a:t>for </a:t>
            </a:r>
            <a:r>
              <a:rPr lang="en-US" sz="19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sta</a:t>
            </a:r>
            <a:r>
              <a:rPr lang="en-US" sz="1900" kern="100" dirty="0">
                <a:ea typeface="Aptos" panose="020B0004020202020204" pitchFamily="34" charset="0"/>
                <a:cs typeface="Times New Roman" panose="02020603050405020304" pitchFamily="18" charset="0"/>
              </a:rPr>
              <a:t>ff and students</a:t>
            </a:r>
            <a:endParaRPr lang="en-US" sz="19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19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Check the latest </a:t>
            </a:r>
            <a:r>
              <a:rPr lang="en-US" sz="1900" u="sng" kern="100" dirty="0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ctcLink CONNECT blog</a:t>
            </a:r>
            <a:r>
              <a:rPr lang="en-US" sz="19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for updates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None/>
            </a:pPr>
            <a:endParaRPr lang="en-US" sz="2000" dirty="0">
              <a:latin typeface="+mj-lt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5A5774-E8E0-164A-0501-7361AEE83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E5BC03-7CE3-4FE3-BC0A-0ACCA8AC1F24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3764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3764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6742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8CE8091-FB10-43D0-A736-A96A76617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" y="1298058"/>
            <a:ext cx="8782395" cy="572677"/>
          </a:xfrm>
        </p:spPr>
        <p:txBody>
          <a:bodyPr>
            <a:normAutofit fontScale="90000"/>
          </a:bodyPr>
          <a:lstStyle/>
          <a:p>
            <a:pPr marL="0" marR="0"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200" dirty="0">
                <a:effectLst/>
              </a:rPr>
              <a:t>Fraudulent Account/Applications Update</a:t>
            </a:r>
            <a:endParaRPr lang="en-US" sz="3200" dirty="0">
              <a:solidFill>
                <a:srgbClr val="000000"/>
              </a:solidFill>
              <a:effectLst/>
              <a:latin typeface="Franklin Gothic Book" panose="020B0503020102020204" pitchFamily="34" charset="0"/>
              <a:ea typeface="Calibri" panose="020F0502020204030204" pitchFamily="34" charset="0"/>
              <a:cs typeface="SourceSansPro-Light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AE09F93-902E-A87C-0328-5D4267EFF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560" y="2019991"/>
            <a:ext cx="8646160" cy="4582709"/>
          </a:xfrm>
        </p:spPr>
        <p:txBody>
          <a:bodyPr lIns="91440" tIns="45720" rIns="91440" bIns="45720" anchor="t"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dirty="0"/>
              <a:t>IT ctcLink Support meeting monthly with subgroup </a:t>
            </a:r>
          </a:p>
          <a:p>
            <a:r>
              <a:rPr lang="en-US" dirty="0"/>
              <a:t>Reviewing results from survey for business processes/practices to define global requirements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dirty="0"/>
              <a:t>SBCTC Support to deploy Okta in front of Online Admissions Application Portal (OAAP) 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dirty="0"/>
              <a:t>Provides behind-the-scenes data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dirty="0"/>
              <a:t>Assists with student and staff ability to reset passwords 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dirty="0"/>
              <a:t>Analyzing security options from Kastech (OAAP vendor)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dirty="0"/>
              <a:t>Researching identity verification options 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endParaRPr lang="en-US" dirty="0"/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n-US" dirty="0"/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AEF89DC-1DD1-0117-1030-67C0E7406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E5BC03-7CE3-4FE3-BC0A-0ACCA8AC1F24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3764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3764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6723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BCTC">
      <a:dk1>
        <a:srgbClr val="003764"/>
      </a:dk1>
      <a:lt1>
        <a:sysClr val="window" lastClr="FFFFFF"/>
      </a:lt1>
      <a:dk2>
        <a:srgbClr val="0071CE"/>
      </a:dk2>
      <a:lt2>
        <a:srgbClr val="C3C6C8"/>
      </a:lt2>
      <a:accent1>
        <a:srgbClr val="F4CD00"/>
      </a:accent1>
      <a:accent2>
        <a:srgbClr val="65CBC9"/>
      </a:accent2>
      <a:accent3>
        <a:srgbClr val="FFB547"/>
      </a:accent3>
      <a:accent4>
        <a:srgbClr val="00C18B"/>
      </a:accent4>
      <a:accent5>
        <a:srgbClr val="3D6489"/>
      </a:accent5>
      <a:accent6>
        <a:srgbClr val="2A70B8"/>
      </a:accent6>
      <a:hlink>
        <a:srgbClr val="0563C1"/>
      </a:hlink>
      <a:folHlink>
        <a:srgbClr val="954F72"/>
      </a:folHlink>
    </a:clrScheme>
    <a:fontScheme name="SBCTC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3FB7EA6B-1A87-46B6-BDBC-98082029F771}" vid="{D7C6037F-0C00-4580-87BB-BDFEDA1BD6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B105D65DB6EAC4AB6DE39AE4AF0B721" ma:contentTypeVersion="15" ma:contentTypeDescription="Create a new document." ma:contentTypeScope="" ma:versionID="fab7dce311e461f5ca3437a818adb8ac">
  <xsd:schema xmlns:xsd="http://www.w3.org/2001/XMLSchema" xmlns:xs="http://www.w3.org/2001/XMLSchema" xmlns:p="http://schemas.microsoft.com/office/2006/metadata/properties" xmlns:ns3="dadf03ec-37c5-42fb-8fa5-e77d09236397" xmlns:ns4="944977ff-599e-4e54-94f2-83ace20378a1" targetNamespace="http://schemas.microsoft.com/office/2006/metadata/properties" ma:root="true" ma:fieldsID="e5e3f3c5b25b7d2b2142e2ca67679642" ns3:_="" ns4:_="">
    <xsd:import namespace="dadf03ec-37c5-42fb-8fa5-e77d09236397"/>
    <xsd:import namespace="944977ff-599e-4e54-94f2-83ace20378a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df03ec-37c5-42fb-8fa5-e77d092363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_activity" ma:index="17" nillable="true" ma:displayName="_activity" ma:hidden="true" ma:internalName="_activity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4977ff-599e-4e54-94f2-83ace20378a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adf03ec-37c5-42fb-8fa5-e77d09236397" xsi:nil="true"/>
  </documentManagement>
</p:properties>
</file>

<file path=customXml/itemProps1.xml><?xml version="1.0" encoding="utf-8"?>
<ds:datastoreItem xmlns:ds="http://schemas.openxmlformats.org/officeDocument/2006/customXml" ds:itemID="{D6C62383-CB93-4177-980A-846D5C6F23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adf03ec-37c5-42fb-8fa5-e77d09236397"/>
    <ds:schemaRef ds:uri="944977ff-599e-4e54-94f2-83ace20378a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46ED858-9350-48FE-ADC8-EAAF6E362ED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DCA586E-AEBD-4B20-9827-EAD32C0DDEE7}">
  <ds:schemaRefs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terms/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944977ff-599e-4e54-94f2-83ace20378a1"/>
    <ds:schemaRef ds:uri="dadf03ec-37c5-42fb-8fa5-e77d0923639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453</TotalTime>
  <Words>463</Words>
  <Application>Microsoft Office PowerPoint</Application>
  <PresentationFormat>On-screen Show (4:3)</PresentationFormat>
  <Paragraphs>48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Aptos</vt:lpstr>
      <vt:lpstr>Arial</vt:lpstr>
      <vt:lpstr>Calibri</vt:lpstr>
      <vt:lpstr>Franklin Gothic Book</vt:lpstr>
      <vt:lpstr>Franklin Gothic Medium</vt:lpstr>
      <vt:lpstr>SourceSansPro-Light</vt:lpstr>
      <vt:lpstr>Times New Roman</vt:lpstr>
      <vt:lpstr>Office Theme</vt:lpstr>
      <vt:lpstr>WACTC Technology Committee</vt:lpstr>
      <vt:lpstr>Financial Aid RFP Update</vt:lpstr>
      <vt:lpstr>Financial Aid updates</vt:lpstr>
      <vt:lpstr>Federal FAFSA Simplification</vt:lpstr>
      <vt:lpstr>Fraudulent Account/Applications Update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WACTC Technology Committee</dc:title>
  <dc:subject>WACTC-Tech presentation, Jan. 11, 2024</dc:subject>
  <dc:creator>Sherry Nelson</dc:creator>
  <cp:lastModifiedBy>Ana Ybarra</cp:lastModifiedBy>
  <cp:revision>25</cp:revision>
  <cp:lastPrinted>2019-12-12T20:10:40Z</cp:lastPrinted>
  <dcterms:created xsi:type="dcterms:W3CDTF">2018-05-14T23:14:43Z</dcterms:created>
  <dcterms:modified xsi:type="dcterms:W3CDTF">2024-02-29T19:14:28Z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0x0101001B105D65DB6EAC4AB6DE39AE4AF0B721</vt:lpwstr>
  </property>
  <property fmtid="{D5CDD505-2E9C-101B-9397-08002B2CF9AE}" pid="3" name="_dlc_DocIdItemGuid">
    <vt:lpwstr>f7c41efa-16a6-4d48-82ec-ec2c3f4609a4</vt:lpwstr>
  </property>
</Properties>
</file>