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26"/>
  </p:notesMasterIdLst>
  <p:handoutMasterIdLst>
    <p:handoutMasterId r:id="rId27"/>
  </p:handoutMasterIdLst>
  <p:sldIdLst>
    <p:sldId id="256" r:id="rId6"/>
    <p:sldId id="259" r:id="rId7"/>
    <p:sldId id="530" r:id="rId8"/>
    <p:sldId id="531" r:id="rId9"/>
    <p:sldId id="544" r:id="rId10"/>
    <p:sldId id="545" r:id="rId11"/>
    <p:sldId id="534" r:id="rId12"/>
    <p:sldId id="536" r:id="rId13"/>
    <p:sldId id="532" r:id="rId14"/>
    <p:sldId id="533" r:id="rId15"/>
    <p:sldId id="546" r:id="rId16"/>
    <p:sldId id="300" r:id="rId17"/>
    <p:sldId id="301" r:id="rId18"/>
    <p:sldId id="538" r:id="rId19"/>
    <p:sldId id="539" r:id="rId20"/>
    <p:sldId id="540" r:id="rId21"/>
    <p:sldId id="542" r:id="rId22"/>
    <p:sldId id="521" r:id="rId23"/>
    <p:sldId id="543" r:id="rId24"/>
    <p:sldId id="261" r:id="rId25"/>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E45211-BC56-FE6F-7978-C476B7CE7123}" name="Molly Groyer" initials="MG" userId="S::mgroyer@sbctc.edu::cd75810b-a072-4c62-ba7b-a15d7f8b0e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2973" autoAdjust="0"/>
  </p:normalViewPr>
  <p:slideViewPr>
    <p:cSldViewPr snapToGrid="0">
      <p:cViewPr varScale="1">
        <p:scale>
          <a:sx n="83" d="100"/>
          <a:sy n="83" d="100"/>
        </p:scale>
        <p:origin x="1578" y="84"/>
      </p:cViewPr>
      <p:guideLst>
        <p:guide orient="horz" pos="3144"/>
        <p:guide pos="2880"/>
      </p:guideLst>
    </p:cSldViewPr>
  </p:slideViewPr>
  <p:notesTextViewPr>
    <p:cViewPr>
      <p:scale>
        <a:sx n="125" d="100"/>
        <a:sy n="125" d="100"/>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2/22/2024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2/22/2024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3A131-AF91-D833-4F4B-8E0B57F0A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37877-DBE6-317F-5E6F-06B86586E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B9EB9-23B4-2613-9E50-960B90877611}"/>
              </a:ext>
            </a:extLst>
          </p:cNvPr>
          <p:cNvSpPr>
            <a:spLocks noGrp="1"/>
          </p:cNvSpPr>
          <p:nvPr>
            <p:ph type="body" idx="1"/>
          </p:nvPr>
        </p:nvSpPr>
        <p:spPr/>
        <p:txBody>
          <a:bodyPr/>
          <a:lstStyle/>
          <a:p>
            <a:r>
              <a:rPr lang="en-US" b="0" dirty="0"/>
              <a:t>The FA R2T4 set-up is done on the Define Rules for Return page. This page should already be set up &amp; is rolled over during AYRO, so we will quickly review this information.</a:t>
            </a:r>
          </a:p>
          <a:p>
            <a:endParaRPr lang="en-US" b="0" dirty="0"/>
          </a:p>
          <a:p>
            <a:r>
              <a:rPr lang="en-US" b="0" dirty="0"/>
              <a:t>There are two tabs – Title IV Funds tab, which defines financial aid item types for return of funds calculations &amp; the Institutional Charges tab. </a:t>
            </a:r>
          </a:p>
          <a:p>
            <a:endParaRPr lang="en-US" b="1" dirty="0"/>
          </a:p>
          <a:p>
            <a:r>
              <a:rPr lang="en-US" b="1" dirty="0"/>
              <a:t>Item type: </a:t>
            </a:r>
            <a:r>
              <a:rPr lang="en-US" dirty="0"/>
              <a:t>Select the item types that your institution has assigned to the funds awarded as financial aid. The system uses the item type to associate the financial aid transaction with the appropriate general ledger account during the general ledger process. The way in which item types are classified determines how they are processed. Only financial aid item types with a source of Federal can be selected.</a:t>
            </a:r>
          </a:p>
          <a:p>
            <a:r>
              <a:rPr lang="en-US" b="1" dirty="0"/>
              <a:t>50 Pct. Grant Protection </a:t>
            </a:r>
            <a:r>
              <a:rPr lang="en-US" dirty="0"/>
              <a:t>(50 percent grant protection): The system selects this check box based on the Item Type and Fund Type selected. Funds that are federal grants or are fully funded by federal funds are under the 50 percent rule. This rule reduces the grant amount to be returned by the student by applying an initial 50 percent reduction in the total grant amount to be repaid.</a:t>
            </a:r>
          </a:p>
          <a:p>
            <a:r>
              <a:rPr lang="en-US" b="1" dirty="0"/>
              <a:t>Fed Funds </a:t>
            </a:r>
            <a:r>
              <a:rPr lang="en-US" b="1" dirty="0" err="1"/>
              <a:t>Pct</a:t>
            </a:r>
            <a:r>
              <a:rPr lang="en-US" b="1" dirty="0"/>
              <a:t> </a:t>
            </a:r>
            <a:r>
              <a:rPr lang="en-US" dirty="0"/>
              <a:t>(federal funds percent): You can edit this field. The default is 100 percent. Enter the percentage of the fund type funded by federal funds. For example, you might enter 50 for a fund such as SEOG that might be matched 50 percent by state funds and 50 percent by federal funds.</a:t>
            </a:r>
          </a:p>
          <a:p>
            <a:r>
              <a:rPr lang="en-US" b="1" dirty="0"/>
              <a:t>Fund Type: </a:t>
            </a:r>
            <a:r>
              <a:rPr lang="en-US" dirty="0"/>
              <a:t>Select the type of Title IV program. Pell Grants, PLUS loans, SEOGs, and subsidized and unsubsidized federal Stafford loans are examples of Title IV funds.</a:t>
            </a:r>
          </a:p>
          <a:p>
            <a:endParaRPr lang="en-US" b="1" dirty="0"/>
          </a:p>
          <a:p>
            <a:endParaRPr lang="en-US" dirty="0"/>
          </a:p>
        </p:txBody>
      </p:sp>
      <p:sp>
        <p:nvSpPr>
          <p:cNvPr id="4" name="Slide Number Placeholder 3">
            <a:extLst>
              <a:ext uri="{FF2B5EF4-FFF2-40B4-BE49-F238E27FC236}">
                <a16:creationId xmlns:a16="http://schemas.microsoft.com/office/drawing/2014/main" id="{6D540DBB-4D55-B860-443A-D08D9316C35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51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B8791-E94E-7ACC-9805-766739AE2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17C5C-157F-2471-E9CF-080FE0C1C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2A0B2-34F1-4C68-1BA1-F6BE6AEF229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On the </a:t>
            </a:r>
            <a:r>
              <a:rPr lang="en-US" b="1" dirty="0"/>
              <a:t>Institutional Charges </a:t>
            </a:r>
            <a:r>
              <a:rPr lang="en-US" b="0" dirty="0"/>
              <a:t>tab, this is where colleges determine which item type groups and charge types will be included in the R2T4 worksheet.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FAR2T4H and FAR2T4TF</a:t>
            </a:r>
            <a:r>
              <a:rPr lang="en-US" b="1" baseline="0" dirty="0"/>
              <a:t> are the default values for all institutions, </a:t>
            </a:r>
            <a:r>
              <a:rPr lang="en-US" b="0" baseline="0" dirty="0"/>
              <a:t>however, colleges have individual set up for what charges are included in those groups.</a:t>
            </a:r>
            <a:r>
              <a:rPr lang="en-US" b="1" baseline="0" dirty="0"/>
              <a:t> </a:t>
            </a:r>
            <a:r>
              <a:rPr lang="en-US" b="0" baseline="0" dirty="0"/>
              <a:t>Also, </a:t>
            </a:r>
            <a:r>
              <a:rPr lang="en-US" b="1" baseline="0" dirty="0"/>
              <a:t>the </a:t>
            </a:r>
            <a:r>
              <a:rPr lang="en-US" b="1" dirty="0"/>
              <a:t>Use Actual Charges </a:t>
            </a:r>
            <a:r>
              <a:rPr lang="en-US" b="0" dirty="0"/>
              <a:t>radio button is currently selected for all colleges &amp; it uses charges calculated in Student Financials. The </a:t>
            </a:r>
            <a:r>
              <a:rPr lang="en-US" b="1" dirty="0"/>
              <a:t>Charge Type </a:t>
            </a:r>
            <a:r>
              <a:rPr lang="en-US" b="0" dirty="0"/>
              <a:t>is the type of charge </a:t>
            </a:r>
            <a:r>
              <a:rPr lang="en-US" dirty="0"/>
              <a:t>associated with the item type group. Values are Other, Room/Board, and Tuition. This field is required to be completed.</a:t>
            </a:r>
          </a:p>
          <a:p>
            <a:pPr>
              <a:lnSpc>
                <a:spcPct val="100000"/>
              </a:lnSpc>
              <a:spcBef>
                <a:spcPts val="0"/>
              </a:spcBef>
              <a:spcAft>
                <a:spcPts val="0"/>
              </a:spcAft>
            </a:pPr>
            <a:endParaRPr lang="en-US" b="1" dirty="0"/>
          </a:p>
          <a:p>
            <a:pPr>
              <a:lnSpc>
                <a:spcPct val="100000"/>
              </a:lnSpc>
              <a:spcBef>
                <a:spcPts val="0"/>
              </a:spcBef>
              <a:spcAft>
                <a:spcPts val="0"/>
              </a:spcAft>
            </a:pPr>
            <a:r>
              <a:rPr lang="en-US" b="0" dirty="0"/>
              <a:t>Use Budgeted Charges is not currently utilized by colleges. </a:t>
            </a:r>
          </a:p>
          <a:p>
            <a:endParaRPr lang="en-US" dirty="0"/>
          </a:p>
          <a:p>
            <a:endParaRPr lang="en-US" dirty="0"/>
          </a:p>
        </p:txBody>
      </p:sp>
      <p:sp>
        <p:nvSpPr>
          <p:cNvPr id="4" name="Slide Number Placeholder 3">
            <a:extLst>
              <a:ext uri="{FF2B5EF4-FFF2-40B4-BE49-F238E27FC236}">
                <a16:creationId xmlns:a16="http://schemas.microsoft.com/office/drawing/2014/main" id="{DC0B3B09-8699-44C8-5A1C-53D54BFE996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100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0D72A-88A3-1206-67B9-7288BA0C1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BDDC8-40E3-1962-E5D2-14DF9B4E9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6B13D-1770-9342-435E-7911C70D7486}"/>
              </a:ext>
            </a:extLst>
          </p:cNvPr>
          <p:cNvSpPr>
            <a:spLocks noGrp="1"/>
          </p:cNvSpPr>
          <p:nvPr>
            <p:ph type="body" idx="1"/>
          </p:nvPr>
        </p:nvSpPr>
        <p:spPr/>
        <p:txBody>
          <a:bodyPr/>
          <a:lstStyle/>
          <a:p>
            <a:r>
              <a:rPr lang="en-US" dirty="0"/>
              <a:t>Where are the Total Institutional Charges accounted for on the Return of Funds Worksheet?</a:t>
            </a:r>
          </a:p>
          <a:p>
            <a:endParaRPr lang="en-US" dirty="0"/>
          </a:p>
          <a:p>
            <a:r>
              <a:rPr lang="en-US" dirty="0"/>
              <a:t>On the Return of Funds Worksheet tab, the Total Institutional Charges value should be populated with the charges assessed to the student in Student Financials. Select the detail link to see the break down of which item types are included &amp; the amounts per item type.</a:t>
            </a:r>
          </a:p>
        </p:txBody>
      </p:sp>
      <p:sp>
        <p:nvSpPr>
          <p:cNvPr id="4" name="Slide Number Placeholder 3">
            <a:extLst>
              <a:ext uri="{FF2B5EF4-FFF2-40B4-BE49-F238E27FC236}">
                <a16:creationId xmlns:a16="http://schemas.microsoft.com/office/drawing/2014/main" id="{A2146416-A04E-9636-5753-90013AB154BB}"/>
              </a:ext>
            </a:extLst>
          </p:cNvPr>
          <p:cNvSpPr>
            <a:spLocks noGrp="1"/>
          </p:cNvSpPr>
          <p:nvPr>
            <p:ph type="sldNum" sz="quarter" idx="5"/>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1040929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18 rows, select “view all” to expand the list. The total charges is displayed in the upper left-hand corner – example: Tuition and Fees 1753.95, Room and Board 0.00, Other 0.00</a:t>
            </a:r>
          </a:p>
        </p:txBody>
      </p:sp>
      <p:sp>
        <p:nvSpPr>
          <p:cNvPr id="4" name="Slide Number Placeholder 3"/>
          <p:cNvSpPr>
            <a:spLocks noGrp="1"/>
          </p:cNvSpPr>
          <p:nvPr>
            <p:ph type="sldNum" sz="quarter" idx="5"/>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1501397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item amount per item type. Can be overridden if needed. Enter a value in the override amount field and then select Calculate on the bottom of the page. </a:t>
            </a:r>
          </a:p>
        </p:txBody>
      </p:sp>
      <p:sp>
        <p:nvSpPr>
          <p:cNvPr id="4" name="Slide Number Placeholder 3"/>
          <p:cNvSpPr>
            <a:spLocks noGrp="1"/>
          </p:cNvSpPr>
          <p:nvPr>
            <p:ph type="sldNum" sz="quarter" idx="5"/>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546613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look at a college’s set up in the system (WA220)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Self-support tree node, Gig Harbor item type</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18</a:t>
            </a:fld>
            <a:endParaRPr lang="en-US"/>
          </a:p>
        </p:txBody>
      </p:sp>
    </p:spTree>
    <p:extLst>
      <p:ext uri="{BB962C8B-B14F-4D97-AF65-F5344CB8AC3E}">
        <p14:creationId xmlns:p14="http://schemas.microsoft.com/office/powerpoint/2010/main" val="2243658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queries will help with your review of the Item Type Tree and Tree Nodes, and Item Type Groups. If changes are needed, FA &amp; SF Staff should work together to submit a ticket. </a:t>
            </a:r>
          </a:p>
        </p:txBody>
      </p:sp>
      <p:sp>
        <p:nvSpPr>
          <p:cNvPr id="4" name="Slide Number Placeholder 3"/>
          <p:cNvSpPr>
            <a:spLocks noGrp="1"/>
          </p:cNvSpPr>
          <p:nvPr>
            <p:ph type="sldNum" sz="quarter" idx="5"/>
          </p:nvPr>
        </p:nvSpPr>
        <p:spPr/>
        <p:txBody>
          <a:bodyPr/>
          <a:lstStyle/>
          <a:p>
            <a:fld id="{87384A02-D147-49A8-A06D-A5C08FF69055}" type="slidenum">
              <a:rPr lang="en-US" smtClean="0"/>
              <a:t>19</a:t>
            </a:fld>
            <a:endParaRPr lang="en-US"/>
          </a:p>
        </p:txBody>
      </p:sp>
    </p:spTree>
    <p:extLst>
      <p:ext uri="{BB962C8B-B14F-4D97-AF65-F5344CB8AC3E}">
        <p14:creationId xmlns:p14="http://schemas.microsoft.com/office/powerpoint/2010/main" val="184589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Welcome to the FA </a:t>
            </a:r>
            <a:r>
              <a:rPr lang="en-US" sz="1050" baseline="0" dirty="0"/>
              <a:t>R2T4 Worksheet Work Session – Part 2!</a:t>
            </a:r>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2</a:t>
            </a:fld>
            <a:endParaRPr lang="en-US"/>
          </a:p>
        </p:txBody>
      </p:sp>
    </p:spTree>
    <p:extLst>
      <p:ext uri="{BB962C8B-B14F-4D97-AF65-F5344CB8AC3E}">
        <p14:creationId xmlns:p14="http://schemas.microsoft.com/office/powerpoint/2010/main" val="193054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federal definition of Institutional Charges for R2T4 - </a:t>
            </a:r>
          </a:p>
          <a:p>
            <a:endParaRPr lang="en-US" dirty="0"/>
          </a:p>
          <a:p>
            <a:pPr marL="0" indent="0">
              <a:buNone/>
            </a:pPr>
            <a:r>
              <a:rPr lang="en-US" dirty="0"/>
              <a:t>As noted in the 2023-2024 FSA Handbook, Volume 5 – Withdrawals and the Return of Title IV Funds</a:t>
            </a:r>
          </a:p>
          <a:p>
            <a:pPr marL="0" indent="0">
              <a:buNone/>
            </a:pPr>
            <a:r>
              <a:rPr lang="en-US" sz="1200" dirty="0"/>
              <a:t>“Institutional charges are used to determine the portion of unearned Title IV aid that the school is responsible for returning. Schools must ensure that all appropriate fees, as well as applicable charges for books, supplies, materials, and equipment, are included in Step 5 of the R2T4 calculation. Institutional charges do not affect the amount of Title IV aid earned by a student who withdraws.”</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a:t>
            </a:fld>
            <a:endParaRPr lang="en-US"/>
          </a:p>
        </p:txBody>
      </p:sp>
    </p:spTree>
    <p:extLst>
      <p:ext uri="{BB962C8B-B14F-4D97-AF65-F5344CB8AC3E}">
        <p14:creationId xmlns:p14="http://schemas.microsoft.com/office/powerpoint/2010/main" val="388285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D1562-D5FC-941E-1B74-97689F564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5A3CC-9CFC-23EF-DD69-C176AA044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EB6EF-B531-837C-B504-5526B1CBBA12}"/>
              </a:ext>
            </a:extLst>
          </p:cNvPr>
          <p:cNvSpPr>
            <a:spLocks noGrp="1"/>
          </p:cNvSpPr>
          <p:nvPr>
            <p:ph type="body" idx="1"/>
          </p:nvPr>
        </p:nvSpPr>
        <p:spPr/>
        <p:txBody>
          <a:bodyPr/>
          <a:lstStyle/>
          <a:p>
            <a:r>
              <a:rPr lang="en-US" dirty="0"/>
              <a:t>Why is this important? On the R2T4 Worksheet: Step 5, or field L – Total Institutional Charges, the value must accurately display the total charges, so that the worksheet can calculate “the portion of unearned Title IV aid that the school is responsible for returning.”</a:t>
            </a:r>
          </a:p>
          <a:p>
            <a:pPr marL="404813" lvl="1" indent="-342900"/>
            <a:endParaRPr lang="en-US" dirty="0"/>
          </a:p>
          <a:p>
            <a:pPr marL="404813" lvl="1" indent="-342900"/>
            <a:r>
              <a:rPr lang="en-US" dirty="0"/>
              <a:t>In PeopleSoft, institutional charges are assessed by charge item types</a:t>
            </a:r>
          </a:p>
          <a:p>
            <a:pPr lvl="1"/>
            <a:endParaRPr lang="en-US" dirty="0"/>
          </a:p>
          <a:p>
            <a:pPr marL="400050" lvl="1" indent="-342900"/>
            <a:r>
              <a:rPr lang="en-US" dirty="0"/>
              <a:t>We will be reviewing the set-up in PeopleSoft to ensure the correct charge item types are included in the R2T4 worksheet.</a:t>
            </a:r>
          </a:p>
          <a:p>
            <a:endParaRPr lang="en-US" dirty="0"/>
          </a:p>
        </p:txBody>
      </p:sp>
      <p:sp>
        <p:nvSpPr>
          <p:cNvPr id="4" name="Slide Number Placeholder 3">
            <a:extLst>
              <a:ext uri="{FF2B5EF4-FFF2-40B4-BE49-F238E27FC236}">
                <a16:creationId xmlns:a16="http://schemas.microsoft.com/office/drawing/2014/main" id="{0A9665E1-1296-DA60-8796-4F19883B65FD}"/>
              </a:ext>
            </a:extLst>
          </p:cNvPr>
          <p:cNvSpPr>
            <a:spLocks noGrp="1"/>
          </p:cNvSpPr>
          <p:nvPr>
            <p:ph type="sldNum" sz="quarter" idx="5"/>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164878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561F8-EDAC-C3C1-F3EE-6396A2472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48C00-FB43-9F69-4BAF-9C2DD9836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DA9F5-D190-3505-5560-9E0586EA93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FF0BED-CE3F-FE20-F12B-E948637D5C7B}"/>
              </a:ext>
            </a:extLst>
          </p:cNvPr>
          <p:cNvSpPr>
            <a:spLocks noGrp="1"/>
          </p:cNvSpPr>
          <p:nvPr>
            <p:ph type="sldNum" sz="quarter" idx="5"/>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268440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A2EE9-D99B-1F8E-4078-BB1E2B15E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E9BA1-DEEB-C392-7E39-A1E87FE38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41A31-426B-CBE8-CD61-9F2290A2B4E3}"/>
              </a:ext>
            </a:extLst>
          </p:cNvPr>
          <p:cNvSpPr>
            <a:spLocks noGrp="1"/>
          </p:cNvSpPr>
          <p:nvPr>
            <p:ph type="body" idx="1"/>
          </p:nvPr>
        </p:nvSpPr>
        <p:spPr/>
        <p:txBody>
          <a:bodyPr/>
          <a:lstStyle/>
          <a:p>
            <a:r>
              <a:rPr lang="en-US" dirty="0"/>
              <a:t>Item Types are organized in the Item Type Tree. In Tree Manager, each institution has their own Item Type Tree. Colleges access this page in the Tree Viewer.</a:t>
            </a:r>
          </a:p>
          <a:p>
            <a:endParaRPr lang="en-US" dirty="0"/>
          </a:p>
          <a:p>
            <a:r>
              <a:rPr lang="en-US" dirty="0"/>
              <a:t>The tree levels </a:t>
            </a:r>
            <a:r>
              <a:rPr lang="en-US" b="0" i="0" dirty="0">
                <a:solidFill>
                  <a:srgbClr val="000000"/>
                </a:solidFill>
                <a:effectLst/>
                <a:latin typeface="Arial" panose="020B0604020202020204" pitchFamily="34" charset="0"/>
              </a:rPr>
              <a:t>provide a way to organize tree nodes. In most trees, all nodes at the same level represent the same kind of information. In the item type tree, there are typically tree nodes for charges, payments, and refunds. The nodes can be broken down further. For example, under ALL_CHARGES nodes, there are nodes for TERM_FEES, CLASS_FEES, COURSE_FEES, etc. Today, we will be focusing on charge item types.</a:t>
            </a:r>
          </a:p>
          <a:p>
            <a:endParaRPr lang="en-US" dirty="0"/>
          </a:p>
        </p:txBody>
      </p:sp>
      <p:sp>
        <p:nvSpPr>
          <p:cNvPr id="4" name="Slide Number Placeholder 3">
            <a:extLst>
              <a:ext uri="{FF2B5EF4-FFF2-40B4-BE49-F238E27FC236}">
                <a16:creationId xmlns:a16="http://schemas.microsoft.com/office/drawing/2014/main" id="{A75B3FDD-F25E-4A79-EE5C-3DE0A65E8DD6}"/>
              </a:ext>
            </a:extLst>
          </p:cNvPr>
          <p:cNvSpPr>
            <a:spLocks noGrp="1"/>
          </p:cNvSpPr>
          <p:nvPr>
            <p:ph type="sldNum" sz="quarter" idx="5"/>
          </p:nvPr>
        </p:nvSpPr>
        <p:spPr/>
        <p:txBody>
          <a:bodyPr/>
          <a:lstStyle/>
          <a:p>
            <a:fld id="{87384A02-D147-49A8-A06D-A5C08FF69055}" type="slidenum">
              <a:rPr lang="en-US" smtClean="0"/>
              <a:t>7</a:t>
            </a:fld>
            <a:endParaRPr lang="en-US"/>
          </a:p>
        </p:txBody>
      </p:sp>
    </p:spTree>
    <p:extLst>
      <p:ext uri="{BB962C8B-B14F-4D97-AF65-F5344CB8AC3E}">
        <p14:creationId xmlns:p14="http://schemas.microsoft.com/office/powerpoint/2010/main" val="3314205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409B6-70CE-1C3F-8DCC-14574D0F5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594CD-D30D-AB9F-3DE4-BFDD2FA0C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0D0438-D62B-DAF0-158E-0603DAD4C9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Item Types can then be assigned to Item Type Groups via Tree Node. Nodes can be added or removed from the group, if needed. The Item Type Groups are then used on the FA R2T4 set-up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in Item Type Group </a:t>
            </a:r>
            <a:r>
              <a:rPr lang="en-US" b="1" dirty="0"/>
              <a:t>FAR2T4F – FA R2T4 Tuition and Fees, </a:t>
            </a:r>
            <a:r>
              <a:rPr lang="en-US" b="0" dirty="0"/>
              <a:t>CLASS_FEES, COURSE_FEES, and TERM_FEES tree nodes are assigned.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Tree Name – displays the Item Type Tree for your institution.</a:t>
            </a:r>
          </a:p>
        </p:txBody>
      </p:sp>
      <p:sp>
        <p:nvSpPr>
          <p:cNvPr id="4" name="Slide Number Placeholder 3">
            <a:extLst>
              <a:ext uri="{FF2B5EF4-FFF2-40B4-BE49-F238E27FC236}">
                <a16:creationId xmlns:a16="http://schemas.microsoft.com/office/drawing/2014/main" id="{99C3F4A8-EE65-E793-A603-9A5279225EEB}"/>
              </a:ext>
            </a:extLst>
          </p:cNvPr>
          <p:cNvSpPr>
            <a:spLocks noGrp="1"/>
          </p:cNvSpPr>
          <p:nvPr>
            <p:ph type="sldNum" sz="quarter" idx="5"/>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214078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329F3-F901-FAD6-6EF9-CD2177B24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23689-9369-1AF3-2235-BA13080C2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D76C9A-899E-D4A8-3B67-6677A139EF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Item Type Group </a:t>
            </a:r>
            <a:r>
              <a:rPr lang="en-US" b="1" dirty="0"/>
              <a:t>FAR2T4H – FA R2T4 Housing, </a:t>
            </a:r>
            <a:r>
              <a:rPr lang="en-US" b="0" dirty="0"/>
              <a:t>currently includes HOUSING Tree Node &amp; all corresponding housing related charge item types.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338A9299-8734-D25E-3F24-177F62132E77}"/>
              </a:ext>
            </a:extLst>
          </p:cNvPr>
          <p:cNvSpPr>
            <a:spLocks noGrp="1"/>
          </p:cNvSpPr>
          <p:nvPr>
            <p:ph type="sldNum" sz="quarter" idx="5"/>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140888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E7C36-50DA-7414-30EE-2BC92AF1D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97CFD-BBB8-7192-9464-E1676E163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EDE7C-8180-CFD5-5FA1-A6FFD63BBB38}"/>
              </a:ext>
            </a:extLst>
          </p:cNvPr>
          <p:cNvSpPr>
            <a:spLocks noGrp="1"/>
          </p:cNvSpPr>
          <p:nvPr>
            <p:ph type="body" idx="1"/>
          </p:nvPr>
        </p:nvSpPr>
        <p:spPr/>
        <p:txBody>
          <a:bodyPr/>
          <a:lstStyle/>
          <a:p>
            <a:r>
              <a:rPr lang="en-US" dirty="0"/>
              <a:t>Now, let’s review how the item type groups are accounted for on the FA set-up pages.</a:t>
            </a:r>
          </a:p>
        </p:txBody>
      </p:sp>
      <p:sp>
        <p:nvSpPr>
          <p:cNvPr id="4" name="Slide Number Placeholder 3">
            <a:extLst>
              <a:ext uri="{FF2B5EF4-FFF2-40B4-BE49-F238E27FC236}">
                <a16:creationId xmlns:a16="http://schemas.microsoft.com/office/drawing/2014/main" id="{5AB77070-161C-FFFB-2C58-4D553D4A5B72}"/>
              </a:ext>
            </a:extLst>
          </p:cNvPr>
          <p:cNvSpPr>
            <a:spLocks noGrp="1"/>
          </p:cNvSpPr>
          <p:nvPr>
            <p:ph type="sldNum" sz="quarter" idx="5"/>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4019302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2/22/2024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2/22/2024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071040" y="1052215"/>
            <a:ext cx="6426237" cy="2238375"/>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6000"/>
              <a:buFont typeface="Calibri"/>
              <a:buNone/>
              <a:defRPr sz="421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071040" y="3376911"/>
            <a:ext cx="6426237" cy="1552277"/>
          </a:xfrm>
          <a:prstGeom prst="rect">
            <a:avLst/>
          </a:prstGeom>
          <a:noFill/>
          <a:ln>
            <a:noFill/>
          </a:ln>
        </p:spPr>
        <p:txBody>
          <a:bodyPr spcFirstLastPara="1" wrap="square" lIns="91425" tIns="45700" rIns="91425" bIns="45700" anchor="t" anchorCtr="0">
            <a:normAutofit/>
          </a:bodyPr>
          <a:lstStyle>
            <a:lvl1pPr lvl="0" algn="ctr">
              <a:spcBef>
                <a:spcPts val="337"/>
              </a:spcBef>
              <a:spcAft>
                <a:spcPts val="0"/>
              </a:spcAft>
              <a:buClr>
                <a:schemeClr val="dk1"/>
              </a:buClr>
              <a:buSzPts val="2400"/>
              <a:buNone/>
              <a:defRPr sz="1687"/>
            </a:lvl1pPr>
            <a:lvl2pPr lvl="1" algn="ctr">
              <a:spcBef>
                <a:spcPts val="281"/>
              </a:spcBef>
              <a:spcAft>
                <a:spcPts val="0"/>
              </a:spcAft>
              <a:buClr>
                <a:schemeClr val="dk1"/>
              </a:buClr>
              <a:buSzPts val="2000"/>
              <a:buNone/>
              <a:defRPr sz="1406"/>
            </a:lvl2pPr>
            <a:lvl3pPr lvl="2" algn="ctr">
              <a:spcBef>
                <a:spcPts val="253"/>
              </a:spcBef>
              <a:spcAft>
                <a:spcPts val="0"/>
              </a:spcAft>
              <a:buClr>
                <a:schemeClr val="dk1"/>
              </a:buClr>
              <a:buSzPts val="1800"/>
              <a:buNone/>
              <a:defRPr sz="1265"/>
            </a:lvl3pPr>
            <a:lvl4pPr lvl="3" algn="ctr">
              <a:spcBef>
                <a:spcPts val="225"/>
              </a:spcBef>
              <a:spcAft>
                <a:spcPts val="0"/>
              </a:spcAft>
              <a:buClr>
                <a:schemeClr val="dk1"/>
              </a:buClr>
              <a:buSzPts val="1600"/>
              <a:buNone/>
              <a:defRPr sz="1124"/>
            </a:lvl4pPr>
            <a:lvl5pPr lvl="4" algn="ctr">
              <a:spcBef>
                <a:spcPts val="225"/>
              </a:spcBef>
              <a:spcAft>
                <a:spcPts val="0"/>
              </a:spcAft>
              <a:buClr>
                <a:schemeClr val="dk1"/>
              </a:buClr>
              <a:buSzPts val="1600"/>
              <a:buNone/>
              <a:defRPr sz="1124"/>
            </a:lvl5pPr>
            <a:lvl6pPr lvl="5" algn="ctr">
              <a:spcBef>
                <a:spcPts val="225"/>
              </a:spcBef>
              <a:spcAft>
                <a:spcPts val="0"/>
              </a:spcAft>
              <a:buClr>
                <a:schemeClr val="dk1"/>
              </a:buClr>
              <a:buSzPts val="1600"/>
              <a:buNone/>
              <a:defRPr sz="1124"/>
            </a:lvl6pPr>
            <a:lvl7pPr lvl="6" algn="ctr">
              <a:spcBef>
                <a:spcPts val="225"/>
              </a:spcBef>
              <a:spcAft>
                <a:spcPts val="0"/>
              </a:spcAft>
              <a:buClr>
                <a:schemeClr val="dk1"/>
              </a:buClr>
              <a:buSzPts val="1600"/>
              <a:buNone/>
              <a:defRPr sz="1124"/>
            </a:lvl7pPr>
            <a:lvl8pPr lvl="7" algn="ctr">
              <a:spcBef>
                <a:spcPts val="225"/>
              </a:spcBef>
              <a:spcAft>
                <a:spcPts val="0"/>
              </a:spcAft>
              <a:buClr>
                <a:schemeClr val="dk1"/>
              </a:buClr>
              <a:buSzPts val="1600"/>
              <a:buNone/>
              <a:defRPr sz="1124"/>
            </a:lvl8pPr>
            <a:lvl9pPr lvl="8" algn="ctr">
              <a:spcBef>
                <a:spcPts val="225"/>
              </a:spcBef>
              <a:spcAft>
                <a:spcPts val="0"/>
              </a:spcAft>
              <a:buClr>
                <a:schemeClr val="dk1"/>
              </a:buClr>
              <a:buSzPts val="1600"/>
              <a:buNone/>
              <a:defRPr sz="1124"/>
            </a:lvl9pPr>
          </a:lstStyle>
          <a:p>
            <a:endParaRPr/>
          </a:p>
        </p:txBody>
      </p:sp>
      <p:sp>
        <p:nvSpPr>
          <p:cNvPr id="18" name="Google Shape;18;p3"/>
          <p:cNvSpPr txBox="1">
            <a:spLocks noGrp="1"/>
          </p:cNvSpPr>
          <p:nvPr>
            <p:ph type="dt" idx="10"/>
          </p:nvPr>
        </p:nvSpPr>
        <p:spPr>
          <a:xfrm>
            <a:off x="321312" y="5959078"/>
            <a:ext cx="1499455" cy="34230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2195631" y="5959078"/>
            <a:ext cx="2034975" cy="34230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4605470" y="5959078"/>
            <a:ext cx="1499455" cy="3423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1783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2/22/2024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2/22/2024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2/22/2024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2/22/2024</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2/22/2024</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2/22/2024</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2/22/2024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2/22/2024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sapartners.ed.gov/sites/default/files/2023-2024/2023-2024_Federal_Student_Aid_Handbook/_knowledge-center_fsa-handbook_2023-2024_vol5.pdf"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48343" y="827314"/>
            <a:ext cx="8610599" cy="4974772"/>
          </a:xfrm>
          <a:prstGeom prst="rect">
            <a:avLst/>
          </a:prstGeom>
          <a:noFill/>
          <a:ln>
            <a:noFill/>
          </a:ln>
        </p:spPr>
      </p:pic>
      <p:pic>
        <p:nvPicPr>
          <p:cNvPr id="90" name="Google Shape;90;p1"/>
          <p:cNvPicPr preferRelativeResize="0"/>
          <p:nvPr/>
        </p:nvPicPr>
        <p:blipFill rotWithShape="1">
          <a:blip r:embed="rId4">
            <a:alphaModFix/>
          </a:blip>
          <a:srcRect/>
          <a:stretch/>
        </p:blipFill>
        <p:spPr>
          <a:xfrm>
            <a:off x="0" y="0"/>
            <a:ext cx="231206" cy="6858000"/>
          </a:xfrm>
          <a:prstGeom prst="rect">
            <a:avLst/>
          </a:prstGeom>
          <a:noFill/>
          <a:ln>
            <a:noFill/>
          </a:ln>
        </p:spPr>
      </p:pic>
      <p:pic>
        <p:nvPicPr>
          <p:cNvPr id="91" name="Google Shape;91;p1"/>
          <p:cNvPicPr preferRelativeResize="0"/>
          <p:nvPr/>
        </p:nvPicPr>
        <p:blipFill rotWithShape="1">
          <a:blip r:embed="rId5">
            <a:alphaModFix/>
          </a:blip>
          <a:srcRect/>
          <a:stretch/>
        </p:blipFill>
        <p:spPr>
          <a:xfrm>
            <a:off x="2329543" y="1491088"/>
            <a:ext cx="4144018" cy="2540373"/>
          </a:xfrm>
          <a:prstGeom prst="rect">
            <a:avLst/>
          </a:prstGeom>
          <a:noFill/>
          <a:ln>
            <a:noFill/>
          </a:ln>
        </p:spPr>
      </p:pic>
      <p:sp>
        <p:nvSpPr>
          <p:cNvPr id="92" name="Google Shape;92;p1"/>
          <p:cNvSpPr/>
          <p:nvPr/>
        </p:nvSpPr>
        <p:spPr>
          <a:xfrm>
            <a:off x="2075139" y="1494435"/>
            <a:ext cx="2129842" cy="1332105"/>
          </a:xfrm>
          <a:prstGeom prst="rect">
            <a:avLst/>
          </a:prstGeom>
          <a:noFill/>
          <a:ln>
            <a:noFill/>
          </a:ln>
        </p:spPr>
        <p:txBody>
          <a:bodyPr spcFirstLastPara="1" wrap="square" lIns="66940" tIns="66940" rIns="66940" bIns="0" anchor="t" anchorCtr="0">
            <a:noAutofit/>
          </a:bodyPr>
          <a:lstStyle/>
          <a:p>
            <a:pPr algn="r"/>
            <a:r>
              <a:rPr lang="en-US" sz="2530">
                <a:solidFill>
                  <a:srgbClr val="FFFFFF"/>
                </a:solidFill>
                <a:latin typeface="Fira Sans"/>
                <a:ea typeface="Fira Sans"/>
                <a:cs typeface="Fira Sans"/>
                <a:sym typeface="Fira Sans"/>
              </a:rPr>
              <a:t>MEETING</a:t>
            </a:r>
            <a:endParaRPr sz="1265"/>
          </a:p>
          <a:p>
            <a:pPr algn="r"/>
            <a:r>
              <a:rPr lang="en-US" sz="2530">
                <a:solidFill>
                  <a:srgbClr val="FFFFFF"/>
                </a:solidFill>
                <a:latin typeface="Fira Sans"/>
                <a:ea typeface="Fira Sans"/>
                <a:cs typeface="Fira Sans"/>
                <a:sym typeface="Fira Sans"/>
              </a:rPr>
              <a:t>RECORDING</a:t>
            </a:r>
            <a:endParaRPr sz="1265"/>
          </a:p>
          <a:p>
            <a:pPr algn="r"/>
            <a:r>
              <a:rPr lang="en-US" sz="2530">
                <a:solidFill>
                  <a:srgbClr val="FFFFFF"/>
                </a:solidFill>
                <a:latin typeface="Fira Sans"/>
                <a:ea typeface="Fira Sans"/>
                <a:cs typeface="Fira Sans"/>
                <a:sym typeface="Fira Sans"/>
              </a:rPr>
              <a:t>NOTICE</a:t>
            </a:r>
            <a:endParaRPr sz="1265"/>
          </a:p>
        </p:txBody>
      </p:sp>
      <p:sp>
        <p:nvSpPr>
          <p:cNvPr id="93" name="Google Shape;93;p1"/>
          <p:cNvSpPr/>
          <p:nvPr/>
        </p:nvSpPr>
        <p:spPr>
          <a:xfrm>
            <a:off x="4226767" y="1514517"/>
            <a:ext cx="2164918" cy="2945359"/>
          </a:xfrm>
          <a:prstGeom prst="rect">
            <a:avLst/>
          </a:prstGeom>
          <a:noFill/>
          <a:ln>
            <a:noFill/>
          </a:ln>
        </p:spPr>
        <p:txBody>
          <a:bodyPr spcFirstLastPara="1" wrap="square" lIns="66940" tIns="66940" rIns="66940" bIns="0" anchor="t" anchorCtr="0">
            <a:noAutofit/>
          </a:bodyPr>
          <a:lstStyle/>
          <a:p>
            <a:pPr>
              <a:lnSpc>
                <a:spcPct val="125000"/>
              </a:lnSpc>
            </a:pPr>
            <a:r>
              <a:rPr lang="en-US" sz="949" dirty="0">
                <a:solidFill>
                  <a:srgbClr val="FFFFFF"/>
                </a:solidFill>
                <a:latin typeface="Fira Sans"/>
                <a:ea typeface="Fira Sans"/>
                <a:cs typeface="Fira Sans"/>
                <a:sym typeface="Fira Sans"/>
              </a:rPr>
              <a:t>The law requires consent prior to recording a person’s participation in an event. Your participation in this video conference (training) equals consent to be recorded, as required by law.</a:t>
            </a:r>
            <a:endParaRPr sz="1265" dirty="0"/>
          </a:p>
          <a:p>
            <a:pPr>
              <a:lnSpc>
                <a:spcPct val="125000"/>
              </a:lnSpc>
            </a:pPr>
            <a:r>
              <a:rPr lang="en-US" sz="949" dirty="0">
                <a:solidFill>
                  <a:srgbClr val="FFFFFF"/>
                </a:solidFill>
                <a:latin typeface="Fira Sans"/>
                <a:ea typeface="Fira Sans"/>
                <a:cs typeface="Fira Sans"/>
                <a:sym typeface="Fira Sans"/>
              </a:rPr>
              <a:t> </a:t>
            </a:r>
            <a:endParaRPr sz="1265" dirty="0"/>
          </a:p>
          <a:p>
            <a:pPr>
              <a:lnSpc>
                <a:spcPct val="125000"/>
              </a:lnSpc>
            </a:pPr>
            <a:r>
              <a:rPr lang="en-US" sz="949" dirty="0">
                <a:solidFill>
                  <a:srgbClr val="FFFFFF"/>
                </a:solidFill>
                <a:latin typeface="Fira Sans"/>
                <a:ea typeface="Fira Sans"/>
                <a:cs typeface="Fira Sans"/>
                <a:sym typeface="Fira Sans"/>
              </a:rPr>
              <a:t>If you do not consent to being recorded but choose to participate, please turn your camera off and use the chat feature to interact with the other </a:t>
            </a:r>
            <a:r>
              <a:rPr lang="en-US" sz="1054" dirty="0">
                <a:solidFill>
                  <a:srgbClr val="FFFFFF"/>
                </a:solidFill>
                <a:latin typeface="Fira Sans"/>
                <a:ea typeface="Fira Sans"/>
                <a:cs typeface="Fira Sans"/>
                <a:sym typeface="Fira Sans"/>
              </a:rPr>
              <a:t>participants</a:t>
            </a:r>
            <a:r>
              <a:rPr lang="en-US" sz="949" dirty="0">
                <a:solidFill>
                  <a:srgbClr val="FFFFFF"/>
                </a:solidFill>
                <a:latin typeface="Fira Sans"/>
                <a:ea typeface="Fira Sans"/>
                <a:cs typeface="Fira Sans"/>
                <a:sym typeface="Fira Sans"/>
              </a:rPr>
              <a:t>.</a:t>
            </a:r>
            <a:endParaRPr sz="1265" dirty="0"/>
          </a:p>
        </p:txBody>
      </p:sp>
      <p:pic>
        <p:nvPicPr>
          <p:cNvPr id="94" name="Google Shape;94;p1"/>
          <p:cNvPicPr preferRelativeResize="0"/>
          <p:nvPr/>
        </p:nvPicPr>
        <p:blipFill rotWithShape="1">
          <a:blip r:embed="rId6">
            <a:alphaModFix/>
          </a:blip>
          <a:srcRect/>
          <a:stretch/>
        </p:blipFill>
        <p:spPr>
          <a:xfrm rot="-2389217">
            <a:off x="5884670" y="1663276"/>
            <a:ext cx="2039951" cy="594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C5822-78AF-FF20-AC7E-25F02993F7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7B162F-34A5-3FA1-29BD-87D5919B29D3}"/>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
        <p:nvSpPr>
          <p:cNvPr id="3" name="Title 2">
            <a:extLst>
              <a:ext uri="{FF2B5EF4-FFF2-40B4-BE49-F238E27FC236}">
                <a16:creationId xmlns:a16="http://schemas.microsoft.com/office/drawing/2014/main" id="{6F2CAC13-D088-A7C8-07F5-ED166DBDB7E8}"/>
              </a:ext>
            </a:extLst>
          </p:cNvPr>
          <p:cNvSpPr>
            <a:spLocks noGrp="1"/>
          </p:cNvSpPr>
          <p:nvPr>
            <p:ph type="title"/>
          </p:nvPr>
        </p:nvSpPr>
        <p:spPr/>
        <p:txBody>
          <a:bodyPr/>
          <a:lstStyle/>
          <a:p>
            <a:r>
              <a:rPr lang="en-US" dirty="0"/>
              <a:t>Item type groups continued</a:t>
            </a:r>
          </a:p>
        </p:txBody>
      </p:sp>
      <p:pic>
        <p:nvPicPr>
          <p:cNvPr id="6" name="Picture 5" descr="Item Type Groups page for Group FAR2T4H. Item Type Group FAR2T4, Tree Name ITEM_SECURITY_300 and Tree Node HOUSING are annotated in green.">
            <a:extLst>
              <a:ext uri="{FF2B5EF4-FFF2-40B4-BE49-F238E27FC236}">
                <a16:creationId xmlns:a16="http://schemas.microsoft.com/office/drawing/2014/main" id="{D43FA2FC-49EE-FAFE-F409-F48219D29B29}"/>
              </a:ext>
            </a:extLst>
          </p:cNvPr>
          <p:cNvPicPr>
            <a:picLocks noChangeAspect="1"/>
          </p:cNvPicPr>
          <p:nvPr/>
        </p:nvPicPr>
        <p:blipFill>
          <a:blip r:embed="rId3"/>
          <a:stretch>
            <a:fillRect/>
          </a:stretch>
        </p:blipFill>
        <p:spPr>
          <a:xfrm>
            <a:off x="519540" y="1682446"/>
            <a:ext cx="8153039" cy="341290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BD91C42-7E3A-CB73-2A89-DDFD80D1CF21}"/>
              </a:ext>
            </a:extLst>
          </p:cNvPr>
          <p:cNvSpPr txBox="1"/>
          <p:nvPr/>
        </p:nvSpPr>
        <p:spPr>
          <a:xfrm>
            <a:off x="519540" y="889107"/>
            <a:ext cx="8378355"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a:t>Item Type Group FAR2T4H</a:t>
            </a:r>
          </a:p>
        </p:txBody>
      </p:sp>
    </p:spTree>
    <p:extLst>
      <p:ext uri="{BB962C8B-B14F-4D97-AF65-F5344CB8AC3E}">
        <p14:creationId xmlns:p14="http://schemas.microsoft.com/office/powerpoint/2010/main" val="347931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FD1FD-E525-220E-DC9B-C7E104576EA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8988FD2-B2CD-307C-B420-A5098EA43051}"/>
              </a:ext>
            </a:extLst>
          </p:cNvPr>
          <p:cNvSpPr>
            <a:spLocks noGrp="1"/>
          </p:cNvSpPr>
          <p:nvPr>
            <p:ph idx="1"/>
          </p:nvPr>
        </p:nvSpPr>
        <p:spPr>
          <a:xfrm>
            <a:off x="403512" y="84196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Financial Aid PeopleSoft Screens</a:t>
            </a:r>
          </a:p>
        </p:txBody>
      </p:sp>
    </p:spTree>
    <p:extLst>
      <p:ext uri="{BB962C8B-B14F-4D97-AF65-F5344CB8AC3E}">
        <p14:creationId xmlns:p14="http://schemas.microsoft.com/office/powerpoint/2010/main" val="242843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68836-32E0-A9FA-8F8A-89DF387F2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34233-C468-05A8-BD5A-A04D253F9B9F}"/>
              </a:ext>
            </a:extLst>
          </p:cNvPr>
          <p:cNvSpPr>
            <a:spLocks noGrp="1"/>
          </p:cNvSpPr>
          <p:nvPr>
            <p:ph type="title"/>
          </p:nvPr>
        </p:nvSpPr>
        <p:spPr>
          <a:xfrm>
            <a:off x="403166" y="1637309"/>
            <a:ext cx="8639233" cy="567814"/>
          </a:xfrm>
        </p:spPr>
        <p:txBody>
          <a:bodyPr/>
          <a:lstStyle/>
          <a:p>
            <a:r>
              <a:rPr lang="en-US" dirty="0"/>
              <a:t>Return of </a:t>
            </a:r>
            <a:r>
              <a:rPr lang="en-US" dirty="0" err="1"/>
              <a:t>Tiv</a:t>
            </a:r>
            <a:r>
              <a:rPr lang="en-US" dirty="0"/>
              <a:t> Aid rules – Title iv funds tab (define rules for return)</a:t>
            </a:r>
            <a:br>
              <a:rPr lang="en-US" dirty="0"/>
            </a:br>
            <a:endParaRPr lang="en-US" dirty="0"/>
          </a:p>
        </p:txBody>
      </p:sp>
      <p:sp>
        <p:nvSpPr>
          <p:cNvPr id="4" name="Slide Number Placeholder 3">
            <a:extLst>
              <a:ext uri="{FF2B5EF4-FFF2-40B4-BE49-F238E27FC236}">
                <a16:creationId xmlns:a16="http://schemas.microsoft.com/office/drawing/2014/main" id="{9E2D87EE-E17E-5AD9-65EF-BFB85E8DA74C}"/>
              </a:ext>
            </a:extLst>
          </p:cNvPr>
          <p:cNvSpPr>
            <a:spLocks noGrp="1"/>
          </p:cNvSpPr>
          <p:nvPr>
            <p:ph type="sldNum" sz="quarter" idx="12"/>
          </p:nvPr>
        </p:nvSpPr>
        <p:spPr/>
        <p:txBody>
          <a:bodyPr/>
          <a:lstStyle/>
          <a:p>
            <a:pPr defTabSz="342900">
              <a:defRPr/>
            </a:pPr>
            <a:fld id="{DEE5BC03-7CE3-4FE3-BC0A-0ACCA8AC1F24}" type="slidenum">
              <a:rPr lang="en-US" sz="825">
                <a:solidFill>
                  <a:prstClr val="black"/>
                </a:solidFill>
                <a:latin typeface="Franklin Gothic Book"/>
              </a:rPr>
              <a:pPr defTabSz="342900">
                <a:defRPr/>
              </a:pPr>
              <a:t>12</a:t>
            </a:fld>
            <a:endParaRPr lang="en-US" sz="825" dirty="0">
              <a:solidFill>
                <a:prstClr val="black"/>
              </a:solidFill>
              <a:latin typeface="Franklin Gothic Book"/>
            </a:endParaRPr>
          </a:p>
        </p:txBody>
      </p:sp>
      <p:pic>
        <p:nvPicPr>
          <p:cNvPr id="10" name="Picture 9" descr="Define Rules for Return page, Title IV Funds tab for WA300 Cascadia College. The 50 pct. grant protection checkboxes are highlighted in yellow. ">
            <a:extLst>
              <a:ext uri="{FF2B5EF4-FFF2-40B4-BE49-F238E27FC236}">
                <a16:creationId xmlns:a16="http://schemas.microsoft.com/office/drawing/2014/main" id="{423D5050-A8ED-5006-D316-692B18ECB583}"/>
              </a:ext>
            </a:extLst>
          </p:cNvPr>
          <p:cNvPicPr>
            <a:picLocks noChangeAspect="1"/>
          </p:cNvPicPr>
          <p:nvPr/>
        </p:nvPicPr>
        <p:blipFill>
          <a:blip r:embed="rId3"/>
          <a:stretch>
            <a:fillRect/>
          </a:stretch>
        </p:blipFill>
        <p:spPr>
          <a:xfrm>
            <a:off x="403512" y="2961965"/>
            <a:ext cx="8336975" cy="3521961"/>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D750D9E-A800-9AE5-74A5-0A5366444143}"/>
              </a:ext>
            </a:extLst>
          </p:cNvPr>
          <p:cNvSpPr txBox="1"/>
          <p:nvPr/>
        </p:nvSpPr>
        <p:spPr>
          <a:xfrm>
            <a:off x="6299199" y="2675916"/>
            <a:ext cx="2743200" cy="95410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Product Related &gt; Financial Aid &gt; Application Processing &gt; Define Rules for Return</a:t>
            </a:r>
          </a:p>
        </p:txBody>
      </p:sp>
    </p:spTree>
    <p:extLst>
      <p:ext uri="{BB962C8B-B14F-4D97-AF65-F5344CB8AC3E}">
        <p14:creationId xmlns:p14="http://schemas.microsoft.com/office/powerpoint/2010/main" val="402472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8A5D5-221F-BB0E-81DE-F2A350ACC8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768743-F499-466B-EF28-A1BCB23CBD11}"/>
              </a:ext>
            </a:extLst>
          </p:cNvPr>
          <p:cNvSpPr>
            <a:spLocks noGrp="1"/>
          </p:cNvSpPr>
          <p:nvPr>
            <p:ph type="title"/>
          </p:nvPr>
        </p:nvSpPr>
        <p:spPr>
          <a:xfrm>
            <a:off x="536860" y="1653808"/>
            <a:ext cx="8069242" cy="899243"/>
          </a:xfrm>
        </p:spPr>
        <p:txBody>
          <a:bodyPr/>
          <a:lstStyle/>
          <a:p>
            <a:r>
              <a:rPr lang="en-US" sz="3200" dirty="0"/>
              <a:t>Return of </a:t>
            </a:r>
            <a:r>
              <a:rPr lang="en-US" sz="3200" dirty="0" err="1"/>
              <a:t>Tiv</a:t>
            </a:r>
            <a:r>
              <a:rPr lang="en-US" sz="3200" dirty="0"/>
              <a:t> Aid rules – institutional charges tab</a:t>
            </a:r>
            <a:br>
              <a:rPr lang="en-US" dirty="0"/>
            </a:br>
            <a:endParaRPr lang="en-US" dirty="0"/>
          </a:p>
        </p:txBody>
      </p:sp>
      <p:sp>
        <p:nvSpPr>
          <p:cNvPr id="4" name="Slide Number Placeholder 3">
            <a:extLst>
              <a:ext uri="{FF2B5EF4-FFF2-40B4-BE49-F238E27FC236}">
                <a16:creationId xmlns:a16="http://schemas.microsoft.com/office/drawing/2014/main" id="{196F9C7E-CEA1-00DD-CA84-260010B0DA27}"/>
              </a:ext>
            </a:extLst>
          </p:cNvPr>
          <p:cNvSpPr>
            <a:spLocks noGrp="1"/>
          </p:cNvSpPr>
          <p:nvPr>
            <p:ph type="sldNum" sz="quarter" idx="12"/>
          </p:nvPr>
        </p:nvSpPr>
        <p:spPr/>
        <p:txBody>
          <a:bodyPr/>
          <a:lstStyle/>
          <a:p>
            <a:pPr defTabSz="342900">
              <a:defRPr/>
            </a:pPr>
            <a:fld id="{DEE5BC03-7CE3-4FE3-BC0A-0ACCA8AC1F24}" type="slidenum">
              <a:rPr lang="en-US" sz="825">
                <a:solidFill>
                  <a:prstClr val="black"/>
                </a:solidFill>
                <a:latin typeface="Franklin Gothic Book"/>
              </a:rPr>
              <a:pPr defTabSz="342900">
                <a:defRPr/>
              </a:pPr>
              <a:t>13</a:t>
            </a:fld>
            <a:endParaRPr lang="en-US" sz="825" dirty="0">
              <a:solidFill>
                <a:prstClr val="black"/>
              </a:solidFill>
              <a:latin typeface="Franklin Gothic Book"/>
            </a:endParaRPr>
          </a:p>
        </p:txBody>
      </p:sp>
      <p:pic>
        <p:nvPicPr>
          <p:cNvPr id="8" name="Content Placeholder 7" descr="Define Rules for Return page, Institutional Charges tab for WA300 Cascadia College. The radio button for Use Actual Charges is annotated in green. The Item Type Group section includes the FAR2T4H FA R2T4 Housing and FAR2T4F FA R2T4 Tuition and Fees groups that are annotated in green.">
            <a:extLst>
              <a:ext uri="{FF2B5EF4-FFF2-40B4-BE49-F238E27FC236}">
                <a16:creationId xmlns:a16="http://schemas.microsoft.com/office/drawing/2014/main" id="{2E34089B-110A-BAE1-CFE0-D8B15494CAD3}"/>
              </a:ext>
            </a:extLst>
          </p:cNvPr>
          <p:cNvPicPr>
            <a:picLocks noGrp="1" noChangeAspect="1"/>
          </p:cNvPicPr>
          <p:nvPr>
            <p:ph idx="1"/>
          </p:nvPr>
        </p:nvPicPr>
        <p:blipFill>
          <a:blip r:embed="rId3"/>
          <a:stretch>
            <a:fillRect/>
          </a:stretch>
        </p:blipFill>
        <p:spPr>
          <a:xfrm>
            <a:off x="662563" y="2784053"/>
            <a:ext cx="7943539" cy="3041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6032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3E77-2F3D-F05D-A9CE-588FC31DAB3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F4B8C-EA4A-A637-D1A3-CE001D9133F9}"/>
              </a:ext>
            </a:extLst>
          </p:cNvPr>
          <p:cNvSpPr>
            <a:spLocks noGrp="1"/>
          </p:cNvSpPr>
          <p:nvPr>
            <p:ph type="sldNum" sz="quarter" idx="12"/>
          </p:nvPr>
        </p:nvSpPr>
        <p:spPr/>
        <p:txBody>
          <a:bodyPr/>
          <a:lstStyle/>
          <a:p>
            <a:fld id="{DEE5BC03-7CE3-4FE3-BC0A-0ACCA8AC1F24}" type="slidenum">
              <a:rPr lang="en-US" smtClean="0"/>
              <a:pPr/>
              <a:t>14</a:t>
            </a:fld>
            <a:endParaRPr lang="en-US" dirty="0"/>
          </a:p>
        </p:txBody>
      </p:sp>
      <p:sp>
        <p:nvSpPr>
          <p:cNvPr id="3" name="Title 2">
            <a:extLst>
              <a:ext uri="{FF2B5EF4-FFF2-40B4-BE49-F238E27FC236}">
                <a16:creationId xmlns:a16="http://schemas.microsoft.com/office/drawing/2014/main" id="{43CFF781-A372-4A7C-1B64-8C055F833696}"/>
              </a:ext>
            </a:extLst>
          </p:cNvPr>
          <p:cNvSpPr>
            <a:spLocks noGrp="1"/>
          </p:cNvSpPr>
          <p:nvPr>
            <p:ph type="title"/>
          </p:nvPr>
        </p:nvSpPr>
        <p:spPr/>
        <p:txBody>
          <a:bodyPr/>
          <a:lstStyle/>
          <a:p>
            <a:r>
              <a:rPr lang="en-US" dirty="0"/>
              <a:t>R2t4 worksheet</a:t>
            </a:r>
          </a:p>
        </p:txBody>
      </p:sp>
      <p:sp>
        <p:nvSpPr>
          <p:cNvPr id="7" name="TextBox 2">
            <a:extLst>
              <a:ext uri="{FF2B5EF4-FFF2-40B4-BE49-F238E27FC236}">
                <a16:creationId xmlns:a16="http://schemas.microsoft.com/office/drawing/2014/main" id="{15C8BEB1-F134-EBF9-551C-8858A7B27B0D}"/>
              </a:ext>
            </a:extLst>
          </p:cNvPr>
          <p:cNvSpPr txBox="1"/>
          <p:nvPr/>
        </p:nvSpPr>
        <p:spPr>
          <a:xfrm>
            <a:off x="5251907" y="890394"/>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Return to Title IV Funds &gt; Create Worksheet</a:t>
            </a:r>
          </a:p>
        </p:txBody>
      </p:sp>
      <p:pic>
        <p:nvPicPr>
          <p:cNvPr id="11" name="Picture 10" descr="A screen shot of the Return of Funds Worksheet tab annotated in purple and the L. Total Institutional Charges field is annotated in purple.">
            <a:extLst>
              <a:ext uri="{FF2B5EF4-FFF2-40B4-BE49-F238E27FC236}">
                <a16:creationId xmlns:a16="http://schemas.microsoft.com/office/drawing/2014/main" id="{513E47C7-3F9A-CD96-72AB-61D61C2EE887}"/>
              </a:ext>
            </a:extLst>
          </p:cNvPr>
          <p:cNvPicPr>
            <a:picLocks noChangeAspect="1"/>
          </p:cNvPicPr>
          <p:nvPr/>
        </p:nvPicPr>
        <p:blipFill>
          <a:blip r:embed="rId3"/>
          <a:stretch>
            <a:fillRect/>
          </a:stretch>
        </p:blipFill>
        <p:spPr>
          <a:xfrm>
            <a:off x="519540" y="1597908"/>
            <a:ext cx="8257993" cy="41134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753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8E99B-FF9C-400D-9506-8C7C8E0EE2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76E8E5-3752-0F80-FD46-CF07FFC474E0}"/>
              </a:ext>
            </a:extLst>
          </p:cNvPr>
          <p:cNvSpPr>
            <a:spLocks noGrp="1"/>
          </p:cNvSpPr>
          <p:nvPr>
            <p:ph type="sldNum" sz="quarter" idx="12"/>
          </p:nvPr>
        </p:nvSpPr>
        <p:spPr/>
        <p:txBody>
          <a:bodyPr/>
          <a:lstStyle/>
          <a:p>
            <a:fld id="{DEE5BC03-7CE3-4FE3-BC0A-0ACCA8AC1F24}" type="slidenum">
              <a:rPr lang="en-US" smtClean="0"/>
              <a:pPr/>
              <a:t>15</a:t>
            </a:fld>
            <a:endParaRPr lang="en-US" dirty="0"/>
          </a:p>
        </p:txBody>
      </p:sp>
      <p:sp>
        <p:nvSpPr>
          <p:cNvPr id="3" name="Title 2">
            <a:extLst>
              <a:ext uri="{FF2B5EF4-FFF2-40B4-BE49-F238E27FC236}">
                <a16:creationId xmlns:a16="http://schemas.microsoft.com/office/drawing/2014/main" id="{39363683-2D0F-F605-85A5-03690802F5DE}"/>
              </a:ext>
            </a:extLst>
          </p:cNvPr>
          <p:cNvSpPr>
            <a:spLocks noGrp="1"/>
          </p:cNvSpPr>
          <p:nvPr>
            <p:ph type="title"/>
          </p:nvPr>
        </p:nvSpPr>
        <p:spPr/>
        <p:txBody>
          <a:bodyPr/>
          <a:lstStyle/>
          <a:p>
            <a:r>
              <a:rPr lang="en-US" dirty="0"/>
              <a:t>Field l. total institutional charges</a:t>
            </a:r>
          </a:p>
        </p:txBody>
      </p:sp>
      <p:pic>
        <p:nvPicPr>
          <p:cNvPr id="8" name="Picture 7" descr="A screenshot from Field L. Total Institutional Charges. Displays Student Institutional Charge Amounts, and Student's Institutional Charge Information. Tuition and Fees amount for $1,753.95 is annotated in green. First three rows of institutional charge information are displayed, there are a total of 18 rows. ">
            <a:extLst>
              <a:ext uri="{FF2B5EF4-FFF2-40B4-BE49-F238E27FC236}">
                <a16:creationId xmlns:a16="http://schemas.microsoft.com/office/drawing/2014/main" id="{37CD7431-647B-A16A-C5B8-A98437985E4A}"/>
              </a:ext>
            </a:extLst>
          </p:cNvPr>
          <p:cNvPicPr>
            <a:picLocks noChangeAspect="1"/>
          </p:cNvPicPr>
          <p:nvPr/>
        </p:nvPicPr>
        <p:blipFill rotWithShape="1">
          <a:blip r:embed="rId3"/>
          <a:srcRect b="19773"/>
          <a:stretch/>
        </p:blipFill>
        <p:spPr>
          <a:xfrm>
            <a:off x="570342" y="1182255"/>
            <a:ext cx="8336975" cy="2509575"/>
          </a:xfrm>
          <a:prstGeom prst="rect">
            <a:avLst/>
          </a:prstGeom>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71F44479-2B61-C866-02AD-465743413E80}"/>
              </a:ext>
            </a:extLst>
          </p:cNvPr>
          <p:cNvCxnSpPr>
            <a:cxnSpLocks/>
          </p:cNvCxnSpPr>
          <p:nvPr/>
        </p:nvCxnSpPr>
        <p:spPr>
          <a:xfrm flipV="1">
            <a:off x="6334760" y="1663700"/>
            <a:ext cx="1475740" cy="269640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89EE3A32-74AC-7F2E-3123-F9839D368CCD}"/>
              </a:ext>
            </a:extLst>
          </p:cNvPr>
          <p:cNvSpPr txBox="1"/>
          <p:nvPr/>
        </p:nvSpPr>
        <p:spPr>
          <a:xfrm>
            <a:off x="4820575" y="4379887"/>
            <a:ext cx="2601305"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000000"/>
                </a:solidFill>
              </a:rPr>
              <a:t>Be sure to select “view all” to see all the Charge Information! </a:t>
            </a:r>
          </a:p>
        </p:txBody>
      </p:sp>
    </p:spTree>
    <p:extLst>
      <p:ext uri="{BB962C8B-B14F-4D97-AF65-F5344CB8AC3E}">
        <p14:creationId xmlns:p14="http://schemas.microsoft.com/office/powerpoint/2010/main" val="406140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0572A-D5EC-A9E5-6E98-C77C779BAC8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EDB940-0759-2D2C-8FCC-2C0341FD91E3}"/>
              </a:ext>
            </a:extLst>
          </p:cNvPr>
          <p:cNvSpPr>
            <a:spLocks noGrp="1"/>
          </p:cNvSpPr>
          <p:nvPr>
            <p:ph type="sldNum" sz="quarter" idx="12"/>
          </p:nvPr>
        </p:nvSpPr>
        <p:spPr/>
        <p:txBody>
          <a:bodyPr/>
          <a:lstStyle/>
          <a:p>
            <a:fld id="{DEE5BC03-7CE3-4FE3-BC0A-0ACCA8AC1F24}" type="slidenum">
              <a:rPr lang="en-US" smtClean="0"/>
              <a:pPr/>
              <a:t>16</a:t>
            </a:fld>
            <a:endParaRPr lang="en-US" dirty="0"/>
          </a:p>
        </p:txBody>
      </p:sp>
      <p:sp>
        <p:nvSpPr>
          <p:cNvPr id="3" name="Title 2">
            <a:extLst>
              <a:ext uri="{FF2B5EF4-FFF2-40B4-BE49-F238E27FC236}">
                <a16:creationId xmlns:a16="http://schemas.microsoft.com/office/drawing/2014/main" id="{8994CD18-58BA-98B3-E2E9-4A40A1B66957}"/>
              </a:ext>
            </a:extLst>
          </p:cNvPr>
          <p:cNvSpPr>
            <a:spLocks noGrp="1"/>
          </p:cNvSpPr>
          <p:nvPr>
            <p:ph type="title"/>
          </p:nvPr>
        </p:nvSpPr>
        <p:spPr/>
        <p:txBody>
          <a:bodyPr/>
          <a:lstStyle/>
          <a:p>
            <a:r>
              <a:rPr lang="en-US" sz="3200" dirty="0"/>
              <a:t>Field l. total institutional </a:t>
            </a:r>
            <a:r>
              <a:rPr lang="en-US" sz="3200" dirty="0" err="1"/>
              <a:t>chrgs</a:t>
            </a:r>
            <a:r>
              <a:rPr lang="en-US" sz="3200" dirty="0"/>
              <a:t> cont.</a:t>
            </a:r>
          </a:p>
        </p:txBody>
      </p:sp>
      <p:pic>
        <p:nvPicPr>
          <p:cNvPr id="6" name="Content Placeholder 5" descr="A screenshot from Field L. Total Institutional Charges of the last three rows of charge type. Charge Type Tuition Item Type 2000000000450 Item Type Amount 100.05, Charge Type Tuition Item Type 2000000300000 Item Type Amount 163.90, Charge Type Tuition Item Type 1000000200000 Item Type Amount 165.95, Charge Type Tuition Item Type 1000000100000 Item Type Amount 1211.05 are annotated in green. L. Total Institutional Charges $1,753.95 annotated in green.">
            <a:extLst>
              <a:ext uri="{FF2B5EF4-FFF2-40B4-BE49-F238E27FC236}">
                <a16:creationId xmlns:a16="http://schemas.microsoft.com/office/drawing/2014/main" id="{9C71062C-BE72-0E61-61E6-AC0B804A414B}"/>
              </a:ext>
            </a:extLst>
          </p:cNvPr>
          <p:cNvPicPr>
            <a:picLocks noGrp="1" noChangeAspect="1"/>
          </p:cNvPicPr>
          <p:nvPr>
            <p:ph idx="1"/>
          </p:nvPr>
        </p:nvPicPr>
        <p:blipFill>
          <a:blip r:embed="rId3"/>
          <a:stretch>
            <a:fillRect/>
          </a:stretch>
        </p:blipFill>
        <p:spPr>
          <a:xfrm>
            <a:off x="501933" y="1080655"/>
            <a:ext cx="8337550" cy="3456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275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0BE68-9ECC-DA81-A7A2-0514026ACC7C}"/>
              </a:ext>
            </a:extLst>
          </p:cNvPr>
          <p:cNvSpPr>
            <a:spLocks noGrp="1"/>
          </p:cNvSpPr>
          <p:nvPr>
            <p:ph type="sldNum" sz="quarter" idx="12"/>
          </p:nvPr>
        </p:nvSpPr>
        <p:spPr/>
        <p:txBody>
          <a:bodyPr/>
          <a:lstStyle/>
          <a:p>
            <a:fld id="{DEE5BC03-7CE3-4FE3-BC0A-0ACCA8AC1F24}" type="slidenum">
              <a:rPr lang="en-US" smtClean="0"/>
              <a:pPr/>
              <a:t>17</a:t>
            </a:fld>
            <a:endParaRPr lang="en-US" dirty="0"/>
          </a:p>
        </p:txBody>
      </p:sp>
      <p:sp>
        <p:nvSpPr>
          <p:cNvPr id="3" name="Title 2">
            <a:extLst>
              <a:ext uri="{FF2B5EF4-FFF2-40B4-BE49-F238E27FC236}">
                <a16:creationId xmlns:a16="http://schemas.microsoft.com/office/drawing/2014/main" id="{A2C7BB81-EA16-ACA0-965C-96C56196BE77}"/>
              </a:ext>
            </a:extLst>
          </p:cNvPr>
          <p:cNvSpPr>
            <a:spLocks noGrp="1"/>
          </p:cNvSpPr>
          <p:nvPr>
            <p:ph type="title"/>
          </p:nvPr>
        </p:nvSpPr>
        <p:spPr/>
        <p:txBody>
          <a:bodyPr/>
          <a:lstStyle/>
          <a:p>
            <a:r>
              <a:rPr lang="en-US" dirty="0"/>
              <a:t>Overriding total institutional charges</a:t>
            </a:r>
          </a:p>
        </p:txBody>
      </p:sp>
      <p:sp>
        <p:nvSpPr>
          <p:cNvPr id="4" name="Content Placeholder 3">
            <a:extLst>
              <a:ext uri="{FF2B5EF4-FFF2-40B4-BE49-F238E27FC236}">
                <a16:creationId xmlns:a16="http://schemas.microsoft.com/office/drawing/2014/main" id="{4EC33E76-D9D9-541D-4767-DD987A93B736}"/>
              </a:ext>
            </a:extLst>
          </p:cNvPr>
          <p:cNvSpPr>
            <a:spLocks noGrp="1"/>
          </p:cNvSpPr>
          <p:nvPr>
            <p:ph idx="1"/>
          </p:nvPr>
        </p:nvSpPr>
        <p:spPr>
          <a:xfrm>
            <a:off x="519540" y="1433399"/>
            <a:ext cx="4369388" cy="4442958"/>
          </a:xfrm>
        </p:spPr>
        <p:txBody>
          <a:bodyPr/>
          <a:lstStyle/>
          <a:p>
            <a:pPr marL="0" indent="0">
              <a:spcBef>
                <a:spcPts val="0"/>
              </a:spcBef>
              <a:buNone/>
            </a:pPr>
            <a:r>
              <a:rPr lang="en-US" dirty="0"/>
              <a:t>After going back to the Return of Funds Worksheet, be sure to select the Calculate button again.</a:t>
            </a:r>
          </a:p>
          <a:p>
            <a:pPr marL="0" indent="0">
              <a:spcBef>
                <a:spcPts val="0"/>
              </a:spcBef>
              <a:buNone/>
            </a:pPr>
            <a:endParaRPr lang="en-US" sz="2200" dirty="0"/>
          </a:p>
          <a:p>
            <a:pPr marL="0" indent="0">
              <a:spcBef>
                <a:spcPts val="0"/>
              </a:spcBef>
              <a:buNone/>
            </a:pPr>
            <a:r>
              <a:rPr lang="en-US" sz="2200" dirty="0"/>
              <a:t>Note: this should be done if the value in field L is overridden on this tab as well</a:t>
            </a:r>
          </a:p>
        </p:txBody>
      </p:sp>
      <p:pic>
        <p:nvPicPr>
          <p:cNvPr id="6" name="Picture 5" descr="Return of Funds Worksheet tab with the orange Calculate button annotated in purple.">
            <a:extLst>
              <a:ext uri="{FF2B5EF4-FFF2-40B4-BE49-F238E27FC236}">
                <a16:creationId xmlns:a16="http://schemas.microsoft.com/office/drawing/2014/main" id="{D98188B1-7F63-B34E-6C1D-EDB3D5C4E7AF}"/>
              </a:ext>
            </a:extLst>
          </p:cNvPr>
          <p:cNvPicPr>
            <a:picLocks noChangeAspect="1"/>
          </p:cNvPicPr>
          <p:nvPr/>
        </p:nvPicPr>
        <p:blipFill rotWithShape="1">
          <a:blip r:embed="rId2"/>
          <a:srcRect r="58003"/>
          <a:stretch/>
        </p:blipFill>
        <p:spPr>
          <a:xfrm>
            <a:off x="5039594" y="1433399"/>
            <a:ext cx="3834241" cy="4547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579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College Example</a:t>
            </a:r>
          </a:p>
        </p:txBody>
      </p:sp>
    </p:spTree>
    <p:extLst>
      <p:ext uri="{BB962C8B-B14F-4D97-AF65-F5344CB8AC3E}">
        <p14:creationId xmlns:p14="http://schemas.microsoft.com/office/powerpoint/2010/main" val="44012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633FA-FC32-2565-44AF-D4FA4F18EDD4}"/>
              </a:ext>
            </a:extLst>
          </p:cNvPr>
          <p:cNvSpPr>
            <a:spLocks noGrp="1"/>
          </p:cNvSpPr>
          <p:nvPr>
            <p:ph type="sldNum" sz="quarter" idx="12"/>
          </p:nvPr>
        </p:nvSpPr>
        <p:spPr/>
        <p:txBody>
          <a:bodyPr/>
          <a:lstStyle/>
          <a:p>
            <a:fld id="{DEE5BC03-7CE3-4FE3-BC0A-0ACCA8AC1F24}" type="slidenum">
              <a:rPr lang="en-US" smtClean="0"/>
              <a:pPr/>
              <a:t>19</a:t>
            </a:fld>
            <a:endParaRPr lang="en-US" dirty="0"/>
          </a:p>
        </p:txBody>
      </p:sp>
      <p:sp>
        <p:nvSpPr>
          <p:cNvPr id="3" name="Title 2">
            <a:extLst>
              <a:ext uri="{FF2B5EF4-FFF2-40B4-BE49-F238E27FC236}">
                <a16:creationId xmlns:a16="http://schemas.microsoft.com/office/drawing/2014/main" id="{25F3593B-0D1A-7432-B842-CA9D5EDAF75F}"/>
              </a:ext>
            </a:extLst>
          </p:cNvPr>
          <p:cNvSpPr>
            <a:spLocks noGrp="1"/>
          </p:cNvSpPr>
          <p:nvPr>
            <p:ph type="title"/>
          </p:nvPr>
        </p:nvSpPr>
        <p:spPr/>
        <p:txBody>
          <a:bodyPr/>
          <a:lstStyle/>
          <a:p>
            <a:r>
              <a:rPr lang="en-US" dirty="0"/>
              <a:t>Queries</a:t>
            </a:r>
          </a:p>
        </p:txBody>
      </p:sp>
      <p:sp>
        <p:nvSpPr>
          <p:cNvPr id="4" name="Content Placeholder 3">
            <a:extLst>
              <a:ext uri="{FF2B5EF4-FFF2-40B4-BE49-F238E27FC236}">
                <a16:creationId xmlns:a16="http://schemas.microsoft.com/office/drawing/2014/main" id="{3AAD8348-CDE9-66C7-588B-1EF4C942B653}"/>
              </a:ext>
            </a:extLst>
          </p:cNvPr>
          <p:cNvSpPr>
            <a:spLocks noGrp="1"/>
          </p:cNvSpPr>
          <p:nvPr>
            <p:ph idx="1"/>
          </p:nvPr>
        </p:nvSpPr>
        <p:spPr/>
        <p:txBody>
          <a:bodyPr/>
          <a:lstStyle/>
          <a:p>
            <a:r>
              <a:rPr lang="en-US" b="0" i="0" dirty="0">
                <a:effectLst/>
                <a:latin typeface="Segoe UI" panose="020B0502040204020203" pitchFamily="34" charset="0"/>
              </a:rPr>
              <a:t>QCS_SF_ITEM_TYPE_TREE_NODE</a:t>
            </a:r>
          </a:p>
          <a:p>
            <a:pPr lvl="1"/>
            <a:r>
              <a:rPr lang="en-US" dirty="0">
                <a:latin typeface="Segoe UI" panose="020B0502040204020203" pitchFamily="34" charset="0"/>
              </a:rPr>
              <a:t>Identifies all item types in a specific Tree Node</a:t>
            </a:r>
          </a:p>
          <a:p>
            <a:pPr lvl="1"/>
            <a:endParaRPr lang="en-US" dirty="0">
              <a:latin typeface="Segoe UI" panose="020B0502040204020203" pitchFamily="34" charset="0"/>
            </a:endParaRPr>
          </a:p>
          <a:p>
            <a:r>
              <a:rPr lang="en-US" b="0" i="0" dirty="0">
                <a:effectLst/>
                <a:latin typeface="Segoe UI" panose="020B0502040204020203" pitchFamily="34" charset="0"/>
              </a:rPr>
              <a:t>QCS_SF_IT_GROUP_ITEMS</a:t>
            </a:r>
          </a:p>
          <a:p>
            <a:pPr lvl="1"/>
            <a:r>
              <a:rPr lang="en-US" dirty="0">
                <a:latin typeface="Segoe UI" panose="020B0502040204020203" pitchFamily="34" charset="0"/>
              </a:rPr>
              <a:t>Identifies all item types in an Item Type Group</a:t>
            </a:r>
          </a:p>
          <a:p>
            <a:pPr lvl="1"/>
            <a:endParaRPr lang="en-US" dirty="0"/>
          </a:p>
        </p:txBody>
      </p:sp>
    </p:spTree>
    <p:extLst>
      <p:ext uri="{BB962C8B-B14F-4D97-AF65-F5344CB8AC3E}">
        <p14:creationId xmlns:p14="http://schemas.microsoft.com/office/powerpoint/2010/main" val="275902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3896567"/>
            <a:ext cx="8336975" cy="999259"/>
          </a:xfrm>
        </p:spPr>
        <p:txBody>
          <a:bodyPr/>
          <a:lstStyle/>
          <a:p>
            <a:r>
              <a:rPr lang="en-US" sz="5200" dirty="0"/>
              <a:t>R2t4 Worksheet – </a:t>
            </a:r>
            <a:br>
              <a:rPr lang="en-US" sz="5200" dirty="0"/>
            </a:br>
            <a:r>
              <a:rPr lang="en-US" sz="5200" dirty="0"/>
              <a:t>work Session Part 2</a:t>
            </a:r>
          </a:p>
        </p:txBody>
      </p:sp>
      <p:sp>
        <p:nvSpPr>
          <p:cNvPr id="6" name="Text Placeholder 5"/>
          <p:cNvSpPr>
            <a:spLocks noGrp="1"/>
          </p:cNvSpPr>
          <p:nvPr>
            <p:ph type="body" sz="quarter" idx="10"/>
          </p:nvPr>
        </p:nvSpPr>
        <p:spPr>
          <a:xfrm>
            <a:off x="369887" y="5438999"/>
            <a:ext cx="8505888" cy="1181721"/>
          </a:xfrm>
        </p:spPr>
        <p:txBody>
          <a:bodyPr/>
          <a:lstStyle/>
          <a:p>
            <a:r>
              <a:rPr lang="en-US" dirty="0"/>
              <a:t>Molly Groyer - ctcLink Functional Analyst | Financial Aid</a:t>
            </a:r>
          </a:p>
          <a:p>
            <a:r>
              <a:rPr lang="en-US" dirty="0"/>
              <a:t>Charles Sapien - ctcLink Functional Analyst | Student Financials </a:t>
            </a:r>
          </a:p>
          <a:p>
            <a:r>
              <a:rPr lang="en-US" dirty="0"/>
              <a:t>February 2024</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a:t>Work Session </a:t>
            </a:r>
            <a:r>
              <a:rPr lang="en-US" dirty="0"/>
              <a:t>for the R2T4 Institutional Charges is complete!</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CBE8-2D75-3784-A548-2AA50C9BB46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4DF03E-47E3-5EE0-12C3-1FE0D9A07390}"/>
              </a:ext>
            </a:extLst>
          </p:cNvPr>
          <p:cNvSpPr>
            <a:spLocks noGrp="1"/>
          </p:cNvSpPr>
          <p:nvPr>
            <p:ph idx="1"/>
          </p:nvPr>
        </p:nvSpPr>
        <p:spPr>
          <a:xfrm>
            <a:off x="536860" y="2252026"/>
            <a:ext cx="8336975" cy="3757046"/>
          </a:xfrm>
        </p:spPr>
        <p:txBody>
          <a:bodyPr/>
          <a:lstStyle/>
          <a:p>
            <a:r>
              <a:rPr lang="en-US" sz="2600" dirty="0"/>
              <a:t>Overview of Institutional Charges for R2T4</a:t>
            </a:r>
          </a:p>
          <a:p>
            <a:r>
              <a:rPr lang="en-US" sz="2600" dirty="0"/>
              <a:t>Review Item Type Tree, Tree Node and Item Type Group set-up</a:t>
            </a:r>
          </a:p>
          <a:p>
            <a:r>
              <a:rPr lang="en-US" sz="2600" dirty="0"/>
              <a:t>Review Financial Aid set-up for R2T4 worksheet</a:t>
            </a:r>
          </a:p>
          <a:p>
            <a:r>
              <a:rPr lang="en-US" sz="2600" dirty="0"/>
              <a:t>Discuss how institutional charges are accounted for on the R2T4 Worksheet</a:t>
            </a:r>
          </a:p>
          <a:p>
            <a:r>
              <a:rPr lang="en-US" sz="2600" dirty="0"/>
              <a:t>Available queries for item type nodes and groups</a:t>
            </a:r>
          </a:p>
          <a:p>
            <a:endParaRPr lang="en-US" sz="2600" dirty="0"/>
          </a:p>
          <a:p>
            <a:pPr lvl="1"/>
            <a:endParaRPr lang="en-US" dirty="0"/>
          </a:p>
        </p:txBody>
      </p:sp>
      <p:sp>
        <p:nvSpPr>
          <p:cNvPr id="4" name="Slide Number Placeholder 3">
            <a:extLst>
              <a:ext uri="{FF2B5EF4-FFF2-40B4-BE49-F238E27FC236}">
                <a16:creationId xmlns:a16="http://schemas.microsoft.com/office/drawing/2014/main" id="{18662B6F-C6F3-81CD-0C77-DE3266723CAB}"/>
              </a:ext>
            </a:extLst>
          </p:cNvPr>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334761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12FC98-6D4C-82D1-9367-CCAFAA1ED727}"/>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
        <p:nvSpPr>
          <p:cNvPr id="3" name="Title 2">
            <a:extLst>
              <a:ext uri="{FF2B5EF4-FFF2-40B4-BE49-F238E27FC236}">
                <a16:creationId xmlns:a16="http://schemas.microsoft.com/office/drawing/2014/main" id="{2C40B859-D20F-ADCC-CDD9-4C89E608A898}"/>
              </a:ext>
            </a:extLst>
          </p:cNvPr>
          <p:cNvSpPr>
            <a:spLocks noGrp="1"/>
          </p:cNvSpPr>
          <p:nvPr>
            <p:ph type="title"/>
          </p:nvPr>
        </p:nvSpPr>
        <p:spPr/>
        <p:txBody>
          <a:bodyPr/>
          <a:lstStyle/>
          <a:p>
            <a:r>
              <a:rPr lang="en-US" dirty="0"/>
              <a:t>Federal definition of institutional charges</a:t>
            </a:r>
          </a:p>
        </p:txBody>
      </p:sp>
      <p:sp>
        <p:nvSpPr>
          <p:cNvPr id="4" name="Content Placeholder 3">
            <a:extLst>
              <a:ext uri="{FF2B5EF4-FFF2-40B4-BE49-F238E27FC236}">
                <a16:creationId xmlns:a16="http://schemas.microsoft.com/office/drawing/2014/main" id="{72D8BA64-6805-4465-94BA-49D7B7BFA1B4}"/>
              </a:ext>
            </a:extLst>
          </p:cNvPr>
          <p:cNvSpPr>
            <a:spLocks noGrp="1"/>
          </p:cNvSpPr>
          <p:nvPr>
            <p:ph idx="1"/>
          </p:nvPr>
        </p:nvSpPr>
        <p:spPr>
          <a:xfrm>
            <a:off x="536860" y="1321825"/>
            <a:ext cx="8336975" cy="4966856"/>
          </a:xfrm>
        </p:spPr>
        <p:txBody>
          <a:bodyPr/>
          <a:lstStyle/>
          <a:p>
            <a:pPr marL="0" indent="0">
              <a:buNone/>
            </a:pPr>
            <a:r>
              <a:rPr lang="en-US" sz="2600" dirty="0"/>
              <a:t>As noted in the 2023-2024 Federal Student Aid (FSA) Handbook, Volume 5 – Withdrawals and the Return of Title IV Funds</a:t>
            </a:r>
          </a:p>
          <a:p>
            <a:pPr marL="0" indent="0">
              <a:buNone/>
            </a:pPr>
            <a:r>
              <a:rPr lang="en-US" sz="2200" dirty="0"/>
              <a:t>“Institutional charges are used to determine the portion of unearned Title IV aid that the school is responsible for returning. Schools must ensure that all appropriate fees, as well as applicable charges for books, supplies, materials, and equipment, are included in Step 5 of the R2T4 calculation. Institutional charges do not affect the amount of Title IV aid earned by a student who withdraws.”</a:t>
            </a:r>
          </a:p>
          <a:p>
            <a:pPr marL="0" indent="0">
              <a:buNone/>
            </a:pPr>
            <a:r>
              <a:rPr lang="en-US" sz="1000" dirty="0">
                <a:hlinkClick r:id="rId3"/>
              </a:rPr>
              <a:t>https://fsapartners.ed.gov/sites/default/files/2023-2024/2023-2024_Federal_Student_Aid_Handbook/_knowledge-center_fsa-handbook_2023-2024_vol5.pdf</a:t>
            </a:r>
            <a:endParaRPr lang="en-US" sz="1000" dirty="0"/>
          </a:p>
          <a:p>
            <a:pPr marL="0" indent="0">
              <a:buNone/>
            </a:pPr>
            <a:endParaRPr lang="en-US" sz="1000" dirty="0"/>
          </a:p>
        </p:txBody>
      </p:sp>
    </p:spTree>
    <p:extLst>
      <p:ext uri="{BB962C8B-B14F-4D97-AF65-F5344CB8AC3E}">
        <p14:creationId xmlns:p14="http://schemas.microsoft.com/office/powerpoint/2010/main" val="310508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EE238-8FA5-FD7A-296C-32E8953A57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1CB184-8744-5C3D-7847-5BD91D41E189}"/>
              </a:ext>
            </a:extLst>
          </p:cNvPr>
          <p:cNvSpPr>
            <a:spLocks noGrp="1"/>
          </p:cNvSpPr>
          <p:nvPr>
            <p:ph type="sldNum" sz="quarter" idx="12"/>
          </p:nvPr>
        </p:nvSpPr>
        <p:spPr/>
        <p:txBody>
          <a:bodyPr/>
          <a:lstStyle/>
          <a:p>
            <a:fld id="{DEE5BC03-7CE3-4FE3-BC0A-0ACCA8AC1F24}" type="slidenum">
              <a:rPr lang="en-US" smtClean="0"/>
              <a:pPr/>
              <a:t>5</a:t>
            </a:fld>
            <a:endParaRPr lang="en-US" dirty="0"/>
          </a:p>
        </p:txBody>
      </p:sp>
      <p:sp>
        <p:nvSpPr>
          <p:cNvPr id="3" name="Title 2">
            <a:extLst>
              <a:ext uri="{FF2B5EF4-FFF2-40B4-BE49-F238E27FC236}">
                <a16:creationId xmlns:a16="http://schemas.microsoft.com/office/drawing/2014/main" id="{DE618D3E-0FF7-9F72-36E3-2E8CAE06B43C}"/>
              </a:ext>
            </a:extLst>
          </p:cNvPr>
          <p:cNvSpPr>
            <a:spLocks noGrp="1"/>
          </p:cNvSpPr>
          <p:nvPr>
            <p:ph type="title"/>
          </p:nvPr>
        </p:nvSpPr>
        <p:spPr/>
        <p:txBody>
          <a:bodyPr/>
          <a:lstStyle/>
          <a:p>
            <a:r>
              <a:rPr lang="en-US" dirty="0"/>
              <a:t>Institutional charges &amp; the r2t4 worksheet</a:t>
            </a:r>
          </a:p>
        </p:txBody>
      </p:sp>
      <p:sp>
        <p:nvSpPr>
          <p:cNvPr id="4" name="Content Placeholder 3">
            <a:extLst>
              <a:ext uri="{FF2B5EF4-FFF2-40B4-BE49-F238E27FC236}">
                <a16:creationId xmlns:a16="http://schemas.microsoft.com/office/drawing/2014/main" id="{E8207857-7032-0111-0836-DBE177E77EDD}"/>
              </a:ext>
            </a:extLst>
          </p:cNvPr>
          <p:cNvSpPr>
            <a:spLocks noGrp="1"/>
          </p:cNvSpPr>
          <p:nvPr>
            <p:ph idx="1"/>
          </p:nvPr>
        </p:nvSpPr>
        <p:spPr>
          <a:xfrm>
            <a:off x="536860" y="1359925"/>
            <a:ext cx="8336975" cy="4966856"/>
          </a:xfrm>
        </p:spPr>
        <p:txBody>
          <a:bodyPr/>
          <a:lstStyle/>
          <a:p>
            <a:pPr marL="400050" lvl="1"/>
            <a:r>
              <a:rPr lang="en-US" dirty="0"/>
              <a:t>On the R2T4 Worksheet: Step 5, or field L – Total Institutional Charges, the value must accurately display the total charges, so that the worksheet can calculate “the portion of unearned Title IV aid that the school is responsible for returning.”</a:t>
            </a:r>
          </a:p>
          <a:p>
            <a:pPr marL="400050" lvl="1"/>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sz="2400" dirty="0"/>
          </a:p>
          <a:p>
            <a:pPr marL="404813" lvl="1" indent="-342900"/>
            <a:r>
              <a:rPr lang="en-US" dirty="0"/>
              <a:t>In PeopleSoft, institutional costs are assigned to a student’s account as charge item types.</a:t>
            </a:r>
          </a:p>
          <a:p>
            <a:pPr lvl="1"/>
            <a:endParaRPr lang="en-US" dirty="0"/>
          </a:p>
          <a:p>
            <a:pPr marL="400050" lvl="1" indent="-342900"/>
            <a:r>
              <a:rPr lang="en-US" dirty="0"/>
              <a:t>We will be reviewing the set-up in PeopleSoft to ensure the correct charge item types are included in the R2T4 worksheet.</a:t>
            </a:r>
          </a:p>
          <a:p>
            <a:pPr marL="0" indent="0">
              <a:buNone/>
            </a:pPr>
            <a:endParaRPr lang="en-US" sz="1000" dirty="0"/>
          </a:p>
        </p:txBody>
      </p:sp>
      <p:pic>
        <p:nvPicPr>
          <p:cNvPr id="8" name="Picture 7" descr="A screenshot of field L. Total Institutional Charges from the Return of Funds Worksheet tab on Create Worksheet page annotated in purple.">
            <a:extLst>
              <a:ext uri="{FF2B5EF4-FFF2-40B4-BE49-F238E27FC236}">
                <a16:creationId xmlns:a16="http://schemas.microsoft.com/office/drawing/2014/main" id="{A7D994C7-0AE2-05F9-7619-EBC27DF45A2A}"/>
              </a:ext>
            </a:extLst>
          </p:cNvPr>
          <p:cNvPicPr>
            <a:picLocks noChangeAspect="1"/>
          </p:cNvPicPr>
          <p:nvPr/>
        </p:nvPicPr>
        <p:blipFill rotWithShape="1">
          <a:blip r:embed="rId3"/>
          <a:srcRect l="9857" t="72513" r="57429" b="7125"/>
          <a:stretch/>
        </p:blipFill>
        <p:spPr>
          <a:xfrm>
            <a:off x="5615746" y="2915890"/>
            <a:ext cx="2991394" cy="927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071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31F77-D505-23A7-A78C-3F520E0A119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1FFBA-8D39-60DD-A453-5815254563C0}"/>
              </a:ext>
            </a:extLst>
          </p:cNvPr>
          <p:cNvSpPr>
            <a:spLocks noGrp="1"/>
          </p:cNvSpPr>
          <p:nvPr>
            <p:ph idx="1"/>
          </p:nvPr>
        </p:nvSpPr>
        <p:spPr>
          <a:xfrm>
            <a:off x="303762" y="803516"/>
            <a:ext cx="8536475" cy="525096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Student Financials PeopleSoft Screens</a:t>
            </a:r>
          </a:p>
        </p:txBody>
      </p:sp>
    </p:spTree>
    <p:extLst>
      <p:ext uri="{BB962C8B-B14F-4D97-AF65-F5344CB8AC3E}">
        <p14:creationId xmlns:p14="http://schemas.microsoft.com/office/powerpoint/2010/main" val="143310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716F5-5953-7DFE-ED12-70444A68379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CD4424-1944-ABF5-B2B7-A7BD5A924E69}"/>
              </a:ext>
            </a:extLst>
          </p:cNvPr>
          <p:cNvSpPr>
            <a:spLocks noGrp="1"/>
          </p:cNvSpPr>
          <p:nvPr>
            <p:ph type="sldNum" sz="quarter" idx="12"/>
          </p:nvPr>
        </p:nvSpPr>
        <p:spPr/>
        <p:txBody>
          <a:bodyPr/>
          <a:lstStyle/>
          <a:p>
            <a:fld id="{DEE5BC03-7CE3-4FE3-BC0A-0ACCA8AC1F24}" type="slidenum">
              <a:rPr lang="en-US" smtClean="0"/>
              <a:pPr/>
              <a:t>7</a:t>
            </a:fld>
            <a:endParaRPr lang="en-US" dirty="0"/>
          </a:p>
        </p:txBody>
      </p:sp>
      <p:sp>
        <p:nvSpPr>
          <p:cNvPr id="3" name="Title 2">
            <a:extLst>
              <a:ext uri="{FF2B5EF4-FFF2-40B4-BE49-F238E27FC236}">
                <a16:creationId xmlns:a16="http://schemas.microsoft.com/office/drawing/2014/main" id="{2096275F-4A93-FE39-B414-CBD09F1F9A62}"/>
              </a:ext>
            </a:extLst>
          </p:cNvPr>
          <p:cNvSpPr>
            <a:spLocks noGrp="1"/>
          </p:cNvSpPr>
          <p:nvPr>
            <p:ph type="title"/>
          </p:nvPr>
        </p:nvSpPr>
        <p:spPr/>
        <p:txBody>
          <a:bodyPr/>
          <a:lstStyle/>
          <a:p>
            <a:r>
              <a:rPr lang="en-US" dirty="0"/>
              <a:t>Tree manager</a:t>
            </a:r>
          </a:p>
        </p:txBody>
      </p:sp>
      <p:sp>
        <p:nvSpPr>
          <p:cNvPr id="4" name="Content Placeholder 3">
            <a:extLst>
              <a:ext uri="{FF2B5EF4-FFF2-40B4-BE49-F238E27FC236}">
                <a16:creationId xmlns:a16="http://schemas.microsoft.com/office/drawing/2014/main" id="{5E6AD559-38D0-DEA7-C891-400723FE87C4}"/>
              </a:ext>
            </a:extLst>
          </p:cNvPr>
          <p:cNvSpPr>
            <a:spLocks noGrp="1"/>
          </p:cNvSpPr>
          <p:nvPr>
            <p:ph idx="1"/>
          </p:nvPr>
        </p:nvSpPr>
        <p:spPr>
          <a:xfrm>
            <a:off x="472119" y="1080655"/>
            <a:ext cx="3943236" cy="5584280"/>
          </a:xfrm>
        </p:spPr>
        <p:txBody>
          <a:bodyPr/>
          <a:lstStyle/>
          <a:p>
            <a:r>
              <a:rPr lang="en-US" sz="2400" dirty="0"/>
              <a:t>Tree Name: </a:t>
            </a:r>
            <a:r>
              <a:rPr lang="en-US" sz="2000" dirty="0"/>
              <a:t>ITEM_SECURITY_INSTITUTION CODE</a:t>
            </a:r>
          </a:p>
          <a:p>
            <a:r>
              <a:rPr lang="en-US" sz="2400" dirty="0"/>
              <a:t>Tree includes all item types for an institution and organizes them by tree nodes</a:t>
            </a:r>
          </a:p>
        </p:txBody>
      </p:sp>
      <p:pic>
        <p:nvPicPr>
          <p:cNvPr id="10" name="Picture 9" descr="A screenshot of the Tree Manager page, Tree Name ITEM_SECURITY_300. Tree Name and ALL_CHARGES node are annotated and the ALL - All Item Types is highlighted.">
            <a:extLst>
              <a:ext uri="{FF2B5EF4-FFF2-40B4-BE49-F238E27FC236}">
                <a16:creationId xmlns:a16="http://schemas.microsoft.com/office/drawing/2014/main" id="{B41DEFAE-13C3-21CE-47E6-0BE2FF749788}"/>
              </a:ext>
            </a:extLst>
          </p:cNvPr>
          <p:cNvPicPr>
            <a:picLocks noChangeAspect="1"/>
          </p:cNvPicPr>
          <p:nvPr/>
        </p:nvPicPr>
        <p:blipFill>
          <a:blip r:embed="rId3"/>
          <a:stretch>
            <a:fillRect/>
          </a:stretch>
        </p:blipFill>
        <p:spPr>
          <a:xfrm>
            <a:off x="4415355" y="1073931"/>
            <a:ext cx="4563168" cy="5226634"/>
          </a:xfrm>
          <a:prstGeom prst="rect">
            <a:avLst/>
          </a:prstGeom>
          <a:ln>
            <a:noFill/>
          </a:ln>
          <a:effectLst>
            <a:outerShdw blurRad="292100" dist="139700" dir="2700000" algn="tl" rotWithShape="0">
              <a:srgbClr val="333333">
                <a:alpha val="65000"/>
              </a:srgbClr>
            </a:outerShdw>
          </a:effectLst>
        </p:spPr>
      </p:pic>
      <p:sp>
        <p:nvSpPr>
          <p:cNvPr id="5" name="TextBox 2">
            <a:extLst>
              <a:ext uri="{FF2B5EF4-FFF2-40B4-BE49-F238E27FC236}">
                <a16:creationId xmlns:a16="http://schemas.microsoft.com/office/drawing/2014/main" id="{4F87DF8B-CAB2-1C34-37F1-FB4187415A12}"/>
              </a:ext>
            </a:extLst>
          </p:cNvPr>
          <p:cNvSpPr txBox="1"/>
          <p:nvPr/>
        </p:nvSpPr>
        <p:spPr>
          <a:xfrm>
            <a:off x="6587282" y="557435"/>
            <a:ext cx="2391241"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Tree Manager &gt; Tree Viewer</a:t>
            </a:r>
          </a:p>
        </p:txBody>
      </p:sp>
    </p:spTree>
    <p:extLst>
      <p:ext uri="{BB962C8B-B14F-4D97-AF65-F5344CB8AC3E}">
        <p14:creationId xmlns:p14="http://schemas.microsoft.com/office/powerpoint/2010/main" val="328214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2AC7B-26E5-5E6C-4746-3F795559BB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668906-085A-004F-E9DB-72472DFB4F66}"/>
              </a:ext>
            </a:extLst>
          </p:cNvPr>
          <p:cNvSpPr>
            <a:spLocks noGrp="1"/>
          </p:cNvSpPr>
          <p:nvPr>
            <p:ph type="sldNum" sz="quarter" idx="12"/>
          </p:nvPr>
        </p:nvSpPr>
        <p:spPr/>
        <p:txBody>
          <a:bodyPr/>
          <a:lstStyle/>
          <a:p>
            <a:fld id="{DEE5BC03-7CE3-4FE3-BC0A-0ACCA8AC1F24}" type="slidenum">
              <a:rPr lang="en-US" smtClean="0"/>
              <a:pPr/>
              <a:t>8</a:t>
            </a:fld>
            <a:endParaRPr lang="en-US" dirty="0"/>
          </a:p>
        </p:txBody>
      </p:sp>
      <p:sp>
        <p:nvSpPr>
          <p:cNvPr id="3" name="Title 2">
            <a:extLst>
              <a:ext uri="{FF2B5EF4-FFF2-40B4-BE49-F238E27FC236}">
                <a16:creationId xmlns:a16="http://schemas.microsoft.com/office/drawing/2014/main" id="{36CFA119-C4AD-873E-BD74-AC7D271D1E36}"/>
              </a:ext>
            </a:extLst>
          </p:cNvPr>
          <p:cNvSpPr>
            <a:spLocks noGrp="1"/>
          </p:cNvSpPr>
          <p:nvPr>
            <p:ph type="title"/>
          </p:nvPr>
        </p:nvSpPr>
        <p:spPr/>
        <p:txBody>
          <a:bodyPr/>
          <a:lstStyle/>
          <a:p>
            <a:r>
              <a:rPr lang="en-US" dirty="0"/>
              <a:t>Tree nodes</a:t>
            </a:r>
          </a:p>
        </p:txBody>
      </p:sp>
      <p:sp>
        <p:nvSpPr>
          <p:cNvPr id="4" name="Content Placeholder 3">
            <a:extLst>
              <a:ext uri="{FF2B5EF4-FFF2-40B4-BE49-F238E27FC236}">
                <a16:creationId xmlns:a16="http://schemas.microsoft.com/office/drawing/2014/main" id="{BA467788-D6E0-0DCB-E393-EE06E129BD73}"/>
              </a:ext>
            </a:extLst>
          </p:cNvPr>
          <p:cNvSpPr>
            <a:spLocks noGrp="1"/>
          </p:cNvSpPr>
          <p:nvPr>
            <p:ph idx="1"/>
          </p:nvPr>
        </p:nvSpPr>
        <p:spPr>
          <a:xfrm>
            <a:off x="519540" y="1069110"/>
            <a:ext cx="8336975" cy="5355680"/>
          </a:xfrm>
        </p:spPr>
        <p:txBody>
          <a:bodyPr/>
          <a:lstStyle/>
          <a:p>
            <a:r>
              <a:rPr lang="en-US" sz="2600" dirty="0"/>
              <a:t>Tree node example: CLASS_FEES</a:t>
            </a:r>
          </a:p>
          <a:p>
            <a:r>
              <a:rPr lang="en-US" sz="2600" dirty="0"/>
              <a:t>The item type range for CLASS_FEES is 210000000000 – 219999999999, which includes the item types in the CLS_FEE_STATE_FUNDED, CLS_FEE_SELF_SUP_CR and CLS_FEE_SELF_SUP_NCR nodes </a:t>
            </a:r>
          </a:p>
        </p:txBody>
      </p:sp>
      <p:pic>
        <p:nvPicPr>
          <p:cNvPr id="6" name="Picture 5" descr="A screenshot of the Class Fees tree nodes, including CLS_FEE_STATE_FUNDED Class Fee State Funded, CLS_FEE_SELF_SUP_CR Class Fee Self-Support Credit and CLS_FEE_SELF_SUP_NCR Class Fee Self-Support NCredit nodes.">
            <a:extLst>
              <a:ext uri="{FF2B5EF4-FFF2-40B4-BE49-F238E27FC236}">
                <a16:creationId xmlns:a16="http://schemas.microsoft.com/office/drawing/2014/main" id="{3832D95A-0DFF-D2B6-F2A8-5C0C48497EE4}"/>
              </a:ext>
            </a:extLst>
          </p:cNvPr>
          <p:cNvPicPr>
            <a:picLocks noChangeAspect="1"/>
          </p:cNvPicPr>
          <p:nvPr/>
        </p:nvPicPr>
        <p:blipFill>
          <a:blip r:embed="rId2"/>
          <a:stretch>
            <a:fillRect/>
          </a:stretch>
        </p:blipFill>
        <p:spPr>
          <a:xfrm>
            <a:off x="1343742" y="3305100"/>
            <a:ext cx="6653931" cy="2712028"/>
          </a:xfrm>
          <a:prstGeom prst="rect">
            <a:avLst/>
          </a:prstGeom>
        </p:spPr>
      </p:pic>
    </p:spTree>
    <p:extLst>
      <p:ext uri="{BB962C8B-B14F-4D97-AF65-F5344CB8AC3E}">
        <p14:creationId xmlns:p14="http://schemas.microsoft.com/office/powerpoint/2010/main" val="100571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F69FB-7128-7E70-C75D-139CE93305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568EBA-3927-BD55-69FA-DDAB74E3A2D7}"/>
              </a:ext>
            </a:extLst>
          </p:cNvPr>
          <p:cNvSpPr>
            <a:spLocks noGrp="1"/>
          </p:cNvSpPr>
          <p:nvPr>
            <p:ph type="sldNum" sz="quarter" idx="12"/>
          </p:nvPr>
        </p:nvSpPr>
        <p:spPr/>
        <p:txBody>
          <a:bodyPr/>
          <a:lstStyle/>
          <a:p>
            <a:fld id="{DEE5BC03-7CE3-4FE3-BC0A-0ACCA8AC1F24}" type="slidenum">
              <a:rPr lang="en-US" smtClean="0"/>
              <a:pPr/>
              <a:t>9</a:t>
            </a:fld>
            <a:endParaRPr lang="en-US" dirty="0"/>
          </a:p>
        </p:txBody>
      </p:sp>
      <p:sp>
        <p:nvSpPr>
          <p:cNvPr id="3" name="Title 2">
            <a:extLst>
              <a:ext uri="{FF2B5EF4-FFF2-40B4-BE49-F238E27FC236}">
                <a16:creationId xmlns:a16="http://schemas.microsoft.com/office/drawing/2014/main" id="{354BAF72-752B-21D8-5B4A-E76DCA2EB22F}"/>
              </a:ext>
            </a:extLst>
          </p:cNvPr>
          <p:cNvSpPr>
            <a:spLocks noGrp="1"/>
          </p:cNvSpPr>
          <p:nvPr>
            <p:ph type="title"/>
          </p:nvPr>
        </p:nvSpPr>
        <p:spPr/>
        <p:txBody>
          <a:bodyPr/>
          <a:lstStyle/>
          <a:p>
            <a:r>
              <a:rPr lang="en-US" dirty="0"/>
              <a:t>Item type groups</a:t>
            </a:r>
          </a:p>
        </p:txBody>
      </p:sp>
      <p:pic>
        <p:nvPicPr>
          <p:cNvPr id="10" name="Picture 9" descr="A screenshot of the Item Type Groups page, which the Item Type Group FAR2T4TF, Tree Name ITEM_TYPE_300 and Item Type Nodes section annotated in green. The Item Type Nodes section includes Tree Nodes CLASS_FEES, COURSE_FEES and TERM_FEES.">
            <a:extLst>
              <a:ext uri="{FF2B5EF4-FFF2-40B4-BE49-F238E27FC236}">
                <a16:creationId xmlns:a16="http://schemas.microsoft.com/office/drawing/2014/main" id="{4D00D462-7FBD-E076-DAA7-AFD8561FD227}"/>
              </a:ext>
            </a:extLst>
          </p:cNvPr>
          <p:cNvPicPr>
            <a:picLocks noChangeAspect="1"/>
          </p:cNvPicPr>
          <p:nvPr/>
        </p:nvPicPr>
        <p:blipFill>
          <a:blip r:embed="rId3"/>
          <a:stretch>
            <a:fillRect/>
          </a:stretch>
        </p:blipFill>
        <p:spPr>
          <a:xfrm>
            <a:off x="551678" y="1640335"/>
            <a:ext cx="8238060" cy="394626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8319758-A187-7822-794E-06BFFDA3A544}"/>
              </a:ext>
            </a:extLst>
          </p:cNvPr>
          <p:cNvSpPr txBox="1"/>
          <p:nvPr/>
        </p:nvSpPr>
        <p:spPr>
          <a:xfrm>
            <a:off x="5726897" y="653135"/>
            <a:ext cx="3233877"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Product Related &gt; Student Financials &gt; Item Types &gt; Item Type Groups</a:t>
            </a:r>
          </a:p>
        </p:txBody>
      </p:sp>
      <p:sp>
        <p:nvSpPr>
          <p:cNvPr id="5" name="TextBox 4">
            <a:extLst>
              <a:ext uri="{FF2B5EF4-FFF2-40B4-BE49-F238E27FC236}">
                <a16:creationId xmlns:a16="http://schemas.microsoft.com/office/drawing/2014/main" id="{ABF20F5E-A023-B2A3-79D1-A6A31C26AF20}"/>
              </a:ext>
            </a:extLst>
          </p:cNvPr>
          <p:cNvSpPr txBox="1"/>
          <p:nvPr/>
        </p:nvSpPr>
        <p:spPr>
          <a:xfrm>
            <a:off x="519540" y="971782"/>
            <a:ext cx="8378355" cy="492443"/>
          </a:xfrm>
          <a:prstGeom prst="rect">
            <a:avLst/>
          </a:prstGeom>
          <a:noFill/>
        </p:spPr>
        <p:txBody>
          <a:bodyPr wrap="square" rtlCol="0">
            <a:spAutoFit/>
          </a:bodyPr>
          <a:lstStyle/>
          <a:p>
            <a:pPr marL="457200" indent="-457200">
              <a:buFont typeface="Arial" panose="020B0604020202020204" pitchFamily="34" charset="0"/>
              <a:buChar char="•"/>
            </a:pPr>
            <a:r>
              <a:rPr lang="en-US" sz="2600" dirty="0"/>
              <a:t>Item Type Group FAR2T4F</a:t>
            </a:r>
          </a:p>
        </p:txBody>
      </p:sp>
    </p:spTree>
    <p:extLst>
      <p:ext uri="{BB962C8B-B14F-4D97-AF65-F5344CB8AC3E}">
        <p14:creationId xmlns:p14="http://schemas.microsoft.com/office/powerpoint/2010/main" val="4033324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EA79F04-4403-4038-BEAC-654037707E52}">
  <ds:schemaRefs>
    <ds:schemaRef ds:uri="http://purl.org/dc/terms/"/>
    <ds:schemaRef ds:uri="http://schemas.microsoft.com/office/2006/documentManagement/types"/>
    <ds:schemaRef ds:uri="686bc730-dfb5-4557-ac43-64e2aeb71117"/>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elements/1.1/"/>
    <ds:schemaRef ds:uri="http://schemas.microsoft.com/sharepoint/v4"/>
    <ds:schemaRef ds:uri="dbb9891f-5342-44b3-9004-2472729e727f"/>
    <ds:schemaRef ds:uri="http://schemas.microsoft.com/sharepoint/v3"/>
    <ds:schemaRef ds:uri="http://www.w3.org/XML/1998/namespace"/>
  </ds:schemaRefs>
</ds:datastoreItem>
</file>

<file path=customXml/itemProps2.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3.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513AB1F-27E2-4157-81D5-1D948943FF6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SBCTC</Template>
  <TotalTime>41792</TotalTime>
  <Words>1794</Words>
  <Application>Microsoft Office PowerPoint</Application>
  <PresentationFormat>On-screen Show (4:3)</PresentationFormat>
  <Paragraphs>148</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Fira Sans</vt:lpstr>
      <vt:lpstr>Franklin Gothic Book</vt:lpstr>
      <vt:lpstr>Segoe UI</vt:lpstr>
      <vt:lpstr>Office Theme</vt:lpstr>
      <vt:lpstr>PowerPoint Presentation</vt:lpstr>
      <vt:lpstr>R2t4 Worksheet –  work Session Part 2</vt:lpstr>
      <vt:lpstr>agenda</vt:lpstr>
      <vt:lpstr>Federal definition of institutional charges</vt:lpstr>
      <vt:lpstr>Institutional charges &amp; the r2t4 worksheet</vt:lpstr>
      <vt:lpstr>PowerPoint Presentation</vt:lpstr>
      <vt:lpstr>Tree manager</vt:lpstr>
      <vt:lpstr>Tree nodes</vt:lpstr>
      <vt:lpstr>Item type groups</vt:lpstr>
      <vt:lpstr>Item type groups continued</vt:lpstr>
      <vt:lpstr>PowerPoint Presentation</vt:lpstr>
      <vt:lpstr>Return of Tiv Aid rules – Title iv funds tab (define rules for return) </vt:lpstr>
      <vt:lpstr>Return of Tiv Aid rules – institutional charges tab </vt:lpstr>
      <vt:lpstr>R2t4 worksheet</vt:lpstr>
      <vt:lpstr>Field l. total institutional charges</vt:lpstr>
      <vt:lpstr>Field l. total institutional chrgs cont.</vt:lpstr>
      <vt:lpstr>Overriding total institutional charges</vt:lpstr>
      <vt:lpstr>PowerPoint Presentation</vt:lpstr>
      <vt:lpstr>Queries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916</cp:revision>
  <dcterms:created xsi:type="dcterms:W3CDTF">2019-02-17T19:57:33Z</dcterms:created>
  <dcterms:modified xsi:type="dcterms:W3CDTF">2024-02-22T19:03:58Z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