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5"/>
  </p:notesMasterIdLst>
  <p:handoutMasterIdLst>
    <p:handoutMasterId r:id="rId36"/>
  </p:handoutMasterIdLst>
  <p:sldIdLst>
    <p:sldId id="256" r:id="rId6"/>
    <p:sldId id="259" r:id="rId7"/>
    <p:sldId id="262" r:id="rId8"/>
    <p:sldId id="711" r:id="rId9"/>
    <p:sldId id="726" r:id="rId10"/>
    <p:sldId id="727" r:id="rId11"/>
    <p:sldId id="613" r:id="rId12"/>
    <p:sldId id="634" r:id="rId13"/>
    <p:sldId id="643" r:id="rId14"/>
    <p:sldId id="635" r:id="rId15"/>
    <p:sldId id="697" r:id="rId16"/>
    <p:sldId id="698" r:id="rId17"/>
    <p:sldId id="699" r:id="rId18"/>
    <p:sldId id="728" r:id="rId19"/>
    <p:sldId id="730" r:id="rId20"/>
    <p:sldId id="700" r:id="rId21"/>
    <p:sldId id="701" r:id="rId22"/>
    <p:sldId id="702" r:id="rId23"/>
    <p:sldId id="703" r:id="rId24"/>
    <p:sldId id="704" r:id="rId25"/>
    <p:sldId id="705" r:id="rId26"/>
    <p:sldId id="641" r:id="rId27"/>
    <p:sldId id="706" r:id="rId28"/>
    <p:sldId id="707" r:id="rId29"/>
    <p:sldId id="729" r:id="rId30"/>
    <p:sldId id="275" r:id="rId31"/>
    <p:sldId id="642" r:id="rId32"/>
    <p:sldId id="281" r:id="rId33"/>
    <p:sldId id="261" r:id="rId34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>
        <p:scale>
          <a:sx n="100" d="100"/>
          <a:sy n="100" d="100"/>
        </p:scale>
        <p:origin x="2004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9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B0EE0-8AFF-E220-5BC2-66EB9636C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E2C5DB-DD00-861F-5C9D-CC5848E3A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AF5799-3B19-1FC6-E342-0F64CEE8B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1E0A0-60D5-C693-E701-1DCE1CDBA9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0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4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6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9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60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4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2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73644-D62F-3D70-CBDB-DDD59AA14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453274-25CE-8F1F-1903-518B38A80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0B44FE-7552-339E-7311-0D6C2AFC4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5C2E-C391-E544-D30F-5732790961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8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04D2E-DA31-2A95-00D0-D7BC0B60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F9907-AE21-6C45-35AD-B514BB69A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F4F5FC-656D-2FEA-B91A-2609E77C1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E1246-241D-462C-D951-050FBB593C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8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7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5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2/12/2024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2/12/2024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2/12/2024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2/12/2024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2/12/2024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2/12/2024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2/12/2024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2/12/2024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2/12/2024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2/12/2024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pixabay.com/en/idea-drawing-light-light-bulb-119591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hyperlink" Target="https://pixabay.com/en/idea-drawing-light-light-bulb-1195915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REJECTION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484" y="5170832"/>
            <a:ext cx="61704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Pell Origination</a:t>
            </a:r>
            <a:r>
              <a:rPr lang="en-US" dirty="0"/>
              <a:t> tab, note the </a:t>
            </a:r>
            <a:r>
              <a:rPr lang="en-US" b="1" dirty="0"/>
              <a:t>Action Code </a:t>
            </a:r>
            <a:r>
              <a:rPr lang="en-US" dirty="0"/>
              <a:t>of </a:t>
            </a:r>
            <a:r>
              <a:rPr lang="en-US" i="1" dirty="0"/>
              <a:t>Rejected</a:t>
            </a:r>
            <a:r>
              <a:rPr lang="en-US" dirty="0"/>
              <a:t>. Select the </a:t>
            </a:r>
            <a:r>
              <a:rPr lang="en-US" b="1" dirty="0" err="1"/>
              <a:t>Orig</a:t>
            </a:r>
            <a:r>
              <a:rPr lang="en-US" b="1" dirty="0"/>
              <a:t> Status </a:t>
            </a:r>
            <a:r>
              <a:rPr lang="en-US" dirty="0"/>
              <a:t>link to drill down into the message detail.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4CC23ED-A8C2-39C1-9EAE-34A8E6266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13122"/>
            <a:ext cx="8682160" cy="3697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 descr="A text box of the Navigation:  Financial Aid &gt; Pell Payment &gt; Manage Pell Payment "/>
          <p:cNvSpPr txBox="1"/>
          <p:nvPr/>
        </p:nvSpPr>
        <p:spPr>
          <a:xfrm>
            <a:off x="5206319" y="1051513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Manage Pell Payment</a:t>
            </a:r>
          </a:p>
        </p:txBody>
      </p:sp>
    </p:spTree>
    <p:extLst>
      <p:ext uri="{BB962C8B-B14F-4D97-AF65-F5344CB8AC3E}">
        <p14:creationId xmlns:p14="http://schemas.microsoft.com/office/powerpoint/2010/main" val="387722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REJECTION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78" y="5217652"/>
            <a:ext cx="61704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Pell Origination Action Detail</a:t>
            </a:r>
            <a:r>
              <a:rPr lang="en-US" dirty="0"/>
              <a:t>, note the </a:t>
            </a:r>
            <a:r>
              <a:rPr lang="en-US" b="1" dirty="0"/>
              <a:t>Code </a:t>
            </a:r>
            <a:r>
              <a:rPr lang="en-US" dirty="0"/>
              <a:t>of </a:t>
            </a:r>
            <a:r>
              <a:rPr lang="en-US" i="1" dirty="0" err="1"/>
              <a:t>Orig</a:t>
            </a:r>
            <a:r>
              <a:rPr lang="en-US" i="1" dirty="0"/>
              <a:t> </a:t>
            </a:r>
            <a:r>
              <a:rPr lang="en-US" i="1" dirty="0" err="1"/>
              <a:t>Ackn</a:t>
            </a:r>
            <a:r>
              <a:rPr lang="en-US" i="1" dirty="0"/>
              <a:t> Rejected</a:t>
            </a:r>
            <a:r>
              <a:rPr lang="en-US" dirty="0"/>
              <a:t>. Select the </a:t>
            </a:r>
            <a:r>
              <a:rPr lang="en-US" b="1" dirty="0"/>
              <a:t>Origination Message </a:t>
            </a:r>
            <a:r>
              <a:rPr lang="en-US" dirty="0"/>
              <a:t>link to drill further down into the reject message.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C834AE2-CEB6-4CC2-B5AA-BAA34987D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288975"/>
            <a:ext cx="8606280" cy="3797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657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596" y="289163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REJECTION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78" y="5529277"/>
            <a:ext cx="872113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Pell Origination Action Messages,</a:t>
            </a:r>
            <a:r>
              <a:rPr lang="en-US" dirty="0"/>
              <a:t> note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b="1" dirty="0"/>
              <a:t>Description </a:t>
            </a:r>
            <a:r>
              <a:rPr lang="en-US" dirty="0"/>
              <a:t>of </a:t>
            </a:r>
            <a:r>
              <a:rPr lang="en-US" i="1" dirty="0"/>
              <a:t>Citizenship Status is not eligible for this award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Note the </a:t>
            </a:r>
            <a:r>
              <a:rPr lang="en-US" b="1" dirty="0"/>
              <a:t>Msg 014 </a:t>
            </a:r>
            <a:r>
              <a:rPr lang="en-US" dirty="0"/>
              <a:t>- this is a COD Tech Ref Guide Reject Edit Message Number.</a:t>
            </a:r>
          </a:p>
        </p:txBody>
      </p:sp>
      <p:pic>
        <p:nvPicPr>
          <p:cNvPr id="4" name="Picture 3" descr="A screenshot of a mail&#10;&#10;Description automatically generated">
            <a:extLst>
              <a:ext uri="{FF2B5EF4-FFF2-40B4-BE49-F238E27FC236}">
                <a16:creationId xmlns:a16="http://schemas.microsoft.com/office/drawing/2014/main" id="{F13F851B-33C7-38E6-4C14-B9A802AB4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7" y="1215962"/>
            <a:ext cx="8611351" cy="42336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664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596" y="289163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RESOLVING CITIZENSHIP ORIGINATION</a:t>
            </a:r>
          </a:p>
          <a:p>
            <a:pPr marL="0" indent="0">
              <a:buNone/>
            </a:pPr>
            <a:r>
              <a:rPr lang="en-US" b="1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78" y="5529277"/>
            <a:ext cx="872113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Once the </a:t>
            </a:r>
            <a:r>
              <a:rPr lang="en-US" b="1" dirty="0"/>
              <a:t>Citizenship Status </a:t>
            </a:r>
            <a:r>
              <a:rPr lang="en-US" dirty="0"/>
              <a:t>has been resolved, change the </a:t>
            </a:r>
            <a:r>
              <a:rPr lang="en-US" b="1" dirty="0"/>
              <a:t>Citizen </a:t>
            </a:r>
            <a:r>
              <a:rPr lang="en-US" b="1" dirty="0" err="1"/>
              <a:t>Ovrd</a:t>
            </a:r>
            <a:r>
              <a:rPr lang="en-US" dirty="0"/>
              <a:t> drop down to reflect the student’s </a:t>
            </a:r>
            <a:r>
              <a:rPr lang="en-US" b="1" dirty="0"/>
              <a:t>Citizenship</a:t>
            </a:r>
            <a:r>
              <a:rPr lang="en-US" dirty="0"/>
              <a:t>, select the </a:t>
            </a:r>
            <a:r>
              <a:rPr lang="en-US" b="1" dirty="0"/>
              <a:t>Update Pell Origination </a:t>
            </a:r>
            <a:r>
              <a:rPr lang="en-US" dirty="0"/>
              <a:t>checkbox, and change the </a:t>
            </a:r>
            <a:r>
              <a:rPr lang="en-US" b="1" dirty="0"/>
              <a:t>Pell </a:t>
            </a:r>
            <a:r>
              <a:rPr lang="en-US" b="1" dirty="0" err="1"/>
              <a:t>Transac</a:t>
            </a:r>
            <a:r>
              <a:rPr lang="en-US" b="1" dirty="0"/>
              <a:t> Status </a:t>
            </a:r>
            <a:r>
              <a:rPr lang="en-US" dirty="0"/>
              <a:t>to </a:t>
            </a:r>
            <a:r>
              <a:rPr lang="en-US" i="1" dirty="0"/>
              <a:t>Ready</a:t>
            </a:r>
            <a:r>
              <a:rPr lang="en-US" dirty="0"/>
              <a:t>.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7921CA6-6713-0CDC-B80E-80FBFD4BE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7" y="1317559"/>
            <a:ext cx="8654683" cy="33306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2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8F7DB-E490-4081-7120-1096AA9B7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5AC04D-D957-AD04-5DBB-87A6796E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6" y="289163"/>
            <a:ext cx="8548500" cy="786457"/>
          </a:xfrm>
        </p:spPr>
        <p:txBody>
          <a:bodyPr/>
          <a:lstStyle/>
          <a:p>
            <a:r>
              <a:rPr lang="en-US" dirty="0"/>
              <a:t>MANAGE PELL PAYMENT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6B4A7D1-3DFE-917F-B9DA-AA56F3467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RESOLVING CITIZENSHIP DISBURSEMENT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E234A-CAAB-DDFA-0AE8-AAEA9810ADE3}"/>
              </a:ext>
            </a:extLst>
          </p:cNvPr>
          <p:cNvSpPr txBox="1"/>
          <p:nvPr/>
        </p:nvSpPr>
        <p:spPr>
          <a:xfrm>
            <a:off x="273378" y="5529277"/>
            <a:ext cx="87211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Once the </a:t>
            </a:r>
            <a:r>
              <a:rPr lang="en-US" b="1" dirty="0"/>
              <a:t>Citizenship Status </a:t>
            </a:r>
            <a:r>
              <a:rPr lang="en-US" dirty="0"/>
              <a:t>has been resolved, resend the Disbursement along with the Origination update.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E2CE96C-76D8-4AD4-2E32-84266BB68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295329"/>
            <a:ext cx="8626681" cy="2971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751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D1661-1F9D-900B-DF30-063D4AC8B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E2162-CFD5-A813-2964-6B8D7997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043939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6840" y="539688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PELL VALIDATION REPORTS – </a:t>
            </a:r>
          </a:p>
          <a:p>
            <a:pPr marL="0" indent="0" algn="ctr">
              <a:buNone/>
            </a:pPr>
            <a:r>
              <a:rPr lang="en-US" sz="4000" b="1" dirty="0"/>
              <a:t>PELL ORIGINATION</a:t>
            </a:r>
          </a:p>
        </p:txBody>
      </p:sp>
    </p:spTree>
    <p:extLst>
      <p:ext uri="{BB962C8B-B14F-4D97-AF65-F5344CB8AC3E}">
        <p14:creationId xmlns:p14="http://schemas.microsoft.com/office/powerpoint/2010/main" val="222161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document&#10;&#10;Description automatically generated">
            <a:extLst>
              <a:ext uri="{FF2B5EF4-FFF2-40B4-BE49-F238E27FC236}">
                <a16:creationId xmlns:a16="http://schemas.microsoft.com/office/drawing/2014/main" id="{F544E2F5-D3C8-2744-457F-3E61EF0F3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9" y="1725675"/>
            <a:ext cx="8745855" cy="4801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ORIGINATION validation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810705"/>
            <a:ext cx="8583138" cy="5330324"/>
          </a:xfrm>
        </p:spPr>
        <p:txBody>
          <a:bodyPr/>
          <a:lstStyle/>
          <a:p>
            <a:r>
              <a:rPr lang="en-US" b="1" dirty="0"/>
              <a:t>REVIEWING ERRORS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2640690"/>
            <a:ext cx="2466501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COD Reject Edit </a:t>
            </a:r>
            <a:r>
              <a:rPr lang="en-US" b="1" dirty="0"/>
              <a:t>Error Message </a:t>
            </a:r>
            <a:r>
              <a:rPr lang="en-US" dirty="0"/>
              <a:t>numbers are listed in the report</a:t>
            </a:r>
            <a:r>
              <a:rPr lang="en-US" b="1" i="1" dirty="0"/>
              <a:t>.  </a:t>
            </a:r>
          </a:p>
          <a:p>
            <a:endParaRPr lang="en-US" b="1" i="1" dirty="0"/>
          </a:p>
          <a:p>
            <a:r>
              <a:rPr lang="en-US" b="1" i="1" dirty="0"/>
              <a:t>Tip!  </a:t>
            </a:r>
            <a:r>
              <a:rPr lang="en-US" dirty="0"/>
              <a:t>You can drill down into the COD Technical Reference Guide to review more detail on the resolution, using the reject edit error message number in the report.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F66299-748A-A503-5C38-11E1D4DCEE8B}"/>
              </a:ext>
            </a:extLst>
          </p:cNvPr>
          <p:cNvCxnSpPr>
            <a:cxnSpLocks/>
          </p:cNvCxnSpPr>
          <p:nvPr/>
        </p:nvCxnSpPr>
        <p:spPr>
          <a:xfrm flipH="1">
            <a:off x="3286125" y="3638550"/>
            <a:ext cx="3267075" cy="209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 descr="A text box of Navigation:  Financial Aid &gt; Pell Payment &gt; Pell Validation ">
            <a:extLst>
              <a:ext uri="{FF2B5EF4-FFF2-40B4-BE49-F238E27FC236}">
                <a16:creationId xmlns:a16="http://schemas.microsoft.com/office/drawing/2014/main" id="{47D63983-8DC4-2C04-084D-B7FEAF8EE730}"/>
              </a:ext>
            </a:extLst>
          </p:cNvPr>
          <p:cNvSpPr txBox="1"/>
          <p:nvPr/>
        </p:nvSpPr>
        <p:spPr>
          <a:xfrm>
            <a:off x="5344996" y="87111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Pell Validation Reports</a:t>
            </a:r>
          </a:p>
        </p:txBody>
      </p:sp>
    </p:spTree>
    <p:extLst>
      <p:ext uri="{BB962C8B-B14F-4D97-AF65-F5344CB8AC3E}">
        <p14:creationId xmlns:p14="http://schemas.microsoft.com/office/powerpoint/2010/main" val="256700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ORIGINATION VALIDATION REPORT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MANAGE PELL PAYMENT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CD3E98F-30C9-A84B-5F0B-27A896F28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368330"/>
            <a:ext cx="8675761" cy="3660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4570" y="4848862"/>
            <a:ext cx="61704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Pell Origination</a:t>
            </a:r>
            <a:r>
              <a:rPr lang="en-US" dirty="0"/>
              <a:t> tab,</a:t>
            </a:r>
            <a:endParaRPr lang="en-US" sz="3000" b="1" i="1" dirty="0"/>
          </a:p>
          <a:p>
            <a:r>
              <a:rPr lang="en-US" sz="3000" b="1" i="1" dirty="0"/>
              <a:t>WHAT’S MISSING?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06319" y="1051513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Manage Pell Payment</a:t>
            </a:r>
          </a:p>
        </p:txBody>
      </p:sp>
    </p:spTree>
    <p:extLst>
      <p:ext uri="{BB962C8B-B14F-4D97-AF65-F5344CB8AC3E}">
        <p14:creationId xmlns:p14="http://schemas.microsoft.com/office/powerpoint/2010/main" val="3076142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</p:spPr>
        <p:txBody>
          <a:bodyPr>
            <a:normAutofit/>
          </a:bodyPr>
          <a:lstStyle/>
          <a:p>
            <a:r>
              <a:rPr lang="en-US" kern="1200" cap="all" baseline="0">
                <a:latin typeface="+mj-lt"/>
                <a:ea typeface="+mj-ea"/>
                <a:cs typeface="+mj-cs"/>
              </a:rPr>
              <a:t>MANAGE PELL PAYMENT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69622" y="2537115"/>
            <a:ext cx="4002378" cy="3313833"/>
          </a:xfrm>
        </p:spPr>
        <p:txBody>
          <a:bodyPr>
            <a:normAutofit/>
          </a:bodyPr>
          <a:lstStyle/>
          <a:p>
            <a:r>
              <a:rPr lang="en-US" b="1" dirty="0"/>
              <a:t>INCORRECT ABILITY TO BENFIT CODE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1429" y="4110942"/>
            <a:ext cx="4052457" cy="524894"/>
          </a:xfrm>
          <a:prstGeom prst="rect">
            <a:avLst/>
          </a:prstGeom>
        </p:spPr>
        <p:txBody>
          <a:bodyPr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b="1" u="sng" kern="1200" dirty="0">
                <a:solidFill>
                  <a:srgbClr val="003764"/>
                </a:solidFill>
                <a:latin typeface="+mn-lt"/>
                <a:ea typeface="+mn-ea"/>
                <a:cs typeface="+mn-cs"/>
              </a:rPr>
              <a:t>Note No matching values were found.</a:t>
            </a:r>
            <a:endParaRPr lang="en-US" b="1" i="1" u="sng" kern="1200" dirty="0">
              <a:solidFill>
                <a:srgbClr val="003764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screenshot of a search box&#10;&#10;Description automatically generated">
            <a:extLst>
              <a:ext uri="{FF2B5EF4-FFF2-40B4-BE49-F238E27FC236}">
                <a16:creationId xmlns:a16="http://schemas.microsoft.com/office/drawing/2014/main" id="{3F8D6FCE-FF90-E552-DEC0-0A1DE1813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14" y="2537115"/>
            <a:ext cx="3790864" cy="3960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B543B4-0C96-3983-FF27-541659058D2C}"/>
              </a:ext>
            </a:extLst>
          </p:cNvPr>
          <p:cNvCxnSpPr>
            <a:cxnSpLocks/>
          </p:cNvCxnSpPr>
          <p:nvPr/>
        </p:nvCxnSpPr>
        <p:spPr>
          <a:xfrm>
            <a:off x="2638425" y="4562475"/>
            <a:ext cx="2076450" cy="120967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5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3690131"/>
            <a:ext cx="8336975" cy="999259"/>
          </a:xfrm>
        </p:spPr>
        <p:txBody>
          <a:bodyPr/>
          <a:lstStyle/>
          <a:p>
            <a:r>
              <a:rPr lang="en-US" dirty="0"/>
              <a:t>Intermediate </a:t>
            </a:r>
            <a:r>
              <a:rPr lang="en-US" dirty="0" err="1"/>
              <a:t>pell</a:t>
            </a:r>
            <a:r>
              <a:rPr lang="en-US" dirty="0"/>
              <a:t> processing:  </a:t>
            </a:r>
            <a:br>
              <a:rPr lang="en-US" dirty="0"/>
            </a:br>
            <a:r>
              <a:rPr lang="en-US" dirty="0" err="1"/>
              <a:t>pell</a:t>
            </a:r>
            <a:r>
              <a:rPr lang="en-US" dirty="0"/>
              <a:t> troubleshooting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4162" y="56658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February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A94E798-BB81-3592-BD02-981E091FA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3" y="1297230"/>
            <a:ext cx="8368757" cy="3522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MANAGE PELL PAYMENT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WHEN ALL IS CORRECTED, QUEUE UPDATE TO ORIG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4508" y="4618414"/>
            <a:ext cx="61704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</a:t>
            </a:r>
            <a:r>
              <a:rPr lang="en-US" b="1" dirty="0"/>
              <a:t>Update to Origination </a:t>
            </a:r>
            <a:r>
              <a:rPr lang="en-US" dirty="0"/>
              <a:t>checkbox. Ensure the </a:t>
            </a:r>
            <a:r>
              <a:rPr lang="en-US" b="1" dirty="0"/>
              <a:t>Pell </a:t>
            </a:r>
            <a:r>
              <a:rPr lang="en-US" b="1" dirty="0" err="1"/>
              <a:t>Transac</a:t>
            </a:r>
            <a:r>
              <a:rPr lang="en-US" b="1" dirty="0"/>
              <a:t> Status </a:t>
            </a:r>
            <a:r>
              <a:rPr lang="en-US" dirty="0"/>
              <a:t>is set to </a:t>
            </a:r>
            <a:r>
              <a:rPr lang="en-US" i="1" dirty="0"/>
              <a:t>Ready</a:t>
            </a:r>
            <a:r>
              <a:rPr lang="en-US" dirty="0"/>
              <a:t>.  Select the </a:t>
            </a:r>
            <a:r>
              <a:rPr lang="en-US" b="1" dirty="0"/>
              <a:t>Save</a:t>
            </a:r>
            <a:r>
              <a:rPr lang="en-US" dirty="0"/>
              <a:t> button.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C574A8-DD52-D1B2-F698-50C061951995}"/>
              </a:ext>
            </a:extLst>
          </p:cNvPr>
          <p:cNvCxnSpPr/>
          <p:nvPr/>
        </p:nvCxnSpPr>
        <p:spPr>
          <a:xfrm flipH="1" flipV="1">
            <a:off x="2552700" y="2971800"/>
            <a:ext cx="2276475" cy="164661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31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6840" y="539688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PELL VALIDATION REPORTS – </a:t>
            </a:r>
          </a:p>
          <a:p>
            <a:pPr marL="0" indent="0" algn="ctr">
              <a:buNone/>
            </a:pPr>
            <a:r>
              <a:rPr lang="en-US" sz="4000" b="1" dirty="0"/>
              <a:t>PELL DISBURSEMENT</a:t>
            </a:r>
          </a:p>
        </p:txBody>
      </p:sp>
    </p:spTree>
    <p:extLst>
      <p:ext uri="{BB962C8B-B14F-4D97-AF65-F5344CB8AC3E}">
        <p14:creationId xmlns:p14="http://schemas.microsoft.com/office/powerpoint/2010/main" val="4091633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DISBURSEMENT validation report</a:t>
            </a:r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0B707FD5-0AB9-5CB3-8316-A3A98B06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0" y="1441382"/>
            <a:ext cx="8395271" cy="3321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778282"/>
            <a:ext cx="8583138" cy="5330324"/>
          </a:xfrm>
        </p:spPr>
        <p:txBody>
          <a:bodyPr/>
          <a:lstStyle/>
          <a:p>
            <a:r>
              <a:rPr lang="en-US" b="1" dirty="0"/>
              <a:t>REVIEWING ERRORS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4A7F8E3-C6AE-1954-0279-5FA246DF7D72}"/>
              </a:ext>
            </a:extLst>
          </p:cNvPr>
          <p:cNvSpPr txBox="1"/>
          <p:nvPr/>
        </p:nvSpPr>
        <p:spPr>
          <a:xfrm>
            <a:off x="5411194" y="1017562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Pell Validation Reports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AD00A-5929-3F7E-F0A4-7DAD20BAC152}"/>
              </a:ext>
            </a:extLst>
          </p:cNvPr>
          <p:cNvSpPr txBox="1"/>
          <p:nvPr/>
        </p:nvSpPr>
        <p:spPr>
          <a:xfrm>
            <a:off x="280431" y="5025683"/>
            <a:ext cx="8583137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COD Reject Edit </a:t>
            </a:r>
            <a:r>
              <a:rPr lang="en-US" b="1" dirty="0"/>
              <a:t>Error Message </a:t>
            </a:r>
            <a:r>
              <a:rPr lang="en-US" dirty="0"/>
              <a:t>numbers are listed in the report</a:t>
            </a:r>
            <a:r>
              <a:rPr lang="en-US" b="1" i="1" dirty="0"/>
              <a:t>.  </a:t>
            </a:r>
          </a:p>
          <a:p>
            <a:endParaRPr lang="en-US" b="1" i="1" dirty="0"/>
          </a:p>
          <a:p>
            <a:r>
              <a:rPr lang="en-US" b="1" i="1" dirty="0"/>
              <a:t>Tip!  </a:t>
            </a:r>
            <a:r>
              <a:rPr lang="en-US" dirty="0"/>
              <a:t>You can drill down into the COD Technical Reference Guide to review more detail on the resolution, using the reject edit error message number in the report.</a:t>
            </a:r>
          </a:p>
          <a:p>
            <a:endParaRPr lang="en-US" dirty="0"/>
          </a:p>
          <a:p>
            <a:r>
              <a:rPr lang="en-US" dirty="0"/>
              <a:t>Note the </a:t>
            </a:r>
            <a:r>
              <a:rPr lang="en-US" b="1" dirty="0"/>
              <a:t>COD </a:t>
            </a:r>
            <a:r>
              <a:rPr lang="en-US" b="1" dirty="0" err="1"/>
              <a:t>Disbt</a:t>
            </a:r>
            <a:r>
              <a:rPr lang="en-US" b="1" dirty="0"/>
              <a:t> Seq. </a:t>
            </a:r>
            <a:r>
              <a:rPr lang="en-US" dirty="0"/>
              <a:t># when troubleshooting.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68BB79-73B4-8F21-0273-56BFDB2D0620}"/>
              </a:ext>
            </a:extLst>
          </p:cNvPr>
          <p:cNvCxnSpPr/>
          <p:nvPr/>
        </p:nvCxnSpPr>
        <p:spPr>
          <a:xfrm flipV="1">
            <a:off x="2619375" y="3638550"/>
            <a:ext cx="771525" cy="139065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91C0BA-5149-22F0-BC8E-896224EF7F80}"/>
              </a:ext>
            </a:extLst>
          </p:cNvPr>
          <p:cNvCxnSpPr/>
          <p:nvPr/>
        </p:nvCxnSpPr>
        <p:spPr>
          <a:xfrm flipV="1">
            <a:off x="2619375" y="3123082"/>
            <a:ext cx="2791819" cy="33253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518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DISBURSEMENT VALID RPT CONT’D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938AD38-AA80-C5BD-C226-6520BD01B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13123"/>
            <a:ext cx="8551309" cy="3077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DETAIL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0" y="4665677"/>
            <a:ext cx="61704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Pell Disbursement </a:t>
            </a:r>
            <a:r>
              <a:rPr lang="en-US" dirty="0"/>
              <a:t>tab, select the </a:t>
            </a:r>
            <a:r>
              <a:rPr lang="en-US" b="1" dirty="0"/>
              <a:t>Disbursement Detail </a:t>
            </a:r>
            <a:r>
              <a:rPr lang="en-US" dirty="0"/>
              <a:t>link.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06319" y="1051513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Manage Pell Payment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V="1">
            <a:off x="5943600" y="3162300"/>
            <a:ext cx="1428750" cy="150337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68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DISBURSEMENT VALUD RPT CONT’D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D8C1FE0-F554-2407-5AA9-A4954F90E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0" y="1268993"/>
            <a:ext cx="8429386" cy="33966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DETAIL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0" y="4861372"/>
            <a:ext cx="61704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Pell </a:t>
            </a:r>
            <a:r>
              <a:rPr lang="en-US" b="1" dirty="0" err="1"/>
              <a:t>Disb</a:t>
            </a:r>
            <a:r>
              <a:rPr lang="en-US" b="1" dirty="0"/>
              <a:t> Action Detail</a:t>
            </a:r>
            <a:r>
              <a:rPr lang="en-US" dirty="0"/>
              <a:t> pagelet, note the </a:t>
            </a:r>
            <a:r>
              <a:rPr lang="en-US" i="1" dirty="0"/>
              <a:t>Failed Validation Rule c</a:t>
            </a:r>
            <a:r>
              <a:rPr lang="en-US" dirty="0"/>
              <a:t>ode.  Select the </a:t>
            </a:r>
            <a:r>
              <a:rPr lang="en-US" b="1" dirty="0" err="1"/>
              <a:t>Disbursment</a:t>
            </a:r>
            <a:r>
              <a:rPr lang="en-US" b="1" dirty="0"/>
              <a:t> Message </a:t>
            </a:r>
            <a:r>
              <a:rPr lang="en-US" dirty="0"/>
              <a:t>link to review more detail.</a:t>
            </a:r>
          </a:p>
        </p:txBody>
      </p:sp>
    </p:spTree>
    <p:extLst>
      <p:ext uri="{BB962C8B-B14F-4D97-AF65-F5344CB8AC3E}">
        <p14:creationId xmlns:p14="http://schemas.microsoft.com/office/powerpoint/2010/main" val="1750030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D345E-6130-F42C-5A39-A80EDF360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B6B728AB-F4AC-9878-E513-B1C665AF7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2" y="1341229"/>
            <a:ext cx="7303195" cy="4923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166551-080C-7F05-27C9-D4DF7E56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/>
              <a:t>PELL DISBURSEMENT VALID RPT CONT’D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69FEB-53C0-FB26-D176-DC8245D232CC}"/>
              </a:ext>
            </a:extLst>
          </p:cNvPr>
          <p:cNvSpPr txBox="1"/>
          <p:nvPr/>
        </p:nvSpPr>
        <p:spPr>
          <a:xfrm>
            <a:off x="869870" y="5857953"/>
            <a:ext cx="61704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FA Term page on the Statistics tab,</a:t>
            </a:r>
            <a:endParaRPr lang="en-US" sz="3000" b="1" i="1" dirty="0"/>
          </a:p>
          <a:p>
            <a:r>
              <a:rPr lang="en-US" sz="3000" b="1" i="1" dirty="0"/>
              <a:t>WHAT’S MISSING?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EEEA5CF-487D-1E6E-1023-AF8E3291778D}"/>
              </a:ext>
            </a:extLst>
          </p:cNvPr>
          <p:cNvSpPr txBox="1"/>
          <p:nvPr/>
        </p:nvSpPr>
        <p:spPr>
          <a:xfrm>
            <a:off x="5206319" y="1051513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Navigation:</a:t>
            </a:r>
            <a:r>
              <a:rPr lang="en-US" sz="1400">
                <a:solidFill>
                  <a:schemeClr val="tx1"/>
                </a:solidFill>
              </a:rPr>
              <a:t>  Financial Aid &gt; Financial Aid Term &gt; Maintain Student FA Term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BB1DCF2-70B8-F76E-000C-D2F2B21068B1}"/>
              </a:ext>
            </a:extLst>
          </p:cNvPr>
          <p:cNvSpPr txBox="1">
            <a:spLocks/>
          </p:cNvSpPr>
          <p:nvPr/>
        </p:nvSpPr>
        <p:spPr>
          <a:xfrm>
            <a:off x="322122" y="809493"/>
            <a:ext cx="4002378" cy="3313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INVALID VALUE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5440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339358" y="134399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Pell troubleshooting</a:t>
            </a:r>
            <a:endParaRPr dirty="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77622" y="689178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 dirty="0"/>
              <a:t>NEXT STEPS IN THE PROCESS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After you are done working your reports.  Run </a:t>
            </a:r>
            <a:r>
              <a:rPr lang="en-US" b="1" dirty="0"/>
              <a:t>Pell Origination</a:t>
            </a:r>
            <a:r>
              <a:rPr lang="en-US" dirty="0"/>
              <a:t>.  Verify the EMPLs are not displaying in the Message Text detail.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Run </a:t>
            </a:r>
            <a:r>
              <a:rPr lang="en-US" i="1" dirty="0"/>
              <a:t>PELLOUT</a:t>
            </a:r>
            <a:r>
              <a:rPr lang="en-US" dirty="0"/>
              <a:t> in </a:t>
            </a:r>
            <a:r>
              <a:rPr lang="en-US" b="1" dirty="0"/>
              <a:t>Validation Mode </a:t>
            </a:r>
            <a:r>
              <a:rPr lang="en-US" dirty="0"/>
              <a:t>and CONFIRM the EMPLs are not displaying in the Message Text detail.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Run </a:t>
            </a:r>
            <a:r>
              <a:rPr lang="en-US" i="1" dirty="0"/>
              <a:t>PELLOUT</a:t>
            </a:r>
            <a:r>
              <a:rPr lang="en-US" dirty="0"/>
              <a:t> in </a:t>
            </a:r>
            <a:r>
              <a:rPr lang="en-US" b="1" dirty="0"/>
              <a:t>Final Mode</a:t>
            </a:r>
            <a:r>
              <a:rPr lang="en-US" dirty="0"/>
              <a:t>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Re-run your </a:t>
            </a:r>
            <a:r>
              <a:rPr lang="en-US" b="1" dirty="0"/>
              <a:t>Pell Transaction Status Report </a:t>
            </a:r>
            <a:r>
              <a:rPr lang="en-US" dirty="0"/>
              <a:t>and the </a:t>
            </a:r>
            <a:r>
              <a:rPr lang="en-US" b="1" dirty="0"/>
              <a:t>Pell Origination and Disbursement Validation Reports </a:t>
            </a:r>
            <a:r>
              <a:rPr lang="en-US" dirty="0"/>
              <a:t>to confirm the students have dropped off the report.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</p:txBody>
      </p:sp>
      <p:sp>
        <p:nvSpPr>
          <p:cNvPr id="286" name="Google Shape;286;p2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000" dirty="0"/>
              <a:t>Understand best practices to ensure smooth processing in ctcLink to COD</a:t>
            </a:r>
          </a:p>
          <a:p>
            <a:r>
              <a:rPr lang="en-US" sz="2000" dirty="0"/>
              <a:t>Understand how to read and work examples on the Pell Reports:</a:t>
            </a:r>
          </a:p>
          <a:p>
            <a:pPr lvl="1"/>
            <a:r>
              <a:rPr lang="en-US" sz="2000" dirty="0"/>
              <a:t>Pell Records by Transaction Status</a:t>
            </a:r>
          </a:p>
          <a:p>
            <a:pPr lvl="1"/>
            <a:r>
              <a:rPr lang="en-US" sz="2000" dirty="0"/>
              <a:t>Pell Records by Status</a:t>
            </a:r>
          </a:p>
          <a:p>
            <a:pPr lvl="1"/>
            <a:r>
              <a:rPr lang="en-US" sz="2000" dirty="0"/>
              <a:t>Pell Origination Validation Report</a:t>
            </a:r>
          </a:p>
          <a:p>
            <a:pPr lvl="1"/>
            <a:r>
              <a:rPr lang="en-US" sz="2000" dirty="0"/>
              <a:t>Pell Disbursement Validation Report</a:t>
            </a:r>
          </a:p>
          <a:p>
            <a:r>
              <a:rPr lang="en-US" sz="2000" dirty="0"/>
              <a:t>Understand how to perform Pell troubleshooting using various pages in ctcLink and varying Dept of Ed Resources</a:t>
            </a:r>
          </a:p>
          <a:p>
            <a:pPr lvl="1"/>
            <a:r>
              <a:rPr lang="en-US" sz="2000" dirty="0"/>
              <a:t>View COD Data page</a:t>
            </a:r>
          </a:p>
          <a:p>
            <a:pPr lvl="1"/>
            <a:r>
              <a:rPr lang="en-US" sz="2000" dirty="0"/>
              <a:t>Manage Pell Payment page</a:t>
            </a:r>
          </a:p>
          <a:p>
            <a:pPr lvl="1"/>
            <a:r>
              <a:rPr lang="en-US" sz="2000" dirty="0"/>
              <a:t>COD Technical Reference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Intermediate Pell Processing - Pell Troubleshooting Training Complete! </a:t>
            </a:r>
          </a:p>
          <a:p>
            <a:r>
              <a:rPr lang="en-US" dirty="0"/>
              <a:t>Please review prior training videos in Canvas and additional resources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000" dirty="0"/>
              <a:t>Understand best practices to ensure smooth processing in ctcLink to COD</a:t>
            </a:r>
          </a:p>
          <a:p>
            <a:r>
              <a:rPr lang="en-US" sz="2000" dirty="0"/>
              <a:t>Understand how to read and work examples on the Pell Reports:</a:t>
            </a:r>
          </a:p>
          <a:p>
            <a:pPr lvl="1"/>
            <a:r>
              <a:rPr lang="en-US" sz="2000" dirty="0"/>
              <a:t>Pell Records by Transaction Status</a:t>
            </a:r>
          </a:p>
          <a:p>
            <a:pPr lvl="1"/>
            <a:r>
              <a:rPr lang="en-US" sz="2000" dirty="0"/>
              <a:t>Pell Records by Status</a:t>
            </a:r>
          </a:p>
          <a:p>
            <a:pPr lvl="1"/>
            <a:r>
              <a:rPr lang="en-US" sz="2000" dirty="0"/>
              <a:t>Pell Origination Validation Report</a:t>
            </a:r>
          </a:p>
          <a:p>
            <a:pPr lvl="1"/>
            <a:r>
              <a:rPr lang="en-US" sz="2000" dirty="0"/>
              <a:t>Pell Disbursement Validation Report</a:t>
            </a:r>
          </a:p>
          <a:p>
            <a:r>
              <a:rPr lang="en-US" sz="2000" dirty="0"/>
              <a:t>Understand how to perform Pell troubleshooting using various pages in ctcLink</a:t>
            </a:r>
          </a:p>
          <a:p>
            <a:pPr lvl="1"/>
            <a:r>
              <a:rPr lang="en-US" sz="2000" dirty="0"/>
              <a:t>View COD Data page</a:t>
            </a:r>
          </a:p>
          <a:p>
            <a:pPr lvl="1"/>
            <a:r>
              <a:rPr lang="en-US" sz="2000" dirty="0"/>
              <a:t>Manage Pell Payment page</a:t>
            </a:r>
          </a:p>
          <a:p>
            <a:pPr lvl="1"/>
            <a:r>
              <a:rPr lang="en-US" sz="2000" dirty="0"/>
              <a:t>COD Technical Reference Guide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BEST PRACTICES FOR SMOOTH PROCESSING IN CTCLINK TO COD</a:t>
            </a:r>
          </a:p>
        </p:txBody>
      </p:sp>
    </p:spTree>
    <p:extLst>
      <p:ext uri="{BB962C8B-B14F-4D97-AF65-F5344CB8AC3E}">
        <p14:creationId xmlns:p14="http://schemas.microsoft.com/office/powerpoint/2010/main" val="358133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46153"/>
            <a:ext cx="8548500" cy="786457"/>
          </a:xfrm>
        </p:spPr>
        <p:txBody>
          <a:bodyPr/>
          <a:lstStyle/>
          <a:p>
            <a:r>
              <a:rPr lang="en-US" dirty="0"/>
              <a:t>Best practices for smooth processing in ctcLink to cod cont’d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1245324"/>
            <a:ext cx="7673193" cy="4788685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sz="2600" b="1" dirty="0"/>
              <a:t>Do not make Pell awards in the PJ Award page; you will just get COD errors</a:t>
            </a:r>
          </a:p>
          <a:p>
            <a:r>
              <a:rPr lang="en-US" sz="2600" b="1" dirty="0"/>
              <a:t>Do not load duplicate COD response files</a:t>
            </a:r>
          </a:p>
          <a:p>
            <a:r>
              <a:rPr lang="en-US" sz="2600" b="1" dirty="0"/>
              <a:t>Do not update COD manually </a:t>
            </a:r>
            <a:endParaRPr lang="en-US" sz="2600" b="1" i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light bulb with a wire&#10;&#10;Description automatically generated">
            <a:extLst>
              <a:ext uri="{FF2B5EF4-FFF2-40B4-BE49-F238E27FC236}">
                <a16:creationId xmlns:a16="http://schemas.microsoft.com/office/drawing/2014/main" id="{F0EDB159-48D0-1E7F-0D71-F7DC52A62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68880" y="5462170"/>
            <a:ext cx="1562678" cy="1357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058C6B-CECA-B7D7-1449-7E028C99CA2E}"/>
              </a:ext>
            </a:extLst>
          </p:cNvPr>
          <p:cNvSpPr txBox="1"/>
          <p:nvPr/>
        </p:nvSpPr>
        <p:spPr>
          <a:xfrm>
            <a:off x="1969891" y="4815840"/>
            <a:ext cx="51554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in doubt, submit a ticket to FA Support before ANY manual adjustments in COD</a:t>
            </a:r>
          </a:p>
        </p:txBody>
      </p:sp>
    </p:spTree>
    <p:extLst>
      <p:ext uri="{BB962C8B-B14F-4D97-AF65-F5344CB8AC3E}">
        <p14:creationId xmlns:p14="http://schemas.microsoft.com/office/powerpoint/2010/main" val="377699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E9FCA-663B-25D2-B992-3E9253E90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6D8D9D-4ABD-2812-FD92-FBBCE2F4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146153"/>
            <a:ext cx="8548500" cy="786457"/>
          </a:xfrm>
        </p:spPr>
        <p:txBody>
          <a:bodyPr/>
          <a:lstStyle/>
          <a:p>
            <a:r>
              <a:rPr lang="en-US" dirty="0"/>
              <a:t>Best practices for smooth processing in ctcLink to cod cont’d </a:t>
            </a:r>
            <a:br>
              <a:rPr lang="en-US" dirty="0"/>
            </a:br>
            <a:r>
              <a:rPr lang="en-US" sz="2800" dirty="0"/>
              <a:t>from </a:t>
            </a:r>
            <a:r>
              <a:rPr lang="en-US" sz="2800" dirty="0" err="1"/>
              <a:t>nasfaa</a:t>
            </a:r>
            <a:r>
              <a:rPr lang="en-US" sz="2800" dirty="0"/>
              <a:t> ask regs: 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D856E0E-26BA-EC57-53E1-69951835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1245324"/>
            <a:ext cx="7673193" cy="4788685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light bulb with a wire&#10;&#10;Description automatically generated">
            <a:extLst>
              <a:ext uri="{FF2B5EF4-FFF2-40B4-BE49-F238E27FC236}">
                <a16:creationId xmlns:a16="http://schemas.microsoft.com/office/drawing/2014/main" id="{0276B7C5-B024-6321-A1C6-FC57E15FD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68880" y="5462170"/>
            <a:ext cx="1562678" cy="1357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469DB-BCEF-D4A3-97FB-DBE831C1A873}"/>
              </a:ext>
            </a:extLst>
          </p:cNvPr>
          <p:cNvSpPr txBox="1"/>
          <p:nvPr/>
        </p:nvSpPr>
        <p:spPr>
          <a:xfrm>
            <a:off x="1969891" y="4815840"/>
            <a:ext cx="51554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Pell Troubleshooting and resolution</a:t>
            </a:r>
          </a:p>
          <a:p>
            <a:pPr algn="ctr"/>
            <a:r>
              <a:rPr lang="en-US" dirty="0"/>
              <a:t> </a:t>
            </a:r>
            <a:r>
              <a:rPr lang="en-US" i="1" u="sng" dirty="0"/>
              <a:t>is</a:t>
            </a:r>
            <a:r>
              <a:rPr lang="en-US" u="sng" dirty="0"/>
              <a:t> reconciliation</a:t>
            </a:r>
          </a:p>
        </p:txBody>
      </p:sp>
      <p:pic>
        <p:nvPicPr>
          <p:cNvPr id="6" name="Picture 5" descr="A screenshot of a question&#10;&#10;Description automatically generated">
            <a:extLst>
              <a:ext uri="{FF2B5EF4-FFF2-40B4-BE49-F238E27FC236}">
                <a16:creationId xmlns:a16="http://schemas.microsoft.com/office/drawing/2014/main" id="{DF0EE687-7560-CD83-6196-2B0886949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641998"/>
            <a:ext cx="8653890" cy="292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7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PELL TRANSACTION STATUS </a:t>
            </a:r>
          </a:p>
          <a:p>
            <a:pPr marL="0" indent="0" algn="ctr">
              <a:buNone/>
            </a:pPr>
            <a:r>
              <a:rPr lang="en-US" sz="4000" b="1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52722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WORKING THE PELL REPORTS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TRANS STATUS: ON HOLD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61F5C5D-D9AB-8A24-E47D-2D99C21F2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05149"/>
            <a:ext cx="8724785" cy="503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8935" y="6129805"/>
            <a:ext cx="36010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Review the columns for </a:t>
            </a:r>
            <a:r>
              <a:rPr lang="en-US" b="1" dirty="0"/>
              <a:t>Origination Status</a:t>
            </a:r>
            <a:r>
              <a:rPr lang="en-US" dirty="0"/>
              <a:t> and </a:t>
            </a:r>
            <a:r>
              <a:rPr lang="en-US" b="1" dirty="0"/>
              <a:t>Disbursement Status </a:t>
            </a:r>
          </a:p>
        </p:txBody>
      </p:sp>
      <p:sp>
        <p:nvSpPr>
          <p:cNvPr id="7" name="TextBox 2" descr="A text box with the Navigation:  Financial Aid &gt; Pell Payment &gt; Origination Reports &gt; Transaction Status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Pell Payment &gt; Origination Reports &gt; Transaction Status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7E3B43-0E67-6C1C-6B14-F346D3CF3237}"/>
              </a:ext>
            </a:extLst>
          </p:cNvPr>
          <p:cNvCxnSpPr>
            <a:cxnSpLocks/>
          </p:cNvCxnSpPr>
          <p:nvPr/>
        </p:nvCxnSpPr>
        <p:spPr>
          <a:xfrm flipV="1">
            <a:off x="3895725" y="2733675"/>
            <a:ext cx="1438275" cy="33961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CE40C7-D924-B1A1-19C6-53E2F7D8048F}"/>
              </a:ext>
            </a:extLst>
          </p:cNvPr>
          <p:cNvCxnSpPr>
            <a:cxnSpLocks/>
          </p:cNvCxnSpPr>
          <p:nvPr/>
        </p:nvCxnSpPr>
        <p:spPr>
          <a:xfrm flipV="1">
            <a:off x="4109974" y="2990850"/>
            <a:ext cx="2405126" cy="34621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3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065" y="747877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MANAGE PELL </a:t>
            </a:r>
          </a:p>
          <a:p>
            <a:pPr marL="0" indent="0" algn="ctr">
              <a:buNone/>
            </a:pPr>
            <a:r>
              <a:rPr lang="en-US" sz="4000" b="1" dirty="0"/>
              <a:t>PAYMENT </a:t>
            </a:r>
          </a:p>
          <a:p>
            <a:pPr marL="0" indent="0" algn="ctr">
              <a:buNone/>
            </a:pPr>
            <a:r>
              <a:rPr lang="en-US" sz="4000" b="1" dirty="0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0260640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26965</TotalTime>
  <Words>1030</Words>
  <Application>Microsoft Office PowerPoint</Application>
  <PresentationFormat>On-screen Show (4:3)</PresentationFormat>
  <Paragraphs>191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Fira Sans</vt:lpstr>
      <vt:lpstr>Libre Franklin Medium</vt:lpstr>
      <vt:lpstr>Office Theme</vt:lpstr>
      <vt:lpstr>PowerPoint Presentation</vt:lpstr>
      <vt:lpstr>Intermediate pell processing:   pell troubleshooting</vt:lpstr>
      <vt:lpstr>Objectives</vt:lpstr>
      <vt:lpstr>PowerPoint Presentation</vt:lpstr>
      <vt:lpstr>Best practices for smooth processing in ctcLink to cod cont’d </vt:lpstr>
      <vt:lpstr>Best practices for smooth processing in ctcLink to cod cont’d  from nasfaa ask regs:  </vt:lpstr>
      <vt:lpstr>PowerPoint Presentation</vt:lpstr>
      <vt:lpstr>WORKING THE PELL REPORTS</vt:lpstr>
      <vt:lpstr>PowerPoint Presentation</vt:lpstr>
      <vt:lpstr>MANAGE PELL PAYMENT</vt:lpstr>
      <vt:lpstr>MANAGE PELL PAYMENT</vt:lpstr>
      <vt:lpstr>MANAGE PELL PAYMENT</vt:lpstr>
      <vt:lpstr>MANAGE PELL PAYMENT</vt:lpstr>
      <vt:lpstr>MANAGE PELL PAYMENT</vt:lpstr>
      <vt:lpstr>PowerPoint Presentation</vt:lpstr>
      <vt:lpstr>PowerPoint Presentation</vt:lpstr>
      <vt:lpstr>Pell ORIGINATION validation report</vt:lpstr>
      <vt:lpstr>ORIGINATION VALIDATION REPORT CONT’D</vt:lpstr>
      <vt:lpstr>MANAGE PELL PAYMENT cont’d</vt:lpstr>
      <vt:lpstr>MANAGE PELL PAYMENT cont’d</vt:lpstr>
      <vt:lpstr>PowerPoint Presentation</vt:lpstr>
      <vt:lpstr>Pell DISBURSEMENT validation report</vt:lpstr>
      <vt:lpstr>PELL DISBURSEMENT VALID RPT CONT’D</vt:lpstr>
      <vt:lpstr>PELL DISBURSEMENT VALUD RPT CONT’D</vt:lpstr>
      <vt:lpstr>PELL DISBURSEMENT VALID RPT CONT’D </vt:lpstr>
      <vt:lpstr>Pell troubleshooting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1069</cp:revision>
  <dcterms:created xsi:type="dcterms:W3CDTF">2019-02-17T19:57:33Z</dcterms:created>
  <dcterms:modified xsi:type="dcterms:W3CDTF">2024-02-13T00:53:46Z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