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customXml/itemProps4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tags/tag2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tags/tag5.xml" ContentType="application/vnd.openxmlformats-officedocument.presentationml.tags+xml"/>
  <Override PartName="/ppt/notesSlides/notesSlide26.xml" ContentType="application/vnd.openxmlformats-officedocument.presentationml.notesSlide+xml"/>
  <Override PartName="/ppt/tags/tag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>
  <p:sldMasterIdLst>
    <p:sldMasterId id="2147483659" r:id="rId5"/>
  </p:sldMasterIdLst>
  <p:notesMasterIdLst>
    <p:notesMasterId r:id="rId39"/>
  </p:notesMasterIdLst>
  <p:handoutMasterIdLst>
    <p:handoutMasterId r:id="rId40"/>
  </p:handoutMasterIdLst>
  <p:sldIdLst>
    <p:sldId id="256" r:id="rId6"/>
    <p:sldId id="259" r:id="rId7"/>
    <p:sldId id="262" r:id="rId8"/>
    <p:sldId id="613" r:id="rId9"/>
    <p:sldId id="719" r:id="rId10"/>
    <p:sldId id="721" r:id="rId11"/>
    <p:sldId id="722" r:id="rId12"/>
    <p:sldId id="723" r:id="rId13"/>
    <p:sldId id="724" r:id="rId14"/>
    <p:sldId id="726" r:id="rId15"/>
    <p:sldId id="720" r:id="rId16"/>
    <p:sldId id="634" r:id="rId17"/>
    <p:sldId id="635" r:id="rId18"/>
    <p:sldId id="697" r:id="rId19"/>
    <p:sldId id="698" r:id="rId20"/>
    <p:sldId id="699" r:id="rId21"/>
    <p:sldId id="712" r:id="rId22"/>
    <p:sldId id="705" r:id="rId23"/>
    <p:sldId id="641" r:id="rId24"/>
    <p:sldId id="706" r:id="rId25"/>
    <p:sldId id="707" r:id="rId26"/>
    <p:sldId id="708" r:id="rId27"/>
    <p:sldId id="711" r:id="rId28"/>
    <p:sldId id="642" r:id="rId29"/>
    <p:sldId id="713" r:id="rId30"/>
    <p:sldId id="714" r:id="rId31"/>
    <p:sldId id="715" r:id="rId32"/>
    <p:sldId id="716" r:id="rId33"/>
    <p:sldId id="717" r:id="rId34"/>
    <p:sldId id="718" r:id="rId35"/>
    <p:sldId id="275" r:id="rId36"/>
    <p:sldId id="281" r:id="rId37"/>
    <p:sldId id="261" r:id="rId38"/>
  </p:sldIdLst>
  <p:sldSz cx="9144000" cy="6858000" type="screen4x3"/>
  <p:notesSz cx="6858000" cy="9144000"/>
  <p:custDataLst>
    <p:tags r:id="rId41"/>
  </p:custData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3144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0"/>
      </p:ext>
    </p:extLst>
  </p:showPr>
  <p:clrMru>
    <a:srgbClr val="00376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4472" autoAdjust="0"/>
    <p:restoredTop sz="96357" autoAdjust="0"/>
  </p:normalViewPr>
  <p:slideViewPr>
    <p:cSldViewPr snapToGrid="0">
      <p:cViewPr varScale="1">
        <p:scale>
          <a:sx n="62" d="100"/>
          <a:sy n="62" d="100"/>
        </p:scale>
        <p:origin x="1444" y="56"/>
      </p:cViewPr>
      <p:guideLst>
        <p:guide orient="horz" pos="3144"/>
        <p:guide pos="2880"/>
      </p:guideLst>
    </p:cSldViewPr>
  </p:slideViewPr>
  <p:notesTextViewPr>
    <p:cViewPr>
      <p:scale>
        <a:sx n="3" d="2"/>
        <a:sy n="3" d="2"/>
      </p:scale>
      <p:origin x="0" y="0"/>
    </p:cViewPr>
  </p:notesTextViewPr>
  <p:notesViewPr>
    <p:cSldViewPr snapToGrid="0">
      <p:cViewPr varScale="1">
        <p:scale>
          <a:sx n="69" d="100"/>
          <a:sy n="69" d="100"/>
        </p:scale>
        <p:origin x="3264" y="78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notesMaster" Target="notesMasters/notesMaster1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presProps" Target="presProps.xml"/><Relationship Id="rId7" Type="http://schemas.openxmlformats.org/officeDocument/2006/relationships/slide" Target="slides/slide2.xml"/><Relationship Id="rId2" Type="http://schemas.openxmlformats.org/officeDocument/2006/relationships/customXml" Target="../customXml/item2.xml"/><Relationship Id="rId16" Type="http://schemas.openxmlformats.org/officeDocument/2006/relationships/slide" Target="slides/slide11.xml"/><Relationship Id="rId29" Type="http://schemas.openxmlformats.org/officeDocument/2006/relationships/slide" Target="slides/slide24.xml"/><Relationship Id="rId1" Type="http://schemas.openxmlformats.org/officeDocument/2006/relationships/customXml" Target="../customXml/item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handoutMaster" Target="handoutMasters/handoutMaster1.xml"/><Relationship Id="rId45" Type="http://schemas.openxmlformats.org/officeDocument/2006/relationships/tableStyles" Target="tableStyles.xml"/><Relationship Id="rId5" Type="http://schemas.openxmlformats.org/officeDocument/2006/relationships/slideMaster" Target="slideMasters/slideMaster1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theme" Target="theme/theme1.xml"/><Relationship Id="rId4" Type="http://schemas.openxmlformats.org/officeDocument/2006/relationships/customXml" Target="../customXml/item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viewProps" Target="viewProps.xml"/><Relationship Id="rId8" Type="http://schemas.openxmlformats.org/officeDocument/2006/relationships/slide" Target="slides/slide3.xml"/><Relationship Id="rId3" Type="http://schemas.openxmlformats.org/officeDocument/2006/relationships/customXml" Target="../customXml/item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20" Type="http://schemas.openxmlformats.org/officeDocument/2006/relationships/slide" Target="slides/slide15.xml"/><Relationship Id="rId41" Type="http://schemas.openxmlformats.org/officeDocument/2006/relationships/tags" Target="tags/tag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A7D8E9-3331-4291-9F17-3FF41B935400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D60C177-458E-4ECB-97EC-7EDCBA19DAB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099317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A6DBB64-96D6-42B0-8680-D8E44BBF474E}" type="datetimeFigureOut">
              <a:rPr lang="en-US" smtClean="0"/>
              <a:t>1/30/2024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384A02-D147-49A8-A06D-A5C08FF69055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3469464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84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5" name="Google Shape;85;p1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86" name="Google Shape;86;p1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0" tIns="0" rIns="0" bIns="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87;p1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spcBef>
                <a:spcPts val="0"/>
              </a:spcBef>
              <a:spcAft>
                <a:spcPts val="0"/>
              </a:spcAft>
              <a:buNone/>
            </a:pPr>
            <a:fld id="{00000000-1234-1234-1234-123412341234}" type="slidenum">
              <a:rPr lang="en-US"/>
              <a:t>1</a:t>
            </a:fld>
            <a:endParaRPr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5216581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343737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7047819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9958876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716985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5826011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0444076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16812773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427629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3062749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05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30546178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01572953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97963891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9440512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84376276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35677971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Shape 279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0" name="Google Shape;280;p20:notes"/>
          <p:cNvSpPr>
            <a:spLocks noGrp="1" noRot="1" noChangeAspect="1"/>
          </p:cNvSpPr>
          <p:nvPr>
            <p:ph type="sldImg" idx="2"/>
          </p:nvPr>
        </p:nvSpPr>
        <p:spPr>
          <a:xfrm>
            <a:off x="1371600" y="1143000"/>
            <a:ext cx="4114800" cy="3086100"/>
          </a:xfrm>
          <a:custGeom>
            <a:avLst/>
            <a:gdLst/>
            <a:ahLst/>
            <a:cxnLst/>
            <a:rect l="l" t="t" r="r" b="b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close/>
              </a:path>
            </a:pathLst>
          </a:custGeom>
          <a:noFill/>
          <a:ln w="12700" cap="flat" cmpd="sng">
            <a:solidFill>
              <a:srgbClr val="000000"/>
            </a:solidFill>
            <a:prstDash val="solid"/>
            <a:round/>
            <a:headEnd type="none" w="sm" len="sm"/>
            <a:tailEnd type="none" w="sm" len="sm"/>
          </a:ln>
        </p:spPr>
      </p:sp>
      <p:sp>
        <p:nvSpPr>
          <p:cNvPr id="281" name="Google Shape;281;p20:notes"/>
          <p:cNvSpPr txBox="1">
            <a:spLocks noGrp="1"/>
          </p:cNvSpPr>
          <p:nvPr>
            <p:ph type="body" idx="1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endParaRPr/>
          </a:p>
        </p:txBody>
      </p:sp>
      <p:sp>
        <p:nvSpPr>
          <p:cNvPr id="282" name="Google Shape;282;p20:notes"/>
          <p:cNvSpPr txBox="1">
            <a:spLocks noGrp="1"/>
          </p:cNvSpPr>
          <p:nvPr>
            <p:ph type="sldNum" idx="12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Autofit/>
          </a:bodyPr>
          <a:lstStyle/>
          <a:p>
            <a:pPr marL="0" lvl="0" indent="0" algn="r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SzPts val="1400"/>
              <a:buNone/>
            </a:pPr>
            <a:fld id="{00000000-1234-1234-1234-123412341234}" type="slidenum">
              <a:rPr lang="en-US"/>
              <a:t>31</a:t>
            </a:fld>
            <a:endParaRPr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5234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4217394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2708763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509616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2838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5522862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7968395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7384A02-D147-49A8-A06D-A5C08FF69055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616356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5" Type="http://schemas.openxmlformats.org/officeDocument/2006/relationships/image" Target="../media/image4.png"/><Relationship Id="rId4" Type="http://schemas.openxmlformats.org/officeDocument/2006/relationships/image" Target="../media/image5.png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2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4.png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Cover Triangle Pattern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978"/>
          <a:stretch/>
        </p:blipFill>
        <p:spPr>
          <a:xfrm>
            <a:off x="2317813" y="0"/>
            <a:ext cx="6829477" cy="3749964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 hasCustomPrompt="1"/>
          </p:nvPr>
        </p:nvSpPr>
        <p:spPr>
          <a:xfrm>
            <a:off x="369888" y="3863685"/>
            <a:ext cx="8336975" cy="999259"/>
          </a:xfrm>
          <a:prstGeom prst="rect">
            <a:avLst/>
          </a:prstGeom>
        </p:spPr>
        <p:txBody>
          <a:bodyPr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Title slide</a:t>
            </a:r>
          </a:p>
        </p:txBody>
      </p:sp>
      <p:sp>
        <p:nvSpPr>
          <p:cNvPr id="10" name="Subtitle 2"/>
          <p:cNvSpPr>
            <a:spLocks noGrp="1"/>
          </p:cNvSpPr>
          <p:nvPr>
            <p:ph type="subTitle" idx="1" hasCustomPrompt="1"/>
          </p:nvPr>
        </p:nvSpPr>
        <p:spPr>
          <a:xfrm>
            <a:off x="370608" y="4976665"/>
            <a:ext cx="8388928" cy="679016"/>
          </a:xfrm>
          <a:prstGeom prst="rect">
            <a:avLst/>
          </a:prstGeom>
        </p:spPr>
        <p:txBody>
          <a:bodyPr/>
          <a:lstStyle>
            <a:lvl1pPr marL="0" indent="0" algn="l">
              <a:buNone/>
              <a:defRPr sz="3500" b="0" i="0" baseline="0">
                <a:solidFill>
                  <a:srgbClr val="003764"/>
                </a:solidFill>
                <a:latin typeface="+mj-lt"/>
              </a:defRPr>
            </a:lvl1pPr>
            <a:lvl2pPr marL="457178" indent="0" algn="ctr">
              <a:buNone/>
              <a:defRPr sz="2000"/>
            </a:lvl2pPr>
            <a:lvl3pPr marL="914354" indent="0" algn="ctr">
              <a:buNone/>
              <a:defRPr sz="1800"/>
            </a:lvl3pPr>
            <a:lvl4pPr marL="1371532" indent="0" algn="ctr">
              <a:buNone/>
              <a:defRPr sz="1600"/>
            </a:lvl4pPr>
            <a:lvl5pPr marL="1828709" indent="0" algn="ctr">
              <a:buNone/>
              <a:defRPr sz="1600"/>
            </a:lvl5pPr>
            <a:lvl6pPr marL="2285886" indent="0" algn="ctr">
              <a:buNone/>
              <a:defRPr sz="1600"/>
            </a:lvl6pPr>
            <a:lvl7pPr marL="2743062" indent="0" algn="ctr">
              <a:buNone/>
              <a:defRPr sz="1600"/>
            </a:lvl7pPr>
            <a:lvl8pPr marL="3200240" indent="0" algn="ctr">
              <a:buNone/>
              <a:defRPr sz="1600"/>
            </a:lvl8pPr>
            <a:lvl9pPr marL="3657418" indent="0" algn="ctr">
              <a:buNone/>
              <a:defRPr sz="1600"/>
            </a:lvl9pPr>
          </a:lstStyle>
          <a:p>
            <a:r>
              <a:rPr lang="en-US" dirty="0"/>
              <a:t>Subheading</a:t>
            </a:r>
          </a:p>
        </p:txBody>
      </p:sp>
      <p:sp>
        <p:nvSpPr>
          <p:cNvPr id="19" name="Text Placeholder 18"/>
          <p:cNvSpPr>
            <a:spLocks noGrp="1"/>
          </p:cNvSpPr>
          <p:nvPr>
            <p:ph type="body" sz="quarter" idx="10" hasCustomPrompt="1"/>
          </p:nvPr>
        </p:nvSpPr>
        <p:spPr>
          <a:xfrm>
            <a:off x="369888" y="5769402"/>
            <a:ext cx="4614862" cy="758825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000" baseline="0">
                <a:solidFill>
                  <a:srgbClr val="003764"/>
                </a:solidFill>
              </a:defRPr>
            </a:lvl1pPr>
          </a:lstStyle>
          <a:p>
            <a:pPr lvl="0"/>
            <a:r>
              <a:rPr lang="en-US" dirty="0"/>
              <a:t>Presenter(s)</a:t>
            </a:r>
            <a:br>
              <a:rPr lang="en-US" dirty="0"/>
            </a:br>
            <a:r>
              <a:rPr lang="en-US" dirty="0"/>
              <a:t>Month Day, Year</a:t>
            </a:r>
          </a:p>
        </p:txBody>
      </p:sp>
    </p:spTree>
    <p:extLst>
      <p:ext uri="{BB962C8B-B14F-4D97-AF65-F5344CB8AC3E}">
        <p14:creationId xmlns:p14="http://schemas.microsoft.com/office/powerpoint/2010/main" val="285463824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45"/>
            <a:ext cx="7886700" cy="2852737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70"/>
            <a:ext cx="7886700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800">
                <a:solidFill>
                  <a:srgbClr val="003764"/>
                </a:solidFill>
              </a:defRPr>
            </a:lvl1pPr>
            <a:lvl2pPr marL="342884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766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649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532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415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297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18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064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8262808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D050C99A-C753-4499-A91D-5F42026EA8F2}" type="datetime1">
              <a:rPr lang="en-US" smtClean="0"/>
              <a:t>1/30/2024</a:t>
            </a:fld>
            <a:endParaRPr 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4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519540" y="294198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519540" y="1174172"/>
            <a:ext cx="8336975" cy="496685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7898848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Final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 hasCustomPrompt="1"/>
          </p:nvPr>
        </p:nvSpPr>
        <p:spPr>
          <a:xfrm>
            <a:off x="628650" y="1476958"/>
            <a:ext cx="7886700" cy="611619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 dirty="0"/>
              <a:t>Final Slide</a:t>
            </a:r>
          </a:p>
        </p:txBody>
      </p:sp>
      <p:sp>
        <p:nvSpPr>
          <p:cNvPr id="7" name="Text Placeholder 6"/>
          <p:cNvSpPr>
            <a:spLocks noGrp="1"/>
          </p:cNvSpPr>
          <p:nvPr>
            <p:ph type="body" sz="quarter" idx="10" hasCustomPrompt="1"/>
          </p:nvPr>
        </p:nvSpPr>
        <p:spPr>
          <a:xfrm>
            <a:off x="628650" y="2265367"/>
            <a:ext cx="7886700" cy="3428855"/>
          </a:xfrm>
          <a:prstGeom prst="rect">
            <a:avLst/>
          </a:prstGeom>
        </p:spPr>
        <p:txBody>
          <a:bodyPr/>
          <a:lstStyle>
            <a:lvl1pPr marL="457200" marR="0" indent="-45720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 baseline="0">
                <a:solidFill>
                  <a:srgbClr val="003764"/>
                </a:solidFill>
              </a:defRPr>
            </a:lvl1pPr>
            <a:lvl2pPr marL="342884" indent="0">
              <a:buNone/>
              <a:defRPr>
                <a:solidFill>
                  <a:srgbClr val="003764"/>
                </a:solidFill>
              </a:defRPr>
            </a:lvl2pPr>
          </a:lstStyle>
          <a:p>
            <a:pPr marL="0" marR="0" lvl="0" indent="0" algn="l" defTabSz="685766" rtl="0" eaLnBrk="1" fontAlgn="auto" latinLnBrk="0" hangingPunct="1">
              <a:lnSpc>
                <a:spcPct val="90000"/>
              </a:lnSpc>
              <a:spcBef>
                <a:spcPts val="75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None/>
              <a:tabLst/>
              <a:defRPr/>
            </a:pPr>
            <a:r>
              <a:rPr lang="en-US" dirty="0"/>
              <a:t>Always use a Final Slide in order to include the Creative Commons footer language in the presentation.</a:t>
            </a:r>
            <a:br>
              <a:rPr lang="en-US" dirty="0"/>
            </a:br>
            <a:r>
              <a:rPr lang="en-US" dirty="0"/>
              <a:t>Ideas for the slide: Contact information; “Thank you;” “Questions?”</a:t>
            </a:r>
          </a:p>
        </p:txBody>
      </p:sp>
      <p:pic>
        <p:nvPicPr>
          <p:cNvPr id="14" name="Picture 13" descr="CC. Creative Commons license, attribution alone">
            <a:extLst>
              <a:ext uri="{FF2B5EF4-FFF2-40B4-BE49-F238E27FC236}">
                <a16:creationId xmlns:a16="http://schemas.microsoft.com/office/drawing/2014/main" id="{55C0BD8F-0D00-4252-96EA-53CD70683007}"/>
              </a:ext>
            </a:extLst>
          </p:cNvPr>
          <p:cNvPicPr>
            <a:picLocks noChangeAspect="1"/>
          </p:cNvPicPr>
          <p:nvPr userDrawn="1"/>
        </p:nvPicPr>
        <p:blipFill>
          <a:blip r:embed="rId4"/>
          <a:stretch>
            <a:fillRect/>
          </a:stretch>
        </p:blipFill>
        <p:spPr>
          <a:xfrm>
            <a:off x="628650" y="6399147"/>
            <a:ext cx="835224" cy="29873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AD9A014E-7345-4161-B6F8-70E7EA234759}"/>
              </a:ext>
            </a:extLst>
          </p:cNvPr>
          <p:cNvSpPr txBox="1"/>
          <p:nvPr userDrawn="1"/>
        </p:nvSpPr>
        <p:spPr>
          <a:xfrm>
            <a:off x="1454322" y="6445499"/>
            <a:ext cx="3784962" cy="2077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750" b="0" i="1" kern="1200">
                <a:solidFill>
                  <a:schemeClr val="bg1">
                    <a:lumMod val="50000"/>
                  </a:schemeClr>
                </a:solidFill>
                <a:effectLst/>
                <a:latin typeface="+mn-lt"/>
                <a:ea typeface="+mn-ea"/>
                <a:cs typeface="+mn-cs"/>
              </a:rPr>
              <a:t>Except where otherwise noted, this work is licensed under </a:t>
            </a:r>
            <a:r>
              <a:rPr lang="en-US" sz="750" b="0" i="1" u="sng" kern="120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CC BY 4.0</a:t>
            </a:r>
            <a:r>
              <a:rPr lang="en-US" sz="750" b="0" i="1">
                <a:solidFill>
                  <a:schemeClr val="bg1">
                    <a:lumMod val="50000"/>
                  </a:schemeClr>
                </a:solidFill>
                <a:latin typeface="+mn-lt"/>
              </a:rPr>
              <a:t>.</a:t>
            </a:r>
            <a:endParaRPr lang="en-US" sz="750" b="0" i="1" dirty="0">
              <a:solidFill>
                <a:schemeClr val="bg1">
                  <a:lumMod val="50000"/>
                </a:schemeClr>
              </a:solidFill>
              <a:latin typeface="+mn-lt"/>
            </a:endParaRPr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9" name="Picture 8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3808473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matchingName="Title slide" type="title">
  <p:cSld name="1_Title slide">
    <p:spTree>
      <p:nvGrpSpPr>
        <p:cNvPr id="1" name="Shape 15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Google Shape;16;p3"/>
          <p:cNvSpPr txBox="1">
            <a:spLocks noGrp="1"/>
          </p:cNvSpPr>
          <p:nvPr>
            <p:ph type="ctrTitle"/>
          </p:nvPr>
        </p:nvSpPr>
        <p:spPr>
          <a:xfrm>
            <a:off x="1071040" y="1052215"/>
            <a:ext cx="6426237" cy="223837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b" anchorCtr="0">
            <a:norm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Clr>
                <a:schemeClr val="dk1"/>
              </a:buClr>
              <a:buSzPts val="6000"/>
              <a:buFont typeface="Calibri"/>
              <a:buNone/>
              <a:defRPr sz="4217"/>
            </a:lvl1pPr>
            <a:lvl2pPr lvl="1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7" name="Google Shape;17;p3"/>
          <p:cNvSpPr txBox="1">
            <a:spLocks noGrp="1"/>
          </p:cNvSpPr>
          <p:nvPr>
            <p:ph type="subTitle" idx="1"/>
          </p:nvPr>
        </p:nvSpPr>
        <p:spPr>
          <a:xfrm>
            <a:off x="1071040" y="3376911"/>
            <a:ext cx="6426237" cy="1552277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rmAutofit/>
          </a:bodyPr>
          <a:lstStyle>
            <a:lvl1pPr lvl="0" algn="ctr">
              <a:spcBef>
                <a:spcPts val="337"/>
              </a:spcBef>
              <a:spcAft>
                <a:spcPts val="0"/>
              </a:spcAft>
              <a:buClr>
                <a:schemeClr val="dk1"/>
              </a:buClr>
              <a:buSzPts val="2400"/>
              <a:buNone/>
              <a:defRPr sz="1687"/>
            </a:lvl1pPr>
            <a:lvl2pPr lvl="1" algn="ctr">
              <a:spcBef>
                <a:spcPts val="281"/>
              </a:spcBef>
              <a:spcAft>
                <a:spcPts val="0"/>
              </a:spcAft>
              <a:buClr>
                <a:schemeClr val="dk1"/>
              </a:buClr>
              <a:buSzPts val="2000"/>
              <a:buNone/>
              <a:defRPr sz="1406"/>
            </a:lvl2pPr>
            <a:lvl3pPr lvl="2" algn="ctr">
              <a:spcBef>
                <a:spcPts val="253"/>
              </a:spcBef>
              <a:spcAft>
                <a:spcPts val="0"/>
              </a:spcAft>
              <a:buClr>
                <a:schemeClr val="dk1"/>
              </a:buClr>
              <a:buSzPts val="1800"/>
              <a:buNone/>
              <a:defRPr sz="1265"/>
            </a:lvl3pPr>
            <a:lvl4pPr lvl="3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4pPr>
            <a:lvl5pPr lvl="4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5pPr>
            <a:lvl6pPr lvl="5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6pPr>
            <a:lvl7pPr lvl="6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7pPr>
            <a:lvl8pPr lvl="7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8pPr>
            <a:lvl9pPr lvl="8" algn="ctr">
              <a:spcBef>
                <a:spcPts val="225"/>
              </a:spcBef>
              <a:spcAft>
                <a:spcPts val="0"/>
              </a:spcAft>
              <a:buClr>
                <a:schemeClr val="dk1"/>
              </a:buClr>
              <a:buSzPts val="1600"/>
              <a:buNone/>
              <a:defRPr sz="1124"/>
            </a:lvl9pPr>
          </a:lstStyle>
          <a:p>
            <a:endParaRPr/>
          </a:p>
        </p:txBody>
      </p:sp>
      <p:sp>
        <p:nvSpPr>
          <p:cNvPr id="18" name="Google Shape;18;p3"/>
          <p:cNvSpPr txBox="1">
            <a:spLocks noGrp="1"/>
          </p:cNvSpPr>
          <p:nvPr>
            <p:ph type="dt" idx="10"/>
          </p:nvPr>
        </p:nvSpPr>
        <p:spPr>
          <a:xfrm>
            <a:off x="321312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19" name="Google Shape;19;p3"/>
          <p:cNvSpPr txBox="1">
            <a:spLocks noGrp="1"/>
          </p:cNvSpPr>
          <p:nvPr>
            <p:ph type="ftr" idx="11"/>
          </p:nvPr>
        </p:nvSpPr>
        <p:spPr>
          <a:xfrm>
            <a:off x="2195631" y="5959078"/>
            <a:ext cx="203497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lvl="0" algn="ctr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1pPr>
            <a:lvl2pPr lvl="1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2pPr>
            <a:lvl3pPr lvl="2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3pPr>
            <a:lvl4pPr lvl="3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4pPr>
            <a:lvl5pPr lvl="4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5pPr>
            <a:lvl6pPr lvl="5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6pPr>
            <a:lvl7pPr lvl="6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7pPr>
            <a:lvl8pPr lvl="7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8pPr>
            <a:lvl9pPr lvl="8" algn="l">
              <a:spcBef>
                <a:spcPts val="0"/>
              </a:spcBef>
              <a:spcAft>
                <a:spcPts val="0"/>
              </a:spcAft>
              <a:buSzPts val="1400"/>
              <a:buNone/>
              <a:defRPr/>
            </a:lvl9pPr>
          </a:lstStyle>
          <a:p>
            <a:endParaRPr/>
          </a:p>
        </p:txBody>
      </p:sp>
      <p:sp>
        <p:nvSpPr>
          <p:cNvPr id="20" name="Google Shape;20;p3"/>
          <p:cNvSpPr txBox="1">
            <a:spLocks noGrp="1"/>
          </p:cNvSpPr>
          <p:nvPr>
            <p:ph type="sldNum" idx="12"/>
          </p:nvPr>
        </p:nvSpPr>
        <p:spPr>
          <a:xfrm>
            <a:off x="4605470" y="5959078"/>
            <a:ext cx="1499455" cy="3423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ctr" anchorCtr="0">
            <a:noAutofit/>
          </a:bodyPr>
          <a:lstStyle>
            <a:lvl1pPr marL="0" lvl="0" indent="0" algn="r">
              <a:spcBef>
                <a:spcPts val="0"/>
              </a:spcBef>
              <a:buNone/>
              <a:defRPr/>
            </a:lvl1pPr>
            <a:lvl2pPr marL="0" lvl="1" indent="0" algn="r">
              <a:spcBef>
                <a:spcPts val="0"/>
              </a:spcBef>
              <a:buNone/>
              <a:defRPr/>
            </a:lvl2pPr>
            <a:lvl3pPr marL="0" lvl="2" indent="0" algn="r">
              <a:spcBef>
                <a:spcPts val="0"/>
              </a:spcBef>
              <a:buNone/>
              <a:defRPr/>
            </a:lvl3pPr>
            <a:lvl4pPr marL="0" lvl="3" indent="0" algn="r">
              <a:spcBef>
                <a:spcPts val="0"/>
              </a:spcBef>
              <a:buNone/>
              <a:defRPr/>
            </a:lvl4pPr>
            <a:lvl5pPr marL="0" lvl="4" indent="0" algn="r">
              <a:spcBef>
                <a:spcPts val="0"/>
              </a:spcBef>
              <a:buNone/>
              <a:defRPr/>
            </a:lvl5pPr>
            <a:lvl6pPr marL="0" lvl="5" indent="0" algn="r">
              <a:spcBef>
                <a:spcPts val="0"/>
              </a:spcBef>
              <a:buNone/>
              <a:defRPr/>
            </a:lvl6pPr>
            <a:lvl7pPr marL="0" lvl="6" indent="0" algn="r">
              <a:spcBef>
                <a:spcPts val="0"/>
              </a:spcBef>
              <a:buNone/>
              <a:defRPr/>
            </a:lvl7pPr>
            <a:lvl8pPr marL="0" lvl="7" indent="0" algn="r">
              <a:spcBef>
                <a:spcPts val="0"/>
              </a:spcBef>
              <a:buNone/>
              <a:defRPr/>
            </a:lvl8pPr>
            <a:lvl9pPr marL="0" lvl="8" indent="0" algn="r">
              <a:spcBef>
                <a:spcPts val="0"/>
              </a:spcBef>
              <a:buNone/>
              <a:defRPr/>
            </a:lvl9pPr>
          </a:lstStyle>
          <a:p>
            <a:fld id="{00000000-1234-1234-1234-123412341234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9171054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Picture 10" descr="Community and Technical Colleges. Washington State Board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36860" y="1549936"/>
            <a:ext cx="8336975" cy="79707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536860" y="2415155"/>
            <a:ext cx="8336975" cy="3757046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F79CB6C7-AD96-437F-A75B-A1987D8D9ACA}" type="datetime1">
              <a:rPr lang="en-US" smtClean="0"/>
              <a:t>1/30/2024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06245" y="6483926"/>
            <a:ext cx="467590" cy="237549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3" name="Picture 2"/>
          <p:cNvPicPr>
            <a:picLocks noChangeAspect="1"/>
          </p:cNvPicPr>
          <p:nvPr userDrawn="1"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28017808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582468" y="1709744"/>
            <a:ext cx="8270588" cy="2852737"/>
          </a:xfrm>
          <a:prstGeom prst="rect">
            <a:avLst/>
          </a:prstGeom>
        </p:spPr>
        <p:txBody>
          <a:bodyPr anchor="b"/>
          <a:lstStyle>
            <a:lvl1pPr>
              <a:defRPr sz="48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5" name="Text Placeholder 2"/>
          <p:cNvSpPr>
            <a:spLocks noGrp="1"/>
          </p:cNvSpPr>
          <p:nvPr>
            <p:ph type="body" idx="1"/>
          </p:nvPr>
        </p:nvSpPr>
        <p:spPr>
          <a:xfrm>
            <a:off x="582468" y="4589469"/>
            <a:ext cx="8270588" cy="1500187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2400">
                <a:solidFill>
                  <a:srgbClr val="003764"/>
                </a:solidFill>
              </a:defRPr>
            </a:lvl1pPr>
            <a:lvl2pPr marL="457178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354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53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709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5886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062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24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418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2" name="Rectangle 11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E68BEF8-F67A-4B64-B2F2-CC4AA048128C}" type="datetime1">
              <a:rPr lang="en-US" smtClean="0"/>
              <a:t>1/30/2024</a:t>
            </a:fld>
            <a:endParaRPr lang="en-US"/>
          </a:p>
        </p:txBody>
      </p:sp>
      <p:sp>
        <p:nvSpPr>
          <p:cNvPr id="1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8" name="Picture 17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7394987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" name="Picture 13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2" name="Picture 11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422561" y="1462241"/>
            <a:ext cx="8534403" cy="719850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"/>
          </p:nvPr>
        </p:nvSpPr>
        <p:spPr>
          <a:xfrm>
            <a:off x="422561" y="2400300"/>
            <a:ext cx="4014357" cy="3969327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7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1001848F-E7F6-4E55-B1DE-CC691BBD4F09}" type="datetime1">
              <a:rPr lang="en-US" smtClean="0"/>
              <a:t>1/30/2024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2718576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" name="Picture 14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3" name="Picture 12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4063"/>
            <a:ext cx="4067706" cy="1481791"/>
          </a:xfrm>
          <a:prstGeom prst="rect">
            <a:avLst/>
          </a:prstGeom>
        </p:spPr>
      </p:pic>
      <p:sp>
        <p:nvSpPr>
          <p:cNvPr id="16" name="Title 1"/>
          <p:cNvSpPr>
            <a:spLocks noGrp="1"/>
          </p:cNvSpPr>
          <p:nvPr>
            <p:ph type="title"/>
          </p:nvPr>
        </p:nvSpPr>
        <p:spPr>
          <a:xfrm>
            <a:off x="507276" y="1485854"/>
            <a:ext cx="8335388" cy="736311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7" name="Text Placeholder 2"/>
          <p:cNvSpPr>
            <a:spLocks noGrp="1"/>
          </p:cNvSpPr>
          <p:nvPr>
            <p:ph type="body" idx="1"/>
          </p:nvPr>
        </p:nvSpPr>
        <p:spPr>
          <a:xfrm>
            <a:off x="507278" y="2385434"/>
            <a:ext cx="4002378" cy="524893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8" name="Content Placeholder 3"/>
          <p:cNvSpPr>
            <a:spLocks noGrp="1"/>
          </p:cNvSpPr>
          <p:nvPr>
            <p:ph sz="half" idx="2"/>
          </p:nvPr>
        </p:nvSpPr>
        <p:spPr>
          <a:xfrm>
            <a:off x="507278" y="3003840"/>
            <a:ext cx="4002378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9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790207" y="2385430"/>
            <a:ext cx="4052457" cy="524894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>
                <a:solidFill>
                  <a:srgbClr val="003764"/>
                </a:solidFill>
              </a:defRPr>
            </a:lvl1pPr>
            <a:lvl2pPr marL="457178" indent="0">
              <a:buNone/>
              <a:defRPr sz="2000" b="1"/>
            </a:lvl2pPr>
            <a:lvl3pPr marL="914354" indent="0">
              <a:buNone/>
              <a:defRPr sz="1800" b="1"/>
            </a:lvl3pPr>
            <a:lvl4pPr marL="1371532" indent="0">
              <a:buNone/>
              <a:defRPr sz="1600" b="1"/>
            </a:lvl4pPr>
            <a:lvl5pPr marL="1828709" indent="0">
              <a:buNone/>
              <a:defRPr sz="1600" b="1"/>
            </a:lvl5pPr>
            <a:lvl6pPr marL="2285886" indent="0">
              <a:buNone/>
              <a:defRPr sz="1600" b="1"/>
            </a:lvl6pPr>
            <a:lvl7pPr marL="2743062" indent="0">
              <a:buNone/>
              <a:defRPr sz="1600" b="1"/>
            </a:lvl7pPr>
            <a:lvl8pPr marL="3200240" indent="0">
              <a:buNone/>
              <a:defRPr sz="1600" b="1"/>
            </a:lvl8pPr>
            <a:lvl9pPr marL="3657418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20" name="Content Placeholder 5"/>
          <p:cNvSpPr>
            <a:spLocks noGrp="1"/>
          </p:cNvSpPr>
          <p:nvPr>
            <p:ph sz="quarter" idx="4"/>
          </p:nvPr>
        </p:nvSpPr>
        <p:spPr>
          <a:xfrm>
            <a:off x="4790207" y="3003840"/>
            <a:ext cx="4052457" cy="3313833"/>
          </a:xfrm>
          <a:prstGeom prst="rect">
            <a:avLst/>
          </a:prstGeom>
        </p:spPr>
        <p:txBody>
          <a:bodyPr/>
          <a:lstStyle>
            <a:lvl1pPr>
              <a:defRPr>
                <a:solidFill>
                  <a:srgbClr val="003764"/>
                </a:solidFill>
              </a:defRPr>
            </a:lvl1pPr>
            <a:lvl2pPr>
              <a:defRPr>
                <a:solidFill>
                  <a:srgbClr val="003764"/>
                </a:solidFill>
              </a:defRPr>
            </a:lvl2pPr>
            <a:lvl3pPr>
              <a:defRPr>
                <a:solidFill>
                  <a:srgbClr val="003764"/>
                </a:solidFill>
              </a:defRPr>
            </a:lvl3pPr>
            <a:lvl4pPr>
              <a:defRPr>
                <a:solidFill>
                  <a:srgbClr val="003764"/>
                </a:solidFill>
              </a:defRPr>
            </a:lvl4pPr>
            <a:lvl5pPr>
              <a:defRPr>
                <a:solidFill>
                  <a:srgbClr val="003764"/>
                </a:solidFill>
              </a:defRPr>
            </a:lvl5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4" name="Rectangle 13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5E48A247-4D0D-4017-954A-CBEE1B524F16}" type="datetime1">
              <a:rPr lang="en-US" smtClean="0"/>
              <a:t>1/30/2024</a:t>
            </a:fld>
            <a:endParaRPr lang="en-US"/>
          </a:p>
        </p:txBody>
      </p:sp>
      <p:sp>
        <p:nvSpPr>
          <p:cNvPr id="2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2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4" name="Picture 2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7436004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9" name="Picture 8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3" name="Title 1"/>
          <p:cNvSpPr>
            <a:spLocks noGrp="1"/>
          </p:cNvSpPr>
          <p:nvPr>
            <p:ph type="title"/>
          </p:nvPr>
        </p:nvSpPr>
        <p:spPr>
          <a:xfrm>
            <a:off x="540327" y="1457982"/>
            <a:ext cx="8302337" cy="786457"/>
          </a:xfrm>
          <a:prstGeom prst="rect">
            <a:avLst/>
          </a:prstGeom>
        </p:spPr>
        <p:txBody>
          <a:bodyPr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1" name="Rectangle 10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3F43D62C-E4AB-4F6C-BB6E-7C3A3BBC5E2B}" type="datetime1">
              <a:rPr lang="en-US" smtClean="0"/>
              <a:t>1/30/2024</a:t>
            </a:fld>
            <a:endParaRPr lang="en-US"/>
          </a:p>
        </p:txBody>
      </p:sp>
      <p:sp>
        <p:nvSpPr>
          <p:cNvPr id="1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6" name="Picture 15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251803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0" name="Picture 9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8" name="Rectangle 7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92275FF0-9E97-4E0A-B533-109FB6621FD2}" type="datetime1">
              <a:rPr lang="en-US" smtClean="0"/>
              <a:t>1/30/2024</a:t>
            </a:fld>
            <a:endParaRPr lang="en-US"/>
          </a:p>
        </p:txBody>
      </p:sp>
      <p:sp>
        <p:nvSpPr>
          <p:cNvPr id="12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14" name="Picture 13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2640902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86494" y="1385541"/>
            <a:ext cx="3160715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494" y="2888673"/>
            <a:ext cx="3160715" cy="3492378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3863540" y="1569027"/>
            <a:ext cx="5041469" cy="4812024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A3C062AC-1CC2-40A8-B531-F2154AC26E35}" type="datetime1">
              <a:rPr lang="en-US" smtClean="0"/>
              <a:t>1/30/2024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455396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Picture 11" descr="Community and Technical Colleges. Washington State Board."/>
          <p:cNvPicPr>
            <a:picLocks noChangeAspect="1"/>
          </p:cNvPicPr>
          <p:nvPr userDrawn="1"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2671"/>
          <a:stretch/>
        </p:blipFill>
        <p:spPr>
          <a:xfrm>
            <a:off x="105297" y="154004"/>
            <a:ext cx="3286396" cy="1231537"/>
          </a:xfrm>
          <a:prstGeom prst="rect">
            <a:avLst/>
          </a:prstGeom>
        </p:spPr>
      </p:pic>
      <p:pic>
        <p:nvPicPr>
          <p:cNvPr id="11" name="Picture 10" descr="Header triangles pattern"/>
          <p:cNvPicPr>
            <a:picLocks noChangeAspect="1"/>
          </p:cNvPicPr>
          <p:nvPr userDrawn="1"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2267"/>
          <a:stretch/>
        </p:blipFill>
        <p:spPr>
          <a:xfrm>
            <a:off x="5076294" y="0"/>
            <a:ext cx="4067706" cy="1481791"/>
          </a:xfrm>
          <a:prstGeom prst="rect">
            <a:avLst/>
          </a:prstGeom>
        </p:spPr>
      </p:pic>
      <p:sp>
        <p:nvSpPr>
          <p:cNvPr id="14" name="Title 1"/>
          <p:cNvSpPr>
            <a:spLocks noGrp="1"/>
          </p:cNvSpPr>
          <p:nvPr>
            <p:ph type="title"/>
          </p:nvPr>
        </p:nvSpPr>
        <p:spPr>
          <a:xfrm>
            <a:off x="403370" y="1385541"/>
            <a:ext cx="3358139" cy="1409614"/>
          </a:xfrm>
          <a:prstGeom prst="rect">
            <a:avLst/>
          </a:prstGeom>
        </p:spPr>
        <p:txBody>
          <a:bodyPr anchor="b"/>
          <a:lstStyle>
            <a:lvl1pPr>
              <a:defRPr sz="3500" cap="all" baseline="0">
                <a:solidFill>
                  <a:srgbClr val="003764"/>
                </a:solidFill>
              </a:defRPr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16" name="Text Placeholder 3"/>
          <p:cNvSpPr>
            <a:spLocks noGrp="1"/>
          </p:cNvSpPr>
          <p:nvPr>
            <p:ph type="body" sz="half" idx="2"/>
          </p:nvPr>
        </p:nvSpPr>
        <p:spPr>
          <a:xfrm>
            <a:off x="403370" y="2888673"/>
            <a:ext cx="3358139" cy="3542831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600">
                <a:solidFill>
                  <a:srgbClr val="003764"/>
                </a:solidFill>
              </a:defRPr>
            </a:lvl1pPr>
            <a:lvl2pPr marL="457178" indent="0">
              <a:buNone/>
              <a:defRPr sz="1400"/>
            </a:lvl2pPr>
            <a:lvl3pPr marL="914354" indent="0">
              <a:buNone/>
              <a:defRPr sz="1200"/>
            </a:lvl3pPr>
            <a:lvl4pPr marL="1371532" indent="0">
              <a:buNone/>
              <a:defRPr sz="1000"/>
            </a:lvl4pPr>
            <a:lvl5pPr marL="1828709" indent="0">
              <a:buNone/>
              <a:defRPr sz="1000"/>
            </a:lvl5pPr>
            <a:lvl6pPr marL="2285886" indent="0">
              <a:buNone/>
              <a:defRPr sz="1000"/>
            </a:lvl6pPr>
            <a:lvl7pPr marL="2743062" indent="0">
              <a:buNone/>
              <a:defRPr sz="1000"/>
            </a:lvl7pPr>
            <a:lvl8pPr marL="3200240" indent="0">
              <a:buNone/>
              <a:defRPr sz="1000"/>
            </a:lvl8pPr>
            <a:lvl9pPr marL="3657418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15" name="Content Placeholder 2"/>
          <p:cNvSpPr>
            <a:spLocks noGrp="1"/>
          </p:cNvSpPr>
          <p:nvPr>
            <p:ph idx="1"/>
          </p:nvPr>
        </p:nvSpPr>
        <p:spPr>
          <a:xfrm>
            <a:off x="4024047" y="1569026"/>
            <a:ext cx="4839398" cy="4862477"/>
          </a:xfrm>
          <a:prstGeom prst="rect">
            <a:avLst/>
          </a:prstGeom>
        </p:spPr>
        <p:txBody>
          <a:bodyPr/>
          <a:lstStyle>
            <a:lvl1pPr>
              <a:defRPr sz="3200">
                <a:solidFill>
                  <a:srgbClr val="003764"/>
                </a:solidFill>
              </a:defRPr>
            </a:lvl1pPr>
            <a:lvl2pPr>
              <a:defRPr sz="2800">
                <a:solidFill>
                  <a:srgbClr val="003764"/>
                </a:solidFill>
              </a:defRPr>
            </a:lvl2pPr>
            <a:lvl3pPr>
              <a:defRPr sz="2400">
                <a:solidFill>
                  <a:srgbClr val="003764"/>
                </a:solidFill>
              </a:defRPr>
            </a:lvl3pPr>
            <a:lvl4pPr>
              <a:defRPr sz="2000">
                <a:solidFill>
                  <a:srgbClr val="003764"/>
                </a:solidFill>
              </a:defRPr>
            </a:lvl4pPr>
            <a:lvl5pPr>
              <a:defRPr sz="2000">
                <a:solidFill>
                  <a:srgbClr val="003764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13" name="Rectangle 12" descr="Yellow sidebar"/>
          <p:cNvSpPr/>
          <p:nvPr userDrawn="1"/>
        </p:nvSpPr>
        <p:spPr>
          <a:xfrm>
            <a:off x="0" y="0"/>
            <a:ext cx="100208" cy="6858000"/>
          </a:xfrm>
          <a:prstGeom prst="rect">
            <a:avLst/>
          </a:prstGeom>
          <a:solidFill>
            <a:srgbClr val="F4CE12"/>
          </a:solidFill>
          <a:ln>
            <a:solidFill>
              <a:srgbClr val="F4CE1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Date Placeholder 3"/>
          <p:cNvSpPr>
            <a:spLocks noGrp="1"/>
          </p:cNvSpPr>
          <p:nvPr>
            <p:ph type="dt" sz="half" idx="10"/>
          </p:nvPr>
        </p:nvSpPr>
        <p:spPr>
          <a:xfrm>
            <a:off x="628650" y="6483926"/>
            <a:ext cx="20574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fld id="{06EA93EB-E55E-4DBB-B6AA-C54A9BA5E4A4}" type="datetime1">
              <a:rPr lang="en-US" smtClean="0"/>
              <a:t>1/30/2024</a:t>
            </a:fld>
            <a:endParaRPr lang="en-US"/>
          </a:p>
        </p:txBody>
      </p:sp>
      <p:sp>
        <p:nvSpPr>
          <p:cNvPr id="1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028950" y="6483926"/>
            <a:ext cx="3086100" cy="237549"/>
          </a:xfrm>
          <a:prstGeom prst="rect">
            <a:avLst/>
          </a:prstGeom>
        </p:spPr>
        <p:txBody>
          <a:bodyPr/>
          <a:lstStyle>
            <a:lvl1pPr>
              <a:defRPr sz="1100"/>
            </a:lvl1pPr>
          </a:lstStyle>
          <a:p>
            <a:endParaRPr lang="en-US"/>
          </a:p>
        </p:txBody>
      </p:sp>
      <p:sp>
        <p:nvSpPr>
          <p:cNvPr id="1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  <a:prstGeom prst="rect">
            <a:avLst/>
          </a:prstGeom>
        </p:spPr>
        <p:txBody>
          <a:bodyPr/>
          <a:lstStyle>
            <a:lvl1pPr algn="r">
              <a:defRPr sz="1100"/>
            </a:lvl1pPr>
          </a:lstStyle>
          <a:p>
            <a:fld id="{DEE5BC03-7CE3-4FE3-BC0A-0ACCA8AC1F24}" type="slidenum">
              <a:rPr lang="en-US" smtClean="0"/>
              <a:pPr/>
              <a:t>‹#›</a:t>
            </a:fld>
            <a:endParaRPr lang="en-US" dirty="0"/>
          </a:p>
        </p:txBody>
      </p:sp>
      <p:pic>
        <p:nvPicPr>
          <p:cNvPr id="20" name="Picture 19"/>
          <p:cNvPicPr>
            <a:picLocks noChangeAspect="1"/>
          </p:cNvPicPr>
          <p:nvPr userDrawn="1"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47494" y="528406"/>
            <a:ext cx="1828800" cy="42497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9874265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2323367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0" r:id="rId1"/>
    <p:sldLayoutId id="2147483661" r:id="rId2"/>
    <p:sldLayoutId id="2147483662" r:id="rId3"/>
    <p:sldLayoutId id="2147483663" r:id="rId4"/>
    <p:sldLayoutId id="2147483664" r:id="rId5"/>
    <p:sldLayoutId id="2147483665" r:id="rId6"/>
    <p:sldLayoutId id="2147483666" r:id="rId7"/>
    <p:sldLayoutId id="2147483667" r:id="rId8"/>
    <p:sldLayoutId id="2147483668" r:id="rId9"/>
    <p:sldLayoutId id="2147483651" r:id="rId10"/>
    <p:sldLayoutId id="2147483672" r:id="rId11"/>
    <p:sldLayoutId id="2147483671" r:id="rId12"/>
    <p:sldLayoutId id="2147483673" r:id="rId13"/>
  </p:sldLayoutIdLst>
  <p:hf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3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11.xml"/><Relationship Id="rId4" Type="http://schemas.openxmlformats.org/officeDocument/2006/relationships/hyperlink" Target="https://pixabay.com/en/idea-drawing-light-light-bulb-1195915/" TargetMode="Externa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1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1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11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3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1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27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11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1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1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1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4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1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1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6.xml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5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12.xml"/><Relationship Id="rId1" Type="http://schemas.openxmlformats.org/officeDocument/2006/relationships/tags" Target="../tags/tag6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1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Relationship Id="rId4" Type="http://schemas.openxmlformats.org/officeDocument/2006/relationships/image" Target="../media/image1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88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9" name="Google Shape;89;p1"/>
          <p:cNvPicPr preferRelativeResize="0"/>
          <p:nvPr/>
        </p:nvPicPr>
        <p:blipFill rotWithShape="1">
          <a:blip r:embed="rId3">
            <a:alphaModFix/>
          </a:blip>
          <a:srcRect/>
          <a:stretch/>
        </p:blipFill>
        <p:spPr>
          <a:xfrm>
            <a:off x="348343" y="827314"/>
            <a:ext cx="8610599" cy="4974772"/>
          </a:xfrm>
          <a:prstGeom prst="rect">
            <a:avLst/>
          </a:prstGeom>
          <a:noFill/>
          <a:ln>
            <a:noFill/>
          </a:ln>
        </p:spPr>
      </p:pic>
      <p:pic>
        <p:nvPicPr>
          <p:cNvPr id="90" name="Google Shape;90;p1"/>
          <p:cNvPicPr preferRelativeResize="0"/>
          <p:nvPr/>
        </p:nvPicPr>
        <p:blipFill rotWithShape="1">
          <a:blip r:embed="rId4">
            <a:alphaModFix/>
          </a:blip>
          <a:srcRect/>
          <a:stretch/>
        </p:blipFill>
        <p:spPr>
          <a:xfrm>
            <a:off x="0" y="0"/>
            <a:ext cx="231206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91" name="Google Shape;91;p1"/>
          <p:cNvPicPr preferRelativeResize="0"/>
          <p:nvPr/>
        </p:nvPicPr>
        <p:blipFill rotWithShape="1">
          <a:blip r:embed="rId5">
            <a:alphaModFix/>
          </a:blip>
          <a:srcRect/>
          <a:stretch/>
        </p:blipFill>
        <p:spPr>
          <a:xfrm>
            <a:off x="2329543" y="1491088"/>
            <a:ext cx="4144018" cy="2540373"/>
          </a:xfrm>
          <a:prstGeom prst="rect">
            <a:avLst/>
          </a:prstGeom>
          <a:noFill/>
          <a:ln>
            <a:noFill/>
          </a:ln>
        </p:spPr>
      </p:pic>
      <p:sp>
        <p:nvSpPr>
          <p:cNvPr id="92" name="Google Shape;92;p1"/>
          <p:cNvSpPr/>
          <p:nvPr/>
        </p:nvSpPr>
        <p:spPr>
          <a:xfrm>
            <a:off x="2075139" y="1494435"/>
            <a:ext cx="2129842" cy="1332105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MEETING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RECORDING</a:t>
            </a:r>
            <a:endParaRPr sz="1265"/>
          </a:p>
          <a:p>
            <a:pPr algn="r"/>
            <a:r>
              <a:rPr lang="en-US" sz="253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NOTICE</a:t>
            </a:r>
            <a:endParaRPr sz="1265"/>
          </a:p>
        </p:txBody>
      </p:sp>
      <p:sp>
        <p:nvSpPr>
          <p:cNvPr id="93" name="Google Shape;93;p1"/>
          <p:cNvSpPr/>
          <p:nvPr/>
        </p:nvSpPr>
        <p:spPr>
          <a:xfrm>
            <a:off x="4226767" y="1514517"/>
            <a:ext cx="2164918" cy="2945359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66940" tIns="66940" rIns="66940" bIns="0" anchor="t" anchorCtr="0">
            <a:noAutofit/>
          </a:bodyPr>
          <a:lstStyle/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The law requires consent prior to recording a person’s participation in an event. Your participation in this video conference (training) equals consent to be recorded, as required by law.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 </a:t>
            </a:r>
            <a:endParaRPr sz="1265" dirty="0"/>
          </a:p>
          <a:p>
            <a:pPr>
              <a:lnSpc>
                <a:spcPct val="125000"/>
              </a:lnSpc>
            </a:pP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If you do not consent to being recorded but choose to participate, please turn your camera off and use the chat feature to interact with the other </a:t>
            </a:r>
            <a:r>
              <a:rPr lang="en-US" sz="1054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participants</a:t>
            </a:r>
            <a:r>
              <a:rPr lang="en-US" sz="949" dirty="0">
                <a:solidFill>
                  <a:srgbClr val="FFFFFF"/>
                </a:solidFill>
                <a:latin typeface="Fira Sans"/>
                <a:ea typeface="Fira Sans"/>
                <a:cs typeface="Fira Sans"/>
                <a:sym typeface="Fira Sans"/>
              </a:rPr>
              <a:t>.</a:t>
            </a:r>
            <a:endParaRPr sz="1265" dirty="0"/>
          </a:p>
        </p:txBody>
      </p:sp>
      <p:pic>
        <p:nvPicPr>
          <p:cNvPr id="94" name="Google Shape;94;p1"/>
          <p:cNvPicPr preferRelativeResize="0"/>
          <p:nvPr/>
        </p:nvPicPr>
        <p:blipFill rotWithShape="1">
          <a:blip r:embed="rId6">
            <a:alphaModFix/>
          </a:blip>
          <a:srcRect/>
          <a:stretch/>
        </p:blipFill>
        <p:spPr>
          <a:xfrm rot="-2389217">
            <a:off x="5884670" y="1663276"/>
            <a:ext cx="2039951" cy="59468"/>
          </a:xfrm>
          <a:prstGeom prst="rect">
            <a:avLst/>
          </a:prstGeom>
          <a:noFill/>
          <a:ln>
            <a:noFill/>
          </a:ln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46153"/>
            <a:ext cx="8548500" cy="786457"/>
          </a:xfrm>
        </p:spPr>
        <p:txBody>
          <a:bodyPr/>
          <a:lstStyle/>
          <a:p>
            <a:r>
              <a:rPr lang="en-US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1245324"/>
            <a:ext cx="7673193" cy="4788685"/>
          </a:xfrm>
        </p:spPr>
        <p:txBody>
          <a:bodyPr/>
          <a:lstStyle/>
          <a:p>
            <a:r>
              <a:rPr lang="en-US" b="1" dirty="0"/>
              <a:t>OTHER BEST PRACTICES</a:t>
            </a:r>
          </a:p>
          <a:p>
            <a:endParaRPr lang="en-US" b="1" dirty="0"/>
          </a:p>
          <a:p>
            <a:r>
              <a:rPr lang="en-US" sz="2600" b="1" dirty="0"/>
              <a:t>Do not make loan awards in the PJ Award page; you will just get COD errors</a:t>
            </a:r>
          </a:p>
          <a:p>
            <a:r>
              <a:rPr lang="en-US" sz="2600" b="1" dirty="0"/>
              <a:t>Do not load duplicate COD response files</a:t>
            </a:r>
          </a:p>
          <a:p>
            <a:r>
              <a:rPr lang="en-US" sz="2600" b="1" dirty="0"/>
              <a:t>Do not update COD manually </a:t>
            </a:r>
            <a:endParaRPr lang="en-US" sz="2600" b="1" i="1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7" name="Picture 6" descr="A light bulb with a wire&#10;&#10;Description automatically generated">
            <a:extLst>
              <a:ext uri="{FF2B5EF4-FFF2-40B4-BE49-F238E27FC236}">
                <a16:creationId xmlns:a16="http://schemas.microsoft.com/office/drawing/2014/main" id="{F0EDB159-48D0-1E7F-0D71-F7DC52A6284C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  <a:ext uri="{837473B0-CC2E-450A-ABE3-18F120FF3D39}">
                <a1611:picAttrSrcUrl xmlns:a1611="http://schemas.microsoft.com/office/drawing/2016/11/main" r:id="rId4"/>
              </a:ext>
            </a:extLst>
          </a:blip>
          <a:stretch>
            <a:fillRect/>
          </a:stretch>
        </p:blipFill>
        <p:spPr>
          <a:xfrm>
            <a:off x="3568880" y="5462170"/>
            <a:ext cx="1562678" cy="1357509"/>
          </a:xfrm>
          <a:prstGeom prst="rect">
            <a:avLst/>
          </a:prstGeom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F7058C6B-CECA-B7D7-1449-7E028C99CA2E}"/>
              </a:ext>
            </a:extLst>
          </p:cNvPr>
          <p:cNvSpPr txBox="1"/>
          <p:nvPr/>
        </p:nvSpPr>
        <p:spPr>
          <a:xfrm>
            <a:off x="1969891" y="4815840"/>
            <a:ext cx="5155474" cy="646331"/>
          </a:xfrm>
          <a:prstGeom prst="rect">
            <a:avLst/>
          </a:prstGeom>
          <a:noFill/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When in doubt, submit a ticket to FA Support before ANY manual adjustments in COD</a:t>
            </a:r>
          </a:p>
        </p:txBody>
      </p:sp>
    </p:spTree>
    <p:extLst>
      <p:ext uri="{BB962C8B-B14F-4D97-AF65-F5344CB8AC3E}">
        <p14:creationId xmlns:p14="http://schemas.microsoft.com/office/powerpoint/2010/main" val="377699860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LOANS ON HOLD</a:t>
            </a:r>
          </a:p>
          <a:p>
            <a:pPr marL="0" indent="0" algn="ctr">
              <a:buNone/>
            </a:pPr>
            <a:r>
              <a:rPr lang="en-US" sz="4000" b="1" dirty="0"/>
              <a:t>REPORT</a:t>
            </a:r>
          </a:p>
        </p:txBody>
      </p:sp>
    </p:spTree>
    <p:extLst>
      <p:ext uri="{BB962C8B-B14F-4D97-AF65-F5344CB8AC3E}">
        <p14:creationId xmlns:p14="http://schemas.microsoft.com/office/powerpoint/2010/main" val="262074074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" name="Picture 12">
            <a:extLst>
              <a:ext uri="{FF2B5EF4-FFF2-40B4-BE49-F238E27FC236}">
                <a16:creationId xmlns:a16="http://schemas.microsoft.com/office/drawing/2014/main" id="{68152E22-C51B-77C5-15E8-09EEF13844BB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30631"/>
            <a:ext cx="8753664" cy="4549197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WORKING THE LOANS ON HOLD REPORT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799481"/>
            <a:ext cx="7673193" cy="5330324"/>
          </a:xfrm>
        </p:spPr>
        <p:txBody>
          <a:bodyPr/>
          <a:lstStyle/>
          <a:p>
            <a:r>
              <a:rPr lang="en-US" b="1" dirty="0"/>
              <a:t>PENDING AND RECEIVED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54724" y="5563468"/>
            <a:ext cx="8361687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Review the students and note the Loan Action Statuses. </a:t>
            </a:r>
            <a:r>
              <a:rPr lang="en-US" b="1" dirty="0"/>
              <a:t> Received </a:t>
            </a:r>
            <a:r>
              <a:rPr lang="en-US" dirty="0"/>
              <a:t>typically means COD already has a record.  </a:t>
            </a:r>
            <a:r>
              <a:rPr lang="en-US" b="1" dirty="0"/>
              <a:t>Pending</a:t>
            </a:r>
            <a:r>
              <a:rPr lang="en-US" dirty="0"/>
              <a:t> typically means that there is a Change Transaction Pending and it needs to be reviewed/updated, COD may also have the record, but a change was made, and COD may or may not need to be updated.</a:t>
            </a:r>
            <a:endParaRPr lang="en-US" b="1" dirty="0"/>
          </a:p>
        </p:txBody>
      </p:sp>
      <p:sp>
        <p:nvSpPr>
          <p:cNvPr id="7" name="TextBox 2"/>
          <p:cNvSpPr txBox="1"/>
          <p:nvPr/>
        </p:nvSpPr>
        <p:spPr>
          <a:xfrm>
            <a:off x="5242004" y="923609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Reconciliation &gt; Loans on Hold Report </a:t>
            </a:r>
          </a:p>
        </p:txBody>
      </p:sp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CC7E3B43-0E67-6C1C-6B14-F346D3CF3237}"/>
              </a:ext>
            </a:extLst>
          </p:cNvPr>
          <p:cNvCxnSpPr>
            <a:cxnSpLocks/>
          </p:cNvCxnSpPr>
          <p:nvPr/>
        </p:nvCxnSpPr>
        <p:spPr>
          <a:xfrm flipH="1" flipV="1">
            <a:off x="4880344" y="3859619"/>
            <a:ext cx="2679405" cy="170384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1F8A42EA-4F1C-0EEE-675D-D2D4107F82AC}"/>
              </a:ext>
            </a:extLst>
          </p:cNvPr>
          <p:cNvCxnSpPr>
            <a:cxnSpLocks/>
          </p:cNvCxnSpPr>
          <p:nvPr/>
        </p:nvCxnSpPr>
        <p:spPr>
          <a:xfrm flipH="1" flipV="1">
            <a:off x="4880344" y="4582633"/>
            <a:ext cx="1084521" cy="1001089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602435505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3B89BC7A-5FAC-CB4D-FA06-72BCC4CB97B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221109"/>
            <a:ext cx="8714540" cy="425619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CHANGE PENDING 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87484" y="5170832"/>
            <a:ext cx="6170466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Orig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Loan </a:t>
            </a:r>
            <a:r>
              <a:rPr lang="en-US" b="1" dirty="0" err="1"/>
              <a:t>Orig</a:t>
            </a:r>
            <a:r>
              <a:rPr lang="en-US" b="1" dirty="0"/>
              <a:t> </a:t>
            </a:r>
            <a:r>
              <a:rPr lang="en-US" b="1" dirty="0" err="1"/>
              <a:t>Trsnmsn</a:t>
            </a:r>
            <a:r>
              <a:rPr lang="en-US" b="1" dirty="0"/>
              <a:t> Status </a:t>
            </a:r>
            <a:r>
              <a:rPr lang="en-US" dirty="0"/>
              <a:t>of </a:t>
            </a:r>
            <a:r>
              <a:rPr lang="en-US" i="1" dirty="0"/>
              <a:t>Change Pending Transmission</a:t>
            </a:r>
            <a:r>
              <a:rPr lang="en-US" dirty="0"/>
              <a:t>. Select the </a:t>
            </a:r>
            <a:r>
              <a:rPr lang="en-US" b="1" dirty="0"/>
              <a:t>Msg </a:t>
            </a:r>
            <a:r>
              <a:rPr lang="en-US" dirty="0"/>
              <a:t>link to drill down into the message detail.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96252" y="81839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C88AB55E-6160-147D-AB13-3A0F356D6203}"/>
              </a:ext>
            </a:extLst>
          </p:cNvPr>
          <p:cNvCxnSpPr>
            <a:cxnSpLocks/>
          </p:cNvCxnSpPr>
          <p:nvPr/>
        </p:nvCxnSpPr>
        <p:spPr>
          <a:xfrm flipV="1">
            <a:off x="5051703" y="3955312"/>
            <a:ext cx="743041" cy="122610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877227783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Graphical user interface, text, application&#10;&#10;Description automatically generated">
            <a:extLst>
              <a:ext uri="{FF2B5EF4-FFF2-40B4-BE49-F238E27FC236}">
                <a16:creationId xmlns:a16="http://schemas.microsoft.com/office/drawing/2014/main" id="{156CDF1D-56F9-D33E-BF73-B78B42E614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818623"/>
            <a:ext cx="8449115" cy="3047222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1307804"/>
            <a:ext cx="8583138" cy="4786357"/>
          </a:xfrm>
        </p:spPr>
        <p:txBody>
          <a:bodyPr/>
          <a:lstStyle/>
          <a:p>
            <a:r>
              <a:rPr lang="en-US" b="1" dirty="0"/>
              <a:t>CHANGE PENDING CONT’D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23071" y="4676994"/>
            <a:ext cx="8449114" cy="2031325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Loan Action Message Detail</a:t>
            </a:r>
            <a:r>
              <a:rPr lang="en-US" dirty="0"/>
              <a:t> pagelet, note the </a:t>
            </a:r>
            <a:r>
              <a:rPr lang="en-US" b="1" dirty="0" err="1"/>
              <a:t>Chg</a:t>
            </a:r>
            <a:r>
              <a:rPr lang="en-US" b="1" dirty="0"/>
              <a:t> Field </a:t>
            </a:r>
            <a:r>
              <a:rPr lang="en-US" dirty="0"/>
              <a:t>with a number assigned to it: </a:t>
            </a:r>
            <a:r>
              <a:rPr lang="en-US" i="1" dirty="0"/>
              <a:t>S126</a:t>
            </a:r>
            <a:r>
              <a:rPr lang="en-US" dirty="0"/>
              <a:t> – Student E-mail Address. This means the student updated their email, and the system is flagging this record for the bio detail change and is waiting for your review.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Navigate out to Financial Aid &gt; Loans &gt; Direct Lending Management &gt;  Hold/Suspend Change Data.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F4F8E978-88D1-3AF3-2753-117E345CF275}"/>
              </a:ext>
            </a:extLst>
          </p:cNvPr>
          <p:cNvCxnSpPr>
            <a:cxnSpLocks/>
          </p:cNvCxnSpPr>
          <p:nvPr/>
        </p:nvCxnSpPr>
        <p:spPr>
          <a:xfrm flipH="1" flipV="1">
            <a:off x="1573619" y="4295553"/>
            <a:ext cx="1169581" cy="285146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9657144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Hold/suspend change data page</a:t>
            </a:r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4298F91-6FA6-14D0-9EA7-6FE4F1FFEE4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529" y="1330343"/>
            <a:ext cx="8572941" cy="3626036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808075"/>
            <a:ext cx="8583138" cy="5286088"/>
          </a:xfrm>
        </p:spPr>
        <p:txBody>
          <a:bodyPr/>
          <a:lstStyle/>
          <a:p>
            <a:r>
              <a:rPr lang="en-US" b="1" dirty="0"/>
              <a:t>UPDATE CHG FIELD NUM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273378" y="5529277"/>
            <a:ext cx="8721132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the </a:t>
            </a:r>
            <a:r>
              <a:rPr lang="en-US" b="1" dirty="0"/>
              <a:t>DL Student Change Information page,</a:t>
            </a:r>
            <a:r>
              <a:rPr lang="en-US" dirty="0"/>
              <a:t> note</a:t>
            </a:r>
            <a:r>
              <a:rPr lang="en-US" b="1" dirty="0"/>
              <a:t> </a:t>
            </a:r>
            <a:r>
              <a:rPr lang="en-US" dirty="0"/>
              <a:t>the </a:t>
            </a:r>
            <a:r>
              <a:rPr lang="en-US" b="1" dirty="0" err="1"/>
              <a:t>Chg</a:t>
            </a:r>
            <a:r>
              <a:rPr lang="en-US" b="1" dirty="0"/>
              <a:t> Field Num.  </a:t>
            </a:r>
            <a:r>
              <a:rPr lang="en-US" dirty="0"/>
              <a:t>Enter the </a:t>
            </a:r>
            <a:r>
              <a:rPr lang="en-US" b="1" dirty="0" err="1"/>
              <a:t>Chg</a:t>
            </a:r>
            <a:r>
              <a:rPr lang="en-US" b="1" dirty="0"/>
              <a:t> Field</a:t>
            </a:r>
            <a:r>
              <a:rPr lang="en-US" dirty="0"/>
              <a:t> from the View Loan Processing Actions page.  Set the </a:t>
            </a:r>
            <a:r>
              <a:rPr lang="en-US" b="1" dirty="0"/>
              <a:t>Change Parm </a:t>
            </a:r>
            <a:r>
              <a:rPr lang="en-US" dirty="0"/>
              <a:t>to </a:t>
            </a:r>
            <a:r>
              <a:rPr lang="en-US" i="1" dirty="0"/>
              <a:t>Do Not Send Changes</a:t>
            </a:r>
            <a:r>
              <a:rPr lang="en-US" dirty="0"/>
              <a:t>.  Select </a:t>
            </a:r>
            <a:r>
              <a:rPr lang="en-US" b="1" dirty="0"/>
              <a:t>Save</a:t>
            </a:r>
            <a:r>
              <a:rPr lang="en-US" dirty="0"/>
              <a:t>.</a:t>
            </a:r>
          </a:p>
          <a:p>
            <a:r>
              <a:rPr lang="en-US" dirty="0"/>
              <a:t>Next, you must remove the </a:t>
            </a:r>
            <a:r>
              <a:rPr lang="en-US" i="1" dirty="0"/>
              <a:t>Hold</a:t>
            </a:r>
            <a:r>
              <a:rPr lang="en-US" dirty="0"/>
              <a:t> and </a:t>
            </a:r>
            <a:r>
              <a:rPr lang="en-US" i="1" dirty="0"/>
              <a:t>Activate Change </a:t>
            </a:r>
            <a:r>
              <a:rPr lang="en-US" dirty="0"/>
              <a:t>on the MDLA page.</a:t>
            </a:r>
          </a:p>
        </p:txBody>
      </p:sp>
      <p:sp>
        <p:nvSpPr>
          <p:cNvPr id="2" name="TextBox 2">
            <a:extLst>
              <a:ext uri="{FF2B5EF4-FFF2-40B4-BE49-F238E27FC236}">
                <a16:creationId xmlns:a16="http://schemas.microsoft.com/office/drawing/2014/main" id="{2AA15B01-54D0-CABA-F392-97945BA23EA9}"/>
              </a:ext>
            </a:extLst>
          </p:cNvPr>
          <p:cNvSpPr txBox="1"/>
          <p:nvPr/>
        </p:nvSpPr>
        <p:spPr>
          <a:xfrm>
            <a:off x="5468884" y="909854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Hold/Suspend Change Data </a:t>
            </a:r>
          </a:p>
        </p:txBody>
      </p:sp>
    </p:spTree>
    <p:extLst>
      <p:ext uri="{BB962C8B-B14F-4D97-AF65-F5344CB8AC3E}">
        <p14:creationId xmlns:p14="http://schemas.microsoft.com/office/powerpoint/2010/main" val="1786644012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163596" y="289163"/>
            <a:ext cx="8548500" cy="786457"/>
          </a:xfrm>
        </p:spPr>
        <p:txBody>
          <a:bodyPr/>
          <a:lstStyle/>
          <a:p>
            <a:r>
              <a:rPr lang="en-US" dirty="0"/>
              <a:t>MANAGE DIRECT LOAN APPLICATION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REMOVE HOLD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149490" y="5002763"/>
            <a:ext cx="8721132" cy="1754326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MDLA</a:t>
            </a:r>
            <a:r>
              <a:rPr lang="en-US" dirty="0"/>
              <a:t> page, at the </a:t>
            </a:r>
            <a:r>
              <a:rPr lang="en-US" b="1" dirty="0"/>
              <a:t>Application Acknowledgment t</a:t>
            </a:r>
            <a:r>
              <a:rPr lang="en-US" dirty="0"/>
              <a:t>ab, select the </a:t>
            </a:r>
            <a:r>
              <a:rPr lang="en-US" b="1" dirty="0"/>
              <a:t>Remove Hold </a:t>
            </a:r>
            <a:r>
              <a:rPr lang="en-US" dirty="0"/>
              <a:t>button, select the </a:t>
            </a:r>
            <a:r>
              <a:rPr lang="en-US" b="1" dirty="0"/>
              <a:t>Activate Change button</a:t>
            </a:r>
            <a:r>
              <a:rPr lang="en-US" dirty="0"/>
              <a:t>, and select the </a:t>
            </a:r>
            <a:r>
              <a:rPr lang="en-US" b="1" dirty="0"/>
              <a:t>Update Origination button.  </a:t>
            </a:r>
            <a:r>
              <a:rPr lang="en-US" dirty="0"/>
              <a:t>Select the </a:t>
            </a:r>
            <a:r>
              <a:rPr lang="en-US" b="1" dirty="0"/>
              <a:t>Save</a:t>
            </a:r>
            <a:r>
              <a:rPr lang="en-US" dirty="0"/>
              <a:t> button.  The </a:t>
            </a:r>
            <a:r>
              <a:rPr lang="en-US" b="1" dirty="0"/>
              <a:t>Loan Processing Status </a:t>
            </a:r>
            <a:r>
              <a:rPr lang="en-US" dirty="0"/>
              <a:t>will change to </a:t>
            </a:r>
            <a:r>
              <a:rPr lang="en-US" i="1" dirty="0"/>
              <a:t>In Service</a:t>
            </a:r>
            <a:r>
              <a:rPr lang="en-US" dirty="0"/>
              <a:t>.</a:t>
            </a:r>
          </a:p>
          <a:p>
            <a:endParaRPr lang="en-US" dirty="0"/>
          </a:p>
          <a:p>
            <a:r>
              <a:rPr lang="en-US" dirty="0"/>
              <a:t>Be sure to do this on both the sub and unsub loan if they’re both on the report. </a:t>
            </a:r>
          </a:p>
          <a:p>
            <a:r>
              <a:rPr lang="en-US" dirty="0"/>
              <a:t>Next, originate on this single EMPL, and then Outbound in Validation mode.</a:t>
            </a:r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11A86EA-C279-28BC-F12F-C09DD0944252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3596" y="1244933"/>
            <a:ext cx="8830914" cy="3589761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336425133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3451676966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725" y="126030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 VALIDATION </a:t>
            </a:r>
          </a:p>
          <a:p>
            <a:pPr marL="0" indent="0" algn="ctr">
              <a:buNone/>
            </a:pPr>
            <a:r>
              <a:rPr lang="en-US" sz="4000" b="1" dirty="0"/>
              <a:t>ERROR REPORTS: </a:t>
            </a:r>
          </a:p>
          <a:p>
            <a:pPr marL="0" indent="0" algn="ctr">
              <a:buNone/>
            </a:pPr>
            <a:r>
              <a:rPr lang="en-US" sz="4000" b="1" dirty="0"/>
              <a:t>DISBURSEMENTS</a:t>
            </a:r>
          </a:p>
        </p:txBody>
      </p:sp>
    </p:spTree>
    <p:extLst>
      <p:ext uri="{BB962C8B-B14F-4D97-AF65-F5344CB8AC3E}">
        <p14:creationId xmlns:p14="http://schemas.microsoft.com/office/powerpoint/2010/main" val="4091633971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document&#10;&#10;Description automatically generated with low confidence">
            <a:extLst>
              <a:ext uri="{FF2B5EF4-FFF2-40B4-BE49-F238E27FC236}">
                <a16:creationId xmlns:a16="http://schemas.microsoft.com/office/drawing/2014/main" id="{BDB90739-B562-3B6C-BE6D-FACA53C9AA7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1319935"/>
            <a:ext cx="8757243" cy="3535148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DISBURSEMENT validation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24996" y="92230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Lending Reconciliation &gt; Validation Error Reports</a:t>
            </a:r>
          </a:p>
        </p:txBody>
      </p:sp>
    </p:spTree>
    <p:extLst>
      <p:ext uri="{BB962C8B-B14F-4D97-AF65-F5344CB8AC3E}">
        <p14:creationId xmlns:p14="http://schemas.microsoft.com/office/powerpoint/2010/main" val="219951815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112712" y="3524250"/>
            <a:ext cx="8336975" cy="999259"/>
          </a:xfrm>
        </p:spPr>
        <p:txBody>
          <a:bodyPr/>
          <a:lstStyle/>
          <a:p>
            <a:r>
              <a:rPr lang="en-US" dirty="0"/>
              <a:t>Intermediate loan processing:  </a:t>
            </a:r>
            <a:br>
              <a:rPr lang="en-US" dirty="0"/>
            </a:br>
            <a:r>
              <a:rPr lang="en-US" dirty="0"/>
              <a:t>loan troubleshooting</a:t>
            </a:r>
          </a:p>
        </p:txBody>
      </p:sp>
      <p:sp>
        <p:nvSpPr>
          <p:cNvPr id="6" name="Text Placeholder 5"/>
          <p:cNvSpPr>
            <a:spLocks noGrp="1"/>
          </p:cNvSpPr>
          <p:nvPr>
            <p:ph type="body" sz="quarter" idx="10"/>
          </p:nvPr>
        </p:nvSpPr>
        <p:spPr>
          <a:xfrm>
            <a:off x="179387" y="5589691"/>
            <a:ext cx="5563080" cy="758825"/>
          </a:xfrm>
        </p:spPr>
        <p:txBody>
          <a:bodyPr/>
          <a:lstStyle/>
          <a:p>
            <a:r>
              <a:rPr lang="en-US" dirty="0"/>
              <a:t>Kelly Forsberg</a:t>
            </a:r>
          </a:p>
          <a:p>
            <a:r>
              <a:rPr lang="en-US" dirty="0"/>
              <a:t>ctcLink Functional Trainer | Financial Aid</a:t>
            </a:r>
          </a:p>
          <a:p>
            <a:r>
              <a:rPr lang="en-US" dirty="0"/>
              <a:t>January 2024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283783469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ABE3EC99-511E-A5AD-EA11-2109066AD9C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4570" y="1445833"/>
            <a:ext cx="8583138" cy="436065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65056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6053334"/>
            <a:ext cx="8583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Disbt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Action Status </a:t>
            </a:r>
            <a:r>
              <a:rPr lang="en-US" dirty="0"/>
              <a:t>of </a:t>
            </a:r>
            <a:r>
              <a:rPr lang="en-US" i="1" dirty="0"/>
              <a:t>Failed Rule.  S</a:t>
            </a:r>
            <a:r>
              <a:rPr lang="en-US" dirty="0"/>
              <a:t>elect the </a:t>
            </a:r>
            <a:r>
              <a:rPr lang="en-US" b="1" dirty="0"/>
              <a:t>Msg </a:t>
            </a:r>
            <a:r>
              <a:rPr lang="en-US" dirty="0"/>
              <a:t>link to drill down into the reason.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3804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6237514" y="4757057"/>
            <a:ext cx="1719944" cy="12962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4668453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9A78E989-0D47-576B-1A17-738726695B0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150" y="1268993"/>
            <a:ext cx="8525805" cy="282897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LOAN ACTION MESSAGE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16149" y="4673652"/>
            <a:ext cx="8525805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Nothing more to see here than what you already saw on the report. 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According to the report, this error is for Disbursement ID 01, so go to the Disbursement link on the Assign Awards to a Student page and check to see in which term the disbursement is.  Then, check FA Term.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822371" y="3429000"/>
            <a:ext cx="337458" cy="123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750030868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A48B02-6F03-B3F0-EDCF-458611BB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316889"/>
            <a:ext cx="7680559" cy="5246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6233369" y="5209351"/>
            <a:ext cx="2651359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What do you notice on this page that is causing the Loan’s</a:t>
            </a:r>
            <a:r>
              <a:rPr lang="en-US" i="1" dirty="0"/>
              <a:t> Enrollment Invalid </a:t>
            </a:r>
            <a:r>
              <a:rPr lang="en-US" b="1" dirty="0"/>
              <a:t>Msg </a:t>
            </a:r>
            <a:r>
              <a:rPr lang="en-US" dirty="0"/>
              <a:t>on the report?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  <p:pic>
        <p:nvPicPr>
          <p:cNvPr id="15" name="Picture 14" descr="A screenshot of a computer screen&#10;&#10;Description automatically generated with low confidence">
            <a:extLst>
              <a:ext uri="{FF2B5EF4-FFF2-40B4-BE49-F238E27FC236}">
                <a16:creationId xmlns:a16="http://schemas.microsoft.com/office/drawing/2014/main" id="{C352A4BB-58BB-9CA7-B7E8-6C0BC4824DE3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9272" y="5005568"/>
            <a:ext cx="2875814" cy="1704895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4B4E9F-DC77-60FF-FD4F-FA60737D5C30}"/>
              </a:ext>
            </a:extLst>
          </p:cNvPr>
          <p:cNvCxnSpPr>
            <a:cxnSpLocks/>
          </p:cNvCxnSpPr>
          <p:nvPr/>
        </p:nvCxnSpPr>
        <p:spPr>
          <a:xfrm flipV="1">
            <a:off x="740229" y="2634343"/>
            <a:ext cx="3914874" cy="32236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55097374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9BA48B02-6F03-B3F0-EDCF-458611BB4F08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8057" y="1316889"/>
            <a:ext cx="7680559" cy="524691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73379" y="5209351"/>
            <a:ext cx="8611350" cy="1477328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b="1" dirty="0"/>
              <a:t>Solution:  </a:t>
            </a:r>
            <a:r>
              <a:rPr lang="en-US" dirty="0"/>
              <a:t>If the student was truly at </a:t>
            </a:r>
            <a:r>
              <a:rPr lang="en-US" i="1" dirty="0"/>
              <a:t>H</a:t>
            </a:r>
            <a:r>
              <a:rPr lang="en-US" dirty="0"/>
              <a:t> – </a:t>
            </a:r>
            <a:r>
              <a:rPr lang="en-US" i="1" dirty="0"/>
              <a:t>Half Time </a:t>
            </a:r>
            <a:r>
              <a:rPr lang="en-US" dirty="0"/>
              <a:t>status at the time of disbursement, you will need to Override the </a:t>
            </a:r>
            <a:r>
              <a:rPr lang="en-US" b="1" dirty="0"/>
              <a:t>FA Load </a:t>
            </a:r>
            <a:r>
              <a:rPr lang="en-US" dirty="0"/>
              <a:t>to </a:t>
            </a:r>
            <a:r>
              <a:rPr lang="en-US" i="1" dirty="0"/>
              <a:t>H</a:t>
            </a:r>
            <a:r>
              <a:rPr lang="en-US" dirty="0"/>
              <a:t> and </a:t>
            </a:r>
            <a:r>
              <a:rPr lang="en-US" b="1" dirty="0"/>
              <a:t>Save</a:t>
            </a:r>
            <a:r>
              <a:rPr lang="en-US" dirty="0"/>
              <a:t>.  Then, go to the MDLA page, and select </a:t>
            </a:r>
            <a:r>
              <a:rPr lang="en-US" i="1" dirty="0"/>
              <a:t>Activate Change </a:t>
            </a:r>
            <a:r>
              <a:rPr lang="en-US" dirty="0"/>
              <a:t>and </a:t>
            </a:r>
            <a:r>
              <a:rPr lang="en-US" b="1" dirty="0"/>
              <a:t>Save</a:t>
            </a:r>
            <a:r>
              <a:rPr lang="en-US" dirty="0"/>
              <a:t>.  Outbound in Validation mode.  Return here to FA Term, and then change back the FA Load value to </a:t>
            </a:r>
            <a:r>
              <a:rPr lang="en-US" i="1" dirty="0"/>
              <a:t>L – Less than Half-Time</a:t>
            </a:r>
            <a:r>
              <a:rPr lang="en-US" dirty="0"/>
              <a:t>, reflecting the true enrollment status.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264B4E9F-DC77-60FF-FD4F-FA60737D5C30}"/>
              </a:ext>
            </a:extLst>
          </p:cNvPr>
          <p:cNvCxnSpPr>
            <a:cxnSpLocks/>
          </p:cNvCxnSpPr>
          <p:nvPr/>
        </p:nvCxnSpPr>
        <p:spPr>
          <a:xfrm flipV="1">
            <a:off x="3418114" y="4879379"/>
            <a:ext cx="511629" cy="329972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173542924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519540" y="966952"/>
            <a:ext cx="8336975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DEMONSTRATION</a:t>
            </a:r>
          </a:p>
        </p:txBody>
      </p:sp>
    </p:spTree>
    <p:extLst>
      <p:ext uri="{BB962C8B-B14F-4D97-AF65-F5344CB8AC3E}">
        <p14:creationId xmlns:p14="http://schemas.microsoft.com/office/powerpoint/2010/main" val="40344930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17725" y="12603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WORKING THE</a:t>
            </a:r>
          </a:p>
          <a:p>
            <a:pPr marL="0" indent="0" algn="ctr">
              <a:buNone/>
            </a:pPr>
            <a:r>
              <a:rPr lang="en-US" sz="4000" b="1" dirty="0"/>
              <a:t>LOAN VALIDATION </a:t>
            </a:r>
          </a:p>
          <a:p>
            <a:pPr marL="0" indent="0" algn="ctr">
              <a:buNone/>
            </a:pPr>
            <a:r>
              <a:rPr lang="en-US" sz="4000" b="1" dirty="0"/>
              <a:t>ERROR REPORTS: </a:t>
            </a:r>
          </a:p>
          <a:p>
            <a:pPr marL="0" indent="0" algn="ctr">
              <a:buNone/>
            </a:pPr>
            <a:r>
              <a:rPr lang="en-US" sz="4000" b="1" dirty="0"/>
              <a:t>ORIGINATIONS</a:t>
            </a:r>
          </a:p>
        </p:txBody>
      </p:sp>
    </p:spTree>
    <p:extLst>
      <p:ext uri="{BB962C8B-B14F-4D97-AF65-F5344CB8AC3E}">
        <p14:creationId xmlns:p14="http://schemas.microsoft.com/office/powerpoint/2010/main" val="614100154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Picture 5" descr="A screenshot of a computer&#10;&#10;Description automatically generated with low confidence">
            <a:extLst>
              <a:ext uri="{FF2B5EF4-FFF2-40B4-BE49-F238E27FC236}">
                <a16:creationId xmlns:a16="http://schemas.microsoft.com/office/drawing/2014/main" id="{749EA5D4-6B81-B2F2-BF74-6AA94CF9345D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0431" y="1338315"/>
            <a:ext cx="8670191" cy="4181369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ORIG &amp; ORIG CHG VALID report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0431" y="763838"/>
            <a:ext cx="8583138" cy="5330324"/>
          </a:xfrm>
        </p:spPr>
        <p:txBody>
          <a:bodyPr/>
          <a:lstStyle/>
          <a:p>
            <a:r>
              <a:rPr lang="en-US" b="1" dirty="0"/>
              <a:t>REVIEWING ERRORS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4A7F8E3-C6AE-1954-0279-5FA246DF7D72}"/>
              </a:ext>
            </a:extLst>
          </p:cNvPr>
          <p:cNvSpPr txBox="1"/>
          <p:nvPr/>
        </p:nvSpPr>
        <p:spPr>
          <a:xfrm>
            <a:off x="5424996" y="922308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  </a:t>
            </a:r>
            <a:r>
              <a:rPr lang="en-US" sz="1400" dirty="0">
                <a:solidFill>
                  <a:schemeClr val="tx1"/>
                </a:solidFill>
              </a:rPr>
              <a:t>Financial Aid &gt; Loans &gt; Direct Lending Reconciliation &gt; Validation Error Reports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90DEA4B-0E75-2FBE-1095-0D7B8D0031B5}"/>
              </a:ext>
            </a:extLst>
          </p:cNvPr>
          <p:cNvSpPr txBox="1"/>
          <p:nvPr/>
        </p:nvSpPr>
        <p:spPr>
          <a:xfrm>
            <a:off x="367484" y="5309840"/>
            <a:ext cx="8583138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Note that the </a:t>
            </a:r>
            <a:r>
              <a:rPr lang="en-US" b="1" dirty="0"/>
              <a:t>Loan Origination Status </a:t>
            </a:r>
            <a:r>
              <a:rPr lang="en-US" dirty="0"/>
              <a:t>is </a:t>
            </a:r>
            <a:r>
              <a:rPr lang="en-US" i="1" dirty="0"/>
              <a:t>C – Change Pending Transmission</a:t>
            </a:r>
            <a:r>
              <a:rPr lang="en-US" dirty="0"/>
              <a:t>.  </a:t>
            </a:r>
          </a:p>
          <a:p>
            <a:endParaRPr lang="en-US" dirty="0"/>
          </a:p>
          <a:p>
            <a:r>
              <a:rPr lang="en-US" dirty="0"/>
              <a:t>Knowing you must go to </a:t>
            </a:r>
            <a:r>
              <a:rPr lang="en-US" b="1" dirty="0"/>
              <a:t>View Loan Processing Actions, </a:t>
            </a:r>
            <a:r>
              <a:rPr lang="en-US" dirty="0"/>
              <a:t>etc. to review, what Fin Aid page do you think is missing this data?</a:t>
            </a:r>
          </a:p>
        </p:txBody>
      </p:sp>
    </p:spTree>
    <p:extLst>
      <p:ext uri="{BB962C8B-B14F-4D97-AF65-F5344CB8AC3E}">
        <p14:creationId xmlns:p14="http://schemas.microsoft.com/office/powerpoint/2010/main" val="2565958074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1DCF9A74-9EE8-A1AA-028F-15153FE8C44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661248"/>
            <a:ext cx="8670224" cy="3724533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65056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page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ORIGINATION VALIDATION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74570" y="6053334"/>
            <a:ext cx="8583138" cy="646331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Direct Loan </a:t>
            </a:r>
            <a:r>
              <a:rPr lang="en-US" b="1" dirty="0" err="1"/>
              <a:t>Orig</a:t>
            </a:r>
            <a:r>
              <a:rPr lang="en-US" b="1" dirty="0"/>
              <a:t> Actions </a:t>
            </a:r>
            <a:r>
              <a:rPr lang="en-US" dirty="0"/>
              <a:t>tab, note the </a:t>
            </a:r>
            <a:r>
              <a:rPr lang="en-US" b="1" dirty="0"/>
              <a:t>Action Status </a:t>
            </a:r>
            <a:r>
              <a:rPr lang="en-US" dirty="0"/>
              <a:t>of </a:t>
            </a:r>
            <a:r>
              <a:rPr lang="en-US" i="1" dirty="0"/>
              <a:t>Failed Rule.  S</a:t>
            </a:r>
            <a:r>
              <a:rPr lang="en-US" dirty="0"/>
              <a:t>elect the </a:t>
            </a:r>
            <a:r>
              <a:rPr lang="en-US" b="1" dirty="0"/>
              <a:t>Msg </a:t>
            </a:r>
            <a:r>
              <a:rPr lang="en-US" dirty="0"/>
              <a:t>link to drill down into the reason.</a:t>
            </a:r>
          </a:p>
        </p:txBody>
      </p:sp>
      <p:sp>
        <p:nvSpPr>
          <p:cNvPr id="7" name="TextBox 2"/>
          <p:cNvSpPr txBox="1"/>
          <p:nvPr/>
        </p:nvSpPr>
        <p:spPr>
          <a:xfrm>
            <a:off x="5243804" y="1051513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View Loan Processing Actions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6183086" y="4365171"/>
            <a:ext cx="1774372" cy="1688163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44512900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View loan processing actions cont’d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LOAN ACTION MESSAGE DETAIL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5451235" y="1316237"/>
            <a:ext cx="3333783" cy="2585323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Nothing more to see here than what you already saw on the report.  </a:t>
            </a:r>
          </a:p>
          <a:p>
            <a:endParaRPr lang="en-US" dirty="0"/>
          </a:p>
          <a:p>
            <a:r>
              <a:rPr lang="en-US" b="1" dirty="0"/>
              <a:t>Solution:  </a:t>
            </a:r>
            <a:r>
              <a:rPr lang="en-US" dirty="0"/>
              <a:t>Check the MDLA page to review Payment Period Start and End Dates, and then on to FA Term to review other missing data relevant to the program.</a:t>
            </a:r>
          </a:p>
        </p:txBody>
      </p:sp>
      <p:cxnSp>
        <p:nvCxnSpPr>
          <p:cNvPr id="10" name="Straight Arrow Connector 9">
            <a:extLst>
              <a:ext uri="{FF2B5EF4-FFF2-40B4-BE49-F238E27FC236}">
                <a16:creationId xmlns:a16="http://schemas.microsoft.com/office/drawing/2014/main" id="{2B75C40A-4E77-4AEA-45E7-15E7F1A57AA6}"/>
              </a:ext>
            </a:extLst>
          </p:cNvPr>
          <p:cNvCxnSpPr>
            <a:cxnSpLocks/>
          </p:cNvCxnSpPr>
          <p:nvPr/>
        </p:nvCxnSpPr>
        <p:spPr>
          <a:xfrm flipH="1" flipV="1">
            <a:off x="4822371" y="3429000"/>
            <a:ext cx="337458" cy="1236677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 descr="A screenshot of a message&#10;&#10;Description automatically generated with low confidence">
            <a:extLst>
              <a:ext uri="{FF2B5EF4-FFF2-40B4-BE49-F238E27FC236}">
                <a16:creationId xmlns:a16="http://schemas.microsoft.com/office/drawing/2014/main" id="{2F68789A-3A9D-F0A6-2D80-CECB3115025E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8982" y="1331417"/>
            <a:ext cx="4800847" cy="4762745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723691179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Picture 8" descr="A screenshot of a computer&#10;&#10;Description automatically generated with medium confidence">
            <a:extLst>
              <a:ext uri="{FF2B5EF4-FFF2-40B4-BE49-F238E27FC236}">
                <a16:creationId xmlns:a16="http://schemas.microsoft.com/office/drawing/2014/main" id="{C4622107-C928-6FAD-010C-7FB96D9608A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7484" y="1369328"/>
            <a:ext cx="8693230" cy="472483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MDLA PAGE </a:t>
            </a:r>
          </a:p>
          <a:p>
            <a:pPr marL="0" indent="0">
              <a:buNone/>
            </a:pPr>
            <a:endParaRPr lang="en-US" b="1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287484" y="5871164"/>
            <a:ext cx="8611350" cy="923330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At the </a:t>
            </a:r>
            <a:r>
              <a:rPr lang="en-US" b="1" dirty="0"/>
              <a:t>Application Financial </a:t>
            </a:r>
            <a:r>
              <a:rPr lang="en-US" dirty="0"/>
              <a:t>tab, note that the </a:t>
            </a:r>
            <a:r>
              <a:rPr lang="en-US" i="1" dirty="0"/>
              <a:t>Loan Period Start Date </a:t>
            </a:r>
            <a:r>
              <a:rPr lang="en-US" dirty="0"/>
              <a:t>and </a:t>
            </a:r>
            <a:r>
              <a:rPr lang="en-US" i="1" dirty="0"/>
              <a:t>End Date </a:t>
            </a:r>
            <a:r>
              <a:rPr lang="en-US" dirty="0"/>
              <a:t>look correct with the three disbursements.  However, note the first disbursement amount has been adjusted down.  Move on to FA Term to review data for the 01 disbursement.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352049" y="986836"/>
            <a:ext cx="3525626" cy="738664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Loans &gt; Direct Lending Management &gt; Manage Direct Loan Application</a:t>
            </a:r>
          </a:p>
        </p:txBody>
      </p:sp>
    </p:spTree>
    <p:extLst>
      <p:ext uri="{BB962C8B-B14F-4D97-AF65-F5344CB8AC3E}">
        <p14:creationId xmlns:p14="http://schemas.microsoft.com/office/powerpoint/2010/main" val="41693450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403512" y="1171564"/>
            <a:ext cx="8336975" cy="797070"/>
          </a:xfrm>
        </p:spPr>
        <p:txBody>
          <a:bodyPr/>
          <a:lstStyle/>
          <a:p>
            <a:r>
              <a:rPr lang="en-US" dirty="0"/>
              <a:t>Objectives</a:t>
            </a:r>
          </a:p>
        </p:txBody>
      </p:sp>
      <p:sp>
        <p:nvSpPr>
          <p:cNvPr id="8" name="Content Placeholder 5"/>
          <p:cNvSpPr>
            <a:spLocks noGrp="1"/>
          </p:cNvSpPr>
          <p:nvPr>
            <p:ph idx="1"/>
          </p:nvPr>
        </p:nvSpPr>
        <p:spPr>
          <a:xfrm>
            <a:off x="403511" y="1759628"/>
            <a:ext cx="8336975" cy="3757046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After completing this training, you should be able to:</a:t>
            </a:r>
          </a:p>
          <a:p>
            <a:r>
              <a:rPr lang="en-US" sz="1800" dirty="0"/>
              <a:t>Understand best practices to ensure smooth processing in ctcLink to COD</a:t>
            </a:r>
          </a:p>
          <a:p>
            <a:r>
              <a:rPr lang="en-US" sz="1800" dirty="0"/>
              <a:t>Understand how to work common examples on the following reports:</a:t>
            </a:r>
          </a:p>
          <a:p>
            <a:pPr lvl="1"/>
            <a:r>
              <a:rPr lang="en-US" sz="1800" dirty="0"/>
              <a:t>Loans on Hold Report 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Hold</a:t>
            </a:r>
          </a:p>
          <a:p>
            <a:pPr lvl="2"/>
            <a:r>
              <a:rPr lang="en-US" sz="1800" dirty="0" err="1"/>
              <a:t>Orig</a:t>
            </a:r>
            <a:r>
              <a:rPr lang="en-US" sz="1800" dirty="0"/>
              <a:t> Change Hold</a:t>
            </a:r>
          </a:p>
          <a:p>
            <a:pPr lvl="1"/>
            <a:r>
              <a:rPr lang="en-US" sz="1800" dirty="0"/>
              <a:t>Rejected Originations Validation Error Report</a:t>
            </a:r>
          </a:p>
          <a:p>
            <a:pPr lvl="1"/>
            <a:r>
              <a:rPr lang="en-US" sz="1800" dirty="0"/>
              <a:t>Rejected Disbursement Validation Errors Report </a:t>
            </a:r>
          </a:p>
          <a:p>
            <a:r>
              <a:rPr lang="en-US" sz="1800" dirty="0"/>
              <a:t>Understand which ctcLink pages to navigate and how to read and update them when troubleshooting loan reject and loans on hold messages:</a:t>
            </a:r>
          </a:p>
          <a:p>
            <a:pPr lvl="1"/>
            <a:r>
              <a:rPr lang="en-US" sz="1800" dirty="0"/>
              <a:t>View Loan Processing Actions page</a:t>
            </a:r>
          </a:p>
          <a:p>
            <a:pPr lvl="1"/>
            <a:r>
              <a:rPr lang="en-US" sz="1800" dirty="0"/>
              <a:t>View COD Data page</a:t>
            </a:r>
          </a:p>
          <a:p>
            <a:pPr lvl="1"/>
            <a:r>
              <a:rPr lang="en-US" sz="1800" dirty="0"/>
              <a:t>Hold/Suspend Change Data page</a:t>
            </a:r>
          </a:p>
          <a:p>
            <a:pPr lvl="1"/>
            <a:r>
              <a:rPr lang="en-US" sz="1800" dirty="0"/>
              <a:t>Override Loan Data page</a:t>
            </a:r>
          </a:p>
          <a:p>
            <a:pPr lvl="1"/>
            <a:r>
              <a:rPr lang="en-US" sz="1800" dirty="0"/>
              <a:t>Override Processing Status page</a:t>
            </a:r>
          </a:p>
          <a:p>
            <a:pPr lvl="1"/>
            <a:endParaRPr lang="en-US" dirty="0"/>
          </a:p>
          <a:p>
            <a:endParaRPr lang="en-US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8314568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build="p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294198"/>
            <a:ext cx="8548500" cy="786457"/>
          </a:xfrm>
        </p:spPr>
        <p:txBody>
          <a:bodyPr/>
          <a:lstStyle/>
          <a:p>
            <a:r>
              <a:rPr lang="en-US" dirty="0"/>
              <a:t>Loan troubleshooting </a:t>
            </a:r>
          </a:p>
        </p:txBody>
      </p:sp>
      <p:pic>
        <p:nvPicPr>
          <p:cNvPr id="6" name="Picture 5" descr="A screenshot of a computer&#10;&#10;Description automatically generated">
            <a:extLst>
              <a:ext uri="{FF2B5EF4-FFF2-40B4-BE49-F238E27FC236}">
                <a16:creationId xmlns:a16="http://schemas.microsoft.com/office/drawing/2014/main" id="{059DD957-73A8-2F49-E906-61090B9E68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347198"/>
            <a:ext cx="6889422" cy="5368724"/>
          </a:xfrm>
          <a:prstGeom prst="rect">
            <a:avLst/>
          </a:prstGeom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87484" y="763838"/>
            <a:ext cx="8583138" cy="5330324"/>
          </a:xfrm>
        </p:spPr>
        <p:txBody>
          <a:bodyPr/>
          <a:lstStyle/>
          <a:p>
            <a:r>
              <a:rPr lang="en-US" b="1" dirty="0"/>
              <a:t>DISBURSEMENT LINK AND FA TERM</a:t>
            </a:r>
          </a:p>
          <a:p>
            <a:pPr marL="0" indent="0">
              <a:buNone/>
            </a:pPr>
            <a:r>
              <a:rPr lang="en-US" b="1" dirty="0"/>
              <a:t> 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87B155D-3E7D-0224-9310-E37A26A20B24}"/>
              </a:ext>
            </a:extLst>
          </p:cNvPr>
          <p:cNvSpPr txBox="1"/>
          <p:nvPr/>
        </p:nvSpPr>
        <p:spPr>
          <a:xfrm>
            <a:off x="6490349" y="2232318"/>
            <a:ext cx="2331529" cy="1200329"/>
          </a:xfrm>
          <a:prstGeom prst="rect">
            <a:avLst/>
          </a:prstGeom>
          <a:solidFill>
            <a:schemeClr val="bg1"/>
          </a:solidFill>
          <a:ln>
            <a:solidFill>
              <a:schemeClr val="tx1"/>
            </a:solidFill>
          </a:ln>
        </p:spPr>
        <p:txBody>
          <a:bodyPr wrap="square" rtlCol="0">
            <a:spAutoFit/>
          </a:bodyPr>
          <a:lstStyle/>
          <a:p>
            <a:r>
              <a:rPr lang="en-US" dirty="0"/>
              <a:t>In review of the Term, what on this page indicates there is an issue? </a:t>
            </a:r>
          </a:p>
        </p:txBody>
      </p:sp>
      <p:sp>
        <p:nvSpPr>
          <p:cNvPr id="11" name="TextBox 2">
            <a:extLst>
              <a:ext uri="{FF2B5EF4-FFF2-40B4-BE49-F238E27FC236}">
                <a16:creationId xmlns:a16="http://schemas.microsoft.com/office/drawing/2014/main" id="{25E2B22F-063D-F7C3-FD5E-6630F3C5B74D}"/>
              </a:ext>
            </a:extLst>
          </p:cNvPr>
          <p:cNvSpPr txBox="1"/>
          <p:nvPr/>
        </p:nvSpPr>
        <p:spPr>
          <a:xfrm>
            <a:off x="5482990" y="1233478"/>
            <a:ext cx="3525626" cy="523220"/>
          </a:xfrm>
          <a:prstGeom prst="rect">
            <a:avLst/>
          </a:prstGeom>
          <a:ln w="28575">
            <a:solidFill>
              <a:schemeClr val="accent1"/>
            </a:solidFill>
          </a:ln>
        </p:spPr>
        <p:style>
          <a:lnRef idx="2">
            <a:schemeClr val="accent1"/>
          </a:lnRef>
          <a:fillRef idx="1">
            <a:schemeClr val="lt1"/>
          </a:fillRef>
          <a:effectRef idx="0">
            <a:schemeClr val="accent1"/>
          </a:effectRef>
          <a:fontRef idx="minor">
            <a:schemeClr val="dk1"/>
          </a:fontRef>
        </p:style>
        <p:txBody>
          <a:bodyPr wrap="square" rtlCol="0">
            <a:spAutoFit/>
          </a:bodyPr>
          <a:lstStyle>
            <a:defPPr>
              <a:defRPr lang="en-US"/>
            </a:defPPr>
            <a:lvl1pPr marL="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marL="457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marL="914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marL="1371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marL="18288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marL="22860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marL="27432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marL="32004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marL="3657600" algn="l" defTabSz="457200" rtl="0" eaLnBrk="1" latinLnBrk="0" hangingPunct="1">
              <a:defRPr sz="18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>
                <a:solidFill>
                  <a:schemeClr val="tx1"/>
                </a:solidFill>
              </a:rPr>
              <a:t>Navigation:</a:t>
            </a:r>
            <a:r>
              <a:rPr lang="en-US" sz="1400" dirty="0">
                <a:solidFill>
                  <a:schemeClr val="tx1"/>
                </a:solidFill>
              </a:rPr>
              <a:t>  Financial Aid &gt; Financial Aid Term &gt; Maintain Student FA Term</a:t>
            </a:r>
          </a:p>
        </p:txBody>
      </p:sp>
    </p:spTree>
    <p:extLst>
      <p:ext uri="{BB962C8B-B14F-4D97-AF65-F5344CB8AC3E}">
        <p14:creationId xmlns:p14="http://schemas.microsoft.com/office/powerpoint/2010/main" val="223864382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Shape 283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4" name="Google Shape;284;p20"/>
          <p:cNvSpPr txBox="1">
            <a:spLocks noGrp="1"/>
          </p:cNvSpPr>
          <p:nvPr>
            <p:ph type="title"/>
          </p:nvPr>
        </p:nvSpPr>
        <p:spPr>
          <a:xfrm>
            <a:off x="339358" y="134399"/>
            <a:ext cx="8482520" cy="725863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0" lvl="0" indent="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3500"/>
              <a:buFont typeface="Libre Franklin Medium"/>
              <a:buNone/>
            </a:pPr>
            <a:r>
              <a:rPr lang="en-US" dirty="0" err="1"/>
              <a:t>LoAN</a:t>
            </a:r>
            <a:r>
              <a:rPr lang="en-US" dirty="0"/>
              <a:t> troubleshooting</a:t>
            </a:r>
            <a:endParaRPr dirty="0"/>
          </a:p>
        </p:txBody>
      </p:sp>
      <p:sp>
        <p:nvSpPr>
          <p:cNvPr id="285" name="Google Shape;285;p20"/>
          <p:cNvSpPr txBox="1">
            <a:spLocks noGrp="1"/>
          </p:cNvSpPr>
          <p:nvPr>
            <p:ph type="body" idx="1"/>
          </p:nvPr>
        </p:nvSpPr>
        <p:spPr>
          <a:xfrm>
            <a:off x="177622" y="689178"/>
            <a:ext cx="8696214" cy="5321221"/>
          </a:xfrm>
          <a:prstGeom prst="rect">
            <a:avLst/>
          </a:prstGeom>
          <a:noFill/>
          <a:ln>
            <a:noFill/>
          </a:ln>
        </p:spPr>
        <p:txBody>
          <a:bodyPr spcFirstLastPara="1" wrap="square" lIns="91425" tIns="45700" rIns="91425" bIns="45700" anchor="t" anchorCtr="0">
            <a:noAutofit/>
          </a:bodyPr>
          <a:lstStyle/>
          <a:p>
            <a:pPr marL="228600" lvl="0" indent="-228600" algn="l" rtl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b="1" dirty="0"/>
              <a:t>NEXT STEPS IN THE PROCESS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After you are done working your reports.  Run any necessary Loan Origination(s).  Verify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DL Out in Validation Mode and CONFIRM the EMPLs are not displaying in the Message Text detail.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Run DL Out in Final Mode. </a:t>
            </a:r>
          </a:p>
          <a:p>
            <a:pPr marL="228600" lvl="0" indent="-2286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Char char="•"/>
            </a:pPr>
            <a:r>
              <a:rPr lang="en-US" dirty="0"/>
              <a:t>Re-run your Loans on Hold Report and the Loan Origination and Disbursement Validation Errors Reports to confirm the students have dropped off the report. </a:t>
            </a:r>
            <a:endParaRPr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  <a:p>
            <a:pPr marL="228600" lvl="0" indent="-50800" algn="l" rtl="0">
              <a:lnSpc>
                <a:spcPct val="90000"/>
              </a:lnSpc>
              <a:spcBef>
                <a:spcPts val="1000"/>
              </a:spcBef>
              <a:spcAft>
                <a:spcPts val="0"/>
              </a:spcAft>
              <a:buClr>
                <a:srgbClr val="003764"/>
              </a:buClr>
              <a:buSzPts val="2800"/>
              <a:buNone/>
            </a:pPr>
            <a:endParaRPr b="1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85" grpId="0" build="p"/>
    </p:bld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>
          <a:xfrm>
            <a:off x="339366" y="1245136"/>
            <a:ext cx="8534470" cy="797070"/>
          </a:xfrm>
        </p:spPr>
        <p:txBody>
          <a:bodyPr/>
          <a:lstStyle/>
          <a:p>
            <a:r>
              <a:rPr lang="en-US" dirty="0"/>
              <a:t>Outcomes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339366" y="1881951"/>
            <a:ext cx="8336975" cy="4129995"/>
          </a:xfrm>
        </p:spPr>
        <p:txBody>
          <a:bodyPr/>
          <a:lstStyle/>
          <a:p>
            <a:pPr marL="0" indent="0">
              <a:buNone/>
            </a:pPr>
            <a:r>
              <a:rPr lang="en-US" dirty="0"/>
              <a:t>At training completion, you should be able to:</a:t>
            </a:r>
          </a:p>
          <a:p>
            <a:r>
              <a:rPr lang="en-US" sz="1600" dirty="0"/>
              <a:t>Understand best practices to ensure smooth processing in ctcLink to COD</a:t>
            </a:r>
          </a:p>
          <a:p>
            <a:r>
              <a:rPr lang="en-US" sz="1600" dirty="0"/>
              <a:t>Understand how to work common examples on the following reports:</a:t>
            </a:r>
          </a:p>
          <a:p>
            <a:pPr lvl="1"/>
            <a:r>
              <a:rPr lang="en-US" sz="1600" dirty="0"/>
              <a:t>Loans on Hold Report </a:t>
            </a:r>
          </a:p>
          <a:p>
            <a:pPr lvl="2"/>
            <a:r>
              <a:rPr lang="en-US" sz="1600" dirty="0" err="1"/>
              <a:t>Orig</a:t>
            </a:r>
            <a:r>
              <a:rPr lang="en-US" sz="1600" dirty="0"/>
              <a:t> Hold</a:t>
            </a:r>
          </a:p>
          <a:p>
            <a:pPr lvl="2"/>
            <a:r>
              <a:rPr lang="en-US" sz="1600" dirty="0" err="1"/>
              <a:t>Orig</a:t>
            </a:r>
            <a:r>
              <a:rPr lang="en-US" sz="1600" dirty="0"/>
              <a:t> Change Hold</a:t>
            </a:r>
          </a:p>
          <a:p>
            <a:pPr lvl="1"/>
            <a:r>
              <a:rPr lang="en-US" sz="1600" dirty="0"/>
              <a:t>Rejected Originations Validation Error Report</a:t>
            </a:r>
          </a:p>
          <a:p>
            <a:pPr lvl="1"/>
            <a:r>
              <a:rPr lang="en-US" sz="1600" dirty="0"/>
              <a:t>Rejected Disbursement Validation Errors Report </a:t>
            </a:r>
          </a:p>
          <a:p>
            <a:r>
              <a:rPr lang="en-US" sz="1600" dirty="0"/>
              <a:t>Understand which ctcLink pages to navigate and how to read and update them when troubleshooting loan reject and loans on hold messages:</a:t>
            </a:r>
          </a:p>
          <a:p>
            <a:pPr lvl="1"/>
            <a:r>
              <a:rPr lang="en-US" sz="1600" dirty="0"/>
              <a:t>View Loan Processing Actions page</a:t>
            </a:r>
          </a:p>
          <a:p>
            <a:pPr lvl="1"/>
            <a:r>
              <a:rPr lang="en-US" sz="1600" dirty="0"/>
              <a:t>View COD Data page</a:t>
            </a:r>
          </a:p>
          <a:p>
            <a:pPr lvl="1"/>
            <a:r>
              <a:rPr lang="en-US" sz="1600" dirty="0"/>
              <a:t>Hold/Suspend Change Data page</a:t>
            </a:r>
          </a:p>
          <a:p>
            <a:pPr lvl="1"/>
            <a:r>
              <a:rPr lang="en-US" sz="1600" dirty="0"/>
              <a:t>Override Loan Data page</a:t>
            </a:r>
          </a:p>
          <a:p>
            <a:pPr lvl="1"/>
            <a:r>
              <a:rPr lang="en-US" sz="1600" dirty="0"/>
              <a:t>Override Processing Status page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5508703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2" end="1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7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>
                                            <p:txEl>
                                              <p:pRg st="13" end="1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build="p"/>
    </p:bld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8650" y="1326130"/>
            <a:ext cx="7886700" cy="611619"/>
          </a:xfrm>
        </p:spPr>
        <p:txBody>
          <a:bodyPr/>
          <a:lstStyle/>
          <a:p>
            <a:r>
              <a:rPr lang="en-US" dirty="0"/>
              <a:t>Congratulations!  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sz="quarter" idx="10"/>
          </p:nvPr>
        </p:nvSpPr>
        <p:spPr>
          <a:xfrm>
            <a:off x="628650" y="2017337"/>
            <a:ext cx="7886700" cy="3676886"/>
          </a:xfrm>
        </p:spPr>
        <p:txBody>
          <a:bodyPr/>
          <a:lstStyle/>
          <a:p>
            <a:r>
              <a:rPr lang="en-US" dirty="0"/>
              <a:t>Intermediate Loan Processing - Loan Troubleshooting Training Complete! </a:t>
            </a:r>
          </a:p>
          <a:p>
            <a:r>
              <a:rPr lang="en-US" dirty="0"/>
              <a:t>Please review the videos and additional resources in the ctcLink Reference Center as your progress through the steps</a:t>
            </a:r>
          </a:p>
          <a:p>
            <a:r>
              <a:rPr lang="en-US" dirty="0"/>
              <a:t>Thank you for your participation today!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882862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252412" y="757402"/>
            <a:ext cx="8720137" cy="5174076"/>
          </a:xfrm>
        </p:spPr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sz="4000" b="1" dirty="0"/>
              <a:t>BEST PRACTICES FOR SMOOTH PROCESSING IN CTCLINK TO COD</a:t>
            </a:r>
          </a:p>
        </p:txBody>
      </p:sp>
    </p:spTree>
    <p:extLst>
      <p:ext uri="{BB962C8B-B14F-4D97-AF65-F5344CB8AC3E}">
        <p14:creationId xmlns:p14="http://schemas.microsoft.com/office/powerpoint/2010/main" val="527227639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46153"/>
            <a:ext cx="8548500" cy="786457"/>
          </a:xfrm>
        </p:spPr>
        <p:txBody>
          <a:bodyPr/>
          <a:lstStyle/>
          <a:p>
            <a:r>
              <a:rPr lang="en-US" dirty="0"/>
              <a:t>Best practices for smooth processing in ctcLink to cod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1245324"/>
            <a:ext cx="7673193" cy="4788685"/>
          </a:xfrm>
        </p:spPr>
        <p:txBody>
          <a:bodyPr/>
          <a:lstStyle/>
          <a:p>
            <a:r>
              <a:rPr lang="en-US" b="1" dirty="0"/>
              <a:t>Work your origination acceptance from resolving error resolution – </a:t>
            </a:r>
            <a:r>
              <a:rPr lang="en-US" b="1" u="sng" dirty="0"/>
              <a:t>never</a:t>
            </a:r>
            <a:r>
              <a:rPr lang="en-US" b="1" dirty="0"/>
              <a:t> manually accept origination in ctcLink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CF1C8F10-3C4A-F7DF-3A37-AAF8718CBA3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3908" y="2622721"/>
            <a:ext cx="8548500" cy="2033890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9" name="Picture 8" descr="A screenshot of a message&#10;&#10;Description automatically generated">
            <a:extLst>
              <a:ext uri="{FF2B5EF4-FFF2-40B4-BE49-F238E27FC236}">
                <a16:creationId xmlns:a16="http://schemas.microsoft.com/office/drawing/2014/main" id="{08C828E5-B2D3-8A01-A526-33467E7FC42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5632" y="5036456"/>
            <a:ext cx="3016405" cy="1562180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7F8A816E-3169-AE52-862A-BE5003FD2231}"/>
              </a:ext>
            </a:extLst>
          </p:cNvPr>
          <p:cNvCxnSpPr/>
          <p:nvPr/>
        </p:nvCxnSpPr>
        <p:spPr>
          <a:xfrm>
            <a:off x="5129349" y="4319451"/>
            <a:ext cx="653142" cy="1714558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178194563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73378" y="146153"/>
            <a:ext cx="8548500" cy="786457"/>
          </a:xfrm>
        </p:spPr>
        <p:txBody>
          <a:bodyPr/>
          <a:lstStyle/>
          <a:p>
            <a:r>
              <a:rPr lang="en-US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idx="1"/>
          </p:nvPr>
        </p:nvSpPr>
        <p:spPr>
          <a:xfrm>
            <a:off x="273378" y="1245324"/>
            <a:ext cx="7673193" cy="4788685"/>
          </a:xfrm>
        </p:spPr>
        <p:txBody>
          <a:bodyPr/>
          <a:lstStyle/>
          <a:p>
            <a:r>
              <a:rPr lang="en-US" b="1" u="sng" dirty="0"/>
              <a:t>Never</a:t>
            </a:r>
            <a:r>
              <a:rPr lang="en-US" b="1" dirty="0"/>
              <a:t> manually accept origination in ctcLink</a:t>
            </a:r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600124E7-073C-F3A5-0A5A-17D644D985B9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3378" y="1837509"/>
            <a:ext cx="8612558" cy="2352804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136532508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373" y="1462241"/>
            <a:ext cx="8586591" cy="719850"/>
          </a:xfrm>
        </p:spPr>
        <p:txBody>
          <a:bodyPr>
            <a:normAutofit fontScale="90000"/>
          </a:bodyPr>
          <a:lstStyle/>
          <a:p>
            <a:r>
              <a:rPr lang="en-US" sz="2200" dirty="0"/>
              <a:t>Best practices for smooth processing in ctcLink to cod CONT’D - </a:t>
            </a:r>
            <a:br>
              <a:rPr lang="en-US" sz="2200" dirty="0"/>
            </a:br>
            <a:r>
              <a:rPr lang="en-US" sz="2200" dirty="0"/>
              <a:t>LOANS WITH MULTIPLE TERMS/DISBURSEMENTS</a:t>
            </a:r>
          </a:p>
        </p:txBody>
      </p:sp>
      <p:pic>
        <p:nvPicPr>
          <p:cNvPr id="7" name="Picture 6" descr="A screenshot of a computer&#10;&#10;Description automatically generated">
            <a:extLst>
              <a:ext uri="{FF2B5EF4-FFF2-40B4-BE49-F238E27FC236}">
                <a16:creationId xmlns:a16="http://schemas.microsoft.com/office/drawing/2014/main" id="{1AB0640E-E5CA-245F-415F-0ABA5977C9C6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0373" y="2273735"/>
            <a:ext cx="4317325" cy="1618996"/>
          </a:xfrm>
          <a:prstGeom prst="rect">
            <a:avLst/>
          </a:prstGeom>
          <a:noFill/>
          <a:ln>
            <a:solidFill>
              <a:schemeClr val="tx1"/>
            </a:solidFill>
          </a:ln>
        </p:spPr>
      </p:pic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4759271" y="2400304"/>
            <a:ext cx="4197693" cy="3969323"/>
          </a:xfrm>
        </p:spPr>
        <p:txBody>
          <a:bodyPr>
            <a:normAutofit/>
          </a:bodyPr>
          <a:lstStyle/>
          <a:p>
            <a:r>
              <a:rPr lang="en-US" dirty="0"/>
              <a:t>WHAT’S WRONG WITH THIS PICTURE?</a:t>
            </a:r>
          </a:p>
          <a:p>
            <a:pPr marL="0" indent="0">
              <a:buNone/>
            </a:pPr>
            <a:r>
              <a:rPr lang="en-US" b="1" dirty="0"/>
              <a:t>🤔</a:t>
            </a:r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6AD28E-A280-4BD0-5979-EDE680F0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7</a:t>
            </a:fld>
            <a:endParaRPr lang="en-US" sz="700"/>
          </a:p>
        </p:txBody>
      </p:sp>
      <p:pic>
        <p:nvPicPr>
          <p:cNvPr id="11" name="Picture 10" descr="A screenshot of a computer&#10;&#10;Description automatically generated">
            <a:extLst>
              <a:ext uri="{FF2B5EF4-FFF2-40B4-BE49-F238E27FC236}">
                <a16:creationId xmlns:a16="http://schemas.microsoft.com/office/drawing/2014/main" id="{3E0E4C5B-0EA5-2C62-804E-C1743CB3C80E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12887" y="4131635"/>
            <a:ext cx="7518226" cy="2418908"/>
          </a:xfrm>
          <a:prstGeom prst="rect">
            <a:avLst/>
          </a:prstGeom>
          <a:ln>
            <a:solidFill>
              <a:schemeClr val="tx1"/>
            </a:solidFill>
          </a:ln>
        </p:spPr>
      </p:pic>
      <p:cxnSp>
        <p:nvCxnSpPr>
          <p:cNvPr id="13" name="Straight Arrow Connector 12">
            <a:extLst>
              <a:ext uri="{FF2B5EF4-FFF2-40B4-BE49-F238E27FC236}">
                <a16:creationId xmlns:a16="http://schemas.microsoft.com/office/drawing/2014/main" id="{F59F7845-D79E-9F58-1404-F5527B76A485}"/>
              </a:ext>
            </a:extLst>
          </p:cNvPr>
          <p:cNvCxnSpPr>
            <a:cxnSpLocks/>
          </p:cNvCxnSpPr>
          <p:nvPr/>
        </p:nvCxnSpPr>
        <p:spPr>
          <a:xfrm>
            <a:off x="4384730" y="3675017"/>
            <a:ext cx="2068321" cy="1454332"/>
          </a:xfrm>
          <a:prstGeom prst="straightConnector1">
            <a:avLst/>
          </a:prstGeom>
          <a:ln>
            <a:solidFill>
              <a:srgbClr val="7030A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0815490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370373" y="1462241"/>
            <a:ext cx="8586591" cy="719850"/>
          </a:xfrm>
        </p:spPr>
        <p:txBody>
          <a:bodyPr>
            <a:normAutofit/>
          </a:bodyPr>
          <a:lstStyle/>
          <a:p>
            <a:r>
              <a:rPr lang="en-US" sz="2200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2"/>
          </p:nvPr>
        </p:nvSpPr>
        <p:spPr>
          <a:xfrm>
            <a:off x="2564821" y="2002336"/>
            <a:ext cx="4197693" cy="1246853"/>
          </a:xfrm>
          <a:ln>
            <a:solidFill>
              <a:schemeClr val="tx1"/>
            </a:solidFill>
          </a:ln>
        </p:spPr>
        <p:txBody>
          <a:bodyPr>
            <a:normAutofit fontScale="55000" lnSpcReduction="20000"/>
          </a:bodyPr>
          <a:lstStyle/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r>
              <a:rPr lang="en-US" dirty="0"/>
              <a:t>NEVER CANCEL LOAN AWARDS IN THE MIDDLE OF THE AY LEAVING A BREAK IN THE PAYMENT PERIOD</a:t>
            </a:r>
          </a:p>
          <a:p>
            <a:pPr marL="0" indent="0" algn="ctr">
              <a:buNone/>
            </a:pPr>
            <a:r>
              <a:rPr lang="en-US" dirty="0"/>
              <a:t>☹️</a:t>
            </a:r>
          </a:p>
          <a:p>
            <a:pPr marL="0" indent="0" algn="ctr">
              <a:buNone/>
            </a:pPr>
            <a:endParaRPr lang="en-US" dirty="0"/>
          </a:p>
          <a:p>
            <a:pPr marL="0" indent="0" algn="ctr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6AD28E-A280-4BD0-5979-EDE680F0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8</a:t>
            </a:fld>
            <a:endParaRPr lang="en-US" sz="700"/>
          </a:p>
        </p:txBody>
      </p:sp>
      <p:pic>
        <p:nvPicPr>
          <p:cNvPr id="4" name="Picture 3" descr="A screenshot of a computer&#10;&#10;Description automatically generated">
            <a:extLst>
              <a:ext uri="{FF2B5EF4-FFF2-40B4-BE49-F238E27FC236}">
                <a16:creationId xmlns:a16="http://schemas.microsoft.com/office/drawing/2014/main" id="{5E74255D-0E45-AF1A-96A5-9F372A61253C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8674" y="3605051"/>
            <a:ext cx="8755005" cy="2816828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421861154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2"/>
          <p:cNvSpPr>
            <a:spLocks noGrp="1"/>
          </p:cNvSpPr>
          <p:nvPr>
            <p:ph type="title"/>
          </p:nvPr>
        </p:nvSpPr>
        <p:spPr>
          <a:xfrm>
            <a:off x="262663" y="1389801"/>
            <a:ext cx="8534403" cy="719850"/>
          </a:xfrm>
        </p:spPr>
        <p:txBody>
          <a:bodyPr>
            <a:normAutofit/>
          </a:bodyPr>
          <a:lstStyle/>
          <a:p>
            <a:r>
              <a:rPr lang="en-US" sz="2200" dirty="0"/>
              <a:t>Best practices for smooth processing in ctcLink to cod CONT’D </a:t>
            </a:r>
          </a:p>
        </p:txBody>
      </p:sp>
      <p:sp>
        <p:nvSpPr>
          <p:cNvPr id="5" name="Content Placeholder 3"/>
          <p:cNvSpPr>
            <a:spLocks noGrp="1"/>
          </p:cNvSpPr>
          <p:nvPr>
            <p:ph sz="half" idx="1"/>
          </p:nvPr>
        </p:nvSpPr>
        <p:spPr>
          <a:xfrm>
            <a:off x="346933" y="2246811"/>
            <a:ext cx="7667702" cy="1045029"/>
          </a:xfrm>
          <a:ln>
            <a:solidFill>
              <a:schemeClr val="tx1"/>
            </a:solidFill>
          </a:ln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r>
              <a:rPr lang="en-US" dirty="0"/>
              <a:t>USE DIRECT LOAN 1 &amp; 2 ITEM TYPES INSTEAD!</a:t>
            </a:r>
          </a:p>
          <a:p>
            <a:pPr marL="0" indent="0">
              <a:buNone/>
            </a:pPr>
            <a:r>
              <a:rPr lang="en-US" dirty="0"/>
              <a:t>👍</a:t>
            </a:r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b="1" dirty="0"/>
          </a:p>
          <a:p>
            <a:pPr marL="0" indent="0">
              <a:buNone/>
            </a:pPr>
            <a:endParaRPr lang="en-US" dirty="0"/>
          </a:p>
        </p:txBody>
      </p:sp>
      <p:sp>
        <p:nvSpPr>
          <p:cNvPr id="10" name="Slide Number Placeholder 4">
            <a:extLst>
              <a:ext uri="{FF2B5EF4-FFF2-40B4-BE49-F238E27FC236}">
                <a16:creationId xmlns:a16="http://schemas.microsoft.com/office/drawing/2014/main" id="{B56AD28E-A280-4BD0-5979-EDE680F0E47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416636" y="6529852"/>
            <a:ext cx="457199" cy="191623"/>
          </a:xfrm>
        </p:spPr>
        <p:txBody>
          <a:bodyPr>
            <a:normAutofit/>
          </a:bodyPr>
          <a:lstStyle/>
          <a:p>
            <a:pPr>
              <a:lnSpc>
                <a:spcPct val="90000"/>
              </a:lnSpc>
              <a:spcAft>
                <a:spcPts val="600"/>
              </a:spcAft>
            </a:pPr>
            <a:fld id="{DEE5BC03-7CE3-4FE3-BC0A-0ACCA8AC1F24}" type="slidenum">
              <a:rPr lang="en-US" sz="700" smtClean="0"/>
              <a:pPr>
                <a:lnSpc>
                  <a:spcPct val="90000"/>
                </a:lnSpc>
                <a:spcAft>
                  <a:spcPts val="600"/>
                </a:spcAft>
              </a:pPr>
              <a:t>9</a:t>
            </a:fld>
            <a:endParaRPr lang="en-US" sz="700"/>
          </a:p>
        </p:txBody>
      </p:sp>
      <p:pic>
        <p:nvPicPr>
          <p:cNvPr id="8" name="Picture 7" descr="A screenshot of a computer&#10;&#10;Description automatically generated">
            <a:extLst>
              <a:ext uri="{FF2B5EF4-FFF2-40B4-BE49-F238E27FC236}">
                <a16:creationId xmlns:a16="http://schemas.microsoft.com/office/drawing/2014/main" id="{AA76ED00-8518-1D6B-443B-2F27F039668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6933" y="3464306"/>
            <a:ext cx="7667702" cy="3258450"/>
          </a:xfrm>
          <a:prstGeom prst="rect">
            <a:avLst/>
          </a:prstGeom>
          <a:ln>
            <a:solidFill>
              <a:schemeClr val="tx1"/>
            </a:solidFill>
          </a:ln>
        </p:spPr>
      </p:pic>
    </p:spTree>
    <p:extLst>
      <p:ext uri="{BB962C8B-B14F-4D97-AF65-F5344CB8AC3E}">
        <p14:creationId xmlns:p14="http://schemas.microsoft.com/office/powerpoint/2010/main" val="2025365182"/>
      </p:ext>
    </p:extLst>
  </p:cSld>
  <p:clrMapOvr>
    <a:masterClrMapping/>
  </p:clrMapOvr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DESIGN_ID_OFFICE THEME" val="5kNAVJby"/>
  <p:tag name="ARTICULATE_SLIDE_COUNT" val="20"/>
  <p:tag name="ARTICULATE_PROJECT_OPEN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Office Theme">
  <a:themeElements>
    <a:clrScheme name="SBCTC">
      <a:dk1>
        <a:srgbClr val="003764"/>
      </a:dk1>
      <a:lt1>
        <a:sysClr val="window" lastClr="FFFFFF"/>
      </a:lt1>
      <a:dk2>
        <a:srgbClr val="0071CE"/>
      </a:dk2>
      <a:lt2>
        <a:srgbClr val="C3C6C8"/>
      </a:lt2>
      <a:accent1>
        <a:srgbClr val="F4CD00"/>
      </a:accent1>
      <a:accent2>
        <a:srgbClr val="65CBC9"/>
      </a:accent2>
      <a:accent3>
        <a:srgbClr val="FFB547"/>
      </a:accent3>
      <a:accent4>
        <a:srgbClr val="00C18B"/>
      </a:accent4>
      <a:accent5>
        <a:srgbClr val="3D6489"/>
      </a:accent5>
      <a:accent6>
        <a:srgbClr val="2A70B8"/>
      </a:accent6>
      <a:hlink>
        <a:srgbClr val="0563C1"/>
      </a:hlink>
      <a:folHlink>
        <a:srgbClr val="954F72"/>
      </a:folHlink>
    </a:clrScheme>
    <a:fontScheme name="SBCTC">
      <a:majorFont>
        <a:latin typeface="Franklin Gothic Medium"/>
        <a:ea typeface=""/>
        <a:cs typeface=""/>
      </a:majorFont>
      <a:minorFont>
        <a:latin typeface="Franklin Gothic Book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resentation1" id="{D40DD87E-4785-45E9-B131-EAD5809CCCB1}" vid="{7DCDFCDB-3C1F-4D58-92E6-3B863CA9BD8B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_rels/item4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4.xml"/></Relationships>
</file>

<file path=customXml/item1.xml><?xml version="1.0" encoding="utf-8"?>
<?mso-contentType ?>
<spe:Receivers xmlns:spe="http://schemas.microsoft.com/sharepoint/events">
  <Receiver>
    <Name>Document ID Generator</Name>
    <Synchronization>Synchronous</Synchronization>
    <Type>10001</Type>
    <SequenceNumber>1000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10002</Type>
    <SequenceNumber>1001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10004</Type>
    <SequenceNumber>1002</SequenceNumber>
    <Url/>
    <Assembly>Microsoft.Office.DocumentManagement, Version=15.0.0.0, Culture=neutral, PublicKeyToken=71e9bce111e9429c</Assembly>
    <Class>Microsoft.Office.DocumentManagement.Internal.DocIdHandler</Class>
    <Data/>
    <Filter/>
  </Receiver>
  <Receiver>
    <Name>Document ID Generator</Name>
    <Synchronization>Synchronous</Synchronization>
    <Type>10006</Type>
    <SequenceNumber>1003</SequenceNumber>
    <Url/>
    <Assembly>Microsoft.Office.DocumentManagement, Version=15.0.0.0, Culture=neutral, PublicKeyToken=71e9bce111e9429c</Assembly>
    <Class>Microsoft.Office.DocumentManagement.Internal.DocIdHandler</Class>
    <Data/>
    <Filter/>
  </Receiver>
</spe:Receivers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>
    <Content_x0020_Owner xmlns="686bc730-dfb5-4557-ac43-64e2aeb71117">
      <UserInfo>
        <DisplayName>Katie Rose</DisplayName>
        <AccountId>178</AccountId>
        <AccountType/>
      </UserInfo>
    </Content_x0020_Owner>
    <IconOverlay xmlns="http://schemas.microsoft.com/sharepoint/v4" xsi:nil="true"/>
    <Menu_x0020_Group xmlns="686bc730-dfb5-4557-ac43-64e2aeb71117">Publications &amp; Printing</Menu_x0020_Group>
    <PublishingExpirationDate xmlns="http://schemas.microsoft.com/sharepoint/v3" xsi:nil="true"/>
    <PublishingStartDate xmlns="http://schemas.microsoft.com/sharepoint/v3" xsi:nil="true"/>
    <Category xmlns="686bc730-dfb5-4557-ac43-64e2aeb71117">SBCTC Templates</Category>
    <_dlc_DocId xmlns="dbb9891f-5342-44b3-9004-2472729e727f">Z7X6SQ3F62JH-64-61</_dlc_DocId>
    <_dlc_DocIdUrl xmlns="dbb9891f-5342-44b3-9004-2472729e727f">
      <Url>https://portal.sbctc.edu/sites/Intranet/publications/_layouts/15/DocIdRedir.aspx?ID=Z7X6SQ3F62JH-64-61</Url>
      <Description>Z7X6SQ3F62JH-64-61</Description>
    </_dlc_DocIdUrl>
  </documentManagement>
</p:properties>
</file>

<file path=customXml/item3.xml><?xml version="1.0" encoding="utf-8"?>
<ct:contentTypeSchema xmlns:ct="http://schemas.microsoft.com/office/2006/metadata/contentType" xmlns:ma="http://schemas.microsoft.com/office/2006/metadata/properties/metaAttributes" ct:_="" ma:_="" ma:contentTypeName="Document" ma:contentTypeID="0x0101007301EAAAF5A9A14C98C32A8D7B77B290" ma:contentTypeVersion="4" ma:contentTypeDescription="Create a new document." ma:contentTypeScope="" ma:versionID="e364fc523c39ff84877964d62bb0c69e">
  <xsd:schema xmlns:xsd="http://www.w3.org/2001/XMLSchema" xmlns:xs="http://www.w3.org/2001/XMLSchema" xmlns:p="http://schemas.microsoft.com/office/2006/metadata/properties" xmlns:ns1="http://schemas.microsoft.com/sharepoint/v3" xmlns:ns2="686bc730-dfb5-4557-ac43-64e2aeb71117" xmlns:ns3="dbb9891f-5342-44b3-9004-2472729e727f" xmlns:ns4="http://schemas.microsoft.com/sharepoint/v4" targetNamespace="http://schemas.microsoft.com/office/2006/metadata/properties" ma:root="true" ma:fieldsID="b59568911a8627c463a330b5927c98aa" ns1:_="" ns2:_="" ns3:_="" ns4:_="">
    <xsd:import namespace="http://schemas.microsoft.com/sharepoint/v3"/>
    <xsd:import namespace="686bc730-dfb5-4557-ac43-64e2aeb71117"/>
    <xsd:import namespace="dbb9891f-5342-44b3-9004-2472729e727f"/>
    <xsd:import namespace="http://schemas.microsoft.com/sharepoint/v4"/>
    <xsd:element name="properties">
      <xsd:complexType>
        <xsd:sequence>
          <xsd:element name="documentManagement">
            <xsd:complexType>
              <xsd:all>
                <xsd:element ref="ns2:Menu_x0020_Group" minOccurs="0"/>
                <xsd:element ref="ns2:Category" minOccurs="0"/>
                <xsd:element ref="ns2:Content_x0020_Owner" minOccurs="0"/>
                <xsd:element ref="ns1:PublishingStartDate" minOccurs="0"/>
                <xsd:element ref="ns1:PublishingExpirationDate" minOccurs="0"/>
                <xsd:element ref="ns3:_dlc_DocId" minOccurs="0"/>
                <xsd:element ref="ns3:_dlc_DocIdUrl" minOccurs="0"/>
                <xsd:element ref="ns3:_dlc_DocIdPersistId" minOccurs="0"/>
                <xsd:element ref="ns4:IconOverlay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3" elementFormDefault="qualified">
    <xsd:import namespace="http://schemas.microsoft.com/office/2006/documentManagement/types"/>
    <xsd:import namespace="http://schemas.microsoft.com/office/infopath/2007/PartnerControls"/>
    <xsd:element name="PublishingStartDate" ma:index="11" nillable="true" ma:displayName="Scheduling Start Date" ma:description="" ma:internalName="PublishingStartDate">
      <xsd:simpleType>
        <xsd:restriction base="dms:Unknown"/>
      </xsd:simpleType>
    </xsd:element>
    <xsd:element name="PublishingExpirationDate" ma:index="12" nillable="true" ma:displayName="Scheduling End Date" ma:description="" ma:internalName="PublishingExpirationDate">
      <xsd:simpleType>
        <xsd:restriction base="dms:Unknow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686bc730-dfb5-4557-ac43-64e2aeb71117" elementFormDefault="qualified">
    <xsd:import namespace="http://schemas.microsoft.com/office/2006/documentManagement/types"/>
    <xsd:import namespace="http://schemas.microsoft.com/office/infopath/2007/PartnerControls"/>
    <xsd:element name="Menu_x0020_Group" ma:index="2" nillable="true" ma:displayName="Menu Group" ma:default="Publications &amp; Printing" ma:format="Dropdown" ma:internalName="Menu_x0020_Group" ma:readOnly="false">
      <xsd:simpleType>
        <xsd:restriction base="dms:Choice">
          <xsd:enumeration value="Publications &amp; Printing"/>
        </xsd:restriction>
      </xsd:simpleType>
    </xsd:element>
    <xsd:element name="Category" ma:index="3" nillable="true" ma:displayName="Category" ma:format="Dropdown" ma:internalName="Category">
      <xsd:simpleType>
        <xsd:restriction base="dms:Choice">
          <xsd:enumeration value="Agency Issue Briefs"/>
          <xsd:enumeration value="Business Cards"/>
          <xsd:enumeration value="Name Badges"/>
          <xsd:enumeration value="Logos"/>
          <xsd:enumeration value="SBCTC Templates"/>
          <xsd:enumeration value="Style Guide"/>
        </xsd:restriction>
      </xsd:simpleType>
    </xsd:element>
    <xsd:element name="Content_x0020_Owner" ma:index="10" nillable="true" ma:displayName="Content Owner" ma:list="UserInfo" ma:SharePointGroup="0" ma:internalName="Content_x0020_Owner" ma:readOnly="false" ma:showField="ImnName">
      <xsd:complexType>
        <xsd:complexContent>
          <xsd:extension base="dms:User">
            <xsd:sequence>
              <xsd:element name="UserInfo" minOccurs="0" maxOccurs="unbounded">
                <xsd:complexType>
                  <xsd:sequence>
                    <xsd:element name="DisplayName" type="xsd:string" minOccurs="0"/>
                    <xsd:element name="AccountId" type="dms:UserId" minOccurs="0" nillable="true"/>
                    <xsd:element name="AccountType" type="xsd:string" minOccurs="0"/>
                  </xsd:sequence>
                </xsd:complexType>
              </xsd:element>
            </xsd:sequence>
          </xsd:extension>
        </xsd:complexContent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dbb9891f-5342-44b3-9004-2472729e727f" elementFormDefault="qualified">
    <xsd:import namespace="http://schemas.microsoft.com/office/2006/documentManagement/types"/>
    <xsd:import namespace="http://schemas.microsoft.com/office/infopath/2007/PartnerControls"/>
    <xsd:element name="_dlc_DocId" ma:index="13" nillable="true" ma:displayName="Document ID Value" ma:description="The value of the document ID assigned to this item." ma:internalName="_dlc_DocId" ma:readOnly="true">
      <xsd:simpleType>
        <xsd:restriction base="dms:Text"/>
      </xsd:simpleType>
    </xsd:element>
    <xsd:element name="_dlc_DocIdUrl" ma:index="14" nillable="true" ma:displayName="Document ID" ma:description="Permanent link to this document." ma:hidden="true" ma:internalName="_dlc_DocIdUrl" ma:readOnly="true">
      <xsd:complexType>
        <xsd:complexContent>
          <xsd:extension base="dms:URL">
            <xsd:sequence>
              <xsd:element name="Url" type="dms:ValidUrl" minOccurs="0" nillable="true"/>
              <xsd:element name="Description" type="xsd:string" nillable="true"/>
            </xsd:sequence>
          </xsd:extension>
        </xsd:complexContent>
      </xsd:complexType>
    </xsd:element>
    <xsd:element name="_dlc_DocIdPersistId" ma:index="15" nillable="true" ma:displayName="Persist ID" ma:description="Keep ID on add." ma:hidden="true" ma:internalName="_dlc_DocIdPersistId" ma:readOnly="true">
      <xsd:simpleType>
        <xsd:restriction base="dms:Boolean"/>
      </xsd:simple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http://schemas.microsoft.com/sharepoint/v4" elementFormDefault="qualified">
    <xsd:import namespace="http://schemas.microsoft.com/office/2006/documentManagement/types"/>
    <xsd:import namespace="http://schemas.microsoft.com/office/infopath/2007/PartnerControls"/>
    <xsd:element name="IconOverlay" ma:index="16" nillable="true" ma:displayName="IconOverlay" ma:hidden="true" ma:internalName="IconOverlay">
      <xsd:simpleType>
        <xsd:restriction base="dms:Text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9" ma:displayName="Content Type" ma:readOnly="true"/>
        <xsd:element ref="dc:title" minOccurs="0" maxOccurs="1" ma:index="1" ma:displayName="Title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4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13AB1F-27E2-4157-81D5-1D948943FF62}">
  <ds:schemaRefs>
    <ds:schemaRef ds:uri="http://schemas.microsoft.com/sharepoint/events"/>
  </ds:schemaRefs>
</ds:datastoreItem>
</file>

<file path=customXml/itemProps2.xml><?xml version="1.0" encoding="utf-8"?>
<ds:datastoreItem xmlns:ds="http://schemas.openxmlformats.org/officeDocument/2006/customXml" ds:itemID="{AEA79F04-4403-4038-BEAC-654037707E52}">
  <ds:schemaRefs>
    <ds:schemaRef ds:uri="http://schemas.openxmlformats.org/package/2006/metadata/core-properties"/>
    <ds:schemaRef ds:uri="http://purl.org/dc/terms/"/>
    <ds:schemaRef ds:uri="http://schemas.microsoft.com/office/infopath/2007/PartnerControls"/>
    <ds:schemaRef ds:uri="http://schemas.microsoft.com/sharepoint/v3"/>
    <ds:schemaRef ds:uri="http://schemas.microsoft.com/office/2006/metadata/properties"/>
    <ds:schemaRef ds:uri="http://schemas.microsoft.com/sharepoint/v4"/>
    <ds:schemaRef ds:uri="http://schemas.microsoft.com/office/2006/documentManagement/types"/>
    <ds:schemaRef ds:uri="http://purl.org/dc/elements/1.1/"/>
    <ds:schemaRef ds:uri="dbb9891f-5342-44b3-9004-2472729e727f"/>
    <ds:schemaRef ds:uri="686bc730-dfb5-4557-ac43-64e2aeb71117"/>
    <ds:schemaRef ds:uri="http://www.w3.org/XML/1998/namespace"/>
    <ds:schemaRef ds:uri="http://purl.org/dc/dcmitype/"/>
  </ds:schemaRefs>
</ds:datastoreItem>
</file>

<file path=customXml/itemProps3.xml><?xml version="1.0" encoding="utf-8"?>
<ds:datastoreItem xmlns:ds="http://schemas.openxmlformats.org/officeDocument/2006/customXml" ds:itemID="{FA5511B7-C048-4A47-910D-B6EE757BB7CF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http://schemas.microsoft.com/sharepoint/v3"/>
    <ds:schemaRef ds:uri="686bc730-dfb5-4557-ac43-64e2aeb71117"/>
    <ds:schemaRef ds:uri="dbb9891f-5342-44b3-9004-2472729e727f"/>
    <ds:schemaRef ds:uri="http://schemas.microsoft.com/sharepoint/v4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4.xml><?xml version="1.0" encoding="utf-8"?>
<ds:datastoreItem xmlns:ds="http://schemas.openxmlformats.org/officeDocument/2006/customXml" ds:itemID="{1A12B45D-06A9-48FB-A785-0421146DFE85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SBCTC</Template>
  <TotalTime>28077</TotalTime>
  <Words>1583</Words>
  <Application>Microsoft Office PowerPoint</Application>
  <PresentationFormat>On-screen Show (4:3)</PresentationFormat>
  <Paragraphs>225</Paragraphs>
  <Slides>33</Slides>
  <Notes>26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33</vt:i4>
      </vt:variant>
    </vt:vector>
  </HeadingPairs>
  <TitlesOfParts>
    <vt:vector size="38" baseType="lpstr">
      <vt:lpstr>Arial</vt:lpstr>
      <vt:lpstr>Calibri</vt:lpstr>
      <vt:lpstr>Fira Sans</vt:lpstr>
      <vt:lpstr>Libre Franklin Medium</vt:lpstr>
      <vt:lpstr>Office Theme</vt:lpstr>
      <vt:lpstr>PowerPoint Presentation</vt:lpstr>
      <vt:lpstr>Intermediate loan processing:   loan troubleshooting</vt:lpstr>
      <vt:lpstr>Objectives</vt:lpstr>
      <vt:lpstr>PowerPoint Presentation</vt:lpstr>
      <vt:lpstr>Best practices for smooth processing in ctcLink to cod </vt:lpstr>
      <vt:lpstr>Best practices for smooth processing in ctcLink to cod CONT’D </vt:lpstr>
      <vt:lpstr>Best practices for smooth processing in ctcLink to cod CONT’D -  LOANS WITH MULTIPLE TERMS/DISBURSEMENTS</vt:lpstr>
      <vt:lpstr>Best practices for smooth processing in ctcLink to cod CONT’D </vt:lpstr>
      <vt:lpstr>Best practices for smooth processing in ctcLink to cod CONT’D </vt:lpstr>
      <vt:lpstr>Best practices for smooth processing in ctcLink to cod cont’d </vt:lpstr>
      <vt:lpstr>PowerPoint Presentation</vt:lpstr>
      <vt:lpstr>WORKING THE LOANS ON HOLD REPORT </vt:lpstr>
      <vt:lpstr>VIEW LOAN PROCESSING ACTIONS PAGE</vt:lpstr>
      <vt:lpstr>View loan processing actions page cont’d</vt:lpstr>
      <vt:lpstr>Hold/suspend change data page</vt:lpstr>
      <vt:lpstr>MANAGE DIRECT LOAN APPLICATION PAGE</vt:lpstr>
      <vt:lpstr>PowerPoint Presentation</vt:lpstr>
      <vt:lpstr>PowerPoint Presentation</vt:lpstr>
      <vt:lpstr>LOAN DISBURSEMENT validation report</vt:lpstr>
      <vt:lpstr>View loan processing actions page</vt:lpstr>
      <vt:lpstr>View loan processing actions cont’d</vt:lpstr>
      <vt:lpstr>Loan troubleshooting </vt:lpstr>
      <vt:lpstr>Loan troubleshooting </vt:lpstr>
      <vt:lpstr>PowerPoint Presentation</vt:lpstr>
      <vt:lpstr>PowerPoint Presentation</vt:lpstr>
      <vt:lpstr>LOAN ORIG &amp; ORIG CHG VALID report</vt:lpstr>
      <vt:lpstr>View loan processing actions page</vt:lpstr>
      <vt:lpstr>View loan processing actions cont’d</vt:lpstr>
      <vt:lpstr>Loan troubleshooting </vt:lpstr>
      <vt:lpstr>Loan troubleshooting </vt:lpstr>
      <vt:lpstr>LoAN troubleshooting</vt:lpstr>
      <vt:lpstr>Outcomes</vt:lpstr>
      <vt:lpstr>Congratulations!  </vt:lpstr>
    </vt:vector>
  </TitlesOfParts>
  <Company>GP Strategies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Requisitions Overview</dc:title>
  <dc:creator>Rathert, Janice</dc:creator>
  <cp:lastModifiedBy>Kelly Forsberg</cp:lastModifiedBy>
  <cp:revision>1104</cp:revision>
  <dcterms:created xsi:type="dcterms:W3CDTF">2019-02-17T19:57:33Z</dcterms:created>
  <dcterms:modified xsi:type="dcterms:W3CDTF">2024-01-30T16:28:33Z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0x0101007301EAAAF5A9A14C98C32A8D7B77B290</vt:lpwstr>
  </property>
  <property fmtid="{D5CDD505-2E9C-101B-9397-08002B2CF9AE}" pid="3" name="_dlc_DocIdItemGuid">
    <vt:lpwstr>7ff476bc-ac88-4604-9168-c48c069949f0</vt:lpwstr>
  </property>
  <property fmtid="{D5CDD505-2E9C-101B-9397-08002B2CF9AE}" pid="4" name="ArticulateGUID">
    <vt:lpwstr>6C61C780-FE3D-4F23-BE2C-E88392C5417A</vt:lpwstr>
  </property>
  <property fmtid="{D5CDD505-2E9C-101B-9397-08002B2CF9AE}" pid="5" name="ArticulatePath">
    <vt:lpwstr>Requisitions Overview</vt:lpwstr>
  </property>
</Properties>
</file>