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9"/>
  </p:notesMasterIdLst>
  <p:handoutMasterIdLst>
    <p:handoutMasterId r:id="rId40"/>
  </p:handoutMasterIdLst>
  <p:sldIdLst>
    <p:sldId id="256" r:id="rId6"/>
    <p:sldId id="259" r:id="rId7"/>
    <p:sldId id="262" r:id="rId8"/>
    <p:sldId id="613" r:id="rId9"/>
    <p:sldId id="719" r:id="rId10"/>
    <p:sldId id="721" r:id="rId11"/>
    <p:sldId id="722" r:id="rId12"/>
    <p:sldId id="723" r:id="rId13"/>
    <p:sldId id="724" r:id="rId14"/>
    <p:sldId id="726" r:id="rId15"/>
    <p:sldId id="720" r:id="rId16"/>
    <p:sldId id="634" r:id="rId17"/>
    <p:sldId id="635" r:id="rId18"/>
    <p:sldId id="697" r:id="rId19"/>
    <p:sldId id="698" r:id="rId20"/>
    <p:sldId id="699" r:id="rId21"/>
    <p:sldId id="712" r:id="rId22"/>
    <p:sldId id="705" r:id="rId23"/>
    <p:sldId id="641" r:id="rId24"/>
    <p:sldId id="706" r:id="rId25"/>
    <p:sldId id="707" r:id="rId26"/>
    <p:sldId id="708" r:id="rId27"/>
    <p:sldId id="711" r:id="rId28"/>
    <p:sldId id="642" r:id="rId29"/>
    <p:sldId id="713" r:id="rId30"/>
    <p:sldId id="714" r:id="rId31"/>
    <p:sldId id="715" r:id="rId32"/>
    <p:sldId id="716" r:id="rId33"/>
    <p:sldId id="717" r:id="rId34"/>
    <p:sldId id="718" r:id="rId35"/>
    <p:sldId id="275" r:id="rId36"/>
    <p:sldId id="281" r:id="rId37"/>
    <p:sldId id="261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1444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78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9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0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4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2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6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3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6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7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28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1/30/2024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1/30/2024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1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1/30/2024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1/30/2024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1/30/2024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1/30/2024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1/30/2024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1/30/2024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1/30/2024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1/30/2024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ixabay.com/en/idea-drawing-light-light-bulb-1195915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46153"/>
            <a:ext cx="8548500" cy="786457"/>
          </a:xfrm>
        </p:spPr>
        <p:txBody>
          <a:bodyPr/>
          <a:lstStyle/>
          <a:p>
            <a:r>
              <a:rPr lang="en-US" dirty="0"/>
              <a:t>Best practices for smooth processing in ctcLink to cod cont’d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1245324"/>
            <a:ext cx="7673193" cy="4788685"/>
          </a:xfrm>
        </p:spPr>
        <p:txBody>
          <a:bodyPr/>
          <a:lstStyle/>
          <a:p>
            <a:r>
              <a:rPr lang="en-US" b="1" dirty="0"/>
              <a:t>OTHER BEST PRACTICES</a:t>
            </a:r>
          </a:p>
          <a:p>
            <a:endParaRPr lang="en-US" b="1" dirty="0"/>
          </a:p>
          <a:p>
            <a:r>
              <a:rPr lang="en-US" sz="2600" b="1" dirty="0"/>
              <a:t>Do not make loan awards in the PJ Award page; you will just get COD errors</a:t>
            </a:r>
          </a:p>
          <a:p>
            <a:r>
              <a:rPr lang="en-US" sz="2600" b="1" dirty="0"/>
              <a:t>Do not load duplicate COD response files</a:t>
            </a:r>
          </a:p>
          <a:p>
            <a:r>
              <a:rPr lang="en-US" sz="2600" b="1" dirty="0"/>
              <a:t>Do not update COD manually </a:t>
            </a:r>
            <a:endParaRPr lang="en-US" sz="2600" b="1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light bulb with a wire&#10;&#10;Description automatically generated">
            <a:extLst>
              <a:ext uri="{FF2B5EF4-FFF2-40B4-BE49-F238E27FC236}">
                <a16:creationId xmlns:a16="http://schemas.microsoft.com/office/drawing/2014/main" id="{F0EDB159-48D0-1E7F-0D71-F7DC52A62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68880" y="5462170"/>
            <a:ext cx="1562678" cy="1357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058C6B-CECA-B7D7-1449-7E028C99CA2E}"/>
              </a:ext>
            </a:extLst>
          </p:cNvPr>
          <p:cNvSpPr txBox="1"/>
          <p:nvPr/>
        </p:nvSpPr>
        <p:spPr>
          <a:xfrm>
            <a:off x="1969891" y="4815840"/>
            <a:ext cx="51554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in doubt, submit a ticket to FA Support before ANY manual adjustments in COD</a:t>
            </a:r>
          </a:p>
        </p:txBody>
      </p:sp>
    </p:spTree>
    <p:extLst>
      <p:ext uri="{BB962C8B-B14F-4D97-AF65-F5344CB8AC3E}">
        <p14:creationId xmlns:p14="http://schemas.microsoft.com/office/powerpoint/2010/main" val="377699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LOANS ON HOLD</a:t>
            </a:r>
          </a:p>
          <a:p>
            <a:pPr marL="0" indent="0" algn="ctr">
              <a:buNone/>
            </a:pPr>
            <a:r>
              <a:rPr lang="en-US" sz="4000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62074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152E22-C51B-77C5-15E8-09EEF1384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30631"/>
            <a:ext cx="8753664" cy="4549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WORKING THE LOANS ON HOLD REPORT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PENDING AND RECEIVED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724" y="5563468"/>
            <a:ext cx="836168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students and note the Loan Action Statuses. </a:t>
            </a:r>
            <a:r>
              <a:rPr lang="en-US" b="1" dirty="0"/>
              <a:t> Received </a:t>
            </a:r>
            <a:r>
              <a:rPr lang="en-US" dirty="0"/>
              <a:t>typically means COD already has a record.  </a:t>
            </a:r>
            <a:r>
              <a:rPr lang="en-US" b="1" dirty="0"/>
              <a:t>Pending</a:t>
            </a:r>
            <a:r>
              <a:rPr lang="en-US" dirty="0"/>
              <a:t> typically means that there is a Change Transaction Pending and it needs to be reviewed/updated, COD may also have the record, but a change was made, and COD may or may not need to be updated.</a:t>
            </a:r>
            <a:endParaRPr lang="en-US" b="1" dirty="0"/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Reconciliation &gt; Loans on Hold Report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7E3B43-0E67-6C1C-6B14-F346D3CF3237}"/>
              </a:ext>
            </a:extLst>
          </p:cNvPr>
          <p:cNvCxnSpPr>
            <a:cxnSpLocks/>
          </p:cNvCxnSpPr>
          <p:nvPr/>
        </p:nvCxnSpPr>
        <p:spPr>
          <a:xfrm flipH="1" flipV="1">
            <a:off x="4880344" y="3859619"/>
            <a:ext cx="2679405" cy="1703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8A42EA-4F1C-0EEE-675D-D2D4107F82AC}"/>
              </a:ext>
            </a:extLst>
          </p:cNvPr>
          <p:cNvCxnSpPr>
            <a:cxnSpLocks/>
          </p:cNvCxnSpPr>
          <p:nvPr/>
        </p:nvCxnSpPr>
        <p:spPr>
          <a:xfrm flipH="1" flipV="1">
            <a:off x="4880344" y="4582633"/>
            <a:ext cx="1084521" cy="1001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89BC7A-5FAC-CB4D-FA06-72BCC4CB9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21109"/>
            <a:ext cx="8714540" cy="4256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CHANGE PENDING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5170832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Direct Loan </a:t>
            </a:r>
            <a:r>
              <a:rPr lang="en-US" b="1" dirty="0" err="1"/>
              <a:t>Orig</a:t>
            </a:r>
            <a:r>
              <a:rPr lang="en-US" b="1" dirty="0"/>
              <a:t> Actions </a:t>
            </a:r>
            <a:r>
              <a:rPr lang="en-US" dirty="0"/>
              <a:t>tab, note the </a:t>
            </a:r>
            <a:r>
              <a:rPr lang="en-US" b="1" dirty="0"/>
              <a:t>Loan </a:t>
            </a:r>
            <a:r>
              <a:rPr lang="en-US" b="1" dirty="0" err="1"/>
              <a:t>Orig</a:t>
            </a:r>
            <a:r>
              <a:rPr lang="en-US" b="1" dirty="0"/>
              <a:t> </a:t>
            </a:r>
            <a:r>
              <a:rPr lang="en-US" b="1" dirty="0" err="1"/>
              <a:t>Trsnmsn</a:t>
            </a:r>
            <a:r>
              <a:rPr lang="en-US" b="1" dirty="0"/>
              <a:t> Status </a:t>
            </a:r>
            <a:r>
              <a:rPr lang="en-US" dirty="0"/>
              <a:t>of </a:t>
            </a:r>
            <a:r>
              <a:rPr lang="en-US" i="1" dirty="0"/>
              <a:t>Change Pending Transmission</a:t>
            </a:r>
            <a:r>
              <a:rPr lang="en-US" dirty="0"/>
              <a:t>. Select the </a:t>
            </a:r>
            <a:r>
              <a:rPr lang="en-US" b="1" dirty="0"/>
              <a:t>Msg </a:t>
            </a:r>
            <a:r>
              <a:rPr lang="en-US" dirty="0"/>
              <a:t>link to drill down into the message detail.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96252" y="81839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View Loan Processing Actions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8AB55E-6160-147D-AB13-3A0F356D6203}"/>
              </a:ext>
            </a:extLst>
          </p:cNvPr>
          <p:cNvCxnSpPr>
            <a:cxnSpLocks/>
          </p:cNvCxnSpPr>
          <p:nvPr/>
        </p:nvCxnSpPr>
        <p:spPr>
          <a:xfrm flipV="1">
            <a:off x="5051703" y="3955312"/>
            <a:ext cx="743041" cy="1226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22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6CDF1D-56F9-D33E-BF73-B78B42E61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818623"/>
            <a:ext cx="8449115" cy="3047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1307804"/>
            <a:ext cx="8583138" cy="4786357"/>
          </a:xfrm>
        </p:spPr>
        <p:txBody>
          <a:bodyPr/>
          <a:lstStyle/>
          <a:p>
            <a:r>
              <a:rPr lang="en-US" b="1" dirty="0"/>
              <a:t>CHANGE PENDING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071" y="4676994"/>
            <a:ext cx="844911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Loan Action Message Detail</a:t>
            </a:r>
            <a:r>
              <a:rPr lang="en-US" dirty="0"/>
              <a:t> pagelet, note the </a:t>
            </a:r>
            <a:r>
              <a:rPr lang="en-US" b="1" dirty="0" err="1"/>
              <a:t>Chg</a:t>
            </a:r>
            <a:r>
              <a:rPr lang="en-US" b="1" dirty="0"/>
              <a:t> Field </a:t>
            </a:r>
            <a:r>
              <a:rPr lang="en-US" dirty="0"/>
              <a:t>with a number assigned to it: </a:t>
            </a:r>
            <a:r>
              <a:rPr lang="en-US" i="1" dirty="0"/>
              <a:t>S126</a:t>
            </a:r>
            <a:r>
              <a:rPr lang="en-US" dirty="0"/>
              <a:t> – Student E-mail Address. This means the student updated their email, and the system is flagging this record for the bio detail change and is waiting for your review. </a:t>
            </a:r>
          </a:p>
          <a:p>
            <a:endParaRPr lang="en-US" dirty="0"/>
          </a:p>
          <a:p>
            <a:r>
              <a:rPr lang="en-US" b="1" dirty="0"/>
              <a:t>Solution:  </a:t>
            </a:r>
            <a:r>
              <a:rPr lang="en-US" dirty="0"/>
              <a:t>Navigate out to Financial Aid &gt; Loans &gt; Direct Lending Management &gt;  Hold/Suspend Change Data.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F8E978-88D1-3AF3-2753-117E345CF275}"/>
              </a:ext>
            </a:extLst>
          </p:cNvPr>
          <p:cNvCxnSpPr>
            <a:cxnSpLocks/>
          </p:cNvCxnSpPr>
          <p:nvPr/>
        </p:nvCxnSpPr>
        <p:spPr>
          <a:xfrm flipH="1" flipV="1">
            <a:off x="1573619" y="4295553"/>
            <a:ext cx="1169581" cy="285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7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Hold/suspend change data page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4298F91-6FA6-14D0-9EA7-6FE4F1FF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9" y="1330343"/>
            <a:ext cx="8572941" cy="3626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808075"/>
            <a:ext cx="8583138" cy="5286088"/>
          </a:xfrm>
        </p:spPr>
        <p:txBody>
          <a:bodyPr/>
          <a:lstStyle/>
          <a:p>
            <a:r>
              <a:rPr lang="en-US" b="1" dirty="0"/>
              <a:t>UPDATE CHG FIELD NUM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529277"/>
            <a:ext cx="87211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DL Student Change Information page,</a:t>
            </a:r>
            <a:r>
              <a:rPr lang="en-US" dirty="0"/>
              <a:t> note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b="1" dirty="0" err="1"/>
              <a:t>Chg</a:t>
            </a:r>
            <a:r>
              <a:rPr lang="en-US" b="1" dirty="0"/>
              <a:t> Field Num.  </a:t>
            </a:r>
            <a:r>
              <a:rPr lang="en-US" dirty="0"/>
              <a:t>Enter the </a:t>
            </a:r>
            <a:r>
              <a:rPr lang="en-US" b="1" dirty="0" err="1"/>
              <a:t>Chg</a:t>
            </a:r>
            <a:r>
              <a:rPr lang="en-US" b="1" dirty="0"/>
              <a:t> Field</a:t>
            </a:r>
            <a:r>
              <a:rPr lang="en-US" dirty="0"/>
              <a:t> from the View Loan Processing Actions page.  Set the </a:t>
            </a:r>
            <a:r>
              <a:rPr lang="en-US" b="1" dirty="0"/>
              <a:t>Change Parm </a:t>
            </a:r>
            <a:r>
              <a:rPr lang="en-US" dirty="0"/>
              <a:t>to </a:t>
            </a:r>
            <a:r>
              <a:rPr lang="en-US" i="1" dirty="0"/>
              <a:t>Do Not Send Changes</a:t>
            </a:r>
            <a:r>
              <a:rPr lang="en-US" dirty="0"/>
              <a:t>.  Select </a:t>
            </a:r>
            <a:r>
              <a:rPr lang="en-US" b="1" dirty="0"/>
              <a:t>Save</a:t>
            </a:r>
            <a:r>
              <a:rPr lang="en-US" dirty="0"/>
              <a:t>.</a:t>
            </a:r>
          </a:p>
          <a:p>
            <a:r>
              <a:rPr lang="en-US" dirty="0"/>
              <a:t>Next, you must remove the </a:t>
            </a:r>
            <a:r>
              <a:rPr lang="en-US" i="1" dirty="0"/>
              <a:t>Hold</a:t>
            </a:r>
            <a:r>
              <a:rPr lang="en-US" dirty="0"/>
              <a:t> and </a:t>
            </a:r>
            <a:r>
              <a:rPr lang="en-US" i="1" dirty="0"/>
              <a:t>Activate Change </a:t>
            </a:r>
            <a:r>
              <a:rPr lang="en-US" dirty="0"/>
              <a:t>on the MDLA page.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AA15B01-54D0-CABA-F392-97945BA23EA9}"/>
              </a:ext>
            </a:extLst>
          </p:cNvPr>
          <p:cNvSpPr txBox="1"/>
          <p:nvPr/>
        </p:nvSpPr>
        <p:spPr>
          <a:xfrm>
            <a:off x="5468884" y="90985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Hold/Suspend Change Data </a:t>
            </a:r>
          </a:p>
        </p:txBody>
      </p:sp>
    </p:spTree>
    <p:extLst>
      <p:ext uri="{BB962C8B-B14F-4D97-AF65-F5344CB8AC3E}">
        <p14:creationId xmlns:p14="http://schemas.microsoft.com/office/powerpoint/2010/main" val="178664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MANAGE DIRECT LOAN APPLICATION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REMOVE HOLD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490" y="5002763"/>
            <a:ext cx="872113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MDLA</a:t>
            </a:r>
            <a:r>
              <a:rPr lang="en-US" dirty="0"/>
              <a:t> page, at the </a:t>
            </a:r>
            <a:r>
              <a:rPr lang="en-US" b="1" dirty="0"/>
              <a:t>Application Acknowledgment t</a:t>
            </a:r>
            <a:r>
              <a:rPr lang="en-US" dirty="0"/>
              <a:t>ab, select the </a:t>
            </a:r>
            <a:r>
              <a:rPr lang="en-US" b="1" dirty="0"/>
              <a:t>Remove Hold </a:t>
            </a:r>
            <a:r>
              <a:rPr lang="en-US" dirty="0"/>
              <a:t>button, select the </a:t>
            </a:r>
            <a:r>
              <a:rPr lang="en-US" b="1" dirty="0"/>
              <a:t>Activate Change button</a:t>
            </a:r>
            <a:r>
              <a:rPr lang="en-US" dirty="0"/>
              <a:t>, and select the </a:t>
            </a:r>
            <a:r>
              <a:rPr lang="en-US" b="1" dirty="0"/>
              <a:t>Update Origination button.  </a:t>
            </a:r>
            <a:r>
              <a:rPr lang="en-US" dirty="0"/>
              <a:t>Select the </a:t>
            </a:r>
            <a:r>
              <a:rPr lang="en-US" b="1" dirty="0"/>
              <a:t>Save</a:t>
            </a:r>
            <a:r>
              <a:rPr lang="en-US" dirty="0"/>
              <a:t> button.  The </a:t>
            </a:r>
            <a:r>
              <a:rPr lang="en-US" b="1" dirty="0"/>
              <a:t>Loan Processing Status </a:t>
            </a:r>
            <a:r>
              <a:rPr lang="en-US" dirty="0"/>
              <a:t>will change to </a:t>
            </a:r>
            <a:r>
              <a:rPr lang="en-US" i="1" dirty="0"/>
              <a:t>In Service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Be sure to do this on both the sub and unsub loan if they’re both on the report. </a:t>
            </a:r>
          </a:p>
          <a:p>
            <a:r>
              <a:rPr lang="en-US" dirty="0"/>
              <a:t>Next, originate on this single EMPL, and then Outbound in Validation mode.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11A86EA-C279-28BC-F12F-C09DD094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" y="1244933"/>
            <a:ext cx="8830914" cy="3589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2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45167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725" y="126030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LOAN VALIDATION </a:t>
            </a:r>
          </a:p>
          <a:p>
            <a:pPr marL="0" indent="0" algn="ctr">
              <a:buNone/>
            </a:pPr>
            <a:r>
              <a:rPr lang="en-US" sz="4000" b="1" dirty="0"/>
              <a:t>ERROR REPORTS: </a:t>
            </a:r>
          </a:p>
          <a:p>
            <a:pPr marL="0" indent="0" algn="ctr">
              <a:buNone/>
            </a:pPr>
            <a:r>
              <a:rPr lang="en-US" sz="4000" b="1" dirty="0"/>
              <a:t>DISBURSEMENTS</a:t>
            </a:r>
          </a:p>
        </p:txBody>
      </p:sp>
    </p:spTree>
    <p:extLst>
      <p:ext uri="{BB962C8B-B14F-4D97-AF65-F5344CB8AC3E}">
        <p14:creationId xmlns:p14="http://schemas.microsoft.com/office/powerpoint/2010/main" val="409163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document&#10;&#10;Description automatically generated with low confidence">
            <a:extLst>
              <a:ext uri="{FF2B5EF4-FFF2-40B4-BE49-F238E27FC236}">
                <a16:creationId xmlns:a16="http://schemas.microsoft.com/office/drawing/2014/main" id="{BDB90739-B562-3B6C-BE6D-FACA53C9A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1319935"/>
            <a:ext cx="8757243" cy="3535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DISBURSEMENT validation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63838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4A7F8E3-C6AE-1954-0279-5FA246DF7D72}"/>
              </a:ext>
            </a:extLst>
          </p:cNvPr>
          <p:cNvSpPr txBox="1"/>
          <p:nvPr/>
        </p:nvSpPr>
        <p:spPr>
          <a:xfrm>
            <a:off x="5424996" y="92230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Lending Reconciliation &gt; Validation Error Reports</a:t>
            </a:r>
          </a:p>
        </p:txBody>
      </p:sp>
    </p:spTree>
    <p:extLst>
      <p:ext uri="{BB962C8B-B14F-4D97-AF65-F5344CB8AC3E}">
        <p14:creationId xmlns:p14="http://schemas.microsoft.com/office/powerpoint/2010/main" val="219951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12" y="3524250"/>
            <a:ext cx="8336975" cy="999259"/>
          </a:xfrm>
        </p:spPr>
        <p:txBody>
          <a:bodyPr/>
          <a:lstStyle/>
          <a:p>
            <a:r>
              <a:rPr lang="en-US" dirty="0"/>
              <a:t>Intermediate loan processing:  </a:t>
            </a:r>
            <a:br>
              <a:rPr lang="en-US" dirty="0"/>
            </a:br>
            <a:r>
              <a:rPr lang="en-US" dirty="0"/>
              <a:t>loan troubleshooting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9387" y="55896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January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BE3EC99-511E-A5AD-EA11-2109066AD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0" y="1445833"/>
            <a:ext cx="8583138" cy="4360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65056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6053334"/>
            <a:ext cx="85831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Direct Loan </a:t>
            </a:r>
            <a:r>
              <a:rPr lang="en-US" b="1" dirty="0" err="1"/>
              <a:t>Disbt</a:t>
            </a:r>
            <a:r>
              <a:rPr lang="en-US" b="1" dirty="0"/>
              <a:t> Actions </a:t>
            </a:r>
            <a:r>
              <a:rPr lang="en-US" dirty="0"/>
              <a:t>tab, note the </a:t>
            </a:r>
            <a:r>
              <a:rPr lang="en-US" b="1" dirty="0"/>
              <a:t>Action Status </a:t>
            </a:r>
            <a:r>
              <a:rPr lang="en-US" dirty="0"/>
              <a:t>of </a:t>
            </a:r>
            <a:r>
              <a:rPr lang="en-US" i="1" dirty="0"/>
              <a:t>Failed Rule.  S</a:t>
            </a:r>
            <a:r>
              <a:rPr lang="en-US" dirty="0"/>
              <a:t>elect the </a:t>
            </a:r>
            <a:r>
              <a:rPr lang="en-US" b="1" dirty="0"/>
              <a:t>Msg </a:t>
            </a:r>
            <a:r>
              <a:rPr lang="en-US" dirty="0"/>
              <a:t>link to drill down into the reason.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3804" y="105151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View Loan Processing Actions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6237514" y="4757057"/>
            <a:ext cx="1719944" cy="12962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6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A78E989-0D47-576B-1A17-738726695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0" y="1268993"/>
            <a:ext cx="8525805" cy="2828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LOAN ACTION MESSAGE DETAIL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149" y="4673652"/>
            <a:ext cx="852580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Nothing more to see here than what you already saw on the report.  </a:t>
            </a:r>
          </a:p>
          <a:p>
            <a:endParaRPr lang="en-US" dirty="0"/>
          </a:p>
          <a:p>
            <a:r>
              <a:rPr lang="en-US" b="1" dirty="0"/>
              <a:t>Solution:  </a:t>
            </a:r>
            <a:r>
              <a:rPr lang="en-US" dirty="0"/>
              <a:t>According to the report, this error is for Disbursement ID 01, so go to the Disbursement link on the Assign Awards to a Student page and check to see in which term the disbursement is.  Then, check FA Term.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822371" y="3429000"/>
            <a:ext cx="337458" cy="1236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30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BA48B02-6F03-B3F0-EDCF-458611BB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316889"/>
            <a:ext cx="7680559" cy="5246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LINK AND FA TERM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6233369" y="5209351"/>
            <a:ext cx="265135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do you notice on this page that is causing the Loan’s</a:t>
            </a:r>
            <a:r>
              <a:rPr lang="en-US" i="1" dirty="0"/>
              <a:t> Enrollment Invalid </a:t>
            </a:r>
            <a:r>
              <a:rPr lang="en-US" b="1" dirty="0"/>
              <a:t>Msg </a:t>
            </a:r>
            <a:r>
              <a:rPr lang="en-US" dirty="0"/>
              <a:t>on the report?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482990" y="123347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  <p:pic>
        <p:nvPicPr>
          <p:cNvPr id="15" name="Picture 14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C352A4BB-58BB-9CA7-B7E8-6C0BC4824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2" y="5005568"/>
            <a:ext cx="2875814" cy="17048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4B4E9F-DC77-60FF-FD4F-FA60737D5C30}"/>
              </a:ext>
            </a:extLst>
          </p:cNvPr>
          <p:cNvCxnSpPr>
            <a:cxnSpLocks/>
          </p:cNvCxnSpPr>
          <p:nvPr/>
        </p:nvCxnSpPr>
        <p:spPr>
          <a:xfrm flipV="1">
            <a:off x="740229" y="2634343"/>
            <a:ext cx="3914874" cy="3223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9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BA48B02-6F03-B3F0-EDCF-458611BB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316889"/>
            <a:ext cx="7680559" cy="5246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LINK AND FA TERM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273379" y="5209351"/>
            <a:ext cx="861135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If the student was truly at </a:t>
            </a:r>
            <a:r>
              <a:rPr lang="en-US" i="1" dirty="0"/>
              <a:t>H</a:t>
            </a:r>
            <a:r>
              <a:rPr lang="en-US" dirty="0"/>
              <a:t> – </a:t>
            </a:r>
            <a:r>
              <a:rPr lang="en-US" i="1" dirty="0"/>
              <a:t>Half Time </a:t>
            </a:r>
            <a:r>
              <a:rPr lang="en-US" dirty="0"/>
              <a:t>status at the time of disbursement, you will need to Override the </a:t>
            </a:r>
            <a:r>
              <a:rPr lang="en-US" b="1" dirty="0"/>
              <a:t>FA Load </a:t>
            </a:r>
            <a:r>
              <a:rPr lang="en-US" dirty="0"/>
              <a:t>to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b="1" dirty="0"/>
              <a:t>Save</a:t>
            </a:r>
            <a:r>
              <a:rPr lang="en-US" dirty="0"/>
              <a:t>.  Then, go to the MDLA page, and select </a:t>
            </a:r>
            <a:r>
              <a:rPr lang="en-US" i="1" dirty="0"/>
              <a:t>Activate Change </a:t>
            </a:r>
            <a:r>
              <a:rPr lang="en-US" dirty="0"/>
              <a:t>and </a:t>
            </a:r>
            <a:r>
              <a:rPr lang="en-US" b="1" dirty="0"/>
              <a:t>Save</a:t>
            </a:r>
            <a:r>
              <a:rPr lang="en-US" dirty="0"/>
              <a:t>.  Outbound in Validation mode.  Return here to FA Term, and then change back the FA Load value to </a:t>
            </a:r>
            <a:r>
              <a:rPr lang="en-US" i="1" dirty="0"/>
              <a:t>L – Less than Half-Time</a:t>
            </a:r>
            <a:r>
              <a:rPr lang="en-US" dirty="0"/>
              <a:t>, reflecting the true enrollment status.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482990" y="123347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4B4E9F-DC77-60FF-FD4F-FA60737D5C30}"/>
              </a:ext>
            </a:extLst>
          </p:cNvPr>
          <p:cNvCxnSpPr>
            <a:cxnSpLocks/>
          </p:cNvCxnSpPr>
          <p:nvPr/>
        </p:nvCxnSpPr>
        <p:spPr>
          <a:xfrm flipV="1">
            <a:off x="3418114" y="4879379"/>
            <a:ext cx="511629" cy="329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42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725" y="12603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LOAN VALIDATION </a:t>
            </a:r>
          </a:p>
          <a:p>
            <a:pPr marL="0" indent="0" algn="ctr">
              <a:buNone/>
            </a:pPr>
            <a:r>
              <a:rPr lang="en-US" sz="4000" b="1" dirty="0"/>
              <a:t>ERROR REPORTS: </a:t>
            </a:r>
          </a:p>
          <a:p>
            <a:pPr marL="0" indent="0" algn="ctr">
              <a:buNone/>
            </a:pPr>
            <a:r>
              <a:rPr lang="en-US" sz="4000" b="1" dirty="0"/>
              <a:t>ORIGINATIONS</a:t>
            </a:r>
          </a:p>
        </p:txBody>
      </p:sp>
    </p:spTree>
    <p:extLst>
      <p:ext uri="{BB962C8B-B14F-4D97-AF65-F5344CB8AC3E}">
        <p14:creationId xmlns:p14="http://schemas.microsoft.com/office/powerpoint/2010/main" val="61410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49EA5D4-6B81-B2F2-BF74-6AA94CF93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1338315"/>
            <a:ext cx="8670191" cy="4181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ORIG &amp; ORIG CHG VALID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63838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4A7F8E3-C6AE-1954-0279-5FA246DF7D72}"/>
              </a:ext>
            </a:extLst>
          </p:cNvPr>
          <p:cNvSpPr txBox="1"/>
          <p:nvPr/>
        </p:nvSpPr>
        <p:spPr>
          <a:xfrm>
            <a:off x="5424996" y="92230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Lending Reconciliation &gt; Validation Error Reports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DEA4B-0E75-2FBE-1095-0D7B8D0031B5}"/>
              </a:ext>
            </a:extLst>
          </p:cNvPr>
          <p:cNvSpPr txBox="1"/>
          <p:nvPr/>
        </p:nvSpPr>
        <p:spPr>
          <a:xfrm>
            <a:off x="367484" y="5309840"/>
            <a:ext cx="85831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that the </a:t>
            </a:r>
            <a:r>
              <a:rPr lang="en-US" b="1" dirty="0"/>
              <a:t>Loan Origination Status </a:t>
            </a:r>
            <a:r>
              <a:rPr lang="en-US" dirty="0"/>
              <a:t>is </a:t>
            </a:r>
            <a:r>
              <a:rPr lang="en-US" i="1" dirty="0"/>
              <a:t>C – Change Pending Transmission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Knowing you must go to </a:t>
            </a:r>
            <a:r>
              <a:rPr lang="en-US" b="1" dirty="0"/>
              <a:t>View Loan Processing Actions, </a:t>
            </a:r>
            <a:r>
              <a:rPr lang="en-US" dirty="0"/>
              <a:t>etc. to review, what Fin Aid page do you think is missing this data?</a:t>
            </a:r>
          </a:p>
        </p:txBody>
      </p:sp>
    </p:spTree>
    <p:extLst>
      <p:ext uri="{BB962C8B-B14F-4D97-AF65-F5344CB8AC3E}">
        <p14:creationId xmlns:p14="http://schemas.microsoft.com/office/powerpoint/2010/main" val="2565958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CF9A74-9EE8-A1AA-028F-15153FE8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661248"/>
            <a:ext cx="8670224" cy="372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65056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6053334"/>
            <a:ext cx="85831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Direct Loan </a:t>
            </a:r>
            <a:r>
              <a:rPr lang="en-US" b="1" dirty="0" err="1"/>
              <a:t>Orig</a:t>
            </a:r>
            <a:r>
              <a:rPr lang="en-US" b="1" dirty="0"/>
              <a:t> Actions </a:t>
            </a:r>
            <a:r>
              <a:rPr lang="en-US" dirty="0"/>
              <a:t>tab, note the </a:t>
            </a:r>
            <a:r>
              <a:rPr lang="en-US" b="1" dirty="0"/>
              <a:t>Action Status </a:t>
            </a:r>
            <a:r>
              <a:rPr lang="en-US" dirty="0"/>
              <a:t>of </a:t>
            </a:r>
            <a:r>
              <a:rPr lang="en-US" i="1" dirty="0"/>
              <a:t>Failed Rule.  S</a:t>
            </a:r>
            <a:r>
              <a:rPr lang="en-US" dirty="0"/>
              <a:t>elect the </a:t>
            </a:r>
            <a:r>
              <a:rPr lang="en-US" b="1" dirty="0"/>
              <a:t>Msg </a:t>
            </a:r>
            <a:r>
              <a:rPr lang="en-US" dirty="0"/>
              <a:t>link to drill down into the reason.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3804" y="105151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View Loan Processing Actions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6183086" y="4365171"/>
            <a:ext cx="1774372" cy="1688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29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LOAN ACTION MESSAGE DETAIL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1235" y="1316237"/>
            <a:ext cx="3333783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Nothing more to see here than what you already saw on the report.  </a:t>
            </a:r>
          </a:p>
          <a:p>
            <a:endParaRPr lang="en-US" dirty="0"/>
          </a:p>
          <a:p>
            <a:r>
              <a:rPr lang="en-US" b="1" dirty="0"/>
              <a:t>Solution:  </a:t>
            </a:r>
            <a:r>
              <a:rPr lang="en-US" dirty="0"/>
              <a:t>Check the MDLA page to review Payment Period Start and End Dates, and then on to FA Term to review other missing data relevant to the program.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822371" y="3429000"/>
            <a:ext cx="337458" cy="1236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message&#10;&#10;Description automatically generated with low confidence">
            <a:extLst>
              <a:ext uri="{FF2B5EF4-FFF2-40B4-BE49-F238E27FC236}">
                <a16:creationId xmlns:a16="http://schemas.microsoft.com/office/drawing/2014/main" id="{2F68789A-3A9D-F0A6-2D80-CECB3115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2" y="1331417"/>
            <a:ext cx="4800847" cy="4762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3691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4622107-C928-6FAD-010C-7FB96D960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69328"/>
            <a:ext cx="8693230" cy="4724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MDLA PAGE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287484" y="5871164"/>
            <a:ext cx="861135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Application Financial </a:t>
            </a:r>
            <a:r>
              <a:rPr lang="en-US" dirty="0"/>
              <a:t>tab, note that the </a:t>
            </a:r>
            <a:r>
              <a:rPr lang="en-US" i="1" dirty="0"/>
              <a:t>Loan Period Start Date </a:t>
            </a:r>
            <a:r>
              <a:rPr lang="en-US" dirty="0"/>
              <a:t>and </a:t>
            </a:r>
            <a:r>
              <a:rPr lang="en-US" i="1" dirty="0"/>
              <a:t>End Date </a:t>
            </a:r>
            <a:r>
              <a:rPr lang="en-US" dirty="0"/>
              <a:t>look correct with the three disbursements.  However, note the first disbursement amount has been adjusted down.  Move on to FA Term to review data for the 01 disbursement.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352049" y="98683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Manage Direct Loan Application</a:t>
            </a:r>
          </a:p>
        </p:txBody>
      </p:sp>
    </p:spTree>
    <p:extLst>
      <p:ext uri="{BB962C8B-B14F-4D97-AF65-F5344CB8AC3E}">
        <p14:creationId xmlns:p14="http://schemas.microsoft.com/office/powerpoint/2010/main" val="41693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3512" y="117156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03511" y="175962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1800" dirty="0"/>
              <a:t>Understand best practices to ensure smooth processing in ctcLink to COD</a:t>
            </a:r>
          </a:p>
          <a:p>
            <a:r>
              <a:rPr lang="en-US" sz="1800" dirty="0"/>
              <a:t>Understand how to work common examples on the following reports:</a:t>
            </a:r>
          </a:p>
          <a:p>
            <a:pPr lvl="1"/>
            <a:r>
              <a:rPr lang="en-US" sz="1800" dirty="0"/>
              <a:t>Loans on Hold Report </a:t>
            </a:r>
          </a:p>
          <a:p>
            <a:pPr lvl="2"/>
            <a:r>
              <a:rPr lang="en-US" sz="1800" dirty="0" err="1"/>
              <a:t>Orig</a:t>
            </a:r>
            <a:r>
              <a:rPr lang="en-US" sz="1800" dirty="0"/>
              <a:t> Hold</a:t>
            </a:r>
          </a:p>
          <a:p>
            <a:pPr lvl="2"/>
            <a:r>
              <a:rPr lang="en-US" sz="1800" dirty="0" err="1"/>
              <a:t>Orig</a:t>
            </a:r>
            <a:r>
              <a:rPr lang="en-US" sz="1800" dirty="0"/>
              <a:t> Change Hold</a:t>
            </a:r>
          </a:p>
          <a:p>
            <a:pPr lvl="1"/>
            <a:r>
              <a:rPr lang="en-US" sz="1800" dirty="0"/>
              <a:t>Rejected Originations Validation Error Report</a:t>
            </a:r>
          </a:p>
          <a:p>
            <a:pPr lvl="1"/>
            <a:r>
              <a:rPr lang="en-US" sz="1800" dirty="0"/>
              <a:t>Rejected Disbursement Validation Errors Report </a:t>
            </a:r>
          </a:p>
          <a:p>
            <a:r>
              <a:rPr lang="en-US" sz="1800" dirty="0"/>
              <a:t>Understand which ctcLink pages to navigate and how to read and update them when troubleshooting loan reject and loans on hold messages:</a:t>
            </a:r>
          </a:p>
          <a:p>
            <a:pPr lvl="1"/>
            <a:r>
              <a:rPr lang="en-US" sz="1800" dirty="0"/>
              <a:t>View Loan Processing Actions page</a:t>
            </a:r>
          </a:p>
          <a:p>
            <a:pPr lvl="1"/>
            <a:r>
              <a:rPr lang="en-US" sz="1800" dirty="0"/>
              <a:t>View COD Data page</a:t>
            </a:r>
          </a:p>
          <a:p>
            <a:pPr lvl="1"/>
            <a:r>
              <a:rPr lang="en-US" sz="1800" dirty="0"/>
              <a:t>Hold/Suspend Change Data page</a:t>
            </a:r>
          </a:p>
          <a:p>
            <a:pPr lvl="1"/>
            <a:r>
              <a:rPr lang="en-US" sz="1800" dirty="0"/>
              <a:t>Override Loan Data page</a:t>
            </a:r>
          </a:p>
          <a:p>
            <a:pPr lvl="1"/>
            <a:r>
              <a:rPr lang="en-US" sz="1800" dirty="0"/>
              <a:t>Override Processing Status page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59DD957-73A8-2F49-E906-61090B9E6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47198"/>
            <a:ext cx="6889422" cy="5368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LINK AND FA TERM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6490349" y="2232318"/>
            <a:ext cx="23315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review of the Term, what on this page indicates there is an issue?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482990" y="123347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</p:spTree>
    <p:extLst>
      <p:ext uri="{BB962C8B-B14F-4D97-AF65-F5344CB8AC3E}">
        <p14:creationId xmlns:p14="http://schemas.microsoft.com/office/powerpoint/2010/main" val="2238643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 err="1"/>
              <a:t>LoAN</a:t>
            </a:r>
            <a:r>
              <a:rPr lang="en-US" dirty="0"/>
              <a:t> troubleshooting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NEXT STEPS IN THE PROCESS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After you are done working your reports.  Run any necessary Loan Origination(s).  Verify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DL Out in Validation Mode and CONFIRM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DL Out in Final Mode.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Re-run your Loans on Hold Report and the Loan Origination and Disbursement Validation Errors Reports to confirm the students have dropped off the report.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1800" dirty="0"/>
              <a:t>Understand how to work common examples on the following reports:</a:t>
            </a:r>
          </a:p>
          <a:p>
            <a:pPr lvl="1"/>
            <a:r>
              <a:rPr lang="en-US" sz="1800" dirty="0"/>
              <a:t>Loans on Hold Report </a:t>
            </a:r>
          </a:p>
          <a:p>
            <a:pPr lvl="2"/>
            <a:r>
              <a:rPr lang="en-US" sz="1800" dirty="0" err="1"/>
              <a:t>Orig</a:t>
            </a:r>
            <a:r>
              <a:rPr lang="en-US" sz="1800" dirty="0"/>
              <a:t> Hold</a:t>
            </a:r>
          </a:p>
          <a:p>
            <a:pPr lvl="2"/>
            <a:r>
              <a:rPr lang="en-US" sz="1800" dirty="0" err="1"/>
              <a:t>Orig</a:t>
            </a:r>
            <a:r>
              <a:rPr lang="en-US" sz="1800" dirty="0"/>
              <a:t> Change Hold</a:t>
            </a:r>
          </a:p>
          <a:p>
            <a:pPr lvl="1"/>
            <a:r>
              <a:rPr lang="en-US" sz="1800" dirty="0"/>
              <a:t>Rejected Originations Validation Error Report</a:t>
            </a:r>
          </a:p>
          <a:p>
            <a:pPr lvl="1"/>
            <a:r>
              <a:rPr lang="en-US" sz="1800" dirty="0"/>
              <a:t>Rejected Disbursement Validation Errors Report </a:t>
            </a:r>
          </a:p>
          <a:p>
            <a:r>
              <a:rPr lang="en-US" sz="1800" dirty="0"/>
              <a:t>Understand which ctcLink pages to navigate and how to read and update them when troubleshooting loan reject and loans on hold messages:</a:t>
            </a:r>
          </a:p>
          <a:p>
            <a:pPr lvl="1"/>
            <a:r>
              <a:rPr lang="en-US" sz="1800" dirty="0"/>
              <a:t>View Loan Processing Actions page</a:t>
            </a:r>
          </a:p>
          <a:p>
            <a:pPr lvl="1"/>
            <a:r>
              <a:rPr lang="en-US" sz="1800" dirty="0"/>
              <a:t>View COD Data page</a:t>
            </a:r>
          </a:p>
          <a:p>
            <a:pPr lvl="1"/>
            <a:r>
              <a:rPr lang="en-US" sz="1800" dirty="0"/>
              <a:t>Hold/Suspend Change Data page</a:t>
            </a:r>
          </a:p>
          <a:p>
            <a:pPr lvl="1"/>
            <a:r>
              <a:rPr lang="en-US" sz="1800" dirty="0"/>
              <a:t>Override Loan Data page</a:t>
            </a:r>
          </a:p>
          <a:p>
            <a:pPr lvl="1"/>
            <a:r>
              <a:rPr lang="en-US" sz="1800" dirty="0"/>
              <a:t>Override Processing Status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Loan Processing - Loan Troubleshooting Training Complete! </a:t>
            </a:r>
          </a:p>
          <a:p>
            <a:r>
              <a:rPr lang="en-US" dirty="0"/>
              <a:t>Please review the videos and additional resources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BEST PRACTICES FOR SMOOTH PROCESSING IN CTCLINK TO COD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46153"/>
            <a:ext cx="8548500" cy="786457"/>
          </a:xfrm>
        </p:spPr>
        <p:txBody>
          <a:bodyPr/>
          <a:lstStyle/>
          <a:p>
            <a:r>
              <a:rPr lang="en-US" dirty="0"/>
              <a:t>Best practices for smooth processing in ctcLink to cod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1245324"/>
            <a:ext cx="7673193" cy="4788685"/>
          </a:xfrm>
        </p:spPr>
        <p:txBody>
          <a:bodyPr/>
          <a:lstStyle/>
          <a:p>
            <a:r>
              <a:rPr lang="en-US" b="1" dirty="0"/>
              <a:t>Work your origination acceptance from resolving error resolution – </a:t>
            </a:r>
            <a:r>
              <a:rPr lang="en-US" b="1" u="sng" dirty="0"/>
              <a:t>never</a:t>
            </a:r>
            <a:r>
              <a:rPr lang="en-US" b="1" dirty="0"/>
              <a:t> manually accept origination in ctcLink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F1C8F10-3C4A-F7DF-3A37-AAF8718C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8" y="2622721"/>
            <a:ext cx="8548500" cy="2033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message&#10;&#10;Description automatically generated">
            <a:extLst>
              <a:ext uri="{FF2B5EF4-FFF2-40B4-BE49-F238E27FC236}">
                <a16:creationId xmlns:a16="http://schemas.microsoft.com/office/drawing/2014/main" id="{08C828E5-B2D3-8A01-A526-33467E7FC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32" y="5036456"/>
            <a:ext cx="3016405" cy="15621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8A816E-3169-AE52-862A-BE5003FD2231}"/>
              </a:ext>
            </a:extLst>
          </p:cNvPr>
          <p:cNvCxnSpPr/>
          <p:nvPr/>
        </p:nvCxnSpPr>
        <p:spPr>
          <a:xfrm>
            <a:off x="5129349" y="4319451"/>
            <a:ext cx="653142" cy="171455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9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46153"/>
            <a:ext cx="8548500" cy="786457"/>
          </a:xfrm>
        </p:spPr>
        <p:txBody>
          <a:bodyPr/>
          <a:lstStyle/>
          <a:p>
            <a:r>
              <a:rPr lang="en-US" dirty="0"/>
              <a:t>Best practices for smooth processing in ctcLink to cod CONT’D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1245324"/>
            <a:ext cx="7673193" cy="4788685"/>
          </a:xfrm>
        </p:spPr>
        <p:txBody>
          <a:bodyPr/>
          <a:lstStyle/>
          <a:p>
            <a:r>
              <a:rPr lang="en-US" b="1" u="sng" dirty="0"/>
              <a:t>Never</a:t>
            </a:r>
            <a:r>
              <a:rPr lang="en-US" b="1" dirty="0"/>
              <a:t> manually accept origination in ctcLink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00124E7-073C-F3A5-0A5A-17D644D98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837509"/>
            <a:ext cx="8612558" cy="2352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532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373" y="1462241"/>
            <a:ext cx="8586591" cy="71985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Best practices for smooth processing in ctcLink to cod CONT’D - </a:t>
            </a:r>
            <a:br>
              <a:rPr lang="en-US" sz="2200" dirty="0"/>
            </a:br>
            <a:r>
              <a:rPr lang="en-US" sz="2200" dirty="0"/>
              <a:t>LOANS WITH MULTIPLE TERMS/DISBURSEMENTS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AB0640E-E5CA-245F-415F-0ABA5977C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3" y="2273735"/>
            <a:ext cx="4317325" cy="1618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</p:spPr>
        <p:txBody>
          <a:bodyPr>
            <a:normAutofit/>
          </a:bodyPr>
          <a:lstStyle/>
          <a:p>
            <a:r>
              <a:rPr lang="en-US" dirty="0"/>
              <a:t>WHAT’S WRONG WITH THIS PICTURE?</a:t>
            </a:r>
          </a:p>
          <a:p>
            <a:pPr marL="0" indent="0">
              <a:buNone/>
            </a:pPr>
            <a:r>
              <a:rPr lang="en-US" b="1" dirty="0"/>
              <a:t>🤔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6AD28E-A280-4BD0-5979-EDE680F0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70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E0E4C5B-0EA5-2C62-804E-C1743CB3C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7" y="4131635"/>
            <a:ext cx="7518226" cy="24189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9F7845-D79E-9F58-1404-F5527B76A485}"/>
              </a:ext>
            </a:extLst>
          </p:cNvPr>
          <p:cNvCxnSpPr>
            <a:cxnSpLocks/>
          </p:cNvCxnSpPr>
          <p:nvPr/>
        </p:nvCxnSpPr>
        <p:spPr>
          <a:xfrm>
            <a:off x="4384730" y="3675017"/>
            <a:ext cx="2068321" cy="14543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5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373" y="1462241"/>
            <a:ext cx="8586591" cy="719850"/>
          </a:xfrm>
        </p:spPr>
        <p:txBody>
          <a:bodyPr>
            <a:normAutofit/>
          </a:bodyPr>
          <a:lstStyle/>
          <a:p>
            <a:r>
              <a:rPr lang="en-US" sz="2200" dirty="0"/>
              <a:t>Best practices for smooth processing in ctcLink to cod CONT’D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564821" y="2002336"/>
            <a:ext cx="4197693" cy="1246853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NEVER CANCEL LOAN AWARDS IN THE MIDDLE OF THE AY LEAVING A BREAK IN THE PAYMENT PERIOD</a:t>
            </a:r>
          </a:p>
          <a:p>
            <a:pPr marL="0" indent="0" algn="ctr">
              <a:buNone/>
            </a:pPr>
            <a:r>
              <a:rPr lang="en-US" dirty="0"/>
              <a:t>☹️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6AD28E-A280-4BD0-5979-EDE680F0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70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E74255D-0E45-AF1A-96A5-9F372A612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" y="3605051"/>
            <a:ext cx="8755005" cy="28168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861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663" y="1389801"/>
            <a:ext cx="8534403" cy="719850"/>
          </a:xfrm>
        </p:spPr>
        <p:txBody>
          <a:bodyPr>
            <a:normAutofit/>
          </a:bodyPr>
          <a:lstStyle/>
          <a:p>
            <a:r>
              <a:rPr lang="en-US" sz="2200" dirty="0"/>
              <a:t>Best practices for smooth processing in ctcLink to cod CONT’D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46933" y="2246811"/>
            <a:ext cx="7667702" cy="1045029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DIRECT LOAN 1 &amp; 2 ITEM TYPES INSTEAD!</a:t>
            </a:r>
          </a:p>
          <a:p>
            <a:pPr marL="0" indent="0">
              <a:buNone/>
            </a:pPr>
            <a:r>
              <a:rPr lang="en-US" dirty="0"/>
              <a:t>👍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6AD28E-A280-4BD0-5979-EDE680F0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70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A76ED00-8518-1D6B-443B-2F27F0396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3" y="3464306"/>
            <a:ext cx="7667702" cy="3258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365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28056</TotalTime>
  <Words>1572</Words>
  <Application>Microsoft Office PowerPoint</Application>
  <PresentationFormat>On-screen Show (4:3)</PresentationFormat>
  <Paragraphs>224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Fira Sans</vt:lpstr>
      <vt:lpstr>Libre Franklin Medium</vt:lpstr>
      <vt:lpstr>Office Theme</vt:lpstr>
      <vt:lpstr>PowerPoint Presentation</vt:lpstr>
      <vt:lpstr>Intermediate loan processing:   loan troubleshooting</vt:lpstr>
      <vt:lpstr>Objectives</vt:lpstr>
      <vt:lpstr>PowerPoint Presentation</vt:lpstr>
      <vt:lpstr>Best practices for smooth processing in ctcLink to cod </vt:lpstr>
      <vt:lpstr>Best practices for smooth processing in ctcLink to cod CONT’D </vt:lpstr>
      <vt:lpstr>Best practices for smooth processing in ctcLink to cod CONT’D -  LOANS WITH MULTIPLE TERMS/DISBURSEMENTS</vt:lpstr>
      <vt:lpstr>Best practices for smooth processing in ctcLink to cod CONT’D </vt:lpstr>
      <vt:lpstr>Best practices for smooth processing in ctcLink to cod CONT’D </vt:lpstr>
      <vt:lpstr>Best practices for smooth processing in ctcLink to cod cont’d </vt:lpstr>
      <vt:lpstr>PowerPoint Presentation</vt:lpstr>
      <vt:lpstr>WORKING THE LOANS ON HOLD REPORT </vt:lpstr>
      <vt:lpstr>VIEW LOAN PROCESSING ACTIONS PAGE</vt:lpstr>
      <vt:lpstr>View loan processing actions page cont’d</vt:lpstr>
      <vt:lpstr>Hold/suspend change data page</vt:lpstr>
      <vt:lpstr>MANAGE DIRECT LOAN APPLICATION PAGE</vt:lpstr>
      <vt:lpstr>PowerPoint Presentation</vt:lpstr>
      <vt:lpstr>PowerPoint Presentation</vt:lpstr>
      <vt:lpstr>LOAN DISBURSEMENT validation report</vt:lpstr>
      <vt:lpstr>View loan processing actions page</vt:lpstr>
      <vt:lpstr>View loan processing actions cont’d</vt:lpstr>
      <vt:lpstr>Loan troubleshooting </vt:lpstr>
      <vt:lpstr>Loan troubleshooting </vt:lpstr>
      <vt:lpstr>PowerPoint Presentation</vt:lpstr>
      <vt:lpstr>PowerPoint Presentation</vt:lpstr>
      <vt:lpstr>LOAN ORIG &amp; ORIG CHG VALID report</vt:lpstr>
      <vt:lpstr>View loan processing actions page</vt:lpstr>
      <vt:lpstr>View loan processing actions cont’d</vt:lpstr>
      <vt:lpstr>Loan troubleshooting </vt:lpstr>
      <vt:lpstr>Loan troubleshooting </vt:lpstr>
      <vt:lpstr>LoAN troubleshooting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1103</cp:revision>
  <dcterms:created xsi:type="dcterms:W3CDTF">2019-02-17T19:57:33Z</dcterms:created>
  <dcterms:modified xsi:type="dcterms:W3CDTF">2024-01-30T16:07:06Z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