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5.xml" ContentType="application/vnd.openxmlformats-officedocument.presentationml.tags+xml"/>
  <Override PartName="/ppt/notesSlides/notesSlide54.xml" ContentType="application/vnd.openxmlformats-officedocument.presentationml.notesSlide+xml"/>
  <Override PartName="/ppt/tags/tag6.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4"/>
  </p:sldMasterIdLst>
  <p:notesMasterIdLst>
    <p:notesMasterId r:id="rId64"/>
  </p:notesMasterIdLst>
  <p:handoutMasterIdLst>
    <p:handoutMasterId r:id="rId65"/>
  </p:handoutMasterIdLst>
  <p:sldIdLst>
    <p:sldId id="256" r:id="rId5"/>
    <p:sldId id="259" r:id="rId6"/>
    <p:sldId id="530" r:id="rId7"/>
    <p:sldId id="262" r:id="rId8"/>
    <p:sldId id="531" r:id="rId9"/>
    <p:sldId id="534" r:id="rId10"/>
    <p:sldId id="526" r:id="rId11"/>
    <p:sldId id="507" r:id="rId12"/>
    <p:sldId id="556" r:id="rId13"/>
    <p:sldId id="543" r:id="rId14"/>
    <p:sldId id="547" r:id="rId15"/>
    <p:sldId id="550" r:id="rId16"/>
    <p:sldId id="548" r:id="rId17"/>
    <p:sldId id="551" r:id="rId18"/>
    <p:sldId id="552" r:id="rId19"/>
    <p:sldId id="549" r:id="rId20"/>
    <p:sldId id="553" r:id="rId21"/>
    <p:sldId id="554" r:id="rId22"/>
    <p:sldId id="544" r:id="rId23"/>
    <p:sldId id="555" r:id="rId24"/>
    <p:sldId id="545" r:id="rId25"/>
    <p:sldId id="521" r:id="rId26"/>
    <p:sldId id="537" r:id="rId27"/>
    <p:sldId id="533" r:id="rId28"/>
    <p:sldId id="535" r:id="rId29"/>
    <p:sldId id="538" r:id="rId30"/>
    <p:sldId id="536" r:id="rId31"/>
    <p:sldId id="539" r:id="rId32"/>
    <p:sldId id="532" r:id="rId33"/>
    <p:sldId id="572" r:id="rId34"/>
    <p:sldId id="541" r:id="rId35"/>
    <p:sldId id="542" r:id="rId36"/>
    <p:sldId id="567" r:id="rId37"/>
    <p:sldId id="558" r:id="rId38"/>
    <p:sldId id="508" r:id="rId39"/>
    <p:sldId id="559" r:id="rId40"/>
    <p:sldId id="560" r:id="rId41"/>
    <p:sldId id="561" r:id="rId42"/>
    <p:sldId id="562" r:id="rId43"/>
    <p:sldId id="568" r:id="rId44"/>
    <p:sldId id="577" r:id="rId45"/>
    <p:sldId id="578" r:id="rId46"/>
    <p:sldId id="563" r:id="rId47"/>
    <p:sldId id="564" r:id="rId48"/>
    <p:sldId id="525" r:id="rId49"/>
    <p:sldId id="569" r:id="rId50"/>
    <p:sldId id="510" r:id="rId51"/>
    <p:sldId id="511" r:id="rId52"/>
    <p:sldId id="570" r:id="rId53"/>
    <p:sldId id="483" r:id="rId54"/>
    <p:sldId id="516" r:id="rId55"/>
    <p:sldId id="575" r:id="rId56"/>
    <p:sldId id="580" r:id="rId57"/>
    <p:sldId id="446" r:id="rId58"/>
    <p:sldId id="571" r:id="rId59"/>
    <p:sldId id="546" r:id="rId60"/>
    <p:sldId id="565" r:id="rId61"/>
    <p:sldId id="281" r:id="rId62"/>
    <p:sldId id="261" r:id="rId63"/>
  </p:sldIdLst>
  <p:sldSz cx="9144000" cy="6858000" type="screen4x3"/>
  <p:notesSz cx="6858000" cy="9144000"/>
  <p:custDataLst>
    <p:tags r:id="rId6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E45211-BC56-FE6F-7978-C476B7CE7123}" name="Molly Groyer" initials="MG" userId="S::mgroyer@sbctc.edu::cd75810b-a072-4c62-ba7b-a15d7f8b0eb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7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30" autoAdjust="0"/>
    <p:restoredTop sz="93792" autoAdjust="0"/>
  </p:normalViewPr>
  <p:slideViewPr>
    <p:cSldViewPr snapToGrid="0">
      <p:cViewPr varScale="1">
        <p:scale>
          <a:sx n="114" d="100"/>
          <a:sy n="114" d="100"/>
        </p:scale>
        <p:origin x="744" y="102"/>
      </p:cViewPr>
      <p:guideLst>
        <p:guide orient="horz" pos="3144"/>
        <p:guide pos="2880"/>
      </p:guideLst>
    </p:cSldViewPr>
  </p:slideViewPr>
  <p:notesTextViewPr>
    <p:cViewPr>
      <p:scale>
        <a:sx n="100" d="100"/>
        <a:sy n="100" d="100"/>
      </p:scale>
      <p:origin x="0" y="0"/>
    </p:cViewPr>
  </p:notesTextViewPr>
  <p:notesViewPr>
    <p:cSldViewPr snapToGrid="0">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gs" Target="tags/tag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pt>
    <dgm:pt modelId="{271DDC46-BC34-4C22-9338-40756B2EABCC}">
      <dgm:prSet phldrT="[Text]"/>
      <dgm:spPr>
        <a:solidFill>
          <a:srgbClr val="FFC000"/>
        </a:solidFill>
      </dgm:spPr>
      <dgm:t>
        <a:bodyPr/>
        <a:lstStyle/>
        <a:p>
          <a:r>
            <a:rPr lang="en-US" b="1" dirty="0"/>
            <a:t>Step 1: Mass Assign F03 (Refund Hold) SI</a:t>
          </a:r>
          <a:endParaRPr lang="en-US" dirty="0"/>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a:solidFill>
          <a:schemeClr val="tx2"/>
        </a:solidFill>
      </dgm:spPr>
      <dgm:t>
        <a:bodyPr/>
        <a:lstStyle/>
        <a:p>
          <a:r>
            <a:rPr lang="en-US" b="0" dirty="0"/>
            <a:t>Step 2: Query by Service Indicator</a:t>
          </a:r>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2 step process of mass packaging &#10;&#10;arrow with processes listed out from left to right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2">
        <dgm:presLayoutVars>
          <dgm:bulletEnabled val="1"/>
        </dgm:presLayoutVars>
      </dgm:prSet>
      <dgm:spPr/>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2">
        <dgm:presLayoutVars>
          <dgm:bulletEnabled val="1"/>
        </dgm:presLayoutVars>
      </dgm:prSet>
      <dgm:spPr/>
    </dgm:pt>
  </dgm:ptLst>
  <dgm:cxnLst>
    <dgm:cxn modelId="{5F672060-60B4-4D11-B31A-5D0F0756054A}" type="presOf" srcId="{31FB84C5-EEFE-449C-AA45-E3BBB2C62D54}" destId="{8254774E-2048-458A-967A-6F55C8FB5055}"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8B45F17F-F0FC-4FEC-BB03-94755E48025F}" srcId="{1C7648D5-25B0-483F-9CBC-048735DDE692}" destId="{31FB84C5-EEFE-449C-AA45-E3BBB2C62D54}" srcOrd="1" destOrd="0" parTransId="{6F78CC53-8E67-4D73-BA32-DE811C2F0191}" sibTransId="{C7FEA775-3690-4A58-A997-45BC574ABE9D}"/>
    <dgm:cxn modelId="{4A907DEC-FF70-4E45-8D09-88FEE20B6500}" srcId="{1C7648D5-25B0-483F-9CBC-048735DDE692}" destId="{271DDC46-BC34-4C22-9338-40756B2EABCC}" srcOrd="0" destOrd="0" parTransId="{3153B4E4-EF27-418E-B286-E1B91A8DA495}" sibTransId="{540A2794-D837-44EE-A24F-F2634BFBA319}"/>
    <dgm:cxn modelId="{76CA9CEF-7509-4F50-956E-2D7A5ACB4B5B}" type="presOf" srcId="{271DDC46-BC34-4C22-9338-40756B2EABCC}" destId="{B4BC7DC2-56D2-4148-B04B-93428D49ECB2}"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50859" y="0"/>
          <a:ext cx="6243073" cy="4688752"/>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89" y="1406625"/>
          <a:ext cx="3582737" cy="1875500"/>
        </a:xfrm>
        <a:prstGeom prst="roundRect">
          <a:avLst/>
        </a:prstGeom>
        <a:solidFill>
          <a:srgbClr val="FFC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t>Step 1: Mass Assign F03 (Refund Hold) SI</a:t>
          </a:r>
          <a:endParaRPr lang="en-US" sz="3500" kern="1200" dirty="0"/>
        </a:p>
      </dsp:txBody>
      <dsp:txXfrm>
        <a:off x="91643" y="1498179"/>
        <a:ext cx="3399629" cy="1692392"/>
      </dsp:txXfrm>
    </dsp:sp>
    <dsp:sp modelId="{8254774E-2048-458A-967A-6F55C8FB5055}">
      <dsp:nvSpPr>
        <dsp:cNvPr id="0" name=""/>
        <dsp:cNvSpPr/>
      </dsp:nvSpPr>
      <dsp:spPr>
        <a:xfrm>
          <a:off x="3761964" y="1406625"/>
          <a:ext cx="3582737" cy="1875500"/>
        </a:xfrm>
        <a:prstGeom prst="roundRect">
          <a:avLst/>
        </a:prstGeom>
        <a:solidFill>
          <a:schemeClr val="tx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0" kern="1200" dirty="0"/>
            <a:t>Step 2: Query by Service Indicator</a:t>
          </a:r>
        </a:p>
      </dsp:txBody>
      <dsp:txXfrm>
        <a:off x="3853518" y="1498179"/>
        <a:ext cx="3399629" cy="169239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7D8E9-3331-4291-9F17-3FF41B935400}" type="datetimeFigureOut">
              <a:rPr lang="en-US" smtClean="0"/>
              <a:t>1/25/2024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60C177-458E-4ECB-97EC-7EDCBA19DAB6}" type="slidenum">
              <a:rPr lang="en-US" smtClean="0"/>
              <a:t>‹#›</a:t>
            </a:fld>
            <a:endParaRPr lang="en-US"/>
          </a:p>
        </p:txBody>
      </p:sp>
    </p:spTree>
    <p:extLst>
      <p:ext uri="{BB962C8B-B14F-4D97-AF65-F5344CB8AC3E}">
        <p14:creationId xmlns:p14="http://schemas.microsoft.com/office/powerpoint/2010/main" val="26099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DBB64-96D6-42B0-8680-D8E44BBF474E}" type="datetimeFigureOut">
              <a:rPr lang="en-US" smtClean="0"/>
              <a:t>1/25/2024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84A02-D147-49A8-A06D-A5C08FF69055}" type="slidenum">
              <a:rPr lang="en-US" smtClean="0"/>
              <a:t>‹#›</a:t>
            </a:fld>
            <a:endParaRPr lang="en-US"/>
          </a:p>
        </p:txBody>
      </p:sp>
    </p:spTree>
    <p:extLst>
      <p:ext uri="{BB962C8B-B14F-4D97-AF65-F5344CB8AC3E}">
        <p14:creationId xmlns:p14="http://schemas.microsoft.com/office/powerpoint/2010/main" val="153469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Withdrawal process is managed by your Student Records office. If you have security to view Term History &amp; your college is using the Term Withdrawal process, you can view withdrawal information on this tab.</a:t>
            </a:r>
          </a:p>
          <a:p>
            <a:endParaRPr lang="en-US" dirty="0"/>
          </a:p>
          <a:p>
            <a:r>
              <a:rPr lang="en-US" dirty="0"/>
              <a:t>From </a:t>
            </a:r>
            <a:r>
              <a:rPr lang="en-US" dirty="0" err="1"/>
              <a:t>PeopleBooks</a:t>
            </a:r>
            <a:r>
              <a:rPr lang="en-US" dirty="0"/>
              <a:t>:</a:t>
            </a:r>
          </a:p>
          <a:p>
            <a:r>
              <a:rPr lang="en-US" dirty="0"/>
              <a:t>Withdrawal \ Cancel – Withdrew: Select to withdraw the student from all class enrollment for the specified term or session. Posting a student's term withdrawal request refunds her or his fees according to the adjustment calendar associated with the student's tuition group.</a:t>
            </a:r>
          </a:p>
          <a:p>
            <a:r>
              <a:rPr lang="en-US" dirty="0"/>
              <a:t>Withdrawal \ Cancel Date - Enter the date that the Student Records Term Withdrawal process uses as the action date for the withdrawal or cancellation.</a:t>
            </a:r>
          </a:p>
          <a:p>
            <a:r>
              <a:rPr lang="en-US" dirty="0"/>
              <a:t>Withdrawal \ Cancel Reason - Select the withdrawal/cancel reason that Student Financials uses for adjustments.</a:t>
            </a:r>
          </a:p>
          <a:p>
            <a:r>
              <a:rPr lang="en-US" dirty="0"/>
              <a:t>Last Date of Attendance - </a:t>
            </a:r>
            <a:r>
              <a:rPr lang="en-US" b="1" dirty="0"/>
              <a:t>The system by default sets the last date of attendance to the withdrawal/cancel date, but you can override the value. </a:t>
            </a:r>
            <a:r>
              <a:rPr lang="en-US" dirty="0"/>
              <a:t>The Student Records Term Withdrawal process uses the last date of attendance to determine the deadlines, reasons, grading bases, and penalties for withdrawals from dynamic class date and OEE enrollments. The process also uses this date for financial aid and refund calculation purposes. </a:t>
            </a:r>
            <a:r>
              <a:rPr lang="en-US" b="1" dirty="0"/>
              <a:t>If you override the last date of attendance value, you must recalculate the student's tuition based on the new date you enter. </a:t>
            </a:r>
          </a:p>
        </p:txBody>
      </p:sp>
      <p:sp>
        <p:nvSpPr>
          <p:cNvPr id="4" name="Slide Number Placeholder 3"/>
          <p:cNvSpPr>
            <a:spLocks noGrp="1"/>
          </p:cNvSpPr>
          <p:nvPr>
            <p:ph type="sldNum" sz="quarter" idx="5"/>
          </p:nvPr>
        </p:nvSpPr>
        <p:spPr/>
        <p:txBody>
          <a:bodyPr/>
          <a:lstStyle/>
          <a:p>
            <a:fld id="{87384A02-D147-49A8-A06D-A5C08FF69055}" type="slidenum">
              <a:rPr lang="en-US" smtClean="0"/>
              <a:t>11</a:t>
            </a:fld>
            <a:endParaRPr lang="en-US"/>
          </a:p>
        </p:txBody>
      </p:sp>
    </p:spTree>
    <p:extLst>
      <p:ext uri="{BB962C8B-B14F-4D97-AF65-F5344CB8AC3E}">
        <p14:creationId xmlns:p14="http://schemas.microsoft.com/office/powerpoint/2010/main" val="3828670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pulls over to the FA Term table from Student Records Term History</a:t>
            </a:r>
          </a:p>
        </p:txBody>
      </p:sp>
      <p:sp>
        <p:nvSpPr>
          <p:cNvPr id="4" name="Slide Number Placeholder 3"/>
          <p:cNvSpPr>
            <a:spLocks noGrp="1"/>
          </p:cNvSpPr>
          <p:nvPr>
            <p:ph type="sldNum" sz="quarter" idx="5"/>
          </p:nvPr>
        </p:nvSpPr>
        <p:spPr/>
        <p:txBody>
          <a:bodyPr/>
          <a:lstStyle/>
          <a:p>
            <a:fld id="{87384A02-D147-49A8-A06D-A5C08FF69055}" type="slidenum">
              <a:rPr lang="en-US" smtClean="0"/>
              <a:t>12</a:t>
            </a:fld>
            <a:endParaRPr lang="en-US"/>
          </a:p>
        </p:txBody>
      </p:sp>
    </p:spTree>
    <p:extLst>
      <p:ext uri="{BB962C8B-B14F-4D97-AF65-F5344CB8AC3E}">
        <p14:creationId xmlns:p14="http://schemas.microsoft.com/office/powerpoint/2010/main" val="415870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Reviewing Date of Withdrawal/LDA – i.e. when the student’s courses were dropped</a:t>
            </a:r>
          </a:p>
          <a:p>
            <a:endParaRPr lang="en-US" dirty="0"/>
          </a:p>
          <a:p>
            <a:r>
              <a:rPr lang="en-US" dirty="0"/>
              <a:t>Institutional determination date could be different and therefore may not be available on this page</a:t>
            </a:r>
          </a:p>
        </p:txBody>
      </p:sp>
      <p:sp>
        <p:nvSpPr>
          <p:cNvPr id="4" name="Slide Number Placeholder 3"/>
          <p:cNvSpPr>
            <a:spLocks noGrp="1"/>
          </p:cNvSpPr>
          <p:nvPr>
            <p:ph type="sldNum" sz="quarter" idx="5"/>
          </p:nvPr>
        </p:nvSpPr>
        <p:spPr/>
        <p:txBody>
          <a:bodyPr/>
          <a:lstStyle/>
          <a:p>
            <a:fld id="{87384A02-D147-49A8-A06D-A5C08FF69055}" type="slidenum">
              <a:rPr lang="en-US" smtClean="0"/>
              <a:t>13</a:t>
            </a:fld>
            <a:endParaRPr lang="en-US"/>
          </a:p>
        </p:txBody>
      </p:sp>
    </p:spTree>
    <p:extLst>
      <p:ext uri="{BB962C8B-B14F-4D97-AF65-F5344CB8AC3E}">
        <p14:creationId xmlns:p14="http://schemas.microsoft.com/office/powerpoint/2010/main" val="598264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date tab, look for the latest date &amp; reason = withdrawn from class</a:t>
            </a:r>
          </a:p>
        </p:txBody>
      </p:sp>
      <p:sp>
        <p:nvSpPr>
          <p:cNvPr id="4" name="Slide Number Placeholder 3"/>
          <p:cNvSpPr>
            <a:spLocks noGrp="1"/>
          </p:cNvSpPr>
          <p:nvPr>
            <p:ph type="sldNum" sz="quarter" idx="5"/>
          </p:nvPr>
        </p:nvSpPr>
        <p:spPr/>
        <p:txBody>
          <a:bodyPr/>
          <a:lstStyle/>
          <a:p>
            <a:fld id="{87384A02-D147-49A8-A06D-A5C08FF69055}" type="slidenum">
              <a:rPr lang="en-US" smtClean="0"/>
              <a:t>15</a:t>
            </a:fld>
            <a:endParaRPr lang="en-US"/>
          </a:p>
        </p:txBody>
      </p:sp>
    </p:spTree>
    <p:extLst>
      <p:ext uri="{BB962C8B-B14F-4D97-AF65-F5344CB8AC3E}">
        <p14:creationId xmlns:p14="http://schemas.microsoft.com/office/powerpoint/2010/main" val="2824274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recommend partnering with your Records folks to review this page. They should have the required security role. </a:t>
            </a:r>
          </a:p>
          <a:p>
            <a:endParaRPr lang="en-US" dirty="0"/>
          </a:p>
          <a:p>
            <a:r>
              <a:rPr lang="en-US" dirty="0"/>
              <a:t>If student withdrew in the first week of the term &amp; you want to determine if they could have attended their courses, navigate to Enrollment Request Search. </a:t>
            </a:r>
          </a:p>
          <a:p>
            <a:endParaRPr lang="en-US" dirty="0"/>
          </a:p>
          <a:p>
            <a:r>
              <a:rPr lang="en-US" sz="1800" b="0" i="0" u="none" strike="noStrike" dirty="0">
                <a:solidFill>
                  <a:srgbClr val="000000"/>
                </a:solidFill>
                <a:effectLst/>
                <a:latin typeface="Calibri" panose="020F0502020204030204" pitchFamily="34" charset="0"/>
              </a:rPr>
              <a:t>Screenshot on slide – Clark College’s Fall 2023 term start &amp; end dates: </a:t>
            </a:r>
            <a:r>
              <a:rPr lang="en-US" dirty="0"/>
              <a:t>9/25/23 – 12/14/2023. Student dropped both courses on 9/26/2023 at 9:20am. Next, we’ll review the meeting dates and times to find out if the student could have attended the first scheduled class.</a:t>
            </a:r>
          </a:p>
        </p:txBody>
      </p:sp>
      <p:sp>
        <p:nvSpPr>
          <p:cNvPr id="4" name="Slide Number Placeholder 3"/>
          <p:cNvSpPr>
            <a:spLocks noGrp="1"/>
          </p:cNvSpPr>
          <p:nvPr>
            <p:ph type="sldNum" sz="quarter" idx="5"/>
          </p:nvPr>
        </p:nvSpPr>
        <p:spPr/>
        <p:txBody>
          <a:bodyPr/>
          <a:lstStyle/>
          <a:p>
            <a:fld id="{87384A02-D147-49A8-A06D-A5C08FF69055}" type="slidenum">
              <a:rPr lang="en-US" smtClean="0"/>
              <a:t>16</a:t>
            </a:fld>
            <a:endParaRPr lang="en-US"/>
          </a:p>
        </p:txBody>
      </p:sp>
    </p:spTree>
    <p:extLst>
      <p:ext uri="{BB962C8B-B14F-4D97-AF65-F5344CB8AC3E}">
        <p14:creationId xmlns:p14="http://schemas.microsoft.com/office/powerpoint/2010/main" val="3674712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t>Per Enrollment Request Search, student dropped courses on Tuesday 09/26/2023 at 9:20am.</a:t>
            </a:r>
          </a:p>
          <a:p>
            <a:pPr marL="285750" indent="-285750">
              <a:buFont typeface="Arial" panose="020B0604020202020204" pitchFamily="34" charset="0"/>
              <a:buChar char="•"/>
            </a:pPr>
            <a:r>
              <a:rPr lang="en-US" sz="1200" dirty="0"/>
              <a:t>BIO 241: first class meeting was scheduled for Tuesday, 09/26/13 at 3:00pm. Student dropped the course before she could have attended.</a:t>
            </a:r>
          </a:p>
          <a:p>
            <a:pPr marL="285750" indent="-285750">
              <a:buFont typeface="Arial" panose="020B0604020202020204" pitchFamily="34" charset="0"/>
              <a:buChar char="•"/>
            </a:pPr>
            <a:r>
              <a:rPr lang="en-US" sz="1200" dirty="0"/>
              <a:t>CHEM 131: first class meeting was scheduled for Thursday 09/28/2023 at 12:00pm. Student also dropped course before she could attend.</a:t>
            </a:r>
          </a:p>
          <a:p>
            <a:endParaRPr lang="en-US" dirty="0"/>
          </a:p>
          <a:p>
            <a:r>
              <a:rPr lang="en-US" dirty="0"/>
              <a:t>Question for attendees – is R2T4 required? What should be done with her federal aid? In this case, we wouldn’t continue with R2T4 processing. However, let’s look at all the students who withdrew after the first week of the term</a:t>
            </a:r>
          </a:p>
        </p:txBody>
      </p:sp>
      <p:sp>
        <p:nvSpPr>
          <p:cNvPr id="4" name="Slide Number Placeholder 3"/>
          <p:cNvSpPr>
            <a:spLocks noGrp="1"/>
          </p:cNvSpPr>
          <p:nvPr>
            <p:ph type="sldNum" sz="quarter" idx="5"/>
          </p:nvPr>
        </p:nvSpPr>
        <p:spPr/>
        <p:txBody>
          <a:bodyPr/>
          <a:lstStyle/>
          <a:p>
            <a:fld id="{87384A02-D147-49A8-A06D-A5C08FF69055}" type="slidenum">
              <a:rPr lang="en-US" smtClean="0"/>
              <a:t>18</a:t>
            </a:fld>
            <a:endParaRPr lang="en-US"/>
          </a:p>
        </p:txBody>
      </p:sp>
    </p:spTree>
    <p:extLst>
      <p:ext uri="{BB962C8B-B14F-4D97-AF65-F5344CB8AC3E}">
        <p14:creationId xmlns:p14="http://schemas.microsoft.com/office/powerpoint/2010/main" val="4031079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there are some challenges with how waivers are posted &amp; with the value of the institutional charges on the R2T4 worksheet. Manually reviewing the institutional charges will help to address these issues until another solution can be identified.</a:t>
            </a:r>
            <a:endParaRPr lang="en-US" sz="1200" dirty="0"/>
          </a:p>
          <a:p>
            <a:endParaRPr lang="en-US" sz="1200" dirty="0"/>
          </a:p>
          <a:p>
            <a:r>
              <a:rPr lang="en-US" sz="1200" dirty="0"/>
              <a:t>Initially assessed charges/charges assessed PRIOR to withdrawal can be manually calculated on Customer Accounts for now (depending on whether charges were prorated or not) because system pulls current charges into the R2T4 worksheet. I prefer to use the Items by Term page which can be downloaded to Excel, but you can use other options for viewing the charge information under Additional Information or in the Account Details for the Term Account Types</a:t>
            </a:r>
          </a:p>
          <a:p>
            <a:endParaRPr lang="en-US" dirty="0"/>
          </a:p>
          <a:p>
            <a:r>
              <a:rPr lang="en-US" dirty="0"/>
              <a:t>Example: student was enrolled FT – charges assessed in July &amp; aid was disbursed and applied to account in Sept.</a:t>
            </a:r>
          </a:p>
          <a:p>
            <a:endParaRPr lang="en-US" dirty="0"/>
          </a:p>
          <a:p>
            <a:r>
              <a:rPr lang="en-US" b="0" i="0" dirty="0">
                <a:solidFill>
                  <a:srgbClr val="000000"/>
                </a:solidFill>
                <a:effectLst/>
                <a:latin typeface="Arial" panose="020B0604020202020204" pitchFamily="34" charset="0"/>
              </a:rPr>
              <a:t>Drop date = 09/21/2023 as of 8:31pm (15 units). Tuition, mandatory fees &amp; campus fees total $1,703.12 (bus pass not included as it was removed prior to W/D &amp; students can opt-out).</a:t>
            </a:r>
          </a:p>
          <a:p>
            <a:pPr marL="628650" lvl="1" indent="-171450">
              <a:buFont typeface="Arial" panose="020B0604020202020204" pitchFamily="34" charset="0"/>
              <a:buChar char="•"/>
            </a:pPr>
            <a:r>
              <a:rPr lang="en-US" dirty="0"/>
              <a:t>https://scc.spokane.edu/How-to-Pay-for-College/How-Much-Does-it-Cost/Student-Fees-Explained</a:t>
            </a:r>
            <a:endParaRPr lang="en-US" b="0" i="0"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19</a:t>
            </a:fld>
            <a:endParaRPr lang="en-US"/>
          </a:p>
        </p:txBody>
      </p:sp>
    </p:spTree>
    <p:extLst>
      <p:ext uri="{BB962C8B-B14F-4D97-AF65-F5344CB8AC3E}">
        <p14:creationId xmlns:p14="http://schemas.microsoft.com/office/powerpoint/2010/main" val="3969218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 continuation of the item details from the prior slide – they couldn’t fit on the same slide. </a:t>
            </a:r>
          </a:p>
          <a:p>
            <a:endParaRPr lang="en-US" dirty="0"/>
          </a:p>
          <a:p>
            <a:r>
              <a:rPr lang="en-US" dirty="0"/>
              <a:t>As noted, the student dropped their courses on 9/21. The total institutional charges as of that date was $1,703.12. Then, on 9/22/23 </a:t>
            </a:r>
            <a:r>
              <a:rPr lang="en-US" b="0" i="0" dirty="0">
                <a:solidFill>
                  <a:srgbClr val="000000"/>
                </a:solidFill>
                <a:effectLst/>
                <a:latin typeface="Arial" panose="020B0604020202020204" pitchFamily="34" charset="0"/>
              </a:rPr>
              <a:t>at 10:10am the charges were prorated (per Detail Transactions on View Customer Accounts).</a:t>
            </a:r>
            <a:endParaRPr lang="en-US" dirty="0"/>
          </a:p>
          <a:p>
            <a:endParaRPr lang="en-US" dirty="0"/>
          </a:p>
          <a:p>
            <a:r>
              <a:rPr lang="en-US" dirty="0"/>
              <a:t>As mentioned, one of the challenges of the R2T4 worksheet is that the current charges will pull into field L. Institutional </a:t>
            </a:r>
            <a:r>
              <a:rPr lang="en-US" dirty="0" err="1"/>
              <a:t>Chrgs</a:t>
            </a:r>
            <a:r>
              <a:rPr lang="en-US" dirty="0"/>
              <a:t>. Additionally, what charges are included is based on your college’s configuration of the Item Type Groups on the Institutional Charges tab of Define Rules for Return.</a:t>
            </a:r>
          </a:p>
          <a:p>
            <a:endParaRPr lang="en-US" dirty="0"/>
          </a:p>
          <a:p>
            <a:r>
              <a:rPr lang="en-US" dirty="0"/>
              <a:t>The prorated charges, may not be the correct amounts for field L – Institutional Charge, which is why it’s important to review Customer Accounts for each student &amp; correct the value on the worksheet, if needed.</a:t>
            </a:r>
          </a:p>
        </p:txBody>
      </p:sp>
      <p:sp>
        <p:nvSpPr>
          <p:cNvPr id="4" name="Slide Number Placeholder 3"/>
          <p:cNvSpPr>
            <a:spLocks noGrp="1"/>
          </p:cNvSpPr>
          <p:nvPr>
            <p:ph type="sldNum" sz="quarter" idx="5"/>
          </p:nvPr>
        </p:nvSpPr>
        <p:spPr/>
        <p:txBody>
          <a:bodyPr/>
          <a:lstStyle/>
          <a:p>
            <a:fld id="{87384A02-D147-49A8-A06D-A5C08FF69055}" type="slidenum">
              <a:rPr lang="en-US" smtClean="0"/>
              <a:t>20</a:t>
            </a:fld>
            <a:endParaRPr lang="en-US"/>
          </a:p>
        </p:txBody>
      </p:sp>
    </p:spTree>
    <p:extLst>
      <p:ext uri="{BB962C8B-B14F-4D97-AF65-F5344CB8AC3E}">
        <p14:creationId xmlns:p14="http://schemas.microsoft.com/office/powerpoint/2010/main" val="3049559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800" dirty="0"/>
              <a:t>Confirm the federal award amounts are accurate prior to R2T4 calculation</a:t>
            </a:r>
          </a:p>
          <a:p>
            <a:pPr marL="0" indent="0">
              <a:buNone/>
            </a:pPr>
            <a:r>
              <a:rPr lang="en-US" dirty="0"/>
              <a:t>Sometimes, aid can be reduced or undisbursed in error </a:t>
            </a:r>
          </a:p>
          <a:p>
            <a:pPr marL="0" indent="0">
              <a:buNone/>
            </a:pPr>
            <a:r>
              <a:rPr lang="en-US" dirty="0"/>
              <a:t>If award amounts are incorrect, make adjustments on Assign Awards to a Student &amp; disburse aid, if required (aid that could have been disbursed will need to be awarded correctly)</a:t>
            </a:r>
            <a:r>
              <a:rPr lang="en-US" b="0" i="0" dirty="0">
                <a:solidFill>
                  <a:srgbClr val="515151"/>
                </a:solidFill>
                <a:effectLst/>
                <a:latin typeface="Arial" panose="020B0604020202020204" pitchFamily="34" charset="0"/>
              </a:rPr>
              <a:t> </a:t>
            </a:r>
            <a:r>
              <a:rPr lang="en-US" dirty="0"/>
              <a:t>prior to Creating the R2T4 Worksheet. </a:t>
            </a:r>
          </a:p>
          <a:p>
            <a:pPr marL="0" indent="0">
              <a:buNone/>
            </a:pPr>
            <a:endParaRPr lang="en-US" sz="2800" kern="1200" dirty="0">
              <a:solidFill>
                <a:schemeClr val="tx1"/>
              </a:solidFill>
              <a:latin typeface="+mn-lt"/>
              <a:ea typeface="+mn-ea"/>
              <a:cs typeface="+mn-cs"/>
            </a:endParaRPr>
          </a:p>
          <a:p>
            <a:pPr marL="0" indent="0">
              <a:buNone/>
            </a:pPr>
            <a:r>
              <a:rPr lang="en-US" sz="2800" kern="1200" dirty="0">
                <a:solidFill>
                  <a:schemeClr val="tx1"/>
                </a:solidFill>
                <a:latin typeface="+mn-lt"/>
                <a:ea typeface="+mn-ea"/>
                <a:cs typeface="+mn-cs"/>
              </a:rPr>
              <a:t>This is an important step because the R2T4 worksheet pulls the award data directly from Assign Awards to a Student</a:t>
            </a:r>
          </a:p>
        </p:txBody>
      </p:sp>
      <p:sp>
        <p:nvSpPr>
          <p:cNvPr id="4" name="Slide Number Placeholder 3"/>
          <p:cNvSpPr>
            <a:spLocks noGrp="1"/>
          </p:cNvSpPr>
          <p:nvPr>
            <p:ph type="sldNum" sz="quarter" idx="5"/>
          </p:nvPr>
        </p:nvSpPr>
        <p:spPr/>
        <p:txBody>
          <a:bodyPr/>
          <a:lstStyle/>
          <a:p>
            <a:fld id="{87384A02-D147-49A8-A06D-A5C08FF69055}" type="slidenum">
              <a:rPr lang="en-US" smtClean="0"/>
              <a:t>21</a:t>
            </a:fld>
            <a:endParaRPr lang="en-US"/>
          </a:p>
        </p:txBody>
      </p:sp>
    </p:spTree>
    <p:extLst>
      <p:ext uri="{BB962C8B-B14F-4D97-AF65-F5344CB8AC3E}">
        <p14:creationId xmlns:p14="http://schemas.microsoft.com/office/powerpoint/2010/main" val="1657685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talk about some of the key fields on the R2T4 worksheet</a:t>
            </a:r>
          </a:p>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22</a:t>
            </a:fld>
            <a:endParaRPr lang="en-US"/>
          </a:p>
        </p:txBody>
      </p:sp>
    </p:spTree>
    <p:extLst>
      <p:ext uri="{BB962C8B-B14F-4D97-AF65-F5344CB8AC3E}">
        <p14:creationId xmlns:p14="http://schemas.microsoft.com/office/powerpoint/2010/main" val="2243658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t>Welcome to the FA </a:t>
            </a:r>
            <a:r>
              <a:rPr lang="en-US" sz="1050" baseline="0" dirty="0"/>
              <a:t>R2T4 Worksheet </a:t>
            </a:r>
            <a:r>
              <a:rPr lang="en-US" sz="1050" baseline="0" dirty="0" err="1"/>
              <a:t>Worksession</a:t>
            </a:r>
            <a:r>
              <a:rPr lang="en-US" sz="1050" baseline="0" dirty="0"/>
              <a:t>!</a:t>
            </a:r>
            <a:endParaRPr lang="en-US" sz="1050" dirty="0"/>
          </a:p>
        </p:txBody>
      </p:sp>
      <p:sp>
        <p:nvSpPr>
          <p:cNvPr id="4" name="Slide Number Placeholder 3"/>
          <p:cNvSpPr>
            <a:spLocks noGrp="1"/>
          </p:cNvSpPr>
          <p:nvPr>
            <p:ph type="sldNum" sz="quarter" idx="10"/>
          </p:nvPr>
        </p:nvSpPr>
        <p:spPr/>
        <p:txBody>
          <a:bodyPr/>
          <a:lstStyle/>
          <a:p>
            <a:fld id="{87384A02-D147-49A8-A06D-A5C08FF69055}" type="slidenum">
              <a:rPr lang="en-US" smtClean="0"/>
              <a:t>2</a:t>
            </a:fld>
            <a:endParaRPr lang="en-US"/>
          </a:p>
        </p:txBody>
      </p:sp>
    </p:spTree>
    <p:extLst>
      <p:ext uri="{BB962C8B-B14F-4D97-AF65-F5344CB8AC3E}">
        <p14:creationId xmlns:p14="http://schemas.microsoft.com/office/powerpoint/2010/main" val="1930546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Going over these fields will hopefully help to illustrate functionality of the worksheet &amp; Oracle’s intended use for the fields &amp; what information they display.</a:t>
            </a:r>
          </a:p>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23</a:t>
            </a:fld>
            <a:endParaRPr lang="en-US"/>
          </a:p>
        </p:txBody>
      </p:sp>
    </p:spTree>
    <p:extLst>
      <p:ext uri="{BB962C8B-B14F-4D97-AF65-F5344CB8AC3E}">
        <p14:creationId xmlns:p14="http://schemas.microsoft.com/office/powerpoint/2010/main" val="1481321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definitions/field explanations are from </a:t>
            </a:r>
            <a:r>
              <a:rPr lang="en-US" dirty="0" err="1"/>
              <a:t>PeopleBooks</a:t>
            </a:r>
            <a:r>
              <a:rPr lang="en-US" dirty="0"/>
              <a:t> may have been edited for clarity. </a:t>
            </a:r>
          </a:p>
        </p:txBody>
      </p:sp>
      <p:sp>
        <p:nvSpPr>
          <p:cNvPr id="4" name="Slide Number Placeholder 3"/>
          <p:cNvSpPr>
            <a:spLocks noGrp="1"/>
          </p:cNvSpPr>
          <p:nvPr>
            <p:ph type="sldNum" sz="quarter" idx="5"/>
          </p:nvPr>
        </p:nvSpPr>
        <p:spPr/>
        <p:txBody>
          <a:bodyPr/>
          <a:lstStyle/>
          <a:p>
            <a:fld id="{87384A02-D147-49A8-A06D-A5C08FF69055}" type="slidenum">
              <a:rPr lang="en-US" smtClean="0"/>
              <a:t>24</a:t>
            </a:fld>
            <a:endParaRPr lang="en-US"/>
          </a:p>
        </p:txBody>
      </p:sp>
    </p:spTree>
    <p:extLst>
      <p:ext uri="{BB962C8B-B14F-4D97-AF65-F5344CB8AC3E}">
        <p14:creationId xmlns:p14="http://schemas.microsoft.com/office/powerpoint/2010/main" val="1756323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school is not required to take attendance, the determination of a withdrawal date varies with the type of withdrawal.</a:t>
            </a:r>
          </a:p>
          <a:p>
            <a:endParaRPr lang="en-US" dirty="0"/>
          </a:p>
          <a:p>
            <a:pPr marL="0" indent="0">
              <a:buNone/>
            </a:pPr>
            <a:r>
              <a:rPr lang="en-US" sz="2000" dirty="0"/>
              <a:t>Date of </a:t>
            </a:r>
            <a:r>
              <a:rPr lang="en-US" sz="2000" dirty="0">
                <a:solidFill>
                  <a:srgbClr val="003764"/>
                </a:solidFill>
              </a:rPr>
              <a:t>Withdrawal</a:t>
            </a:r>
            <a:r>
              <a:rPr lang="en-US" sz="2000" dirty="0"/>
              <a:t> (or, the Last date of attendance) indicates one of the following: </a:t>
            </a:r>
          </a:p>
          <a:p>
            <a:pPr lvl="1"/>
            <a:r>
              <a:rPr lang="en-US" sz="1600" dirty="0"/>
              <a:t>the last date of recorded attendance</a:t>
            </a:r>
          </a:p>
          <a:p>
            <a:pPr lvl="1"/>
            <a:r>
              <a:rPr lang="en-US" sz="1600" dirty="0"/>
              <a:t>the date the student officially withdrew</a:t>
            </a:r>
          </a:p>
          <a:p>
            <a:pPr lvl="1"/>
            <a:r>
              <a:rPr lang="en-US" sz="1600" dirty="0"/>
              <a:t>the date the student began the withdrawal process</a:t>
            </a:r>
          </a:p>
          <a:p>
            <a:pPr lvl="1"/>
            <a:r>
              <a:rPr lang="en-US" sz="1600" dirty="0"/>
              <a:t>the date the student provided your school with the intent to withdraw</a:t>
            </a:r>
          </a:p>
          <a:p>
            <a:pPr lvl="1"/>
            <a:r>
              <a:rPr lang="en-US" sz="1600" dirty="0"/>
              <a:t>or the midpoint of the payment period if the student unofficially withdraws</a:t>
            </a:r>
          </a:p>
          <a:p>
            <a:pPr lvl="1"/>
            <a:endParaRPr lang="en-US" sz="1600" dirty="0"/>
          </a:p>
          <a:p>
            <a:r>
              <a:rPr lang="en-US" dirty="0"/>
              <a:t>These are defined by FSA &amp; your institution.</a:t>
            </a:r>
          </a:p>
        </p:txBody>
      </p:sp>
      <p:sp>
        <p:nvSpPr>
          <p:cNvPr id="4" name="Slide Number Placeholder 3"/>
          <p:cNvSpPr>
            <a:spLocks noGrp="1"/>
          </p:cNvSpPr>
          <p:nvPr>
            <p:ph type="sldNum" sz="quarter" idx="5"/>
          </p:nvPr>
        </p:nvSpPr>
        <p:spPr/>
        <p:txBody>
          <a:bodyPr/>
          <a:lstStyle/>
          <a:p>
            <a:fld id="{87384A02-D147-49A8-A06D-A5C08FF69055}" type="slidenum">
              <a:rPr lang="en-US" smtClean="0"/>
              <a:t>25</a:t>
            </a:fld>
            <a:endParaRPr lang="en-US"/>
          </a:p>
        </p:txBody>
      </p:sp>
    </p:spTree>
    <p:extLst>
      <p:ext uri="{BB962C8B-B14F-4D97-AF65-F5344CB8AC3E}">
        <p14:creationId xmlns:p14="http://schemas.microsoft.com/office/powerpoint/2010/main" val="1841951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Institutional Determination Dt (</a:t>
            </a:r>
            <a:r>
              <a:rPr lang="en-US" dirty="0"/>
              <a:t>Date of school's determination that the student withdrew/date that the institution became aware that the student ceased attendance). This could be the date that SR determined the student withdrew, FA office, the date that the student provided their intent to withdraw, etc. </a:t>
            </a:r>
          </a:p>
          <a:p>
            <a:endParaRPr lang="en-US" dirty="0"/>
          </a:p>
          <a:p>
            <a:r>
              <a:rPr lang="en-US" dirty="0"/>
              <a:t>Note: the date defaults to the date the worksheet is created but it can be changed if needed.</a:t>
            </a:r>
          </a:p>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26</a:t>
            </a:fld>
            <a:endParaRPr lang="en-US"/>
          </a:p>
        </p:txBody>
      </p:sp>
    </p:spTree>
    <p:extLst>
      <p:ext uri="{BB962C8B-B14F-4D97-AF65-F5344CB8AC3E}">
        <p14:creationId xmlns:p14="http://schemas.microsoft.com/office/powerpoint/2010/main" val="3887012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Select for students who have withdrawn unofficially. </a:t>
            </a:r>
            <a:r>
              <a:rPr lang="en-US" dirty="0"/>
              <a:t>When the undetermined withdrawal date checkbox is selected, the system will provide a message indicating that the Date of Withdrawal has been set to the midpoint/50% of the term &amp; it will update the Date of Withdrawal.</a:t>
            </a:r>
          </a:p>
          <a:p>
            <a:endParaRPr lang="en-US" dirty="0"/>
          </a:p>
          <a:p>
            <a:r>
              <a:rPr lang="en-US" dirty="0"/>
              <a:t>If the box is unchecked, the Date of Withdrawal will default back to the date on Term History as posted through the Term Withdrawal process.</a:t>
            </a:r>
          </a:p>
        </p:txBody>
      </p:sp>
      <p:sp>
        <p:nvSpPr>
          <p:cNvPr id="4" name="Slide Number Placeholder 3"/>
          <p:cNvSpPr>
            <a:spLocks noGrp="1"/>
          </p:cNvSpPr>
          <p:nvPr>
            <p:ph type="sldNum" sz="quarter" idx="5"/>
          </p:nvPr>
        </p:nvSpPr>
        <p:spPr/>
        <p:txBody>
          <a:bodyPr/>
          <a:lstStyle/>
          <a:p>
            <a:fld id="{87384A02-D147-49A8-A06D-A5C08FF69055}" type="slidenum">
              <a:rPr lang="en-US" smtClean="0"/>
              <a:t>27</a:t>
            </a:fld>
            <a:endParaRPr lang="en-US"/>
          </a:p>
        </p:txBody>
      </p:sp>
    </p:spTree>
    <p:extLst>
      <p:ext uri="{BB962C8B-B14F-4D97-AF65-F5344CB8AC3E}">
        <p14:creationId xmlns:p14="http://schemas.microsoft.com/office/powerpoint/2010/main" val="3753395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fields for tracking &amp; auditing purposes.</a:t>
            </a:r>
            <a:endParaRPr lang="en-US" sz="1200" dirty="0"/>
          </a:p>
          <a:p>
            <a:r>
              <a:rPr lang="en-US" dirty="0"/>
              <a:t> </a:t>
            </a:r>
          </a:p>
        </p:txBody>
      </p:sp>
      <p:sp>
        <p:nvSpPr>
          <p:cNvPr id="4" name="Slide Number Placeholder 3"/>
          <p:cNvSpPr>
            <a:spLocks noGrp="1"/>
          </p:cNvSpPr>
          <p:nvPr>
            <p:ph type="sldNum" sz="quarter" idx="5"/>
          </p:nvPr>
        </p:nvSpPr>
        <p:spPr/>
        <p:txBody>
          <a:bodyPr/>
          <a:lstStyle/>
          <a:p>
            <a:fld id="{87384A02-D147-49A8-A06D-A5C08FF69055}" type="slidenum">
              <a:rPr lang="en-US" smtClean="0"/>
              <a:t>28</a:t>
            </a:fld>
            <a:endParaRPr lang="en-US"/>
          </a:p>
        </p:txBody>
      </p:sp>
    </p:spTree>
    <p:extLst>
      <p:ext uri="{BB962C8B-B14F-4D97-AF65-F5344CB8AC3E}">
        <p14:creationId xmlns:p14="http://schemas.microsoft.com/office/powerpoint/2010/main" val="447262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000" dirty="0"/>
              <a:t>There are two values -  </a:t>
            </a:r>
          </a:p>
          <a:p>
            <a:pPr lvl="1"/>
            <a:r>
              <a:rPr lang="en-US" sz="2000" b="1" dirty="0"/>
              <a:t>Pending: </a:t>
            </a:r>
            <a:r>
              <a:rPr lang="en-US" sz="2000" dirty="0"/>
              <a:t>The calculation and the return of Title IV funds are still in progress. The default status is Pending until you manually change the status to Completed. </a:t>
            </a:r>
          </a:p>
          <a:p>
            <a:pPr lvl="1"/>
            <a:r>
              <a:rPr lang="en-US" sz="2000" b="1" dirty="0"/>
              <a:t>Completed: </a:t>
            </a:r>
            <a:r>
              <a:rPr lang="en-US" sz="2000" dirty="0"/>
              <a:t>Indicates that the calculation, the student notification, and the return of Title IV funds has occurred. After the status is set to Completed, affected fields and pages become view-only &amp; are essentially locked from editing.</a:t>
            </a:r>
          </a:p>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29</a:t>
            </a:fld>
            <a:endParaRPr lang="en-US"/>
          </a:p>
        </p:txBody>
      </p:sp>
    </p:spTree>
    <p:extLst>
      <p:ext uri="{BB962C8B-B14F-4D97-AF65-F5344CB8AC3E}">
        <p14:creationId xmlns:p14="http://schemas.microsoft.com/office/powerpoint/2010/main" val="2602340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30</a:t>
            </a:fld>
            <a:endParaRPr lang="en-US"/>
          </a:p>
        </p:txBody>
      </p:sp>
    </p:spTree>
    <p:extLst>
      <p:ext uri="{BB962C8B-B14F-4D97-AF65-F5344CB8AC3E}">
        <p14:creationId xmlns:p14="http://schemas.microsoft.com/office/powerpoint/2010/main" val="13897830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start &amp; end dates are set up on the Term/Session Table by your Registrar’s office. The values in these fields are used in the actual R2T4 calculation. </a:t>
            </a:r>
          </a:p>
        </p:txBody>
      </p:sp>
      <p:sp>
        <p:nvSpPr>
          <p:cNvPr id="4" name="Slide Number Placeholder 3"/>
          <p:cNvSpPr>
            <a:spLocks noGrp="1"/>
          </p:cNvSpPr>
          <p:nvPr>
            <p:ph type="sldNum" sz="quarter" idx="5"/>
          </p:nvPr>
        </p:nvSpPr>
        <p:spPr/>
        <p:txBody>
          <a:bodyPr/>
          <a:lstStyle/>
          <a:p>
            <a:fld id="{87384A02-D147-49A8-A06D-A5C08FF69055}" type="slidenum">
              <a:rPr lang="en-US" smtClean="0"/>
              <a:t>31</a:t>
            </a:fld>
            <a:endParaRPr lang="en-US"/>
          </a:p>
        </p:txBody>
      </p:sp>
    </p:spTree>
    <p:extLst>
      <p:ext uri="{BB962C8B-B14F-4D97-AF65-F5344CB8AC3E}">
        <p14:creationId xmlns:p14="http://schemas.microsoft.com/office/powerpoint/2010/main" val="3104851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Reminder – Term/Session Table set up is done by your Registrar’s office and the 60 Pct Dt d</a:t>
            </a:r>
            <a:r>
              <a:rPr lang="en-US" sz="1200" dirty="0"/>
              <a:t>isplays the default value from the Term/Session table. This is the date when a student would have completed 60% of the credit/clock hour of the program for the term &amp; therefore, earned 100% of their federal student aid.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date is a reference point &amp; the system calculates the 60% point (100% earned) based upon the start/end dates entered in the Period Information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32</a:t>
            </a:fld>
            <a:endParaRPr lang="en-US"/>
          </a:p>
        </p:txBody>
      </p:sp>
    </p:spTree>
    <p:extLst>
      <p:ext uri="{BB962C8B-B14F-4D97-AF65-F5344CB8AC3E}">
        <p14:creationId xmlns:p14="http://schemas.microsoft.com/office/powerpoint/2010/main" val="1759522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4</a:t>
            </a:fld>
            <a:endParaRPr lang="en-US"/>
          </a:p>
        </p:txBody>
      </p:sp>
    </p:spTree>
    <p:extLst>
      <p:ext uri="{BB962C8B-B14F-4D97-AF65-F5344CB8AC3E}">
        <p14:creationId xmlns:p14="http://schemas.microsoft.com/office/powerpoint/2010/main" val="35421739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33</a:t>
            </a:fld>
            <a:endParaRPr lang="en-US"/>
          </a:p>
        </p:txBody>
      </p:sp>
    </p:spTree>
    <p:extLst>
      <p:ext uri="{BB962C8B-B14F-4D97-AF65-F5344CB8AC3E}">
        <p14:creationId xmlns:p14="http://schemas.microsoft.com/office/powerpoint/2010/main" val="41275033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Removed student’s name, ID number &amp; institution for privacy purposes – but this is a real-world example for Fall 2023 quarter.</a:t>
            </a:r>
          </a:p>
          <a:p>
            <a:endParaRPr lang="en-US" sz="1800" b="0" i="0" u="none" strike="noStrike" dirty="0">
              <a:solidFill>
                <a:srgbClr val="000000"/>
              </a:solidFill>
              <a:effectLst/>
              <a:latin typeface="Calibri" panose="020F0502020204030204" pitchFamily="34" charset="0"/>
            </a:endParaRPr>
          </a:p>
          <a:p>
            <a:r>
              <a:rPr lang="en-US" dirty="0"/>
              <a:t>Assuming we’ve gone through all of the pre-processing activity steps &amp; followed up with SR, we have the institutional determination date &amp; date of withdrawal as 11/02/2023. </a:t>
            </a:r>
          </a:p>
          <a:p>
            <a:endParaRPr lang="en-US" dirty="0"/>
          </a:p>
          <a:p>
            <a:r>
              <a:rPr lang="en-US" dirty="0"/>
              <a:t>Note: if the date is changed from a different date than when the worksheet was created (such as to the date the student completed the withdrawal process at the institution), the Days Elapsed will change to how many days have passed since that date. So, this screenshot was taken on 11/29/2023, which means that 27 days had elapsed since the institutional determination date.</a:t>
            </a:r>
          </a:p>
          <a:p>
            <a:endParaRPr lang="en-US" dirty="0"/>
          </a:p>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34</a:t>
            </a:fld>
            <a:endParaRPr lang="en-US"/>
          </a:p>
        </p:txBody>
      </p:sp>
    </p:spTree>
    <p:extLst>
      <p:ext uri="{BB962C8B-B14F-4D97-AF65-F5344CB8AC3E}">
        <p14:creationId xmlns:p14="http://schemas.microsoft.com/office/powerpoint/2010/main" val="30910615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letters for each field correspond to the steps on FSA’s R2T4 worksheet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None/>
            </a:pPr>
            <a:r>
              <a:rPr lang="en-US" sz="1200" dirty="0"/>
              <a:t>To view the details of many of the fields – select the “detail” hyperlinks to open the pagelets. The pagelets may have the breakdown of a mathematical calculation (e.g. for field E), of funds to be returned (e.g. field P), or which item type are included in the total institutional charges (e.g. field L). The hyperlink next to field L. is where the charges can be overridden by item type, if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We’re going to highlight a few of the pagelets as we discuss the data on the Return of Funds Worksheet tab</a:t>
            </a:r>
          </a:p>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35</a:t>
            </a:fld>
            <a:endParaRPr lang="en-US"/>
          </a:p>
        </p:txBody>
      </p:sp>
    </p:spTree>
    <p:extLst>
      <p:ext uri="{BB962C8B-B14F-4D97-AF65-F5344CB8AC3E}">
        <p14:creationId xmlns:p14="http://schemas.microsoft.com/office/powerpoint/2010/main" val="8111658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information displayed under Student's TIV Aid Information is from the Student Award Disbursement table and is used to populate the fields under Student's TIV Aid Amounts.</a:t>
            </a:r>
          </a:p>
          <a:p>
            <a:endParaRPr lang="en-US" dirty="0"/>
          </a:p>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36</a:t>
            </a:fld>
            <a:endParaRPr lang="en-US"/>
          </a:p>
        </p:txBody>
      </p:sp>
    </p:spTree>
    <p:extLst>
      <p:ext uri="{BB962C8B-B14F-4D97-AF65-F5344CB8AC3E}">
        <p14:creationId xmlns:p14="http://schemas.microsoft.com/office/powerpoint/2010/main" val="40862634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View amounts to returned by the institution. In this example, we’ll need to reduce the Federal Pell Grant by $844 to return those funds to the Department of Education.</a:t>
            </a:r>
          </a:p>
        </p:txBody>
      </p:sp>
      <p:sp>
        <p:nvSpPr>
          <p:cNvPr id="4" name="Slide Number Placeholder 3"/>
          <p:cNvSpPr>
            <a:spLocks noGrp="1"/>
          </p:cNvSpPr>
          <p:nvPr>
            <p:ph type="sldNum" sz="quarter" idx="5"/>
          </p:nvPr>
        </p:nvSpPr>
        <p:spPr/>
        <p:txBody>
          <a:bodyPr/>
          <a:lstStyle/>
          <a:p>
            <a:fld id="{87384A02-D147-49A8-A06D-A5C08FF69055}" type="slidenum">
              <a:rPr lang="en-US" smtClean="0"/>
              <a:t>37</a:t>
            </a:fld>
            <a:endParaRPr lang="en-US"/>
          </a:p>
        </p:txBody>
      </p:sp>
    </p:spTree>
    <p:extLst>
      <p:ext uri="{BB962C8B-B14F-4D97-AF65-F5344CB8AC3E}">
        <p14:creationId xmlns:p14="http://schemas.microsoft.com/office/powerpoint/2010/main" val="33256388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Amt to be returned by the school is $844 Pell. The initial amount of the TIV grant to be returned by the student is $429.33, however, the grant protection allowance is greater, therefore, the student is not required to return Pell (field U is less than or equal to $0).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worksheet shows the action you should take. The action will change according to the specific student’s scenario. Ex: PWD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the calculation is done, go back to the Return TIV Aid tab &amp; change the Overall Status to “complete”. If you prefer to update the Overall Status once the aid is adjusted, be sure to return back to the worksheet because the Days Elapsed will continue to update until the Status is changed.</a:t>
            </a:r>
          </a:p>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38</a:t>
            </a:fld>
            <a:endParaRPr lang="en-US"/>
          </a:p>
        </p:txBody>
      </p:sp>
    </p:spTree>
    <p:extLst>
      <p:ext uri="{BB962C8B-B14F-4D97-AF65-F5344CB8AC3E}">
        <p14:creationId xmlns:p14="http://schemas.microsoft.com/office/powerpoint/2010/main" val="4896969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Overall status is accidentally set to complete &amp; you need to make additional changes, you can set it back to Pending. However, once it’s flipped back to Complete, the Date Form Completed value will update. You can see the history of the changes by selecting the “Last Updated” link. If you are using the Date Form Completed field for tracking or auditing purposes, we’d recommend adding a note on the last tab documenting when the worksheet was originally completed &amp; what changes were made. We will discuss the Return TIV Aid Notes tab later in the presentation.</a:t>
            </a:r>
          </a:p>
        </p:txBody>
      </p:sp>
      <p:sp>
        <p:nvSpPr>
          <p:cNvPr id="4" name="Slide Number Placeholder 3"/>
          <p:cNvSpPr>
            <a:spLocks noGrp="1"/>
          </p:cNvSpPr>
          <p:nvPr>
            <p:ph type="sldNum" sz="quarter" idx="5"/>
          </p:nvPr>
        </p:nvSpPr>
        <p:spPr/>
        <p:txBody>
          <a:bodyPr/>
          <a:lstStyle/>
          <a:p>
            <a:fld id="{87384A02-D147-49A8-A06D-A5C08FF69055}" type="slidenum">
              <a:rPr lang="en-US" smtClean="0"/>
              <a:t>39</a:t>
            </a:fld>
            <a:endParaRPr lang="en-US"/>
          </a:p>
        </p:txBody>
      </p:sp>
    </p:spTree>
    <p:extLst>
      <p:ext uri="{BB962C8B-B14F-4D97-AF65-F5344CB8AC3E}">
        <p14:creationId xmlns:p14="http://schemas.microsoft.com/office/powerpoint/2010/main" val="30873196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award adjustment is required, proceed to updating the student’s FA load on FA term, re-build the budget &amp; adjust the awards</a:t>
            </a:r>
          </a:p>
        </p:txBody>
      </p:sp>
      <p:sp>
        <p:nvSpPr>
          <p:cNvPr id="4" name="Slide Number Placeholder 3"/>
          <p:cNvSpPr>
            <a:spLocks noGrp="1"/>
          </p:cNvSpPr>
          <p:nvPr>
            <p:ph type="sldNum" sz="quarter" idx="5"/>
          </p:nvPr>
        </p:nvSpPr>
        <p:spPr/>
        <p:txBody>
          <a:bodyPr/>
          <a:lstStyle/>
          <a:p>
            <a:fld id="{87384A02-D147-49A8-A06D-A5C08FF69055}" type="slidenum">
              <a:rPr lang="en-US" smtClean="0"/>
              <a:t>40</a:t>
            </a:fld>
            <a:endParaRPr lang="en-US"/>
          </a:p>
        </p:txBody>
      </p:sp>
    </p:spTree>
    <p:extLst>
      <p:ext uri="{BB962C8B-B14F-4D97-AF65-F5344CB8AC3E}">
        <p14:creationId xmlns:p14="http://schemas.microsoft.com/office/powerpoint/2010/main" val="31814621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On the FA Term tab, add an effective dated row by selecting the [+]. On the </a:t>
            </a:r>
            <a:r>
              <a:rPr lang="en-US" sz="1800" dirty="0" err="1">
                <a:effectLst/>
                <a:latin typeface="Calibri" panose="020F0502020204030204" pitchFamily="34" charset="0"/>
                <a:ea typeface="Calibri" panose="020F0502020204030204" pitchFamily="34" charset="0"/>
              </a:rPr>
              <a:t>Acad</a:t>
            </a:r>
            <a:r>
              <a:rPr lang="en-US" sz="1800" dirty="0">
                <a:effectLst/>
                <a:latin typeface="Calibri" panose="020F0502020204030204" pitchFamily="34" charset="0"/>
                <a:ea typeface="Calibri" panose="020F0502020204030204" pitchFamily="34" charset="0"/>
              </a:rPr>
              <a:t> Level tab, override the FA Load to L, H, T or F according to their enrollment level prior to withdrawal and select Save. Additionally, you may need to update values on the Statistics tab depending on what type of aid is included in the student’s aid package.</a:t>
            </a:r>
          </a:p>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41</a:t>
            </a:fld>
            <a:endParaRPr lang="en-US"/>
          </a:p>
        </p:txBody>
      </p:sp>
    </p:spTree>
    <p:extLst>
      <p:ext uri="{BB962C8B-B14F-4D97-AF65-F5344CB8AC3E}">
        <p14:creationId xmlns:p14="http://schemas.microsoft.com/office/powerpoint/2010/main" val="35271306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Arial" panose="020B0604020202020204" pitchFamily="34" charset="0"/>
              <a:buNone/>
            </a:pPr>
            <a:r>
              <a:rPr lang="en-US" sz="1800" dirty="0">
                <a:effectLst/>
                <a:latin typeface="Calibri" panose="020F0502020204030204" pitchFamily="34" charset="0"/>
                <a:ea typeface="Calibri" panose="020F0502020204030204" pitchFamily="34" charset="0"/>
              </a:rPr>
              <a:t>On the Create Student Budget page, re-build the budget - </a:t>
            </a:r>
          </a:p>
          <a:p>
            <a:pPr marL="342900" marR="0" lvl="0" indent="-342900">
              <a:lnSpc>
                <a:spcPct val="115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Insert a new Term row under Budget Terms by selecting the [+] button and enter the desired terms. Be sure to rebuild the budget for all the terms in the student’s aid year.</a:t>
            </a:r>
          </a:p>
          <a:p>
            <a:pPr marL="342900" marR="0" lvl="0" indent="-342900">
              <a:lnSpc>
                <a:spcPct val="115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Select the Build Budget button.</a:t>
            </a:r>
          </a:p>
          <a:p>
            <a:pPr marL="342900" marR="0" lvl="0" indent="-342900">
              <a:lnSpc>
                <a:spcPct val="115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Select the Detail link to view the budget information that has been assigned to the terms. Select the arrows to navigate to other terms(s). </a:t>
            </a:r>
          </a:p>
          <a:p>
            <a:pPr marL="342900" marR="0" lvl="0" indent="-342900">
              <a:lnSpc>
                <a:spcPct val="115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Select the Move Budget button to assign this budget to the student’s record.</a:t>
            </a:r>
          </a:p>
          <a:p>
            <a:pPr marL="342900" marR="0" lvl="0" indent="-34290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The Move Budget button will gray out once the process is complete.</a:t>
            </a:r>
          </a:p>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42</a:t>
            </a:fld>
            <a:endParaRPr lang="en-US"/>
          </a:p>
        </p:txBody>
      </p:sp>
    </p:spTree>
    <p:extLst>
      <p:ext uri="{BB962C8B-B14F-4D97-AF65-F5344CB8AC3E}">
        <p14:creationId xmlns:p14="http://schemas.microsoft.com/office/powerpoint/2010/main" val="2606602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dirty="0"/>
              <a:t>We are aware that some colleges opt to perform their R2T4 calculations in the COD worksheet, or via another method - that is completely fine. That is completely fine – this is an </a:t>
            </a:r>
            <a:r>
              <a:rPr lang="en-US" sz="1200" b="1" dirty="0"/>
              <a:t>option</a:t>
            </a:r>
            <a:r>
              <a:rPr lang="en-US" sz="1200" dirty="0"/>
              <a:t> for how to do R2T4 worksheet in PeopleSoft.</a:t>
            </a:r>
          </a:p>
          <a:p>
            <a:pPr marL="171450" marR="0" indent="-171450">
              <a:lnSpc>
                <a:spcPct val="107000"/>
              </a:lnSpc>
              <a:spcBef>
                <a:spcPts val="0"/>
              </a:spcBef>
              <a:spcAft>
                <a:spcPts val="800"/>
              </a:spcAft>
              <a:buFont typeface="Arial" panose="020B0604020202020204" pitchFamily="34" charset="0"/>
              <a:buChar char="•"/>
            </a:pPr>
            <a:r>
              <a:rPr lang="en-US" sz="1200" dirty="0"/>
              <a:t>There are some known challenges with the delivered functionality  – we’ll walk through how to navigate around them. We are looking into how to address these challenges to make processing more efficient for you.</a:t>
            </a:r>
          </a:p>
          <a:p>
            <a:pPr marL="171450" marR="0" indent="-171450">
              <a:lnSpc>
                <a:spcPct val="107000"/>
              </a:lnSpc>
              <a:spcBef>
                <a:spcPts val="0"/>
              </a:spcBef>
              <a:spcAft>
                <a:spcPts val="800"/>
              </a:spcAft>
              <a:buFont typeface="Arial" panose="020B0604020202020204" pitchFamily="34" charset="0"/>
              <a:buChar char="•"/>
            </a:pPr>
            <a:r>
              <a:rPr lang="en-US" sz="1200" dirty="0"/>
              <a:t>All definitions &amp; information provided is based upon processing for institutions not required to take attendance and for full term courses. </a:t>
            </a:r>
            <a:r>
              <a:rPr lang="en-US" sz="1200" dirty="0">
                <a:sym typeface="Wingdings" panose="05000000000000000000" pitchFamily="2" charset="2"/>
              </a:rPr>
              <a:t> We will not be discussing the process for module courses, post withdrawal disbursements or unofficial withdrawals. We are hoping to offer sessions on those topics in the future.</a:t>
            </a:r>
          </a:p>
          <a:p>
            <a:pPr marL="171450" marR="0" indent="-171450">
              <a:lnSpc>
                <a:spcPct val="107000"/>
              </a:lnSpc>
              <a:spcBef>
                <a:spcPts val="0"/>
              </a:spcBef>
              <a:spcAft>
                <a:spcPts val="800"/>
              </a:spcAft>
              <a:buFont typeface="Arial" panose="020B0604020202020204" pitchFamily="34" charset="0"/>
              <a:buChar char="•"/>
            </a:pPr>
            <a:r>
              <a:rPr lang="en-US" sz="1200" dirty="0">
                <a:sym typeface="Wingdings" panose="05000000000000000000" pitchFamily="2" charset="2"/>
              </a:rPr>
              <a:t>Today, we are focusing on the R2T4 process for federal aid only. We will not be discussing the process for state aid.</a:t>
            </a:r>
          </a:p>
        </p:txBody>
      </p:sp>
      <p:sp>
        <p:nvSpPr>
          <p:cNvPr id="4" name="Slide Number Placeholder 3"/>
          <p:cNvSpPr>
            <a:spLocks noGrp="1"/>
          </p:cNvSpPr>
          <p:nvPr>
            <p:ph type="sldNum" sz="quarter" idx="5"/>
          </p:nvPr>
        </p:nvSpPr>
        <p:spPr/>
        <p:txBody>
          <a:bodyPr/>
          <a:lstStyle/>
          <a:p>
            <a:fld id="{87384A02-D147-49A8-A06D-A5C08FF69055}" type="slidenum">
              <a:rPr lang="en-US" smtClean="0"/>
              <a:t>5</a:t>
            </a:fld>
            <a:endParaRPr lang="en-US"/>
          </a:p>
        </p:txBody>
      </p:sp>
    </p:spTree>
    <p:extLst>
      <p:ext uri="{BB962C8B-B14F-4D97-AF65-F5344CB8AC3E}">
        <p14:creationId xmlns:p14="http://schemas.microsoft.com/office/powerpoint/2010/main" val="32630444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know that for the student example, we need to reduce the Pell grant by $844.17 to return those funds to the Department of Education. We’re going to round the amount required to be returned from $844.17 to $844. Note: if there are adjustments needed to state or institutional aid, it’s important to make all the adjustments at the same time &amp; especially prior to FARP/FARC process to ensure the student has the correct balance due.</a:t>
            </a:r>
          </a:p>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43</a:t>
            </a:fld>
            <a:endParaRPr lang="en-US"/>
          </a:p>
        </p:txBody>
      </p:sp>
    </p:spTree>
    <p:extLst>
      <p:ext uri="{BB962C8B-B14F-4D97-AF65-F5344CB8AC3E}">
        <p14:creationId xmlns:p14="http://schemas.microsoft.com/office/powerpoint/2010/main" val="21296970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making any manual disbursements, ensure that no one on your Team is performing batch disbursements as this could cause double disbursements. Manually disbursing the awards will automatically push the disbursements over to Customer Accounts.</a:t>
            </a:r>
          </a:p>
        </p:txBody>
      </p:sp>
      <p:sp>
        <p:nvSpPr>
          <p:cNvPr id="4" name="Slide Number Placeholder 3"/>
          <p:cNvSpPr>
            <a:spLocks noGrp="1"/>
          </p:cNvSpPr>
          <p:nvPr>
            <p:ph type="sldNum" sz="quarter" idx="5"/>
          </p:nvPr>
        </p:nvSpPr>
        <p:spPr/>
        <p:txBody>
          <a:bodyPr/>
          <a:lstStyle/>
          <a:p>
            <a:fld id="{87384A02-D147-49A8-A06D-A5C08FF69055}" type="slidenum">
              <a:rPr lang="en-US" smtClean="0"/>
              <a:t>44</a:t>
            </a:fld>
            <a:endParaRPr lang="en-US"/>
          </a:p>
        </p:txBody>
      </p:sp>
    </p:spTree>
    <p:extLst>
      <p:ext uri="{BB962C8B-B14F-4D97-AF65-F5344CB8AC3E}">
        <p14:creationId xmlns:p14="http://schemas.microsoft.com/office/powerpoint/2010/main" val="3927544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 the disbursements are accurate on Customer Accounts &amp; then contact SF to complete the Group Post and any additional steps needed to set the balance on the student’s account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adjustments are done, go back to the worksheet to complete the Student/School Return &amp; Return TIV Aid Notes pages</a:t>
            </a:r>
          </a:p>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45</a:t>
            </a:fld>
            <a:endParaRPr lang="en-US"/>
          </a:p>
        </p:txBody>
      </p:sp>
    </p:spTree>
    <p:extLst>
      <p:ext uri="{BB962C8B-B14F-4D97-AF65-F5344CB8AC3E}">
        <p14:creationId xmlns:p14="http://schemas.microsoft.com/office/powerpoint/2010/main" val="16277241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46</a:t>
            </a:fld>
            <a:endParaRPr lang="en-US"/>
          </a:p>
        </p:txBody>
      </p:sp>
    </p:spTree>
    <p:extLst>
      <p:ext uri="{BB962C8B-B14F-4D97-AF65-F5344CB8AC3E}">
        <p14:creationId xmlns:p14="http://schemas.microsoft.com/office/powerpoint/2010/main" val="4208947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the Pell has been adjusted &amp; disbursed, the School Return Status can be flipped to “Completed” &amp; a date entered into the Funds Return Date field. </a:t>
            </a:r>
          </a:p>
          <a:p>
            <a:endParaRPr lang="en-US" dirty="0"/>
          </a:p>
          <a:p>
            <a:r>
              <a:rPr lang="en-US" dirty="0"/>
              <a:t>If an overpayment is due, fill out the fields in the Student Return of Funds section (as applicable)</a:t>
            </a:r>
          </a:p>
          <a:p>
            <a:pPr marL="404813" indent="-285750">
              <a:buFont typeface="Arial" panose="020B0604020202020204" pitchFamily="34" charset="0"/>
              <a:buChar char="•"/>
            </a:pPr>
            <a:r>
              <a:rPr lang="en-US" sz="1100" dirty="0"/>
              <a:t>Once the student responds, complete the Student Response Information section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student does not need to return funds, update the Student Return Status field to complete.</a:t>
            </a:r>
          </a:p>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47</a:t>
            </a:fld>
            <a:endParaRPr lang="en-US"/>
          </a:p>
        </p:txBody>
      </p:sp>
    </p:spTree>
    <p:extLst>
      <p:ext uri="{BB962C8B-B14F-4D97-AF65-F5344CB8AC3E}">
        <p14:creationId xmlns:p14="http://schemas.microsoft.com/office/powerpoint/2010/main" val="27131997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enter in a comment into the notes field &amp; the note will be timestamped. The timestamp will update anytime the note is edited &amp; saved. </a:t>
            </a:r>
          </a:p>
          <a:p>
            <a:endParaRPr lang="en-US" dirty="0"/>
          </a:p>
          <a:p>
            <a:r>
              <a:rPr lang="en-US" dirty="0"/>
              <a:t>If you want to use this page for documentation purposes &amp; you find that you need to amend or add to your note, add an effective dated row, enter the new comment and save. The new note will have a new timestamp &amp; the original note will retain the original timestamp.</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not updated the Overall Status, return to the Return TIV Aid tab &amp; change the status to Completed.</a:t>
            </a:r>
          </a:p>
        </p:txBody>
      </p:sp>
      <p:sp>
        <p:nvSpPr>
          <p:cNvPr id="4" name="Slide Number Placeholder 3"/>
          <p:cNvSpPr>
            <a:spLocks noGrp="1"/>
          </p:cNvSpPr>
          <p:nvPr>
            <p:ph type="sldNum" sz="quarter" idx="10"/>
          </p:nvPr>
        </p:nvSpPr>
        <p:spPr/>
        <p:txBody>
          <a:bodyPr/>
          <a:lstStyle/>
          <a:p>
            <a:fld id="{87384A02-D147-49A8-A06D-A5C08FF69055}" type="slidenum">
              <a:rPr lang="en-US" smtClean="0"/>
              <a:t>48</a:t>
            </a:fld>
            <a:endParaRPr lang="en-US"/>
          </a:p>
        </p:txBody>
      </p:sp>
    </p:spTree>
    <p:extLst>
      <p:ext uri="{BB962C8B-B14F-4D97-AF65-F5344CB8AC3E}">
        <p14:creationId xmlns:p14="http://schemas.microsoft.com/office/powerpoint/2010/main" val="7186203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49</a:t>
            </a:fld>
            <a:endParaRPr lang="en-US"/>
          </a:p>
        </p:txBody>
      </p:sp>
    </p:spTree>
    <p:extLst>
      <p:ext uri="{BB962C8B-B14F-4D97-AF65-F5344CB8AC3E}">
        <p14:creationId xmlns:p14="http://schemas.microsoft.com/office/powerpoint/2010/main" val="23569089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Manually assign the F05 Service Indicator by selecting [+] Add Service Indicator</a:t>
            </a:r>
          </a:p>
        </p:txBody>
      </p:sp>
      <p:sp>
        <p:nvSpPr>
          <p:cNvPr id="4" name="Slide Number Placeholder 3"/>
          <p:cNvSpPr>
            <a:spLocks noGrp="1"/>
          </p:cNvSpPr>
          <p:nvPr>
            <p:ph type="sldNum" sz="quarter" idx="5"/>
          </p:nvPr>
        </p:nvSpPr>
        <p:spPr/>
        <p:txBody>
          <a:bodyPr/>
          <a:lstStyle/>
          <a:p>
            <a:fld id="{87384A02-D147-49A8-A06D-A5C08FF69055}" type="slidenum">
              <a:rPr lang="en-US" smtClean="0"/>
              <a:t>50</a:t>
            </a:fld>
            <a:endParaRPr lang="en-US"/>
          </a:p>
        </p:txBody>
      </p:sp>
    </p:spTree>
    <p:extLst>
      <p:ext uri="{BB962C8B-B14F-4D97-AF65-F5344CB8AC3E}">
        <p14:creationId xmlns:p14="http://schemas.microsoft.com/office/powerpoint/2010/main" val="4903077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Once students who owe a repayment are identified; assign the F05 Service Indicator and appropriate Reason Code to prevent future Financial Aid disbursements &amp; refunds from posting to a student account.</a:t>
            </a:r>
          </a:p>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51</a:t>
            </a:fld>
            <a:endParaRPr lang="en-US"/>
          </a:p>
        </p:txBody>
      </p:sp>
    </p:spTree>
    <p:extLst>
      <p:ext uri="{BB962C8B-B14F-4D97-AF65-F5344CB8AC3E}">
        <p14:creationId xmlns:p14="http://schemas.microsoft.com/office/powerpoint/2010/main" val="15815270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R2T4 processing is complete – the F03 can be manually removed or removed in batch</a:t>
            </a:r>
          </a:p>
        </p:txBody>
      </p:sp>
      <p:sp>
        <p:nvSpPr>
          <p:cNvPr id="4" name="Slide Number Placeholder 3"/>
          <p:cNvSpPr>
            <a:spLocks noGrp="1"/>
          </p:cNvSpPr>
          <p:nvPr>
            <p:ph type="sldNum" sz="quarter" idx="10"/>
          </p:nvPr>
        </p:nvSpPr>
        <p:spPr/>
        <p:txBody>
          <a:bodyPr/>
          <a:lstStyle/>
          <a:p>
            <a:fld id="{87384A02-D147-49A8-A06D-A5C08FF69055}" type="slidenum">
              <a:rPr lang="en-US" smtClean="0"/>
              <a:t>52</a:t>
            </a:fld>
            <a:endParaRPr lang="en-US"/>
          </a:p>
        </p:txBody>
      </p:sp>
    </p:spTree>
    <p:extLst>
      <p:ext uri="{BB962C8B-B14F-4D97-AF65-F5344CB8AC3E}">
        <p14:creationId xmlns:p14="http://schemas.microsoft.com/office/powerpoint/2010/main" val="1388492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nSpc>
                <a:spcPct val="107000"/>
              </a:lnSpc>
              <a:spcBef>
                <a:spcPts val="0"/>
              </a:spcBef>
              <a:spcAft>
                <a:spcPts val="800"/>
              </a:spcAft>
            </a:pPr>
            <a:r>
              <a:rPr lang="en-US" sz="1700" dirty="0"/>
              <a:t>Here’s an overview &amp; we’ll go into more detail in later slides.</a:t>
            </a:r>
          </a:p>
          <a:p>
            <a:pPr marL="0" lvl="1">
              <a:lnSpc>
                <a:spcPct val="107000"/>
              </a:lnSpc>
              <a:spcBef>
                <a:spcPts val="0"/>
              </a:spcBef>
              <a:spcAft>
                <a:spcPts val="800"/>
              </a:spcAft>
            </a:pPr>
            <a:endParaRPr lang="en-US" sz="1700" dirty="0"/>
          </a:p>
          <a:p>
            <a:pPr marL="0" lvl="1">
              <a:lnSpc>
                <a:spcPct val="107000"/>
              </a:lnSpc>
              <a:spcBef>
                <a:spcPts val="0"/>
              </a:spcBef>
              <a:spcAft>
                <a:spcPts val="800"/>
              </a:spcAft>
            </a:pPr>
            <a:r>
              <a:rPr lang="en-US" sz="1700" dirty="0"/>
              <a:t>The first step is to run the process to assign the F03 Service Indicator. This is also outlined the R2T4 Processing Guide BPG.</a:t>
            </a:r>
          </a:p>
          <a:p>
            <a:pPr marL="0" lvl="1">
              <a:lnSpc>
                <a:spcPct val="107000"/>
              </a:lnSpc>
              <a:spcBef>
                <a:spcPts val="0"/>
              </a:spcBef>
              <a:spcAft>
                <a:spcPts val="800"/>
              </a:spcAft>
            </a:pPr>
            <a:r>
              <a:rPr lang="en-US" sz="1700" dirty="0"/>
              <a:t>Then, look for the institutional determination date &amp; withdrawal date/last date of attendance (LDA)</a:t>
            </a:r>
          </a:p>
          <a:p>
            <a:pPr marL="0" lvl="2">
              <a:lnSpc>
                <a:spcPct val="107000"/>
              </a:lnSpc>
              <a:spcBef>
                <a:spcPts val="0"/>
              </a:spcBef>
              <a:spcAft>
                <a:spcPts val="800"/>
              </a:spcAft>
            </a:pPr>
            <a:r>
              <a:rPr lang="en-US" sz="1700" dirty="0"/>
              <a:t>Determine institutional charges</a:t>
            </a:r>
          </a:p>
          <a:p>
            <a:pPr marL="0" lvl="2">
              <a:lnSpc>
                <a:spcPct val="107000"/>
              </a:lnSpc>
              <a:spcBef>
                <a:spcPts val="0"/>
              </a:spcBef>
              <a:spcAft>
                <a:spcPts val="800"/>
              </a:spcAft>
            </a:pPr>
            <a:r>
              <a:rPr lang="en-US" sz="1700" dirty="0"/>
              <a:t>Confirm the federal award amounts are accurate prior to R2T4 calculation</a:t>
            </a:r>
          </a:p>
          <a:p>
            <a:pPr marL="742950" lvl="3" indent="-285750">
              <a:lnSpc>
                <a:spcPct val="107000"/>
              </a:lnSpc>
              <a:spcBef>
                <a:spcPts val="0"/>
              </a:spcBef>
              <a:spcAft>
                <a:spcPts val="8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6</a:t>
            </a:fld>
            <a:endParaRPr lang="en-US"/>
          </a:p>
        </p:txBody>
      </p:sp>
    </p:spTree>
    <p:extLst>
      <p:ext uri="{BB962C8B-B14F-4D97-AF65-F5344CB8AC3E}">
        <p14:creationId xmlns:p14="http://schemas.microsoft.com/office/powerpoint/2010/main" val="9806014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Once you have completed R2T4 processing, release the F03. If not all students are reviewed on the same day, the indicator can also be removed manually. If removed in batch, navigate to the Mass Release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rPr>
              <a:t>Enter the following:</a:t>
            </a:r>
          </a:p>
          <a:p>
            <a:pPr marL="342900" marR="0" lvl="0" indent="-342900">
              <a:lnSpc>
                <a:spcPct val="115000"/>
              </a:lnSpc>
              <a:spcBef>
                <a:spcPts val="0"/>
              </a:spcBef>
              <a:spcAft>
                <a:spcPts val="0"/>
              </a:spcAft>
              <a:buFont typeface="Arial" panose="020B0604020202020204" pitchFamily="34" charset="0"/>
              <a:buChar char="●"/>
            </a:pPr>
            <a:r>
              <a:rPr lang="en-US" sz="1800" dirty="0">
                <a:solidFill>
                  <a:srgbClr val="000000"/>
                </a:solidFill>
                <a:effectLst/>
                <a:latin typeface="Noto Sans Symbols"/>
                <a:ea typeface="Noto Sans Symbols"/>
                <a:cs typeface="Noto Sans Symbols"/>
              </a:rPr>
              <a:t>Selection Tool = PS Query</a:t>
            </a:r>
            <a:endParaRPr lang="en-US" sz="1800" dirty="0">
              <a:effectLst/>
              <a:latin typeface="Noto Sans Symbols"/>
              <a:ea typeface="Noto Sans Symbols"/>
              <a:cs typeface="Noto Sans Symbols"/>
            </a:endParaRPr>
          </a:p>
          <a:p>
            <a:pPr marL="342900" marR="0" lvl="0" indent="-342900">
              <a:lnSpc>
                <a:spcPct val="115000"/>
              </a:lnSpc>
              <a:spcBef>
                <a:spcPts val="0"/>
              </a:spcBef>
              <a:spcAft>
                <a:spcPts val="0"/>
              </a:spcAft>
              <a:buFont typeface="Arial" panose="020B0604020202020204" pitchFamily="34" charset="0"/>
              <a:buChar char="●"/>
            </a:pPr>
            <a:r>
              <a:rPr lang="en-US" sz="1800" dirty="0">
                <a:solidFill>
                  <a:srgbClr val="000000"/>
                </a:solidFill>
                <a:effectLst/>
                <a:latin typeface="Noto Sans Symbols"/>
                <a:ea typeface="Noto Sans Symbols"/>
                <a:cs typeface="Noto Sans Symbols"/>
              </a:rPr>
              <a:t>Query Name = CTC_FA_WAIVE_R2T4_SRV_IND</a:t>
            </a:r>
            <a:endParaRPr lang="en-US" sz="1800" dirty="0">
              <a:effectLst/>
              <a:latin typeface="Noto Sans Symbols"/>
              <a:ea typeface="Noto Sans Symbols"/>
              <a:cs typeface="Noto Sans Symbols"/>
            </a:endParaRPr>
          </a:p>
          <a:p>
            <a:pPr marL="342900" marR="0" lvl="0" indent="-342900">
              <a:lnSpc>
                <a:spcPct val="115000"/>
              </a:lnSpc>
              <a:spcBef>
                <a:spcPts val="0"/>
              </a:spcBef>
              <a:spcAft>
                <a:spcPts val="0"/>
              </a:spcAft>
              <a:buFont typeface="Arial" panose="020B0604020202020204" pitchFamily="34" charset="0"/>
              <a:buChar char="●"/>
            </a:pPr>
            <a:r>
              <a:rPr lang="en-US" sz="1800" dirty="0">
                <a:solidFill>
                  <a:srgbClr val="000000"/>
                </a:solidFill>
                <a:effectLst/>
                <a:latin typeface="Noto Sans Symbols"/>
                <a:ea typeface="Noto Sans Symbols"/>
                <a:cs typeface="Noto Sans Symbols"/>
              </a:rPr>
              <a:t>Institution</a:t>
            </a:r>
            <a:endParaRPr lang="en-US" sz="1800" dirty="0">
              <a:effectLst/>
              <a:latin typeface="Noto Sans Symbols"/>
              <a:ea typeface="Noto Sans Symbols"/>
              <a:cs typeface="Noto Sans Symbols"/>
            </a:endParaRPr>
          </a:p>
          <a:p>
            <a:pPr marL="342900" marR="0" lvl="0" indent="-342900">
              <a:lnSpc>
                <a:spcPct val="115000"/>
              </a:lnSpc>
              <a:spcBef>
                <a:spcPts val="0"/>
              </a:spcBef>
              <a:spcAft>
                <a:spcPts val="0"/>
              </a:spcAft>
              <a:buFont typeface="Arial" panose="020B0604020202020204" pitchFamily="34" charset="0"/>
              <a:buChar char="●"/>
            </a:pPr>
            <a:r>
              <a:rPr lang="en-US" sz="1800" dirty="0">
                <a:solidFill>
                  <a:srgbClr val="000000"/>
                </a:solidFill>
                <a:effectLst/>
                <a:latin typeface="Noto Sans Symbols"/>
                <a:ea typeface="Noto Sans Symbols"/>
                <a:cs typeface="Noto Sans Symbols"/>
              </a:rPr>
              <a:t>Service Indicator = F03</a:t>
            </a:r>
            <a:endParaRPr lang="en-US" sz="1800" dirty="0">
              <a:effectLst/>
              <a:latin typeface="Noto Sans Symbols"/>
              <a:ea typeface="Noto Sans Symbols"/>
              <a:cs typeface="Noto Sans Symbols"/>
            </a:endParaRPr>
          </a:p>
          <a:p>
            <a:pPr marL="342900" marR="0" lvl="0" indent="-342900">
              <a:lnSpc>
                <a:spcPct val="115000"/>
              </a:lnSpc>
              <a:spcBef>
                <a:spcPts val="0"/>
              </a:spcBef>
              <a:spcAft>
                <a:spcPts val="600"/>
              </a:spcAft>
              <a:buFont typeface="Arial" panose="020B0604020202020204" pitchFamily="34" charset="0"/>
              <a:buChar char="●"/>
            </a:pPr>
            <a:r>
              <a:rPr lang="en-US" sz="1800" dirty="0">
                <a:solidFill>
                  <a:srgbClr val="000000"/>
                </a:solidFill>
                <a:effectLst/>
                <a:latin typeface="Noto Sans Symbols"/>
                <a:ea typeface="Noto Sans Symbols"/>
                <a:cs typeface="Noto Sans Symbols"/>
              </a:rPr>
              <a:t>Reason = FATIV</a:t>
            </a:r>
            <a:endParaRPr lang="en-US" sz="1800" dirty="0">
              <a:effectLst/>
              <a:latin typeface="Noto Sans Symbols"/>
              <a:ea typeface="Noto Sans Symbols"/>
              <a:cs typeface="Noto Sans Symbols"/>
            </a:endParaRPr>
          </a:p>
          <a:p>
            <a:pPr marL="0" marR="0">
              <a:lnSpc>
                <a:spcPct val="115000"/>
              </a:lnSpc>
              <a:spcBef>
                <a:spcPts val="0"/>
              </a:spcBef>
              <a:spcAft>
                <a:spcPts val="600"/>
              </a:spcAft>
            </a:pPr>
            <a:endParaRPr lang="en-US" sz="1800" dirty="0">
              <a:effectLst/>
              <a:latin typeface="Calibri" panose="020F0502020204030204" pitchFamily="34" charset="0"/>
              <a:ea typeface="Calibri" panose="020F0502020204030204" pitchFamily="34" charset="0"/>
            </a:endParaRPr>
          </a:p>
          <a:p>
            <a:pPr marL="0" marR="0">
              <a:lnSpc>
                <a:spcPct val="115000"/>
              </a:lnSpc>
              <a:spcBef>
                <a:spcPts val="0"/>
              </a:spcBef>
              <a:spcAft>
                <a:spcPts val="600"/>
              </a:spcAft>
            </a:pPr>
            <a:r>
              <a:rPr lang="en-US" sz="1800" dirty="0">
                <a:effectLst/>
                <a:latin typeface="Calibri" panose="020F0502020204030204" pitchFamily="34" charset="0"/>
                <a:ea typeface="Calibri" panose="020F0502020204030204" pitchFamily="34" charset="0"/>
              </a:rPr>
              <a:t>If a specific term was used for the Start and End Term codes to mass assign the service indicator enter that code in the Start Term fields. If a date range was used, then enter the dates for the Start Date or End Date fields. </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rPr>
              <a:t>Click </a:t>
            </a:r>
            <a:r>
              <a:rPr lang="en-US" sz="1800" b="1" dirty="0">
                <a:effectLst/>
                <a:latin typeface="Calibri" panose="020F0502020204030204" pitchFamily="34" charset="0"/>
                <a:ea typeface="Calibri" panose="020F0502020204030204" pitchFamily="34" charset="0"/>
              </a:rPr>
              <a:t>Edit Prompts</a:t>
            </a:r>
            <a:r>
              <a:rPr lang="en-US" sz="1800" dirty="0">
                <a:effectLst/>
                <a:latin typeface="Calibri" panose="020F0502020204030204" pitchFamily="34" charset="0"/>
                <a:ea typeface="Calibri" panose="020F0502020204030204" pitchFamily="34" charset="0"/>
              </a:rPr>
              <a:t> and enter the following:</a:t>
            </a:r>
          </a:p>
          <a:p>
            <a:pPr marL="342900" marR="0" lvl="0" indent="-342900">
              <a:lnSpc>
                <a:spcPct val="115000"/>
              </a:lnSpc>
              <a:spcBef>
                <a:spcPts val="0"/>
              </a:spcBef>
              <a:spcAft>
                <a:spcPts val="0"/>
              </a:spcAft>
              <a:buFont typeface="Arial" panose="020B0604020202020204" pitchFamily="34" charset="0"/>
              <a:buChar char="●"/>
            </a:pPr>
            <a:r>
              <a:rPr lang="en-US" sz="1800" dirty="0">
                <a:solidFill>
                  <a:srgbClr val="000000"/>
                </a:solidFill>
                <a:effectLst/>
                <a:latin typeface="Noto Sans Symbols"/>
                <a:ea typeface="Noto Sans Symbols"/>
                <a:cs typeface="Noto Sans Symbols"/>
              </a:rPr>
              <a:t>Institution</a:t>
            </a:r>
            <a:endParaRPr lang="en-US" sz="1800" dirty="0">
              <a:effectLst/>
              <a:latin typeface="Noto Sans Symbols"/>
              <a:ea typeface="Noto Sans Symbols"/>
              <a:cs typeface="Noto Sans Symbols"/>
            </a:endParaRPr>
          </a:p>
          <a:p>
            <a:pPr marL="342900" marR="0" lvl="0" indent="-342900">
              <a:lnSpc>
                <a:spcPct val="115000"/>
              </a:lnSpc>
              <a:spcBef>
                <a:spcPts val="0"/>
              </a:spcBef>
              <a:spcAft>
                <a:spcPts val="0"/>
              </a:spcAft>
              <a:buFont typeface="Arial" panose="020B0604020202020204" pitchFamily="34" charset="0"/>
              <a:buChar char="●"/>
            </a:pPr>
            <a:r>
              <a:rPr lang="en-US" sz="1800" dirty="0">
                <a:solidFill>
                  <a:srgbClr val="000000"/>
                </a:solidFill>
                <a:effectLst/>
                <a:latin typeface="Noto Sans Symbols"/>
                <a:ea typeface="Noto Sans Symbols"/>
                <a:cs typeface="Noto Sans Symbols"/>
              </a:rPr>
              <a:t>Active Term</a:t>
            </a:r>
            <a:endParaRPr lang="en-US" sz="1800" dirty="0">
              <a:effectLst/>
              <a:latin typeface="Noto Sans Symbols"/>
              <a:ea typeface="Noto Sans Symbols"/>
              <a:cs typeface="Noto Sans Symbols"/>
            </a:endParaRPr>
          </a:p>
          <a:p>
            <a:pPr marL="342900" marR="0" lvl="0" indent="-342900">
              <a:lnSpc>
                <a:spcPct val="115000"/>
              </a:lnSpc>
              <a:spcBef>
                <a:spcPts val="0"/>
              </a:spcBef>
              <a:spcAft>
                <a:spcPts val="600"/>
              </a:spcAft>
              <a:buFont typeface="Arial" panose="020B0604020202020204" pitchFamily="34" charset="0"/>
              <a:buChar char="●"/>
            </a:pPr>
            <a:r>
              <a:rPr lang="en-US" sz="1800" dirty="0">
                <a:solidFill>
                  <a:srgbClr val="000000"/>
                </a:solidFill>
                <a:effectLst/>
                <a:latin typeface="Noto Sans Symbols"/>
                <a:ea typeface="Noto Sans Symbols"/>
                <a:cs typeface="Noto Sans Symbols"/>
              </a:rPr>
              <a:t>Aid Year</a:t>
            </a:r>
            <a:endParaRPr lang="en-US" sz="1800" dirty="0">
              <a:effectLst/>
              <a:latin typeface="Noto Sans Symbols"/>
              <a:ea typeface="Noto Sans Symbols"/>
              <a:cs typeface="Noto Sans Symbols"/>
            </a:endParaRPr>
          </a:p>
          <a:p>
            <a:endParaRPr lang="en-US" b="1" dirty="0"/>
          </a:p>
        </p:txBody>
      </p:sp>
      <p:sp>
        <p:nvSpPr>
          <p:cNvPr id="4" name="Slide Number Placeholder 3"/>
          <p:cNvSpPr>
            <a:spLocks noGrp="1"/>
          </p:cNvSpPr>
          <p:nvPr>
            <p:ph type="sldNum" sz="quarter" idx="10"/>
          </p:nvPr>
        </p:nvSpPr>
        <p:spPr/>
        <p:txBody>
          <a:bodyPr/>
          <a:lstStyle/>
          <a:p>
            <a:fld id="{87384A02-D147-49A8-A06D-A5C08FF69055}" type="slidenum">
              <a:rPr lang="en-US" smtClean="0"/>
              <a:t>53</a:t>
            </a:fld>
            <a:endParaRPr lang="en-US"/>
          </a:p>
        </p:txBody>
      </p:sp>
    </p:spTree>
    <p:extLst>
      <p:ext uri="{BB962C8B-B14F-4D97-AF65-F5344CB8AC3E}">
        <p14:creationId xmlns:p14="http://schemas.microsoft.com/office/powerpoint/2010/main" val="41452916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do an example together! We’ll go through all the activities for completing the R2T4 for Winter quarter</a:t>
            </a:r>
          </a:p>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54</a:t>
            </a:fld>
            <a:endParaRPr lang="en-US"/>
          </a:p>
        </p:txBody>
      </p:sp>
    </p:spTree>
    <p:extLst>
      <p:ext uri="{BB962C8B-B14F-4D97-AF65-F5344CB8AC3E}">
        <p14:creationId xmlns:p14="http://schemas.microsoft.com/office/powerpoint/2010/main" val="37557405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55</a:t>
            </a:fld>
            <a:endParaRPr lang="en-US"/>
          </a:p>
        </p:txBody>
      </p:sp>
    </p:spTree>
    <p:extLst>
      <p:ext uri="{BB962C8B-B14F-4D97-AF65-F5344CB8AC3E}">
        <p14:creationId xmlns:p14="http://schemas.microsoft.com/office/powerpoint/2010/main" val="13668749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R2T4 queries that might be useful for your processing</a:t>
            </a:r>
          </a:p>
        </p:txBody>
      </p:sp>
      <p:sp>
        <p:nvSpPr>
          <p:cNvPr id="4" name="Slide Number Placeholder 3"/>
          <p:cNvSpPr>
            <a:spLocks noGrp="1"/>
          </p:cNvSpPr>
          <p:nvPr>
            <p:ph type="sldNum" sz="quarter" idx="5"/>
          </p:nvPr>
        </p:nvSpPr>
        <p:spPr/>
        <p:txBody>
          <a:bodyPr/>
          <a:lstStyle/>
          <a:p>
            <a:fld id="{87384A02-D147-49A8-A06D-A5C08FF69055}" type="slidenum">
              <a:rPr lang="en-US" smtClean="0"/>
              <a:t>56</a:t>
            </a:fld>
            <a:endParaRPr lang="en-US"/>
          </a:p>
        </p:txBody>
      </p:sp>
    </p:spTree>
    <p:extLst>
      <p:ext uri="{BB962C8B-B14F-4D97-AF65-F5344CB8AC3E}">
        <p14:creationId xmlns:p14="http://schemas.microsoft.com/office/powerpoint/2010/main" val="23751064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58</a:t>
            </a:fld>
            <a:endParaRPr lang="en-US"/>
          </a:p>
        </p:txBody>
      </p:sp>
    </p:spTree>
    <p:extLst>
      <p:ext uri="{BB962C8B-B14F-4D97-AF65-F5344CB8AC3E}">
        <p14:creationId xmlns:p14="http://schemas.microsoft.com/office/powerpoint/2010/main" val="3232523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7</a:t>
            </a:fld>
            <a:endParaRPr lang="en-US"/>
          </a:p>
        </p:txBody>
      </p:sp>
    </p:spTree>
    <p:extLst>
      <p:ext uri="{BB962C8B-B14F-4D97-AF65-F5344CB8AC3E}">
        <p14:creationId xmlns:p14="http://schemas.microsoft.com/office/powerpoint/2010/main" val="969852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Institution &amp; Query prompts should be for your college &amp; aid year/term that you are reviewing students for R2T4. Enter a start term &amp; start date. You can also enter an end term if desired or leave the field blank. Be sure to select “Preview Selection Results” to confirm the F03 will be assigned prior to selecting the Run button</a:t>
            </a:r>
          </a:p>
        </p:txBody>
      </p:sp>
      <p:sp>
        <p:nvSpPr>
          <p:cNvPr id="4" name="Slide Number Placeholder 3"/>
          <p:cNvSpPr>
            <a:spLocks noGrp="1"/>
          </p:cNvSpPr>
          <p:nvPr>
            <p:ph type="sldNum" sz="quarter" idx="10"/>
          </p:nvPr>
        </p:nvSpPr>
        <p:spPr/>
        <p:txBody>
          <a:bodyPr/>
          <a:lstStyle/>
          <a:p>
            <a:fld id="{87384A02-D147-49A8-A06D-A5C08FF69055}" type="slidenum">
              <a:rPr lang="en-US" smtClean="0"/>
              <a:t>8</a:t>
            </a:fld>
            <a:endParaRPr lang="en-US"/>
          </a:p>
        </p:txBody>
      </p:sp>
    </p:spTree>
    <p:extLst>
      <p:ext uri="{BB962C8B-B14F-4D97-AF65-F5344CB8AC3E}">
        <p14:creationId xmlns:p14="http://schemas.microsoft.com/office/powerpoint/2010/main" val="465731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the CTC_FA_SERVICE_INDICATOR_LIST query on Query Viewer to identify your list of students who may need to be reviewed for R2T4</a:t>
            </a:r>
          </a:p>
        </p:txBody>
      </p:sp>
      <p:sp>
        <p:nvSpPr>
          <p:cNvPr id="4" name="Slide Number Placeholder 3"/>
          <p:cNvSpPr>
            <a:spLocks noGrp="1"/>
          </p:cNvSpPr>
          <p:nvPr>
            <p:ph type="sldNum" sz="quarter" idx="5"/>
          </p:nvPr>
        </p:nvSpPr>
        <p:spPr/>
        <p:txBody>
          <a:bodyPr/>
          <a:lstStyle/>
          <a:p>
            <a:fld id="{87384A02-D147-49A8-A06D-A5C08FF69055}" type="slidenum">
              <a:rPr lang="en-US" smtClean="0"/>
              <a:t>9</a:t>
            </a:fld>
            <a:endParaRPr lang="en-US"/>
          </a:p>
        </p:txBody>
      </p:sp>
    </p:spTree>
    <p:extLst>
      <p:ext uri="{BB962C8B-B14F-4D97-AF65-F5344CB8AC3E}">
        <p14:creationId xmlns:p14="http://schemas.microsoft.com/office/powerpoint/2010/main" val="1551520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0">
              <a:lnSpc>
                <a:spcPct val="107000"/>
              </a:lnSpc>
              <a:spcBef>
                <a:spcPts val="0"/>
              </a:spcBef>
              <a:spcAft>
                <a:spcPts val="800"/>
              </a:spcAft>
              <a:buNone/>
            </a:pPr>
            <a:r>
              <a:rPr lang="en-US" sz="1900" dirty="0"/>
              <a:t>Because there are multiple pages where you may be able to find this information, however, it’s important to discuss with Student Records how they are determining the date of withdrawal, last date of attendance &amp; institutional determination date to ensure you are in compliance.</a:t>
            </a:r>
          </a:p>
          <a:p>
            <a:pPr marL="0" lvl="2" indent="0">
              <a:lnSpc>
                <a:spcPct val="107000"/>
              </a:lnSpc>
              <a:spcBef>
                <a:spcPts val="0"/>
              </a:spcBef>
              <a:spcAft>
                <a:spcPts val="800"/>
              </a:spcAft>
              <a:buNone/>
            </a:pPr>
            <a:endParaRPr lang="en-US" sz="1900" dirty="0"/>
          </a:p>
          <a:p>
            <a:pPr marL="0" lvl="2" indent="0">
              <a:lnSpc>
                <a:spcPct val="107000"/>
              </a:lnSpc>
              <a:spcBef>
                <a:spcPts val="0"/>
              </a:spcBef>
              <a:spcAft>
                <a:spcPts val="800"/>
              </a:spcAft>
              <a:buNone/>
            </a:pPr>
            <a:r>
              <a:rPr lang="en-US" sz="1900" dirty="0"/>
              <a:t>Note: If student withdrew in the first week of the quarter, determine enrollment level at time of withdrawal on Enrollment Request Search &amp; Student Services Center</a:t>
            </a:r>
          </a:p>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10</a:t>
            </a:fld>
            <a:endParaRPr lang="en-US"/>
          </a:p>
        </p:txBody>
      </p:sp>
    </p:spTree>
    <p:extLst>
      <p:ext uri="{BB962C8B-B14F-4D97-AF65-F5344CB8AC3E}">
        <p14:creationId xmlns:p14="http://schemas.microsoft.com/office/powerpoint/2010/main" val="5271022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13" name="Title 1"/>
          <p:cNvSpPr>
            <a:spLocks noGrp="1"/>
          </p:cNvSpPr>
          <p:nvPr>
            <p:ph type="title" hasCustomPrompt="1"/>
          </p:nvPr>
        </p:nvSpPr>
        <p:spPr>
          <a:xfrm>
            <a:off x="369888" y="3863685"/>
            <a:ext cx="8336975" cy="999259"/>
          </a:xfrm>
          <a:prstGeom prst="rect">
            <a:avLst/>
          </a:prstGeom>
        </p:spPr>
        <p:txBody>
          <a:bodyPr/>
          <a:lstStyle>
            <a:lvl1pPr>
              <a:defRPr sz="48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Subheading</a:t>
            </a:r>
          </a:p>
        </p:txBody>
      </p:sp>
      <p:sp>
        <p:nvSpPr>
          <p:cNvPr id="19" name="Text Placeholder 18"/>
          <p:cNvSpPr>
            <a:spLocks noGrp="1"/>
          </p:cNvSpPr>
          <p:nvPr>
            <p:ph type="body" sz="quarter" idx="10" hasCustomPrompt="1"/>
          </p:nvPr>
        </p:nvSpPr>
        <p:spPr>
          <a:xfrm>
            <a:off x="369888" y="5769402"/>
            <a:ext cx="4614862" cy="758825"/>
          </a:xfrm>
          <a:prstGeom prst="rect">
            <a:avLst/>
          </a:prstGeom>
        </p:spPr>
        <p:txBody>
          <a:bodyPr/>
          <a:lstStyle>
            <a:lvl1pPr marL="0" indent="0">
              <a:buNone/>
              <a:defRPr sz="2000" baseline="0">
                <a:solidFill>
                  <a:srgbClr val="003764"/>
                </a:solidFill>
              </a:defRPr>
            </a:lvl1pPr>
          </a:lstStyle>
          <a:p>
            <a:pPr lvl="0"/>
            <a:r>
              <a:rPr lang="en-US" dirty="0"/>
              <a:t>Presenter(s)</a:t>
            </a:r>
            <a:br>
              <a:rPr lang="en-US" dirty="0"/>
            </a:br>
            <a:r>
              <a:rPr lang="en-US" dirty="0"/>
              <a:t>Month Day, Year</a:t>
            </a:r>
          </a:p>
        </p:txBody>
      </p:sp>
    </p:spTree>
    <p:extLst>
      <p:ext uri="{BB962C8B-B14F-4D97-AF65-F5344CB8AC3E}">
        <p14:creationId xmlns:p14="http://schemas.microsoft.com/office/powerpoint/2010/main" val="285463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p:nvPr>
        </p:nvSpPr>
        <p:spPr>
          <a:xfrm>
            <a:off x="623888" y="1709745"/>
            <a:ext cx="7886700" cy="2852737"/>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1/25/2024</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68262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1/25/2024</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
        <p:nvSpPr>
          <p:cNvPr id="6" name="Title 1"/>
          <p:cNvSpPr>
            <a:spLocks noGrp="1"/>
          </p:cNvSpPr>
          <p:nvPr>
            <p:ph type="title"/>
          </p:nvPr>
        </p:nvSpPr>
        <p:spPr>
          <a:xfrm>
            <a:off x="519540" y="294198"/>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7" name="Content Placeholder 2"/>
          <p:cNvSpPr>
            <a:spLocks noGrp="1"/>
          </p:cNvSpPr>
          <p:nvPr>
            <p:ph idx="1"/>
          </p:nvPr>
        </p:nvSpPr>
        <p:spPr>
          <a:xfrm>
            <a:off x="519540" y="1174172"/>
            <a:ext cx="8336975"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7898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hasCustomPrompt="1"/>
          </p:nvPr>
        </p:nvSpPr>
        <p:spPr>
          <a:xfrm>
            <a:off x="628650" y="1476958"/>
            <a:ext cx="7886700" cy="611619"/>
          </a:xfrm>
          <a:prstGeom prst="rect">
            <a:avLst/>
          </a:prstGeom>
        </p:spPr>
        <p:txBody>
          <a:bodyPr/>
          <a:lstStyle>
            <a:lvl1pPr>
              <a:defRPr sz="3500" cap="all" baseline="0">
                <a:solidFill>
                  <a:srgbClr val="003764"/>
                </a:solidFill>
              </a:defRPr>
            </a:lvl1pPr>
          </a:lstStyle>
          <a:p>
            <a:r>
              <a:rPr lang="en-US" dirty="0"/>
              <a:t>Final Slide</a:t>
            </a:r>
          </a:p>
        </p:txBody>
      </p:sp>
      <p:sp>
        <p:nvSpPr>
          <p:cNvPr id="7" name="Text Placeholder 6"/>
          <p:cNvSpPr>
            <a:spLocks noGrp="1"/>
          </p:cNvSpPr>
          <p:nvPr>
            <p:ph type="body" sz="quarter" idx="10" hasCustomPrompt="1"/>
          </p:nvPr>
        </p:nvSpPr>
        <p:spPr>
          <a:xfrm>
            <a:off x="628650" y="2265367"/>
            <a:ext cx="78867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Always use a Final Slide in order to include the Creative Commons footer language in the presentation.</a:t>
            </a:r>
            <a:br>
              <a:rPr lang="en-US" dirty="0"/>
            </a:br>
            <a:r>
              <a:rPr lang="en-US" dirty="0"/>
              <a:t>Ideas for the slide: Contact information; “Thank you;” “Questions?”</a:t>
            </a:r>
          </a:p>
        </p:txBody>
      </p:sp>
      <p:pic>
        <p:nvPicPr>
          <p:cNvPr id="14" name="Picture 13" descr="CC. Creative Commons license, attribution alone">
            <a:extLst>
              <a:ext uri="{FF2B5EF4-FFF2-40B4-BE49-F238E27FC236}">
                <a16:creationId xmlns:a16="http://schemas.microsoft.com/office/drawing/2014/main" id="{55C0BD8F-0D00-4252-96EA-53CD70683007}"/>
              </a:ext>
            </a:extLst>
          </p:cNvPr>
          <p:cNvPicPr>
            <a:picLocks noChangeAspect="1"/>
          </p:cNvPicPr>
          <p:nvPr userDrawn="1"/>
        </p:nvPicPr>
        <p:blipFill>
          <a:blip r:embed="rId4"/>
          <a:stretch>
            <a:fillRect/>
          </a:stretch>
        </p:blipFill>
        <p:spPr>
          <a:xfrm>
            <a:off x="628650" y="6399147"/>
            <a:ext cx="835224" cy="298730"/>
          </a:xfrm>
          <a:prstGeom prst="rect">
            <a:avLst/>
          </a:prstGeom>
        </p:spPr>
      </p:pic>
      <p:sp>
        <p:nvSpPr>
          <p:cNvPr id="10" name="TextBox 9">
            <a:extLst>
              <a:ext uri="{FF2B5EF4-FFF2-40B4-BE49-F238E27FC236}">
                <a16:creationId xmlns:a16="http://schemas.microsoft.com/office/drawing/2014/main" id="{AD9A014E-7345-4161-B6F8-70E7EA234759}"/>
              </a:ext>
            </a:extLst>
          </p:cNvPr>
          <p:cNvSpPr txBox="1"/>
          <p:nvPr userDrawn="1"/>
        </p:nvSpPr>
        <p:spPr>
          <a:xfrm>
            <a:off x="1454322" y="6445499"/>
            <a:ext cx="3784962" cy="207749"/>
          </a:xfrm>
          <a:prstGeom prst="rect">
            <a:avLst/>
          </a:prstGeom>
          <a:noFill/>
        </p:spPr>
        <p:txBody>
          <a:bodyPr wrap="square" rtlCol="0">
            <a:spAutoFit/>
          </a:bodyPr>
          <a:lstStyle/>
          <a:p>
            <a:r>
              <a:rPr lang="en-US" sz="750" b="0" i="1" kern="1200">
                <a:solidFill>
                  <a:schemeClr val="bg1">
                    <a:lumMod val="50000"/>
                  </a:schemeClr>
                </a:solidFill>
                <a:effectLst/>
                <a:latin typeface="+mn-lt"/>
                <a:ea typeface="+mn-ea"/>
                <a:cs typeface="+mn-cs"/>
              </a:rPr>
              <a:t>Except where otherwise noted, this work is licensed under </a:t>
            </a:r>
            <a:r>
              <a:rPr lang="en-US" sz="750" b="0" i="1" u="sng" kern="1200">
                <a:solidFill>
                  <a:schemeClr val="tx1"/>
                </a:solidFill>
                <a:effectLst/>
                <a:latin typeface="+mn-lt"/>
                <a:ea typeface="+mn-ea"/>
                <a:cs typeface="+mn-cs"/>
              </a:rPr>
              <a:t>CC BY 4.0</a:t>
            </a:r>
            <a:r>
              <a:rPr lang="en-US" sz="750" b="0" i="1">
                <a:solidFill>
                  <a:schemeClr val="bg1">
                    <a:lumMod val="50000"/>
                  </a:schemeClr>
                </a:solidFill>
                <a:latin typeface="+mn-lt"/>
              </a:rPr>
              <a:t>.</a:t>
            </a:r>
            <a:endParaRPr lang="en-US" sz="750" b="0" i="1" dirty="0">
              <a:solidFill>
                <a:schemeClr val="bg1">
                  <a:lumMod val="50000"/>
                </a:schemeClr>
              </a:solidFill>
              <a:latin typeface="+mn-lt"/>
            </a:endParaRP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303808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1071040" y="1052215"/>
            <a:ext cx="6426237" cy="2238375"/>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chemeClr val="dk1"/>
              </a:buClr>
              <a:buSzPts val="6000"/>
              <a:buFont typeface="Calibri"/>
              <a:buNone/>
              <a:defRPr sz="421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071040" y="3376911"/>
            <a:ext cx="6426237" cy="1552277"/>
          </a:xfrm>
          <a:prstGeom prst="rect">
            <a:avLst/>
          </a:prstGeom>
          <a:noFill/>
          <a:ln>
            <a:noFill/>
          </a:ln>
        </p:spPr>
        <p:txBody>
          <a:bodyPr spcFirstLastPara="1" wrap="square" lIns="91425" tIns="45700" rIns="91425" bIns="45700" anchor="t" anchorCtr="0">
            <a:normAutofit/>
          </a:bodyPr>
          <a:lstStyle>
            <a:lvl1pPr lvl="0" algn="ctr">
              <a:spcBef>
                <a:spcPts val="337"/>
              </a:spcBef>
              <a:spcAft>
                <a:spcPts val="0"/>
              </a:spcAft>
              <a:buClr>
                <a:schemeClr val="dk1"/>
              </a:buClr>
              <a:buSzPts val="2400"/>
              <a:buNone/>
              <a:defRPr sz="1687"/>
            </a:lvl1pPr>
            <a:lvl2pPr lvl="1" algn="ctr">
              <a:spcBef>
                <a:spcPts val="281"/>
              </a:spcBef>
              <a:spcAft>
                <a:spcPts val="0"/>
              </a:spcAft>
              <a:buClr>
                <a:schemeClr val="dk1"/>
              </a:buClr>
              <a:buSzPts val="2000"/>
              <a:buNone/>
              <a:defRPr sz="1406"/>
            </a:lvl2pPr>
            <a:lvl3pPr lvl="2" algn="ctr">
              <a:spcBef>
                <a:spcPts val="253"/>
              </a:spcBef>
              <a:spcAft>
                <a:spcPts val="0"/>
              </a:spcAft>
              <a:buClr>
                <a:schemeClr val="dk1"/>
              </a:buClr>
              <a:buSzPts val="1800"/>
              <a:buNone/>
              <a:defRPr sz="1265"/>
            </a:lvl3pPr>
            <a:lvl4pPr lvl="3" algn="ctr">
              <a:spcBef>
                <a:spcPts val="225"/>
              </a:spcBef>
              <a:spcAft>
                <a:spcPts val="0"/>
              </a:spcAft>
              <a:buClr>
                <a:schemeClr val="dk1"/>
              </a:buClr>
              <a:buSzPts val="1600"/>
              <a:buNone/>
              <a:defRPr sz="1124"/>
            </a:lvl4pPr>
            <a:lvl5pPr lvl="4" algn="ctr">
              <a:spcBef>
                <a:spcPts val="225"/>
              </a:spcBef>
              <a:spcAft>
                <a:spcPts val="0"/>
              </a:spcAft>
              <a:buClr>
                <a:schemeClr val="dk1"/>
              </a:buClr>
              <a:buSzPts val="1600"/>
              <a:buNone/>
              <a:defRPr sz="1124"/>
            </a:lvl5pPr>
            <a:lvl6pPr lvl="5" algn="ctr">
              <a:spcBef>
                <a:spcPts val="225"/>
              </a:spcBef>
              <a:spcAft>
                <a:spcPts val="0"/>
              </a:spcAft>
              <a:buClr>
                <a:schemeClr val="dk1"/>
              </a:buClr>
              <a:buSzPts val="1600"/>
              <a:buNone/>
              <a:defRPr sz="1124"/>
            </a:lvl6pPr>
            <a:lvl7pPr lvl="6" algn="ctr">
              <a:spcBef>
                <a:spcPts val="225"/>
              </a:spcBef>
              <a:spcAft>
                <a:spcPts val="0"/>
              </a:spcAft>
              <a:buClr>
                <a:schemeClr val="dk1"/>
              </a:buClr>
              <a:buSzPts val="1600"/>
              <a:buNone/>
              <a:defRPr sz="1124"/>
            </a:lvl7pPr>
            <a:lvl8pPr lvl="7" algn="ctr">
              <a:spcBef>
                <a:spcPts val="225"/>
              </a:spcBef>
              <a:spcAft>
                <a:spcPts val="0"/>
              </a:spcAft>
              <a:buClr>
                <a:schemeClr val="dk1"/>
              </a:buClr>
              <a:buSzPts val="1600"/>
              <a:buNone/>
              <a:defRPr sz="1124"/>
            </a:lvl8pPr>
            <a:lvl9pPr lvl="8" algn="ctr">
              <a:spcBef>
                <a:spcPts val="225"/>
              </a:spcBef>
              <a:spcAft>
                <a:spcPts val="0"/>
              </a:spcAft>
              <a:buClr>
                <a:schemeClr val="dk1"/>
              </a:buClr>
              <a:buSzPts val="1600"/>
              <a:buNone/>
              <a:defRPr sz="1124"/>
            </a:lvl9pPr>
          </a:lstStyle>
          <a:p>
            <a:endParaRPr/>
          </a:p>
        </p:txBody>
      </p:sp>
      <p:sp>
        <p:nvSpPr>
          <p:cNvPr id="18" name="Google Shape;18;p3"/>
          <p:cNvSpPr txBox="1">
            <a:spLocks noGrp="1"/>
          </p:cNvSpPr>
          <p:nvPr>
            <p:ph type="dt" idx="10"/>
          </p:nvPr>
        </p:nvSpPr>
        <p:spPr>
          <a:xfrm>
            <a:off x="321312" y="5959078"/>
            <a:ext cx="1499455" cy="34230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2195631" y="5959078"/>
            <a:ext cx="2034975" cy="34230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4605470" y="5959078"/>
            <a:ext cx="1499455" cy="34230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62240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3"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4"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36860" y="1549936"/>
            <a:ext cx="8336975" cy="79707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5" name="Content Placeholder 2"/>
          <p:cNvSpPr>
            <a:spLocks noGrp="1"/>
          </p:cNvSpPr>
          <p:nvPr>
            <p:ph idx="1"/>
          </p:nvPr>
        </p:nvSpPr>
        <p:spPr>
          <a:xfrm>
            <a:off x="536860"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F79CB6C7-AD96-437F-A75B-A1987D8D9ACA}" type="datetime1">
              <a:rPr lang="en-US" smtClean="0"/>
              <a:t>1/25/2024</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06245" y="6483926"/>
            <a:ext cx="467590" cy="237549"/>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custDataLst>
      <p:tags r:id="rId1"/>
    </p:custDataLst>
    <p:extLst>
      <p:ext uri="{BB962C8B-B14F-4D97-AF65-F5344CB8AC3E}">
        <p14:creationId xmlns:p14="http://schemas.microsoft.com/office/powerpoint/2010/main" val="280178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82468" y="1709744"/>
            <a:ext cx="8270588" cy="2852737"/>
          </a:xfrm>
          <a:prstGeom prst="rect">
            <a:avLst/>
          </a:prstGeom>
        </p:spPr>
        <p:txBody>
          <a:bodyPr anchor="b"/>
          <a:lstStyle>
            <a:lvl1pPr>
              <a:defRPr sz="4800" cap="all" baseline="0">
                <a:solidFill>
                  <a:srgbClr val="003764"/>
                </a:solidFill>
              </a:defRPr>
            </a:lvl1pPr>
          </a:lstStyle>
          <a:p>
            <a:r>
              <a:rPr lang="en-US"/>
              <a:t>Click to edit Master title style</a:t>
            </a:r>
            <a:endParaRPr lang="en-US" dirty="0"/>
          </a:p>
        </p:txBody>
      </p:sp>
      <p:sp>
        <p:nvSpPr>
          <p:cNvPr id="15" name="Text Placeholder 2"/>
          <p:cNvSpPr>
            <a:spLocks noGrp="1"/>
          </p:cNvSpPr>
          <p:nvPr>
            <p:ph type="body" idx="1"/>
          </p:nvPr>
        </p:nvSpPr>
        <p:spPr>
          <a:xfrm>
            <a:off x="582468" y="4589469"/>
            <a:ext cx="8270588"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E68BEF8-F67A-4B64-B2F2-CC4AA048128C}" type="datetime1">
              <a:rPr lang="en-US" smtClean="0"/>
              <a:t>1/25/2024</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27394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6" name="Content Placeholder 2"/>
          <p:cNvSpPr>
            <a:spLocks noGrp="1"/>
          </p:cNvSpPr>
          <p:nvPr>
            <p:ph sz="half" idx="1"/>
          </p:nvPr>
        </p:nvSpPr>
        <p:spPr>
          <a:xfrm>
            <a:off x="422561" y="2400300"/>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2"/>
          </p:nvPr>
        </p:nvSpPr>
        <p:spPr>
          <a:xfrm>
            <a:off x="4759271" y="2400304"/>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1001848F-E7F6-4E55-B1DE-CC691BBD4F09}" type="datetime1">
              <a:rPr lang="en-US" smtClean="0"/>
              <a:t>1/25/2024</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42271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063"/>
            <a:ext cx="4067706" cy="1481791"/>
          </a:xfrm>
          <a:prstGeom prst="rect">
            <a:avLst/>
          </a:prstGeom>
        </p:spPr>
      </p:pic>
      <p:sp>
        <p:nvSpPr>
          <p:cNvPr id="16" name="Title 1"/>
          <p:cNvSpPr>
            <a:spLocks noGrp="1"/>
          </p:cNvSpPr>
          <p:nvPr>
            <p:ph type="title"/>
          </p:nvPr>
        </p:nvSpPr>
        <p:spPr>
          <a:xfrm>
            <a:off x="507276" y="1485854"/>
            <a:ext cx="8335388" cy="736311"/>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7" name="Text Placeholder 2"/>
          <p:cNvSpPr>
            <a:spLocks noGrp="1"/>
          </p:cNvSpPr>
          <p:nvPr>
            <p:ph type="body" idx="1"/>
          </p:nvPr>
        </p:nvSpPr>
        <p:spPr>
          <a:xfrm>
            <a:off x="507278" y="2385434"/>
            <a:ext cx="4002378"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507278" y="3003840"/>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4790207" y="3003840"/>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5E48A247-4D0D-4017-954A-CBEE1B524F16}" type="datetime1">
              <a:rPr lang="en-US" smtClean="0"/>
              <a:t>1/25/2024</a:t>
            </a:fld>
            <a:endParaRPr lang="en-US"/>
          </a:p>
        </p:txBody>
      </p:sp>
      <p:sp>
        <p:nvSpPr>
          <p:cNvPr id="2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97436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1" name="Rectangle 10"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3F43D62C-E4AB-4F6C-BB6E-7C3A3BBC5E2B}" type="datetime1">
              <a:rPr lang="en-US" smtClean="0"/>
              <a:t>1/25/2024</a:t>
            </a:fld>
            <a:endParaRPr lang="en-US"/>
          </a:p>
        </p:txBody>
      </p:sp>
      <p:sp>
        <p:nvSpPr>
          <p:cNvPr id="14"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2251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8" name="Rectangle 7"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92275FF0-9E97-4E0A-B533-109FB6621FD2}" type="datetime1">
              <a:rPr lang="en-US" smtClean="0"/>
              <a:t>1/25/2024</a:t>
            </a:fld>
            <a:endParaRPr lang="en-US"/>
          </a:p>
        </p:txBody>
      </p:sp>
      <p:sp>
        <p:nvSpPr>
          <p:cNvPr id="1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92640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86494" y="1385541"/>
            <a:ext cx="3160715"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86494" y="2888673"/>
            <a:ext cx="3160715"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3863540" y="1569027"/>
            <a:ext cx="504146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A3C062AC-1CC2-40A8-B531-F2154AC26E35}" type="datetime1">
              <a:rPr lang="en-US" smtClean="0"/>
              <a:t>1/25/2024</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24553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03370" y="1385541"/>
            <a:ext cx="3358139"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03370" y="2888673"/>
            <a:ext cx="335813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4024047" y="1569026"/>
            <a:ext cx="4839398"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6EA93EB-E55E-4DBB-B6AA-C54A9BA5E4A4}" type="datetime1">
              <a:rPr lang="en-US" smtClean="0"/>
              <a:t>1/25/2024</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37987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33675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1" r:id="rId10"/>
    <p:sldLayoutId id="2147483672" r:id="rId11"/>
    <p:sldLayoutId id="2147483671" r:id="rId12"/>
    <p:sldLayoutId id="214748367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11.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348343" y="827314"/>
            <a:ext cx="8610599" cy="4974772"/>
          </a:xfrm>
          <a:prstGeom prst="rect">
            <a:avLst/>
          </a:prstGeom>
          <a:noFill/>
          <a:ln>
            <a:noFill/>
          </a:ln>
        </p:spPr>
      </p:pic>
      <p:pic>
        <p:nvPicPr>
          <p:cNvPr id="90" name="Google Shape;90;p1"/>
          <p:cNvPicPr preferRelativeResize="0"/>
          <p:nvPr/>
        </p:nvPicPr>
        <p:blipFill rotWithShape="1">
          <a:blip r:embed="rId4">
            <a:alphaModFix/>
          </a:blip>
          <a:srcRect/>
          <a:stretch/>
        </p:blipFill>
        <p:spPr>
          <a:xfrm>
            <a:off x="0" y="0"/>
            <a:ext cx="231206" cy="6858000"/>
          </a:xfrm>
          <a:prstGeom prst="rect">
            <a:avLst/>
          </a:prstGeom>
          <a:noFill/>
          <a:ln>
            <a:noFill/>
          </a:ln>
        </p:spPr>
      </p:pic>
      <p:pic>
        <p:nvPicPr>
          <p:cNvPr id="91" name="Google Shape;91;p1"/>
          <p:cNvPicPr preferRelativeResize="0"/>
          <p:nvPr/>
        </p:nvPicPr>
        <p:blipFill rotWithShape="1">
          <a:blip r:embed="rId5">
            <a:alphaModFix/>
          </a:blip>
          <a:srcRect/>
          <a:stretch/>
        </p:blipFill>
        <p:spPr>
          <a:xfrm>
            <a:off x="2329543" y="1491088"/>
            <a:ext cx="4144018" cy="2540373"/>
          </a:xfrm>
          <a:prstGeom prst="rect">
            <a:avLst/>
          </a:prstGeom>
          <a:noFill/>
          <a:ln>
            <a:noFill/>
          </a:ln>
        </p:spPr>
      </p:pic>
      <p:sp>
        <p:nvSpPr>
          <p:cNvPr id="92" name="Google Shape;92;p1"/>
          <p:cNvSpPr/>
          <p:nvPr/>
        </p:nvSpPr>
        <p:spPr>
          <a:xfrm>
            <a:off x="2075139" y="1494435"/>
            <a:ext cx="2129842" cy="1332105"/>
          </a:xfrm>
          <a:prstGeom prst="rect">
            <a:avLst/>
          </a:prstGeom>
          <a:noFill/>
          <a:ln>
            <a:noFill/>
          </a:ln>
        </p:spPr>
        <p:txBody>
          <a:bodyPr spcFirstLastPara="1" wrap="square" lIns="66940" tIns="66940" rIns="66940" bIns="0" anchor="t" anchorCtr="0">
            <a:noAutofit/>
          </a:bodyPr>
          <a:lstStyle/>
          <a:p>
            <a:pPr algn="r"/>
            <a:r>
              <a:rPr lang="en-US" sz="2530">
                <a:solidFill>
                  <a:srgbClr val="FFFFFF"/>
                </a:solidFill>
                <a:latin typeface="Fira Sans"/>
                <a:ea typeface="Fira Sans"/>
                <a:cs typeface="Fira Sans"/>
                <a:sym typeface="Fira Sans"/>
              </a:rPr>
              <a:t>MEETING</a:t>
            </a:r>
            <a:endParaRPr sz="1265"/>
          </a:p>
          <a:p>
            <a:pPr algn="r"/>
            <a:r>
              <a:rPr lang="en-US" sz="2530">
                <a:solidFill>
                  <a:srgbClr val="FFFFFF"/>
                </a:solidFill>
                <a:latin typeface="Fira Sans"/>
                <a:ea typeface="Fira Sans"/>
                <a:cs typeface="Fira Sans"/>
                <a:sym typeface="Fira Sans"/>
              </a:rPr>
              <a:t>RECORDING</a:t>
            </a:r>
            <a:endParaRPr sz="1265"/>
          </a:p>
          <a:p>
            <a:pPr algn="r"/>
            <a:r>
              <a:rPr lang="en-US" sz="2530">
                <a:solidFill>
                  <a:srgbClr val="FFFFFF"/>
                </a:solidFill>
                <a:latin typeface="Fira Sans"/>
                <a:ea typeface="Fira Sans"/>
                <a:cs typeface="Fira Sans"/>
                <a:sym typeface="Fira Sans"/>
              </a:rPr>
              <a:t>NOTICE</a:t>
            </a:r>
            <a:endParaRPr sz="1265"/>
          </a:p>
        </p:txBody>
      </p:sp>
      <p:sp>
        <p:nvSpPr>
          <p:cNvPr id="93" name="Google Shape;93;p1"/>
          <p:cNvSpPr/>
          <p:nvPr/>
        </p:nvSpPr>
        <p:spPr>
          <a:xfrm>
            <a:off x="4226767" y="1514517"/>
            <a:ext cx="2164918" cy="2945359"/>
          </a:xfrm>
          <a:prstGeom prst="rect">
            <a:avLst/>
          </a:prstGeom>
          <a:noFill/>
          <a:ln>
            <a:noFill/>
          </a:ln>
        </p:spPr>
        <p:txBody>
          <a:bodyPr spcFirstLastPara="1" wrap="square" lIns="66940" tIns="66940" rIns="66940" bIns="0" anchor="t" anchorCtr="0">
            <a:noAutofit/>
          </a:bodyPr>
          <a:lstStyle/>
          <a:p>
            <a:pPr>
              <a:lnSpc>
                <a:spcPct val="125000"/>
              </a:lnSpc>
            </a:pPr>
            <a:r>
              <a:rPr lang="en-US" sz="949" dirty="0">
                <a:solidFill>
                  <a:srgbClr val="FFFFFF"/>
                </a:solidFill>
                <a:latin typeface="Fira Sans"/>
                <a:ea typeface="Fira Sans"/>
                <a:cs typeface="Fira Sans"/>
                <a:sym typeface="Fira Sans"/>
              </a:rPr>
              <a:t>The law requires consent prior to recording a person’s participation in an event. Your participation in this video conference (training) equals consent to be recorded, as required by law.</a:t>
            </a:r>
            <a:endParaRPr sz="1265" dirty="0"/>
          </a:p>
          <a:p>
            <a:pPr>
              <a:lnSpc>
                <a:spcPct val="125000"/>
              </a:lnSpc>
            </a:pPr>
            <a:r>
              <a:rPr lang="en-US" sz="949" dirty="0">
                <a:solidFill>
                  <a:srgbClr val="FFFFFF"/>
                </a:solidFill>
                <a:latin typeface="Fira Sans"/>
                <a:ea typeface="Fira Sans"/>
                <a:cs typeface="Fira Sans"/>
                <a:sym typeface="Fira Sans"/>
              </a:rPr>
              <a:t> </a:t>
            </a:r>
            <a:endParaRPr sz="1265" dirty="0"/>
          </a:p>
          <a:p>
            <a:pPr>
              <a:lnSpc>
                <a:spcPct val="125000"/>
              </a:lnSpc>
            </a:pPr>
            <a:r>
              <a:rPr lang="en-US" sz="949" dirty="0">
                <a:solidFill>
                  <a:srgbClr val="FFFFFF"/>
                </a:solidFill>
                <a:latin typeface="Fira Sans"/>
                <a:ea typeface="Fira Sans"/>
                <a:cs typeface="Fira Sans"/>
                <a:sym typeface="Fira Sans"/>
              </a:rPr>
              <a:t>If you do not consent to being recorded but choose to participate, please turn your camera off and use the chat feature to interact with the other </a:t>
            </a:r>
            <a:r>
              <a:rPr lang="en-US" sz="1054" dirty="0">
                <a:solidFill>
                  <a:srgbClr val="FFFFFF"/>
                </a:solidFill>
                <a:latin typeface="Fira Sans"/>
                <a:ea typeface="Fira Sans"/>
                <a:cs typeface="Fira Sans"/>
                <a:sym typeface="Fira Sans"/>
              </a:rPr>
              <a:t>participants</a:t>
            </a:r>
            <a:r>
              <a:rPr lang="en-US" sz="949" dirty="0">
                <a:solidFill>
                  <a:srgbClr val="FFFFFF"/>
                </a:solidFill>
                <a:latin typeface="Fira Sans"/>
                <a:ea typeface="Fira Sans"/>
                <a:cs typeface="Fira Sans"/>
                <a:sym typeface="Fira Sans"/>
              </a:rPr>
              <a:t>.</a:t>
            </a:r>
            <a:endParaRPr sz="1265" dirty="0"/>
          </a:p>
        </p:txBody>
      </p:sp>
      <p:pic>
        <p:nvPicPr>
          <p:cNvPr id="94" name="Google Shape;94;p1"/>
          <p:cNvPicPr preferRelativeResize="0"/>
          <p:nvPr/>
        </p:nvPicPr>
        <p:blipFill rotWithShape="1">
          <a:blip r:embed="rId6">
            <a:alphaModFix/>
          </a:blip>
          <a:srcRect/>
          <a:stretch/>
        </p:blipFill>
        <p:spPr>
          <a:xfrm rot="-2389217">
            <a:off x="5884670" y="1663276"/>
            <a:ext cx="2039951" cy="5946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0AF34-878B-1D6E-609E-88E8E1DDBB97}"/>
              </a:ext>
            </a:extLst>
          </p:cNvPr>
          <p:cNvSpPr>
            <a:spLocks noGrp="1"/>
          </p:cNvSpPr>
          <p:nvPr>
            <p:ph type="title"/>
          </p:nvPr>
        </p:nvSpPr>
        <p:spPr/>
        <p:txBody>
          <a:bodyPr/>
          <a:lstStyle/>
          <a:p>
            <a:r>
              <a:rPr lang="en-US" sz="3600" dirty="0"/>
              <a:t>institutional determination dT &amp; Withdrawal date/Last date of attendance</a:t>
            </a:r>
            <a:endParaRPr lang="en-US" dirty="0"/>
          </a:p>
        </p:txBody>
      </p:sp>
      <p:sp>
        <p:nvSpPr>
          <p:cNvPr id="3" name="Content Placeholder 2">
            <a:extLst>
              <a:ext uri="{FF2B5EF4-FFF2-40B4-BE49-F238E27FC236}">
                <a16:creationId xmlns:a16="http://schemas.microsoft.com/office/drawing/2014/main" id="{FD5E11B9-19DA-5F3D-20A5-AFEBDDCC8772}"/>
              </a:ext>
            </a:extLst>
          </p:cNvPr>
          <p:cNvSpPr>
            <a:spLocks noGrp="1"/>
          </p:cNvSpPr>
          <p:nvPr>
            <p:ph idx="1"/>
          </p:nvPr>
        </p:nvSpPr>
        <p:spPr>
          <a:xfrm>
            <a:off x="536860" y="3155764"/>
            <a:ext cx="7600013" cy="3237727"/>
          </a:xfrm>
        </p:spPr>
        <p:txBody>
          <a:bodyPr/>
          <a:lstStyle/>
          <a:p>
            <a:pPr marL="0" lvl="3" indent="0">
              <a:lnSpc>
                <a:spcPct val="107000"/>
              </a:lnSpc>
              <a:spcBef>
                <a:spcPts val="0"/>
              </a:spcBef>
              <a:spcAft>
                <a:spcPts val="800"/>
              </a:spcAft>
              <a:buNone/>
            </a:pPr>
            <a:r>
              <a:rPr lang="en-US" sz="1900" dirty="0"/>
              <a:t>There are multiple pages where you may be able to find this information:</a:t>
            </a:r>
          </a:p>
          <a:p>
            <a:pPr marL="514350" lvl="3" indent="-285750">
              <a:lnSpc>
                <a:spcPct val="107000"/>
              </a:lnSpc>
              <a:spcBef>
                <a:spcPts val="0"/>
              </a:spcBef>
              <a:spcAft>
                <a:spcPts val="800"/>
              </a:spcAft>
            </a:pPr>
            <a:r>
              <a:rPr lang="en-US" sz="1900" dirty="0"/>
              <a:t>Term History, or</a:t>
            </a:r>
          </a:p>
          <a:p>
            <a:pPr marL="514350" lvl="3" indent="-285750">
              <a:lnSpc>
                <a:spcPct val="107000"/>
              </a:lnSpc>
              <a:spcBef>
                <a:spcPts val="0"/>
              </a:spcBef>
              <a:spcAft>
                <a:spcPts val="800"/>
              </a:spcAft>
            </a:pPr>
            <a:r>
              <a:rPr lang="en-US" sz="1900" dirty="0"/>
              <a:t>Maintain Student FA Term - Withdrawal tab, or</a:t>
            </a:r>
          </a:p>
          <a:p>
            <a:pPr marL="514350" lvl="3" indent="-285750">
              <a:lnSpc>
                <a:spcPct val="107000"/>
              </a:lnSpc>
              <a:spcBef>
                <a:spcPts val="0"/>
              </a:spcBef>
              <a:spcAft>
                <a:spcPts val="800"/>
              </a:spcAft>
            </a:pPr>
            <a:r>
              <a:rPr lang="en-US" sz="1900" dirty="0"/>
              <a:t>View Customer Accounts</a:t>
            </a:r>
          </a:p>
          <a:p>
            <a:pPr marL="0" lvl="2" indent="0">
              <a:lnSpc>
                <a:spcPct val="107000"/>
              </a:lnSpc>
              <a:spcBef>
                <a:spcPts val="0"/>
              </a:spcBef>
              <a:spcAft>
                <a:spcPts val="800"/>
              </a:spcAft>
              <a:buNone/>
            </a:pPr>
            <a:endParaRPr lang="en-US" sz="1900" dirty="0"/>
          </a:p>
          <a:p>
            <a:pPr marL="0" lvl="2" indent="0">
              <a:lnSpc>
                <a:spcPct val="107000"/>
              </a:lnSpc>
              <a:spcBef>
                <a:spcPts val="0"/>
              </a:spcBef>
              <a:spcAft>
                <a:spcPts val="800"/>
              </a:spcAft>
              <a:buNone/>
            </a:pPr>
            <a:r>
              <a:rPr lang="en-US" sz="1900" dirty="0"/>
              <a:t>Note: If student withdrew in the first week of the quarter, determine enrollment level at time of withdrawal</a:t>
            </a:r>
          </a:p>
          <a:p>
            <a:pPr marL="457200" lvl="3">
              <a:lnSpc>
                <a:spcPct val="107000"/>
              </a:lnSpc>
              <a:spcBef>
                <a:spcPts val="0"/>
              </a:spcBef>
              <a:spcAft>
                <a:spcPts val="800"/>
              </a:spcAft>
            </a:pPr>
            <a:r>
              <a:rPr lang="en-US" sz="1900" dirty="0"/>
              <a:t>Enrollment Request Search &amp; Student Services Center</a:t>
            </a:r>
          </a:p>
          <a:p>
            <a:endParaRPr lang="en-US" dirty="0"/>
          </a:p>
        </p:txBody>
      </p:sp>
      <p:sp>
        <p:nvSpPr>
          <p:cNvPr id="4" name="Slide Number Placeholder 3">
            <a:extLst>
              <a:ext uri="{FF2B5EF4-FFF2-40B4-BE49-F238E27FC236}">
                <a16:creationId xmlns:a16="http://schemas.microsoft.com/office/drawing/2014/main" id="{9C468A23-EB10-546A-7B05-1E531B648E15}"/>
              </a:ext>
            </a:extLst>
          </p:cNvPr>
          <p:cNvSpPr>
            <a:spLocks noGrp="1"/>
          </p:cNvSpPr>
          <p:nvPr>
            <p:ph type="sldNum" sz="quarter" idx="12"/>
          </p:nvPr>
        </p:nvSpPr>
        <p:spPr/>
        <p:txBody>
          <a:bodyPr/>
          <a:lstStyle/>
          <a:p>
            <a:fld id="{DEE5BC03-7CE3-4FE3-BC0A-0ACCA8AC1F24}" type="slidenum">
              <a:rPr lang="en-US" smtClean="0"/>
              <a:pPr/>
              <a:t>10</a:t>
            </a:fld>
            <a:endParaRPr lang="en-US" dirty="0"/>
          </a:p>
        </p:txBody>
      </p:sp>
    </p:spTree>
    <p:extLst>
      <p:ext uri="{BB962C8B-B14F-4D97-AF65-F5344CB8AC3E}">
        <p14:creationId xmlns:p14="http://schemas.microsoft.com/office/powerpoint/2010/main" val="3824129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8A138-F07A-4EC7-FE7C-D13A2616650B}"/>
              </a:ext>
            </a:extLst>
          </p:cNvPr>
          <p:cNvSpPr>
            <a:spLocks noGrp="1"/>
          </p:cNvSpPr>
          <p:nvPr>
            <p:ph type="title"/>
          </p:nvPr>
        </p:nvSpPr>
        <p:spPr>
          <a:xfrm>
            <a:off x="536860" y="1648955"/>
            <a:ext cx="8336975" cy="797070"/>
          </a:xfrm>
        </p:spPr>
        <p:txBody>
          <a:bodyPr/>
          <a:lstStyle/>
          <a:p>
            <a:r>
              <a:rPr lang="en-US" sz="3700" dirty="0"/>
              <a:t>Term history</a:t>
            </a:r>
          </a:p>
        </p:txBody>
      </p:sp>
      <p:sp>
        <p:nvSpPr>
          <p:cNvPr id="4" name="Slide Number Placeholder 3">
            <a:extLst>
              <a:ext uri="{FF2B5EF4-FFF2-40B4-BE49-F238E27FC236}">
                <a16:creationId xmlns:a16="http://schemas.microsoft.com/office/drawing/2014/main" id="{6B286E6B-2B9A-AA30-6D3A-C62D4B360A4B}"/>
              </a:ext>
            </a:extLst>
          </p:cNvPr>
          <p:cNvSpPr>
            <a:spLocks noGrp="1"/>
          </p:cNvSpPr>
          <p:nvPr>
            <p:ph type="sldNum" sz="quarter" idx="12"/>
          </p:nvPr>
        </p:nvSpPr>
        <p:spPr/>
        <p:txBody>
          <a:bodyPr/>
          <a:lstStyle/>
          <a:p>
            <a:fld id="{DEE5BC03-7CE3-4FE3-BC0A-0ACCA8AC1F24}" type="slidenum">
              <a:rPr lang="en-US" smtClean="0"/>
              <a:pPr/>
              <a:t>11</a:t>
            </a:fld>
            <a:endParaRPr lang="en-US" dirty="0"/>
          </a:p>
        </p:txBody>
      </p:sp>
      <p:pic>
        <p:nvPicPr>
          <p:cNvPr id="6" name="Picture 5" descr="A screenshot of the Term History page on the Term Withdrawal tab with the Withdrawal\Cancel Date and Last Date of Attendance with the date of 11/04/2023 annotated with a purple annotation box">
            <a:extLst>
              <a:ext uri="{FF2B5EF4-FFF2-40B4-BE49-F238E27FC236}">
                <a16:creationId xmlns:a16="http://schemas.microsoft.com/office/drawing/2014/main" id="{0895763F-C383-6E52-2788-E3E065EB240E}"/>
              </a:ext>
            </a:extLst>
          </p:cNvPr>
          <p:cNvPicPr>
            <a:picLocks noChangeAspect="1"/>
          </p:cNvPicPr>
          <p:nvPr/>
        </p:nvPicPr>
        <p:blipFill>
          <a:blip r:embed="rId3"/>
          <a:stretch>
            <a:fillRect/>
          </a:stretch>
        </p:blipFill>
        <p:spPr>
          <a:xfrm>
            <a:off x="1282940" y="2670912"/>
            <a:ext cx="6578119" cy="3728271"/>
          </a:xfrm>
          <a:prstGeom prst="rect">
            <a:avLst/>
          </a:prstGeom>
          <a:ln>
            <a:solidFill>
              <a:schemeClr val="tx1"/>
            </a:solidFill>
          </a:ln>
          <a:effectLst>
            <a:outerShdw blurRad="292100" dist="139700" dir="2700000" algn="tl" rotWithShape="0">
              <a:srgbClr val="333333">
                <a:alpha val="65000"/>
              </a:srgbClr>
            </a:outerShdw>
          </a:effectLst>
        </p:spPr>
      </p:pic>
      <p:sp>
        <p:nvSpPr>
          <p:cNvPr id="5" name="TextBox 2" descr="Navigation box:  Navigation:  Records and Enrollment &gt; Student Term Information &gt; Term History&#10;">
            <a:extLst>
              <a:ext uri="{FF2B5EF4-FFF2-40B4-BE49-F238E27FC236}">
                <a16:creationId xmlns:a16="http://schemas.microsoft.com/office/drawing/2014/main" id="{4874D4F8-7435-C4D5-C28A-A0CD774AC227}"/>
              </a:ext>
            </a:extLst>
          </p:cNvPr>
          <p:cNvSpPr txBox="1"/>
          <p:nvPr/>
        </p:nvSpPr>
        <p:spPr>
          <a:xfrm>
            <a:off x="5348209" y="2035249"/>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Records and Enrollment &gt; Student Term Information &gt; Term History</a:t>
            </a:r>
          </a:p>
        </p:txBody>
      </p:sp>
    </p:spTree>
    <p:extLst>
      <p:ext uri="{BB962C8B-B14F-4D97-AF65-F5344CB8AC3E}">
        <p14:creationId xmlns:p14="http://schemas.microsoft.com/office/powerpoint/2010/main" val="467804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3C146-AFF3-0E28-F793-94CA4E86D211}"/>
              </a:ext>
            </a:extLst>
          </p:cNvPr>
          <p:cNvSpPr>
            <a:spLocks noGrp="1"/>
          </p:cNvSpPr>
          <p:nvPr>
            <p:ph type="title"/>
          </p:nvPr>
        </p:nvSpPr>
        <p:spPr/>
        <p:txBody>
          <a:bodyPr/>
          <a:lstStyle/>
          <a:p>
            <a:r>
              <a:rPr lang="en-US" dirty="0"/>
              <a:t>maintain student FA term</a:t>
            </a:r>
          </a:p>
        </p:txBody>
      </p:sp>
      <p:sp>
        <p:nvSpPr>
          <p:cNvPr id="4" name="Slide Number Placeholder 3">
            <a:extLst>
              <a:ext uri="{FF2B5EF4-FFF2-40B4-BE49-F238E27FC236}">
                <a16:creationId xmlns:a16="http://schemas.microsoft.com/office/drawing/2014/main" id="{8AE8CED1-2181-997C-903E-DC8FBCACEE81}"/>
              </a:ext>
            </a:extLst>
          </p:cNvPr>
          <p:cNvSpPr>
            <a:spLocks noGrp="1"/>
          </p:cNvSpPr>
          <p:nvPr>
            <p:ph type="sldNum" sz="quarter" idx="12"/>
          </p:nvPr>
        </p:nvSpPr>
        <p:spPr/>
        <p:txBody>
          <a:bodyPr/>
          <a:lstStyle/>
          <a:p>
            <a:fld id="{DEE5BC03-7CE3-4FE3-BC0A-0ACCA8AC1F24}" type="slidenum">
              <a:rPr lang="en-US" smtClean="0"/>
              <a:pPr/>
              <a:t>12</a:t>
            </a:fld>
            <a:endParaRPr lang="en-US" dirty="0"/>
          </a:p>
        </p:txBody>
      </p:sp>
      <p:pic>
        <p:nvPicPr>
          <p:cNvPr id="6" name="Picture 5" descr="A screenshot of the Maintain Student FA Term page with a purple annotation box outlining the Withdrawal/Cancel Reason Date and Last Date of Attendance outlined on the Withdrawal Info tab.">
            <a:extLst>
              <a:ext uri="{FF2B5EF4-FFF2-40B4-BE49-F238E27FC236}">
                <a16:creationId xmlns:a16="http://schemas.microsoft.com/office/drawing/2014/main" id="{15B3DA82-E9A5-DDBE-6594-9B0421440A36}"/>
              </a:ext>
            </a:extLst>
          </p:cNvPr>
          <p:cNvPicPr>
            <a:picLocks noChangeAspect="1"/>
          </p:cNvPicPr>
          <p:nvPr/>
        </p:nvPicPr>
        <p:blipFill>
          <a:blip r:embed="rId3"/>
          <a:stretch>
            <a:fillRect/>
          </a:stretch>
        </p:blipFill>
        <p:spPr>
          <a:xfrm>
            <a:off x="536860" y="2347006"/>
            <a:ext cx="5715913" cy="3901514"/>
          </a:xfrm>
          <a:prstGeom prst="rect">
            <a:avLst/>
          </a:prstGeom>
          <a:ln>
            <a:solidFill>
              <a:schemeClr val="tx1"/>
            </a:solidFill>
          </a:ln>
          <a:effectLst>
            <a:outerShdw blurRad="292100" dist="139700" dir="2700000" algn="tl" rotWithShape="0">
              <a:srgbClr val="333333">
                <a:alpha val="65000"/>
              </a:srgbClr>
            </a:outerShdw>
          </a:effectLst>
        </p:spPr>
      </p:pic>
      <p:sp>
        <p:nvSpPr>
          <p:cNvPr id="5" name="TextBox 2" descr="Navigation  box:  Navigation:  Financial Aid &gt; Financial Aid Term &gt; Maintain Student FA Term&#10;">
            <a:extLst>
              <a:ext uri="{FF2B5EF4-FFF2-40B4-BE49-F238E27FC236}">
                <a16:creationId xmlns:a16="http://schemas.microsoft.com/office/drawing/2014/main" id="{2EB3FAE6-5CA8-0601-93DB-47A8D9E8F923}"/>
              </a:ext>
            </a:extLst>
          </p:cNvPr>
          <p:cNvSpPr txBox="1"/>
          <p:nvPr/>
        </p:nvSpPr>
        <p:spPr>
          <a:xfrm>
            <a:off x="5765180" y="2114770"/>
            <a:ext cx="3108655" cy="461665"/>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200" b="1" dirty="0">
                <a:solidFill>
                  <a:schemeClr val="tx1"/>
                </a:solidFill>
              </a:rPr>
              <a:t>Navigation:</a:t>
            </a:r>
            <a:r>
              <a:rPr lang="en-US" sz="1200" dirty="0">
                <a:solidFill>
                  <a:schemeClr val="tx1"/>
                </a:solidFill>
              </a:rPr>
              <a:t>  Financial Aid &gt; Financial Aid Term &gt; Maintain Student FA Term</a:t>
            </a:r>
          </a:p>
        </p:txBody>
      </p:sp>
    </p:spTree>
    <p:extLst>
      <p:ext uri="{BB962C8B-B14F-4D97-AF65-F5344CB8AC3E}">
        <p14:creationId xmlns:p14="http://schemas.microsoft.com/office/powerpoint/2010/main" val="1273304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2DC0C-E0F2-4D24-2D13-0DB4C78D22EC}"/>
              </a:ext>
            </a:extLst>
          </p:cNvPr>
          <p:cNvSpPr>
            <a:spLocks noGrp="1"/>
          </p:cNvSpPr>
          <p:nvPr>
            <p:ph type="title"/>
          </p:nvPr>
        </p:nvSpPr>
        <p:spPr/>
        <p:txBody>
          <a:bodyPr/>
          <a:lstStyle/>
          <a:p>
            <a:r>
              <a:rPr lang="en-US" dirty="0"/>
              <a:t>View customer accounts</a:t>
            </a:r>
          </a:p>
        </p:txBody>
      </p:sp>
      <p:sp>
        <p:nvSpPr>
          <p:cNvPr id="4" name="Slide Number Placeholder 3">
            <a:extLst>
              <a:ext uri="{FF2B5EF4-FFF2-40B4-BE49-F238E27FC236}">
                <a16:creationId xmlns:a16="http://schemas.microsoft.com/office/drawing/2014/main" id="{05826782-F7F3-B834-89B1-5108A29B00E6}"/>
              </a:ext>
            </a:extLst>
          </p:cNvPr>
          <p:cNvSpPr>
            <a:spLocks noGrp="1"/>
          </p:cNvSpPr>
          <p:nvPr>
            <p:ph type="sldNum" sz="quarter" idx="12"/>
          </p:nvPr>
        </p:nvSpPr>
        <p:spPr/>
        <p:txBody>
          <a:bodyPr/>
          <a:lstStyle/>
          <a:p>
            <a:fld id="{DEE5BC03-7CE3-4FE3-BC0A-0ACCA8AC1F24}" type="slidenum">
              <a:rPr lang="en-US" smtClean="0"/>
              <a:pPr/>
              <a:t>13</a:t>
            </a:fld>
            <a:endParaRPr lang="en-US" dirty="0"/>
          </a:p>
        </p:txBody>
      </p:sp>
      <p:pic>
        <p:nvPicPr>
          <p:cNvPr id="6" name="Picture 5" descr="A screenshot of the View Customer Accounts page with the Academic Information link annotated in a purple annotation box">
            <a:extLst>
              <a:ext uri="{FF2B5EF4-FFF2-40B4-BE49-F238E27FC236}">
                <a16:creationId xmlns:a16="http://schemas.microsoft.com/office/drawing/2014/main" id="{36B79832-AC13-3DEA-9F2D-D43E312F0AAE}"/>
              </a:ext>
            </a:extLst>
          </p:cNvPr>
          <p:cNvPicPr>
            <a:picLocks noChangeAspect="1"/>
          </p:cNvPicPr>
          <p:nvPr/>
        </p:nvPicPr>
        <p:blipFill>
          <a:blip r:embed="rId3"/>
          <a:stretch>
            <a:fillRect/>
          </a:stretch>
        </p:blipFill>
        <p:spPr>
          <a:xfrm>
            <a:off x="647054" y="2757487"/>
            <a:ext cx="8116585" cy="2828318"/>
          </a:xfrm>
          <a:prstGeom prst="rect">
            <a:avLst/>
          </a:prstGeom>
          <a:ln>
            <a:solidFill>
              <a:schemeClr val="tx1"/>
            </a:solidFill>
          </a:ln>
          <a:effectLst>
            <a:outerShdw blurRad="292100" dist="139700" dir="2700000" algn="tl" rotWithShape="0">
              <a:srgbClr val="333333">
                <a:alpha val="65000"/>
              </a:srgbClr>
            </a:outerShdw>
          </a:effectLst>
        </p:spPr>
      </p:pic>
      <p:sp>
        <p:nvSpPr>
          <p:cNvPr id="5" name="TextBox 2" descr="Navigation box:  Navigation:  Student Financials &gt; View Customer Account&#10;">
            <a:extLst>
              <a:ext uri="{FF2B5EF4-FFF2-40B4-BE49-F238E27FC236}">
                <a16:creationId xmlns:a16="http://schemas.microsoft.com/office/drawing/2014/main" id="{8C9FB67E-C26C-A088-9FEE-162C8D37AAAF}"/>
              </a:ext>
            </a:extLst>
          </p:cNvPr>
          <p:cNvSpPr txBox="1"/>
          <p:nvPr/>
        </p:nvSpPr>
        <p:spPr>
          <a:xfrm>
            <a:off x="5448013" y="2347006"/>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Student Financials &gt; View Customer Account</a:t>
            </a:r>
          </a:p>
        </p:txBody>
      </p:sp>
    </p:spTree>
    <p:extLst>
      <p:ext uri="{BB962C8B-B14F-4D97-AF65-F5344CB8AC3E}">
        <p14:creationId xmlns:p14="http://schemas.microsoft.com/office/powerpoint/2010/main" val="2665209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424BD-D46B-57B5-F36D-8FBC973005C6}"/>
              </a:ext>
            </a:extLst>
          </p:cNvPr>
          <p:cNvSpPr>
            <a:spLocks noGrp="1"/>
          </p:cNvSpPr>
          <p:nvPr>
            <p:ph type="title"/>
          </p:nvPr>
        </p:nvSpPr>
        <p:spPr/>
        <p:txBody>
          <a:bodyPr/>
          <a:lstStyle/>
          <a:p>
            <a:r>
              <a:rPr lang="en-US" dirty="0"/>
              <a:t>View customer accounts Cont.</a:t>
            </a:r>
          </a:p>
        </p:txBody>
      </p:sp>
      <p:sp>
        <p:nvSpPr>
          <p:cNvPr id="4" name="Slide Number Placeholder 3">
            <a:extLst>
              <a:ext uri="{FF2B5EF4-FFF2-40B4-BE49-F238E27FC236}">
                <a16:creationId xmlns:a16="http://schemas.microsoft.com/office/drawing/2014/main" id="{9E4C6491-378E-2472-35CA-02414F7DF18A}"/>
              </a:ext>
            </a:extLst>
          </p:cNvPr>
          <p:cNvSpPr>
            <a:spLocks noGrp="1"/>
          </p:cNvSpPr>
          <p:nvPr>
            <p:ph type="sldNum" sz="quarter" idx="12"/>
          </p:nvPr>
        </p:nvSpPr>
        <p:spPr/>
        <p:txBody>
          <a:bodyPr/>
          <a:lstStyle/>
          <a:p>
            <a:fld id="{DEE5BC03-7CE3-4FE3-BC0A-0ACCA8AC1F24}" type="slidenum">
              <a:rPr lang="en-US" smtClean="0"/>
              <a:pPr/>
              <a:t>14</a:t>
            </a:fld>
            <a:endParaRPr lang="en-US" dirty="0"/>
          </a:p>
        </p:txBody>
      </p:sp>
      <p:pic>
        <p:nvPicPr>
          <p:cNvPr id="5" name="Picture 4" descr="A screenshot of the View Customer Accounts page with the Term 2023 Fall highlighted in yellow and the Enrollment link annotated in purple">
            <a:extLst>
              <a:ext uri="{FF2B5EF4-FFF2-40B4-BE49-F238E27FC236}">
                <a16:creationId xmlns:a16="http://schemas.microsoft.com/office/drawing/2014/main" id="{565B9B96-E048-EA82-1F00-63756D9EBD20}"/>
              </a:ext>
            </a:extLst>
          </p:cNvPr>
          <p:cNvPicPr>
            <a:picLocks noChangeAspect="1"/>
          </p:cNvPicPr>
          <p:nvPr/>
        </p:nvPicPr>
        <p:blipFill>
          <a:blip r:embed="rId2"/>
          <a:stretch>
            <a:fillRect/>
          </a:stretch>
        </p:blipFill>
        <p:spPr>
          <a:xfrm>
            <a:off x="536860" y="2272158"/>
            <a:ext cx="8095165" cy="335808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6060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07E95-A4EC-FFC2-761F-77E61E0C3BDB}"/>
              </a:ext>
            </a:extLst>
          </p:cNvPr>
          <p:cNvSpPr>
            <a:spLocks noGrp="1"/>
          </p:cNvSpPr>
          <p:nvPr>
            <p:ph type="title"/>
          </p:nvPr>
        </p:nvSpPr>
        <p:spPr/>
        <p:txBody>
          <a:bodyPr/>
          <a:lstStyle/>
          <a:p>
            <a:r>
              <a:rPr lang="en-US" dirty="0"/>
              <a:t>View customer accounts Cont.</a:t>
            </a:r>
          </a:p>
        </p:txBody>
      </p:sp>
      <p:pic>
        <p:nvPicPr>
          <p:cNvPr id="6" name="Content Placeholder 5" descr="A screen shot of the Enrollment Summary on the View Customer Accounts page with the Add Reasons of Withdrawn from Class highlighted in yellow ">
            <a:extLst>
              <a:ext uri="{FF2B5EF4-FFF2-40B4-BE49-F238E27FC236}">
                <a16:creationId xmlns:a16="http://schemas.microsoft.com/office/drawing/2014/main" id="{550A8596-14C2-BCF9-C0CA-7ADA4FC43448}"/>
              </a:ext>
            </a:extLst>
          </p:cNvPr>
          <p:cNvPicPr>
            <a:picLocks noGrp="1" noChangeAspect="1"/>
          </p:cNvPicPr>
          <p:nvPr>
            <p:ph idx="1"/>
          </p:nvPr>
        </p:nvPicPr>
        <p:blipFill>
          <a:blip r:embed="rId3"/>
          <a:stretch>
            <a:fillRect/>
          </a:stretch>
        </p:blipFill>
        <p:spPr>
          <a:xfrm>
            <a:off x="601267" y="3141696"/>
            <a:ext cx="8062331" cy="2913418"/>
          </a:xfrm>
          <a:prstGeom prst="rect">
            <a:avLst/>
          </a:prstGeom>
          <a:ln>
            <a:solidFill>
              <a:schemeClr val="tx1"/>
            </a:solid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B40760B2-9D06-4A38-72C3-23DF02306779}"/>
              </a:ext>
            </a:extLst>
          </p:cNvPr>
          <p:cNvSpPr>
            <a:spLocks noGrp="1"/>
          </p:cNvSpPr>
          <p:nvPr>
            <p:ph type="sldNum" sz="quarter" idx="12"/>
          </p:nvPr>
        </p:nvSpPr>
        <p:spPr/>
        <p:txBody>
          <a:bodyPr/>
          <a:lstStyle/>
          <a:p>
            <a:fld id="{DEE5BC03-7CE3-4FE3-BC0A-0ACCA8AC1F24}" type="slidenum">
              <a:rPr lang="en-US" smtClean="0"/>
              <a:pPr/>
              <a:t>15</a:t>
            </a:fld>
            <a:endParaRPr lang="en-US" dirty="0"/>
          </a:p>
        </p:txBody>
      </p:sp>
      <p:sp>
        <p:nvSpPr>
          <p:cNvPr id="7" name="TextBox 6">
            <a:extLst>
              <a:ext uri="{FF2B5EF4-FFF2-40B4-BE49-F238E27FC236}">
                <a16:creationId xmlns:a16="http://schemas.microsoft.com/office/drawing/2014/main" id="{6D20DDD0-20AF-5282-A1AA-9644AE4AADD3}"/>
              </a:ext>
            </a:extLst>
          </p:cNvPr>
          <p:cNvSpPr txBox="1"/>
          <p:nvPr/>
        </p:nvSpPr>
        <p:spPr>
          <a:xfrm>
            <a:off x="544809" y="2280959"/>
            <a:ext cx="8062331" cy="646331"/>
          </a:xfrm>
          <a:prstGeom prst="rect">
            <a:avLst/>
          </a:prstGeom>
          <a:noFill/>
        </p:spPr>
        <p:txBody>
          <a:bodyPr wrap="square" rtlCol="0">
            <a:spAutoFit/>
          </a:bodyPr>
          <a:lstStyle/>
          <a:p>
            <a:r>
              <a:rPr lang="en-US" dirty="0"/>
              <a:t>Select the Dates tab and review “Add Reason” for Withdrawn and the for the latest drop date </a:t>
            </a:r>
          </a:p>
        </p:txBody>
      </p:sp>
    </p:spTree>
    <p:extLst>
      <p:ext uri="{BB962C8B-B14F-4D97-AF65-F5344CB8AC3E}">
        <p14:creationId xmlns:p14="http://schemas.microsoft.com/office/powerpoint/2010/main" val="53878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FA871-A507-1343-E650-8863A496D6CF}"/>
              </a:ext>
            </a:extLst>
          </p:cNvPr>
          <p:cNvSpPr>
            <a:spLocks noGrp="1"/>
          </p:cNvSpPr>
          <p:nvPr>
            <p:ph type="title"/>
          </p:nvPr>
        </p:nvSpPr>
        <p:spPr/>
        <p:txBody>
          <a:bodyPr/>
          <a:lstStyle/>
          <a:p>
            <a:r>
              <a:rPr lang="en-US" dirty="0"/>
              <a:t>Enrollment request search</a:t>
            </a:r>
          </a:p>
        </p:txBody>
      </p:sp>
      <p:sp>
        <p:nvSpPr>
          <p:cNvPr id="4" name="Slide Number Placeholder 3">
            <a:extLst>
              <a:ext uri="{FF2B5EF4-FFF2-40B4-BE49-F238E27FC236}">
                <a16:creationId xmlns:a16="http://schemas.microsoft.com/office/drawing/2014/main" id="{E444F8AF-32F2-9FB2-11B6-EC1D4ECDF66D}"/>
              </a:ext>
            </a:extLst>
          </p:cNvPr>
          <p:cNvSpPr>
            <a:spLocks noGrp="1"/>
          </p:cNvSpPr>
          <p:nvPr>
            <p:ph type="sldNum" sz="quarter" idx="12"/>
          </p:nvPr>
        </p:nvSpPr>
        <p:spPr/>
        <p:txBody>
          <a:bodyPr/>
          <a:lstStyle/>
          <a:p>
            <a:fld id="{DEE5BC03-7CE3-4FE3-BC0A-0ACCA8AC1F24}" type="slidenum">
              <a:rPr lang="en-US" smtClean="0"/>
              <a:pPr/>
              <a:t>16</a:t>
            </a:fld>
            <a:endParaRPr lang="en-US" dirty="0"/>
          </a:p>
        </p:txBody>
      </p:sp>
      <p:sp>
        <p:nvSpPr>
          <p:cNvPr id="5" name="TextBox 2" descr="Navigation box: Navigation:  Records and Enrollment &gt; Enroll Students &gt; Enrollment Request Search&#10;">
            <a:extLst>
              <a:ext uri="{FF2B5EF4-FFF2-40B4-BE49-F238E27FC236}">
                <a16:creationId xmlns:a16="http://schemas.microsoft.com/office/drawing/2014/main" id="{0178E823-4981-3CDB-0CD8-EFF20807B7AE}"/>
              </a:ext>
            </a:extLst>
          </p:cNvPr>
          <p:cNvSpPr txBox="1"/>
          <p:nvPr/>
        </p:nvSpPr>
        <p:spPr>
          <a:xfrm>
            <a:off x="5348209" y="2334163"/>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Records and Enrollment &gt; Enroll Students &gt; Enrollment Request Search</a:t>
            </a:r>
          </a:p>
        </p:txBody>
      </p:sp>
      <p:pic>
        <p:nvPicPr>
          <p:cNvPr id="9" name="Picture 8" descr="A screen shot of the Enrollment Request Search results with the Dropped classes annotated in yellow highlight ">
            <a:extLst>
              <a:ext uri="{FF2B5EF4-FFF2-40B4-BE49-F238E27FC236}">
                <a16:creationId xmlns:a16="http://schemas.microsoft.com/office/drawing/2014/main" id="{AE9D7071-7854-5BA6-7AB6-C649CBBEC6C6}"/>
              </a:ext>
            </a:extLst>
          </p:cNvPr>
          <p:cNvPicPr>
            <a:picLocks noChangeAspect="1"/>
          </p:cNvPicPr>
          <p:nvPr/>
        </p:nvPicPr>
        <p:blipFill>
          <a:blip r:embed="rId3"/>
          <a:stretch>
            <a:fillRect/>
          </a:stretch>
        </p:blipFill>
        <p:spPr>
          <a:xfrm>
            <a:off x="270165" y="4444029"/>
            <a:ext cx="8659473" cy="1566508"/>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descr="A screenshot of the Enrollment Request Search page with the Term 2237 and the ID annotated in purple. A purple arrow points to the orange Search button.">
            <a:extLst>
              <a:ext uri="{FF2B5EF4-FFF2-40B4-BE49-F238E27FC236}">
                <a16:creationId xmlns:a16="http://schemas.microsoft.com/office/drawing/2014/main" id="{E8B01A1A-FA56-45E6-915D-880940133220}"/>
              </a:ext>
            </a:extLst>
          </p:cNvPr>
          <p:cNvPicPr>
            <a:picLocks noChangeAspect="1"/>
          </p:cNvPicPr>
          <p:nvPr/>
        </p:nvPicPr>
        <p:blipFill rotWithShape="1">
          <a:blip r:embed="rId4"/>
          <a:srcRect t="14240"/>
          <a:stretch/>
        </p:blipFill>
        <p:spPr>
          <a:xfrm>
            <a:off x="270165" y="2330426"/>
            <a:ext cx="4985017" cy="1810059"/>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4618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1E07-5417-CC1E-0EEE-36EDCF106027}"/>
              </a:ext>
            </a:extLst>
          </p:cNvPr>
          <p:cNvSpPr>
            <a:spLocks noGrp="1"/>
          </p:cNvSpPr>
          <p:nvPr>
            <p:ph type="title"/>
          </p:nvPr>
        </p:nvSpPr>
        <p:spPr/>
        <p:txBody>
          <a:bodyPr/>
          <a:lstStyle/>
          <a:p>
            <a:r>
              <a:rPr lang="en-US" dirty="0"/>
              <a:t>Student services center - Academics</a:t>
            </a:r>
          </a:p>
        </p:txBody>
      </p:sp>
      <p:sp>
        <p:nvSpPr>
          <p:cNvPr id="3" name="Content Placeholder 2">
            <a:extLst>
              <a:ext uri="{FF2B5EF4-FFF2-40B4-BE49-F238E27FC236}">
                <a16:creationId xmlns:a16="http://schemas.microsoft.com/office/drawing/2014/main" id="{F30141FD-4299-49BF-B9A5-852DA347CA27}"/>
              </a:ext>
            </a:extLst>
          </p:cNvPr>
          <p:cNvSpPr>
            <a:spLocks noGrp="1"/>
          </p:cNvSpPr>
          <p:nvPr>
            <p:ph idx="1"/>
          </p:nvPr>
        </p:nvSpPr>
        <p:spPr/>
        <p:txBody>
          <a:bodyPr/>
          <a:lstStyle/>
          <a:p>
            <a:r>
              <a:rPr lang="en-US" sz="2500" dirty="0"/>
              <a:t>Select the Academics tab</a:t>
            </a:r>
          </a:p>
          <a:p>
            <a:endParaRPr lang="en-US" sz="2500" dirty="0"/>
          </a:p>
          <a:p>
            <a:endParaRPr lang="en-US" sz="2500" dirty="0"/>
          </a:p>
          <a:p>
            <a:pPr>
              <a:spcBef>
                <a:spcPts val="0"/>
              </a:spcBef>
            </a:pPr>
            <a:r>
              <a:rPr lang="en-US" sz="2500" dirty="0"/>
              <a:t>Select the term for your Institution &amp; review each class detail</a:t>
            </a:r>
          </a:p>
          <a:p>
            <a:endParaRPr lang="en-US" dirty="0"/>
          </a:p>
        </p:txBody>
      </p:sp>
      <p:sp>
        <p:nvSpPr>
          <p:cNvPr id="4" name="Slide Number Placeholder 3">
            <a:extLst>
              <a:ext uri="{FF2B5EF4-FFF2-40B4-BE49-F238E27FC236}">
                <a16:creationId xmlns:a16="http://schemas.microsoft.com/office/drawing/2014/main" id="{09F4CF12-39FF-B7DA-8F7F-390039F1422C}"/>
              </a:ext>
            </a:extLst>
          </p:cNvPr>
          <p:cNvSpPr>
            <a:spLocks noGrp="1"/>
          </p:cNvSpPr>
          <p:nvPr>
            <p:ph type="sldNum" sz="quarter" idx="12"/>
          </p:nvPr>
        </p:nvSpPr>
        <p:spPr/>
        <p:txBody>
          <a:bodyPr/>
          <a:lstStyle/>
          <a:p>
            <a:fld id="{DEE5BC03-7CE3-4FE3-BC0A-0ACCA8AC1F24}" type="slidenum">
              <a:rPr lang="en-US" smtClean="0"/>
              <a:pPr/>
              <a:t>17</a:t>
            </a:fld>
            <a:endParaRPr lang="en-US" dirty="0"/>
          </a:p>
        </p:txBody>
      </p:sp>
      <p:sp>
        <p:nvSpPr>
          <p:cNvPr id="5" name="TextBox 2" descr="Navigation box:  Navigation:  Campus Community &gt; Student Services Center&#10;">
            <a:extLst>
              <a:ext uri="{FF2B5EF4-FFF2-40B4-BE49-F238E27FC236}">
                <a16:creationId xmlns:a16="http://schemas.microsoft.com/office/drawing/2014/main" id="{591471D2-928B-E3EA-4611-8855214B3370}"/>
              </a:ext>
            </a:extLst>
          </p:cNvPr>
          <p:cNvSpPr txBox="1"/>
          <p:nvPr/>
        </p:nvSpPr>
        <p:spPr>
          <a:xfrm>
            <a:off x="5348209" y="2241259"/>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Campus Community &gt; Student Services Center</a:t>
            </a:r>
          </a:p>
        </p:txBody>
      </p:sp>
      <p:pic>
        <p:nvPicPr>
          <p:cNvPr id="8" name="Picture 7" descr="A screenshot of the Academics tab with a purple annotation box outlining the Academics tab">
            <a:extLst>
              <a:ext uri="{FF2B5EF4-FFF2-40B4-BE49-F238E27FC236}">
                <a16:creationId xmlns:a16="http://schemas.microsoft.com/office/drawing/2014/main" id="{78A4A12B-3F0C-270F-BA74-3C0484A9EE49}"/>
              </a:ext>
            </a:extLst>
          </p:cNvPr>
          <p:cNvPicPr>
            <a:picLocks noChangeAspect="1"/>
          </p:cNvPicPr>
          <p:nvPr/>
        </p:nvPicPr>
        <p:blipFill>
          <a:blip r:embed="rId2"/>
          <a:stretch>
            <a:fillRect/>
          </a:stretch>
        </p:blipFill>
        <p:spPr>
          <a:xfrm>
            <a:off x="649876" y="2912300"/>
            <a:ext cx="4567099" cy="577510"/>
          </a:xfrm>
          <a:prstGeom prst="rect">
            <a:avLst/>
          </a:prstGeom>
          <a:ln>
            <a:solidFill>
              <a:schemeClr val="tx1"/>
            </a:solidFill>
          </a:ln>
          <a:effectLst>
            <a:outerShdw blurRad="292100" dist="139700" dir="2700000" algn="tl" rotWithShape="0">
              <a:srgbClr val="333333">
                <a:alpha val="65000"/>
              </a:srgbClr>
            </a:outerShdw>
          </a:effectLst>
        </p:spPr>
      </p:pic>
      <p:pic>
        <p:nvPicPr>
          <p:cNvPr id="10" name="Picture 9" descr="A screenshot of the Academics page with a purple annotation box outlining the 2237 term also showing the Dropped classes ">
            <a:extLst>
              <a:ext uri="{FF2B5EF4-FFF2-40B4-BE49-F238E27FC236}">
                <a16:creationId xmlns:a16="http://schemas.microsoft.com/office/drawing/2014/main" id="{14219404-5248-9E83-9BC9-610C79E34887}"/>
              </a:ext>
            </a:extLst>
          </p:cNvPr>
          <p:cNvPicPr>
            <a:picLocks noChangeAspect="1"/>
          </p:cNvPicPr>
          <p:nvPr/>
        </p:nvPicPr>
        <p:blipFill>
          <a:blip r:embed="rId3"/>
          <a:stretch>
            <a:fillRect/>
          </a:stretch>
        </p:blipFill>
        <p:spPr>
          <a:xfrm>
            <a:off x="2468734" y="4181992"/>
            <a:ext cx="3588804" cy="2437544"/>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12541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68502-FAC8-86FA-67AF-3779CC4671E1}"/>
              </a:ext>
            </a:extLst>
          </p:cNvPr>
          <p:cNvSpPr>
            <a:spLocks noGrp="1"/>
          </p:cNvSpPr>
          <p:nvPr>
            <p:ph type="title"/>
          </p:nvPr>
        </p:nvSpPr>
        <p:spPr/>
        <p:txBody>
          <a:bodyPr/>
          <a:lstStyle/>
          <a:p>
            <a:r>
              <a:rPr lang="en-US" dirty="0"/>
              <a:t>Student services center – class detail</a:t>
            </a:r>
          </a:p>
        </p:txBody>
      </p:sp>
      <p:sp>
        <p:nvSpPr>
          <p:cNvPr id="3" name="Text Placeholder 2">
            <a:extLst>
              <a:ext uri="{FF2B5EF4-FFF2-40B4-BE49-F238E27FC236}">
                <a16:creationId xmlns:a16="http://schemas.microsoft.com/office/drawing/2014/main" id="{05F1393B-FFD0-1382-E4BB-97BCC9A9B7B9}"/>
              </a:ext>
            </a:extLst>
          </p:cNvPr>
          <p:cNvSpPr>
            <a:spLocks noGrp="1"/>
          </p:cNvSpPr>
          <p:nvPr>
            <p:ph type="body" idx="1"/>
          </p:nvPr>
        </p:nvSpPr>
        <p:spPr>
          <a:xfrm>
            <a:off x="507276" y="2478947"/>
            <a:ext cx="4002378" cy="524893"/>
          </a:xfrm>
        </p:spPr>
        <p:txBody>
          <a:bodyPr/>
          <a:lstStyle/>
          <a:p>
            <a:r>
              <a:rPr lang="en-US" b="0" i="0" dirty="0">
                <a:solidFill>
                  <a:srgbClr val="000000"/>
                </a:solidFill>
                <a:effectLst/>
                <a:latin typeface="Arial" panose="020B0604020202020204" pitchFamily="34" charset="0"/>
              </a:rPr>
              <a:t>BIOL&amp; 241</a:t>
            </a:r>
            <a:endParaRPr lang="en-US" dirty="0"/>
          </a:p>
        </p:txBody>
      </p:sp>
      <p:pic>
        <p:nvPicPr>
          <p:cNvPr id="9" name="Content Placeholder 8" descr="Student Services Class Detail page with yellow highlight over the Meeting Information Day and Times">
            <a:extLst>
              <a:ext uri="{FF2B5EF4-FFF2-40B4-BE49-F238E27FC236}">
                <a16:creationId xmlns:a16="http://schemas.microsoft.com/office/drawing/2014/main" id="{45700A84-1C07-BA5E-54C5-B616DE418437}"/>
              </a:ext>
            </a:extLst>
          </p:cNvPr>
          <p:cNvPicPr>
            <a:picLocks noGrp="1" noChangeAspect="1"/>
          </p:cNvPicPr>
          <p:nvPr>
            <p:ph sz="half" idx="2"/>
          </p:nvPr>
        </p:nvPicPr>
        <p:blipFill>
          <a:blip r:embed="rId3"/>
          <a:stretch>
            <a:fillRect/>
          </a:stretch>
        </p:blipFill>
        <p:spPr>
          <a:xfrm>
            <a:off x="507276" y="3128872"/>
            <a:ext cx="4002088" cy="2058216"/>
          </a:xfrm>
          <a:prstGeom prst="rect">
            <a:avLst/>
          </a:prstGeom>
          <a:ln>
            <a:solidFill>
              <a:schemeClr val="tx1"/>
            </a:solidFill>
          </a:ln>
          <a:effectLst>
            <a:outerShdw blurRad="292100" dist="139700" dir="2700000" algn="tl" rotWithShape="0">
              <a:srgbClr val="333333">
                <a:alpha val="65000"/>
              </a:srgbClr>
            </a:outerShdw>
          </a:effectLst>
        </p:spPr>
      </p:pic>
      <p:sp>
        <p:nvSpPr>
          <p:cNvPr id="5" name="Text Placeholder 4">
            <a:extLst>
              <a:ext uri="{FF2B5EF4-FFF2-40B4-BE49-F238E27FC236}">
                <a16:creationId xmlns:a16="http://schemas.microsoft.com/office/drawing/2014/main" id="{7C2DA6C6-DBFD-E0EA-8C87-FD1BA7C16016}"/>
              </a:ext>
            </a:extLst>
          </p:cNvPr>
          <p:cNvSpPr>
            <a:spLocks noGrp="1"/>
          </p:cNvSpPr>
          <p:nvPr>
            <p:ph type="body" sz="quarter" idx="3"/>
          </p:nvPr>
        </p:nvSpPr>
        <p:spPr>
          <a:xfrm>
            <a:off x="4790207" y="2478947"/>
            <a:ext cx="4052457" cy="524894"/>
          </a:xfrm>
        </p:spPr>
        <p:txBody>
          <a:bodyPr/>
          <a:lstStyle/>
          <a:p>
            <a:r>
              <a:rPr lang="en-US" b="0" i="0" dirty="0">
                <a:solidFill>
                  <a:srgbClr val="000000"/>
                </a:solidFill>
                <a:effectLst/>
                <a:latin typeface="Arial" panose="020B0604020202020204" pitchFamily="34" charset="0"/>
              </a:rPr>
              <a:t>CHEM&amp; 131</a:t>
            </a:r>
            <a:endParaRPr lang="en-US" dirty="0"/>
          </a:p>
        </p:txBody>
      </p:sp>
      <p:pic>
        <p:nvPicPr>
          <p:cNvPr id="11" name="Content Placeholder 10" descr="Student Services Class Detail page with yellow highlight over the Meeting Information Day and Times">
            <a:extLst>
              <a:ext uri="{FF2B5EF4-FFF2-40B4-BE49-F238E27FC236}">
                <a16:creationId xmlns:a16="http://schemas.microsoft.com/office/drawing/2014/main" id="{706D25C3-C3CB-E0A5-F09B-1AC449B4DE6C}"/>
              </a:ext>
            </a:extLst>
          </p:cNvPr>
          <p:cNvPicPr>
            <a:picLocks noGrp="1" noChangeAspect="1"/>
          </p:cNvPicPr>
          <p:nvPr>
            <p:ph sz="quarter" idx="4"/>
          </p:nvPr>
        </p:nvPicPr>
        <p:blipFill>
          <a:blip r:embed="rId4"/>
          <a:stretch>
            <a:fillRect/>
          </a:stretch>
        </p:blipFill>
        <p:spPr>
          <a:xfrm>
            <a:off x="4820948" y="3151892"/>
            <a:ext cx="4052887" cy="2035196"/>
          </a:xfrm>
          <a:prstGeom prst="rect">
            <a:avLst/>
          </a:prstGeom>
          <a:ln>
            <a:solidFill>
              <a:schemeClr val="tx1"/>
            </a:solidFill>
          </a:ln>
          <a:effectLst>
            <a:outerShdw blurRad="292100" dist="139700" dir="2700000" algn="tl" rotWithShape="0">
              <a:srgbClr val="333333">
                <a:alpha val="65000"/>
              </a:srgbClr>
            </a:outerShdw>
          </a:effectLst>
        </p:spPr>
      </p:pic>
      <p:sp>
        <p:nvSpPr>
          <p:cNvPr id="7" name="Slide Number Placeholder 6">
            <a:extLst>
              <a:ext uri="{FF2B5EF4-FFF2-40B4-BE49-F238E27FC236}">
                <a16:creationId xmlns:a16="http://schemas.microsoft.com/office/drawing/2014/main" id="{EE69C145-DE74-3C85-F424-16402E3D5849}"/>
              </a:ext>
            </a:extLst>
          </p:cNvPr>
          <p:cNvSpPr>
            <a:spLocks noGrp="1"/>
          </p:cNvSpPr>
          <p:nvPr>
            <p:ph type="sldNum" sz="quarter" idx="12"/>
          </p:nvPr>
        </p:nvSpPr>
        <p:spPr/>
        <p:txBody>
          <a:bodyPr/>
          <a:lstStyle/>
          <a:p>
            <a:fld id="{DEE5BC03-7CE3-4FE3-BC0A-0ACCA8AC1F24}" type="slidenum">
              <a:rPr lang="en-US" smtClean="0"/>
              <a:pPr/>
              <a:t>18</a:t>
            </a:fld>
            <a:endParaRPr lang="en-US" dirty="0"/>
          </a:p>
        </p:txBody>
      </p:sp>
      <p:sp>
        <p:nvSpPr>
          <p:cNvPr id="12" name="TextBox 11">
            <a:extLst>
              <a:ext uri="{FF2B5EF4-FFF2-40B4-BE49-F238E27FC236}">
                <a16:creationId xmlns:a16="http://schemas.microsoft.com/office/drawing/2014/main" id="{5D2DF016-A354-EB4A-5725-7999CB893F75}"/>
              </a:ext>
            </a:extLst>
          </p:cNvPr>
          <p:cNvSpPr txBox="1"/>
          <p:nvPr/>
        </p:nvSpPr>
        <p:spPr>
          <a:xfrm>
            <a:off x="507276" y="5335139"/>
            <a:ext cx="7276554"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t>Per Enrollment Request Search, student dropped courses on Tuesday 09/26/2023 at 9:20am.</a:t>
            </a:r>
          </a:p>
          <a:p>
            <a:pPr marL="285750" indent="-285750">
              <a:buFont typeface="Arial" panose="020B0604020202020204" pitchFamily="34" charset="0"/>
              <a:buChar char="•"/>
            </a:pPr>
            <a:r>
              <a:rPr lang="en-US" sz="1400" dirty="0"/>
              <a:t>BIO 241: first class meeting was scheduled for Tuesday, 09/26/2023 at 3:00pm. Student dropped the course before she could have attended.</a:t>
            </a:r>
          </a:p>
          <a:p>
            <a:pPr marL="285750" indent="-285750">
              <a:buFont typeface="Arial" panose="020B0604020202020204" pitchFamily="34" charset="0"/>
              <a:buChar char="•"/>
            </a:pPr>
            <a:r>
              <a:rPr lang="en-US" sz="1400" dirty="0"/>
              <a:t>CHEM 131: first class meeting was scheduled for Thursday 09/28/2023 at 12:00pm. Student also dropped course before she could attend.</a:t>
            </a:r>
          </a:p>
        </p:txBody>
      </p:sp>
    </p:spTree>
    <p:extLst>
      <p:ext uri="{BB962C8B-B14F-4D97-AF65-F5344CB8AC3E}">
        <p14:creationId xmlns:p14="http://schemas.microsoft.com/office/powerpoint/2010/main" val="3800696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3F7A-B030-31B1-309C-02969B91BFAF}"/>
              </a:ext>
            </a:extLst>
          </p:cNvPr>
          <p:cNvSpPr>
            <a:spLocks noGrp="1"/>
          </p:cNvSpPr>
          <p:nvPr>
            <p:ph type="title"/>
          </p:nvPr>
        </p:nvSpPr>
        <p:spPr/>
        <p:txBody>
          <a:bodyPr/>
          <a:lstStyle/>
          <a:p>
            <a:r>
              <a:rPr lang="en-US" sz="3600" dirty="0"/>
              <a:t>institutional charges</a:t>
            </a:r>
            <a:br>
              <a:rPr lang="en-US" sz="3600" dirty="0"/>
            </a:br>
            <a:endParaRPr lang="en-US" dirty="0"/>
          </a:p>
        </p:txBody>
      </p:sp>
      <p:sp>
        <p:nvSpPr>
          <p:cNvPr id="3" name="Content Placeholder 2">
            <a:extLst>
              <a:ext uri="{FF2B5EF4-FFF2-40B4-BE49-F238E27FC236}">
                <a16:creationId xmlns:a16="http://schemas.microsoft.com/office/drawing/2014/main" id="{433DEC37-84DF-EA65-E9FF-70D43B8E8F48}"/>
              </a:ext>
            </a:extLst>
          </p:cNvPr>
          <p:cNvSpPr>
            <a:spLocks noGrp="1"/>
          </p:cNvSpPr>
          <p:nvPr>
            <p:ph idx="1"/>
          </p:nvPr>
        </p:nvSpPr>
        <p:spPr>
          <a:xfrm>
            <a:off x="536859" y="2167696"/>
            <a:ext cx="8336975" cy="3757046"/>
          </a:xfrm>
        </p:spPr>
        <p:txBody>
          <a:bodyPr/>
          <a:lstStyle/>
          <a:p>
            <a:pPr marL="0" lvl="2" indent="0">
              <a:lnSpc>
                <a:spcPct val="107000"/>
              </a:lnSpc>
              <a:spcBef>
                <a:spcPts val="0"/>
              </a:spcBef>
              <a:spcAft>
                <a:spcPts val="800"/>
              </a:spcAft>
              <a:buNone/>
            </a:pPr>
            <a:r>
              <a:rPr lang="en-US" dirty="0"/>
              <a:t>On View Customer Accounts, determine &amp; confirm the correct institutional charge value for field L on the worksheet</a:t>
            </a:r>
          </a:p>
          <a:p>
            <a:pPr marL="0" lvl="2">
              <a:lnSpc>
                <a:spcPct val="107000"/>
              </a:lnSpc>
              <a:spcBef>
                <a:spcPts val="0"/>
              </a:spcBef>
              <a:spcAft>
                <a:spcPts val="800"/>
              </a:spcAft>
            </a:pPr>
            <a:endParaRPr lang="en-US" sz="1500" dirty="0"/>
          </a:p>
          <a:p>
            <a:endParaRPr lang="en-US" dirty="0"/>
          </a:p>
        </p:txBody>
      </p:sp>
      <p:sp>
        <p:nvSpPr>
          <p:cNvPr id="4" name="Slide Number Placeholder 3">
            <a:extLst>
              <a:ext uri="{FF2B5EF4-FFF2-40B4-BE49-F238E27FC236}">
                <a16:creationId xmlns:a16="http://schemas.microsoft.com/office/drawing/2014/main" id="{577C744D-F30A-8FB7-B19F-605F816A122A}"/>
              </a:ext>
            </a:extLst>
          </p:cNvPr>
          <p:cNvSpPr>
            <a:spLocks noGrp="1"/>
          </p:cNvSpPr>
          <p:nvPr>
            <p:ph type="sldNum" sz="quarter" idx="12"/>
          </p:nvPr>
        </p:nvSpPr>
        <p:spPr/>
        <p:txBody>
          <a:bodyPr/>
          <a:lstStyle/>
          <a:p>
            <a:fld id="{DEE5BC03-7CE3-4FE3-BC0A-0ACCA8AC1F24}" type="slidenum">
              <a:rPr lang="en-US" smtClean="0"/>
              <a:pPr/>
              <a:t>19</a:t>
            </a:fld>
            <a:endParaRPr lang="en-US" dirty="0"/>
          </a:p>
        </p:txBody>
      </p:sp>
      <p:sp>
        <p:nvSpPr>
          <p:cNvPr id="13" name="Right Brace 12">
            <a:extLst>
              <a:ext uri="{FF2B5EF4-FFF2-40B4-BE49-F238E27FC236}">
                <a16:creationId xmlns:a16="http://schemas.microsoft.com/office/drawing/2014/main" id="{FB524A96-3363-AA76-7D46-1CEA18B96867}"/>
              </a:ext>
            </a:extLst>
          </p:cNvPr>
          <p:cNvSpPr/>
          <p:nvPr/>
        </p:nvSpPr>
        <p:spPr>
          <a:xfrm>
            <a:off x="5365714" y="4046219"/>
            <a:ext cx="807720" cy="1748405"/>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AA460A3E-F16F-EC93-6FD0-4EE34638208E}"/>
              </a:ext>
            </a:extLst>
          </p:cNvPr>
          <p:cNvSpPr txBox="1"/>
          <p:nvPr/>
        </p:nvSpPr>
        <p:spPr>
          <a:xfrm>
            <a:off x="6217134" y="4597255"/>
            <a:ext cx="27004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Total required institutional charges = $1,703.12</a:t>
            </a:r>
          </a:p>
        </p:txBody>
      </p:sp>
      <p:pic>
        <p:nvPicPr>
          <p:cNvPr id="9" name="Picture 8" descr="A screen shot of the customer accounts page displaying the institutional charges of $1703.12 to include the Student Health Clinic Fee, Technology Fee, Comprehensive Fee, Registration Fee, Tuition Operating Fee, Tuition S &amp; A Fee, Tuition Building Fee, Class Fee - Language Labs, Class Fee - Life Sciences, Class Fee, Life Sciences">
            <a:extLst>
              <a:ext uri="{FF2B5EF4-FFF2-40B4-BE49-F238E27FC236}">
                <a16:creationId xmlns:a16="http://schemas.microsoft.com/office/drawing/2014/main" id="{4A59E100-B5BB-B4A2-5F03-CC61B9EC9DA0}"/>
              </a:ext>
            </a:extLst>
          </p:cNvPr>
          <p:cNvPicPr>
            <a:picLocks noChangeAspect="1"/>
          </p:cNvPicPr>
          <p:nvPr/>
        </p:nvPicPr>
        <p:blipFill>
          <a:blip r:embed="rId3"/>
          <a:stretch>
            <a:fillRect/>
          </a:stretch>
        </p:blipFill>
        <p:spPr>
          <a:xfrm>
            <a:off x="536858" y="3065769"/>
            <a:ext cx="4831910" cy="3709302"/>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91027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9887" y="4011382"/>
            <a:ext cx="8565391" cy="1733435"/>
          </a:xfrm>
        </p:spPr>
        <p:txBody>
          <a:bodyPr/>
          <a:lstStyle/>
          <a:p>
            <a:r>
              <a:rPr lang="en-US" sz="5200" dirty="0"/>
              <a:t>Fa r2t4 </a:t>
            </a:r>
            <a:br>
              <a:rPr lang="en-US" sz="5200" dirty="0"/>
            </a:br>
            <a:r>
              <a:rPr lang="en-US" sz="5200" dirty="0"/>
              <a:t>Worksheet Work session</a:t>
            </a:r>
          </a:p>
        </p:txBody>
      </p:sp>
      <p:sp>
        <p:nvSpPr>
          <p:cNvPr id="6" name="Text Placeholder 5"/>
          <p:cNvSpPr>
            <a:spLocks noGrp="1"/>
          </p:cNvSpPr>
          <p:nvPr>
            <p:ph type="body" sz="quarter" idx="10"/>
          </p:nvPr>
        </p:nvSpPr>
        <p:spPr>
          <a:xfrm>
            <a:off x="369887" y="5530885"/>
            <a:ext cx="5563080" cy="758825"/>
          </a:xfrm>
        </p:spPr>
        <p:txBody>
          <a:bodyPr/>
          <a:lstStyle/>
          <a:p>
            <a:r>
              <a:rPr lang="en-US" dirty="0"/>
              <a:t>Molly Groyer</a:t>
            </a:r>
          </a:p>
          <a:p>
            <a:r>
              <a:rPr lang="en-US" dirty="0"/>
              <a:t>ctcLink Functional Analyst | Financial Aid</a:t>
            </a:r>
          </a:p>
          <a:p>
            <a:r>
              <a:rPr lang="en-US" dirty="0"/>
              <a:t>January 2024</a:t>
            </a:r>
          </a:p>
        </p:txBody>
      </p:sp>
    </p:spTree>
    <p:custDataLst>
      <p:tags r:id="rId1"/>
    </p:custDataLst>
    <p:extLst>
      <p:ext uri="{BB962C8B-B14F-4D97-AF65-F5344CB8AC3E}">
        <p14:creationId xmlns:p14="http://schemas.microsoft.com/office/powerpoint/2010/main" val="3283783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07DF-F4C6-90E7-ACBA-5CCC05325CF7}"/>
              </a:ext>
            </a:extLst>
          </p:cNvPr>
          <p:cNvSpPr>
            <a:spLocks noGrp="1"/>
          </p:cNvSpPr>
          <p:nvPr>
            <p:ph type="title"/>
          </p:nvPr>
        </p:nvSpPr>
        <p:spPr/>
        <p:txBody>
          <a:bodyPr/>
          <a:lstStyle/>
          <a:p>
            <a:r>
              <a:rPr lang="en-US" sz="3200" dirty="0"/>
              <a:t>institutional charges continued</a:t>
            </a:r>
            <a:endParaRPr lang="en-US" dirty="0"/>
          </a:p>
        </p:txBody>
      </p:sp>
      <p:sp>
        <p:nvSpPr>
          <p:cNvPr id="3" name="Content Placeholder 2">
            <a:extLst>
              <a:ext uri="{FF2B5EF4-FFF2-40B4-BE49-F238E27FC236}">
                <a16:creationId xmlns:a16="http://schemas.microsoft.com/office/drawing/2014/main" id="{1C331B83-A806-D1B4-9C39-A74A0D204A89}"/>
              </a:ext>
            </a:extLst>
          </p:cNvPr>
          <p:cNvSpPr>
            <a:spLocks noGrp="1"/>
          </p:cNvSpPr>
          <p:nvPr>
            <p:ph idx="1"/>
          </p:nvPr>
        </p:nvSpPr>
        <p:spPr>
          <a:xfrm>
            <a:off x="536860" y="2319864"/>
            <a:ext cx="8336975" cy="3757046"/>
          </a:xfrm>
        </p:spPr>
        <p:txBody>
          <a:bodyPr/>
          <a:lstStyle/>
          <a:p>
            <a:r>
              <a:rPr lang="en-US" sz="2000" dirty="0"/>
              <a:t>After courses were dropped on 9/21/2023, institutional charges were prorated on 9/22/2023</a:t>
            </a:r>
          </a:p>
        </p:txBody>
      </p:sp>
      <p:sp>
        <p:nvSpPr>
          <p:cNvPr id="4" name="Slide Number Placeholder 3">
            <a:extLst>
              <a:ext uri="{FF2B5EF4-FFF2-40B4-BE49-F238E27FC236}">
                <a16:creationId xmlns:a16="http://schemas.microsoft.com/office/drawing/2014/main" id="{8B519849-0FE9-D9D9-AC9B-61375C2B071D}"/>
              </a:ext>
            </a:extLst>
          </p:cNvPr>
          <p:cNvSpPr>
            <a:spLocks noGrp="1"/>
          </p:cNvSpPr>
          <p:nvPr>
            <p:ph type="sldNum" sz="quarter" idx="12"/>
          </p:nvPr>
        </p:nvSpPr>
        <p:spPr/>
        <p:txBody>
          <a:bodyPr/>
          <a:lstStyle/>
          <a:p>
            <a:fld id="{DEE5BC03-7CE3-4FE3-BC0A-0ACCA8AC1F24}" type="slidenum">
              <a:rPr lang="en-US" smtClean="0"/>
              <a:pPr/>
              <a:t>20</a:t>
            </a:fld>
            <a:endParaRPr lang="en-US" dirty="0"/>
          </a:p>
        </p:txBody>
      </p:sp>
      <p:pic>
        <p:nvPicPr>
          <p:cNvPr id="8" name="Picture 7">
            <a:extLst>
              <a:ext uri="{FF2B5EF4-FFF2-40B4-BE49-F238E27FC236}">
                <a16:creationId xmlns:a16="http://schemas.microsoft.com/office/drawing/2014/main" id="{FBED8E1A-DE78-96C0-1857-4B8255495D9F}"/>
              </a:ext>
            </a:extLst>
          </p:cNvPr>
          <p:cNvPicPr>
            <a:picLocks noChangeAspect="1"/>
          </p:cNvPicPr>
          <p:nvPr/>
        </p:nvPicPr>
        <p:blipFill>
          <a:blip r:embed="rId3"/>
          <a:stretch>
            <a:fillRect/>
          </a:stretch>
        </p:blipFill>
        <p:spPr>
          <a:xfrm>
            <a:off x="1881477" y="3162886"/>
            <a:ext cx="5381046" cy="142860"/>
          </a:xfrm>
          <a:prstGeom prst="rect">
            <a:avLst/>
          </a:prstGeom>
          <a:ln>
            <a:noFill/>
          </a:ln>
          <a:effectLst>
            <a:outerShdw blurRad="292100" dist="139700" dir="2700000" algn="tl" rotWithShape="0">
              <a:srgbClr val="333333">
                <a:alpha val="65000"/>
              </a:srgbClr>
            </a:outerShdw>
          </a:effectLst>
        </p:spPr>
      </p:pic>
      <p:pic>
        <p:nvPicPr>
          <p:cNvPr id="2054" name="Picture 6" descr="A screen shot of the Institutional Prorated Charges to include the Tuition S &amp; A Fee, Tuition Operating Fee, Registration Fee, Class Fee - Life Science, Student Health Clinic Fee, Class Fee - Life Sciences, Comprehensive Fee, Class Fee - Language Lab, Technology Fee, Tuition Building Fee, all annotated with a teal box">
            <a:extLst>
              <a:ext uri="{FF2B5EF4-FFF2-40B4-BE49-F238E27FC236}">
                <a16:creationId xmlns:a16="http://schemas.microsoft.com/office/drawing/2014/main" id="{BA7FD9D5-2102-AE16-3FEA-F952BAE993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1477" y="3424520"/>
            <a:ext cx="5381046" cy="317818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674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54B8D-078E-8B23-F93F-A26E020E15C8}"/>
              </a:ext>
            </a:extLst>
          </p:cNvPr>
          <p:cNvSpPr>
            <a:spLocks noGrp="1"/>
          </p:cNvSpPr>
          <p:nvPr>
            <p:ph type="title"/>
          </p:nvPr>
        </p:nvSpPr>
        <p:spPr/>
        <p:txBody>
          <a:bodyPr/>
          <a:lstStyle/>
          <a:p>
            <a:r>
              <a:rPr lang="en-US" dirty="0"/>
              <a:t>View award activity</a:t>
            </a:r>
          </a:p>
        </p:txBody>
      </p:sp>
      <p:sp>
        <p:nvSpPr>
          <p:cNvPr id="3" name="Content Placeholder 2">
            <a:extLst>
              <a:ext uri="{FF2B5EF4-FFF2-40B4-BE49-F238E27FC236}">
                <a16:creationId xmlns:a16="http://schemas.microsoft.com/office/drawing/2014/main" id="{EBB1878B-6D75-844D-EAA5-1CE9664E8512}"/>
              </a:ext>
            </a:extLst>
          </p:cNvPr>
          <p:cNvSpPr>
            <a:spLocks noGrp="1"/>
          </p:cNvSpPr>
          <p:nvPr>
            <p:ph idx="1"/>
          </p:nvPr>
        </p:nvSpPr>
        <p:spPr>
          <a:xfrm>
            <a:off x="536859" y="2592130"/>
            <a:ext cx="8336975" cy="3757046"/>
          </a:xfrm>
        </p:spPr>
        <p:txBody>
          <a:bodyPr/>
          <a:lstStyle/>
          <a:p>
            <a:pPr marL="0" indent="0">
              <a:buNone/>
            </a:pPr>
            <a:r>
              <a:rPr lang="en-US" dirty="0"/>
              <a:t>Confirm the federal award amounts are accurate prior to R2T4 calculation</a:t>
            </a:r>
          </a:p>
          <a:p>
            <a:pPr lvl="1"/>
            <a:r>
              <a:rPr lang="en-US" dirty="0"/>
              <a:t>Sometimes, aid can be reduced or undisbursed in error </a:t>
            </a:r>
          </a:p>
          <a:p>
            <a:pPr lvl="1"/>
            <a:r>
              <a:rPr lang="en-US" dirty="0"/>
              <a:t>If award amounts are incorrect, make adjustments on Assign Awards to a Student &amp; disburse aid (if required) prior to Creating the R2T4 Worksheet</a:t>
            </a:r>
          </a:p>
        </p:txBody>
      </p:sp>
      <p:sp>
        <p:nvSpPr>
          <p:cNvPr id="4" name="Slide Number Placeholder 3">
            <a:extLst>
              <a:ext uri="{FF2B5EF4-FFF2-40B4-BE49-F238E27FC236}">
                <a16:creationId xmlns:a16="http://schemas.microsoft.com/office/drawing/2014/main" id="{BB299576-A4A8-5F05-926A-EFB1A8207E33}"/>
              </a:ext>
            </a:extLst>
          </p:cNvPr>
          <p:cNvSpPr>
            <a:spLocks noGrp="1"/>
          </p:cNvSpPr>
          <p:nvPr>
            <p:ph type="sldNum" sz="quarter" idx="12"/>
          </p:nvPr>
        </p:nvSpPr>
        <p:spPr/>
        <p:txBody>
          <a:bodyPr/>
          <a:lstStyle/>
          <a:p>
            <a:fld id="{DEE5BC03-7CE3-4FE3-BC0A-0ACCA8AC1F24}" type="slidenum">
              <a:rPr lang="en-US" smtClean="0"/>
              <a:pPr/>
              <a:t>21</a:t>
            </a:fld>
            <a:endParaRPr lang="en-US" dirty="0"/>
          </a:p>
        </p:txBody>
      </p:sp>
      <p:sp>
        <p:nvSpPr>
          <p:cNvPr id="5" name="TextBox 2" descr="Navigation box: Navigation:  Financial Aid &gt; Awards &gt; View Award Activity&#10;">
            <a:extLst>
              <a:ext uri="{FF2B5EF4-FFF2-40B4-BE49-F238E27FC236}">
                <a16:creationId xmlns:a16="http://schemas.microsoft.com/office/drawing/2014/main" id="{B944022C-55C6-8998-5C36-CC0D5B9F2D3E}"/>
              </a:ext>
            </a:extLst>
          </p:cNvPr>
          <p:cNvSpPr txBox="1"/>
          <p:nvPr/>
        </p:nvSpPr>
        <p:spPr>
          <a:xfrm>
            <a:off x="5337544" y="1958536"/>
            <a:ext cx="3536291"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Financial Aid &gt; Awards &gt; View Award Activity</a:t>
            </a:r>
          </a:p>
        </p:txBody>
      </p:sp>
    </p:spTree>
    <p:extLst>
      <p:ext uri="{BB962C8B-B14F-4D97-AF65-F5344CB8AC3E}">
        <p14:creationId xmlns:p14="http://schemas.microsoft.com/office/powerpoint/2010/main" val="3373025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R2T4 WORKSHEET FIELDS</a:t>
            </a:r>
          </a:p>
        </p:txBody>
      </p:sp>
    </p:spTree>
    <p:extLst>
      <p:ext uri="{BB962C8B-B14F-4D97-AF65-F5344CB8AC3E}">
        <p14:creationId xmlns:p14="http://schemas.microsoft.com/office/powerpoint/2010/main" val="440129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1EA24-5E7C-8F1B-4B7F-A69D448F3A84}"/>
              </a:ext>
            </a:extLst>
          </p:cNvPr>
          <p:cNvSpPr>
            <a:spLocks noGrp="1"/>
          </p:cNvSpPr>
          <p:nvPr>
            <p:ph type="title"/>
          </p:nvPr>
        </p:nvSpPr>
        <p:spPr/>
        <p:txBody>
          <a:bodyPr/>
          <a:lstStyle/>
          <a:p>
            <a:r>
              <a:rPr lang="en-US" dirty="0"/>
              <a:t>Which field definitions will we discuss today?</a:t>
            </a:r>
          </a:p>
        </p:txBody>
      </p:sp>
      <p:sp>
        <p:nvSpPr>
          <p:cNvPr id="4" name="Slide Number Placeholder 3">
            <a:extLst>
              <a:ext uri="{FF2B5EF4-FFF2-40B4-BE49-F238E27FC236}">
                <a16:creationId xmlns:a16="http://schemas.microsoft.com/office/drawing/2014/main" id="{1F1A59AD-3E75-03F5-3D5D-1196E8D42364}"/>
              </a:ext>
            </a:extLst>
          </p:cNvPr>
          <p:cNvSpPr>
            <a:spLocks noGrp="1"/>
          </p:cNvSpPr>
          <p:nvPr>
            <p:ph type="sldNum" sz="quarter" idx="12"/>
          </p:nvPr>
        </p:nvSpPr>
        <p:spPr/>
        <p:txBody>
          <a:bodyPr/>
          <a:lstStyle/>
          <a:p>
            <a:fld id="{DEE5BC03-7CE3-4FE3-BC0A-0ACCA8AC1F24}" type="slidenum">
              <a:rPr lang="en-US" smtClean="0"/>
              <a:pPr/>
              <a:t>23</a:t>
            </a:fld>
            <a:endParaRPr lang="en-US" dirty="0"/>
          </a:p>
        </p:txBody>
      </p:sp>
      <p:sp>
        <p:nvSpPr>
          <p:cNvPr id="5" name="TextBox 2" descr="Navigation box: Navigation:  Financial Aid &gt; Return to Title IV Funds &gt; Create Worksheet&#10;">
            <a:extLst>
              <a:ext uri="{FF2B5EF4-FFF2-40B4-BE49-F238E27FC236}">
                <a16:creationId xmlns:a16="http://schemas.microsoft.com/office/drawing/2014/main" id="{CE26CF84-452A-F618-02B8-C709DAB7B130}"/>
              </a:ext>
            </a:extLst>
          </p:cNvPr>
          <p:cNvSpPr txBox="1"/>
          <p:nvPr/>
        </p:nvSpPr>
        <p:spPr>
          <a:xfrm>
            <a:off x="5235893" y="2205892"/>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Financial Aid &gt; Return to Title IV Funds &gt; Create Worksheet</a:t>
            </a:r>
          </a:p>
        </p:txBody>
      </p:sp>
      <p:pic>
        <p:nvPicPr>
          <p:cNvPr id="11" name="Picture 10" descr="A screen shot of the R2T4 Worksheet on the Return TIV Aid tab, The Summary group box is highlighted in yellow to highlight Date of Withdrawal, Overall Status = Completed, Institutional Determination Date, Days Elapsed, and Date Form Completed.  Yellow highlight over the Period Information with the Enrollment Period radio button selected, Start Date and End Date.  The 60 Pct Dt is also highlighted in yellow">
            <a:extLst>
              <a:ext uri="{FF2B5EF4-FFF2-40B4-BE49-F238E27FC236}">
                <a16:creationId xmlns:a16="http://schemas.microsoft.com/office/drawing/2014/main" id="{99AD0D6E-7DFB-0841-2F10-05CCAB30806B}"/>
              </a:ext>
            </a:extLst>
          </p:cNvPr>
          <p:cNvPicPr>
            <a:picLocks noChangeAspect="1"/>
          </p:cNvPicPr>
          <p:nvPr/>
        </p:nvPicPr>
        <p:blipFill>
          <a:blip r:embed="rId3"/>
          <a:stretch>
            <a:fillRect/>
          </a:stretch>
        </p:blipFill>
        <p:spPr>
          <a:xfrm>
            <a:off x="1160562" y="3111219"/>
            <a:ext cx="7089569" cy="3243779"/>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827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F7299-A874-2531-A27B-0F95D0F20F8A}"/>
              </a:ext>
            </a:extLst>
          </p:cNvPr>
          <p:cNvSpPr>
            <a:spLocks noGrp="1"/>
          </p:cNvSpPr>
          <p:nvPr>
            <p:ph type="title"/>
          </p:nvPr>
        </p:nvSpPr>
        <p:spPr/>
        <p:txBody>
          <a:bodyPr/>
          <a:lstStyle/>
          <a:p>
            <a:r>
              <a:rPr lang="en-US" dirty="0"/>
              <a:t>Key fields on worksheet</a:t>
            </a:r>
          </a:p>
        </p:txBody>
      </p:sp>
      <p:sp>
        <p:nvSpPr>
          <p:cNvPr id="3" name="Content Placeholder 2">
            <a:extLst>
              <a:ext uri="{FF2B5EF4-FFF2-40B4-BE49-F238E27FC236}">
                <a16:creationId xmlns:a16="http://schemas.microsoft.com/office/drawing/2014/main" id="{2E92F688-C8F2-7933-5234-7F6D4995E65D}"/>
              </a:ext>
            </a:extLst>
          </p:cNvPr>
          <p:cNvSpPr>
            <a:spLocks noGrp="1"/>
          </p:cNvSpPr>
          <p:nvPr>
            <p:ph idx="1"/>
          </p:nvPr>
        </p:nvSpPr>
        <p:spPr>
          <a:xfrm>
            <a:off x="536861" y="2415155"/>
            <a:ext cx="8167302" cy="3707854"/>
          </a:xfrm>
        </p:spPr>
        <p:txBody>
          <a:bodyPr/>
          <a:lstStyle/>
          <a:p>
            <a:r>
              <a:rPr lang="en-US" sz="2000" dirty="0"/>
              <a:t> Date of Withdrawal (or, the Last date of attendance)</a:t>
            </a:r>
          </a:p>
          <a:p>
            <a:pPr marL="285750" indent="-285750"/>
            <a:r>
              <a:rPr lang="en-US" sz="2000" dirty="0"/>
              <a:t>Institutional Determination Dt (Date of school's determination that the student withdrew)</a:t>
            </a:r>
          </a:p>
          <a:p>
            <a:r>
              <a:rPr lang="en-US" sz="2000" dirty="0"/>
              <a:t> Undetermined Withdrawal Date</a:t>
            </a:r>
          </a:p>
          <a:p>
            <a:r>
              <a:rPr lang="en-US" sz="2000" dirty="0"/>
              <a:t> Overall Status (either “pending” or “completed”)</a:t>
            </a:r>
          </a:p>
          <a:p>
            <a:r>
              <a:rPr lang="en-US" sz="2000" dirty="0"/>
              <a:t> Days Elapsed</a:t>
            </a:r>
          </a:p>
          <a:p>
            <a:r>
              <a:rPr lang="en-US" sz="2000" dirty="0"/>
              <a:t> Date form completed</a:t>
            </a:r>
          </a:p>
          <a:p>
            <a:r>
              <a:rPr lang="en-US" sz="2000" dirty="0"/>
              <a:t> Payment period, enrollment period, start &amp; end date</a:t>
            </a:r>
          </a:p>
          <a:p>
            <a:r>
              <a:rPr lang="en-US" sz="2000" dirty="0"/>
              <a:t> 60% date</a:t>
            </a:r>
            <a:endParaRPr lang="en-US" dirty="0"/>
          </a:p>
        </p:txBody>
      </p:sp>
      <p:sp>
        <p:nvSpPr>
          <p:cNvPr id="4" name="Slide Number Placeholder 3">
            <a:extLst>
              <a:ext uri="{FF2B5EF4-FFF2-40B4-BE49-F238E27FC236}">
                <a16:creationId xmlns:a16="http://schemas.microsoft.com/office/drawing/2014/main" id="{8598DEEB-E20A-5DC3-4DCD-6B6BC4BB0734}"/>
              </a:ext>
            </a:extLst>
          </p:cNvPr>
          <p:cNvSpPr>
            <a:spLocks noGrp="1"/>
          </p:cNvSpPr>
          <p:nvPr>
            <p:ph type="sldNum" sz="quarter" idx="12"/>
          </p:nvPr>
        </p:nvSpPr>
        <p:spPr/>
        <p:txBody>
          <a:bodyPr/>
          <a:lstStyle/>
          <a:p>
            <a:fld id="{DEE5BC03-7CE3-4FE3-BC0A-0ACCA8AC1F24}" type="slidenum">
              <a:rPr lang="en-US" smtClean="0"/>
              <a:pPr/>
              <a:t>24</a:t>
            </a:fld>
            <a:endParaRPr lang="en-US" dirty="0"/>
          </a:p>
        </p:txBody>
      </p:sp>
    </p:spTree>
    <p:extLst>
      <p:ext uri="{BB962C8B-B14F-4D97-AF65-F5344CB8AC3E}">
        <p14:creationId xmlns:p14="http://schemas.microsoft.com/office/powerpoint/2010/main" val="1631615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75A96-D0DE-B5C5-B76B-6CAF31FF417A}"/>
              </a:ext>
            </a:extLst>
          </p:cNvPr>
          <p:cNvSpPr>
            <a:spLocks noGrp="1"/>
          </p:cNvSpPr>
          <p:nvPr>
            <p:ph type="title"/>
          </p:nvPr>
        </p:nvSpPr>
        <p:spPr>
          <a:xfrm>
            <a:off x="303065" y="1498631"/>
            <a:ext cx="8336975" cy="797070"/>
          </a:xfrm>
        </p:spPr>
        <p:txBody>
          <a:bodyPr/>
          <a:lstStyle/>
          <a:p>
            <a:r>
              <a:rPr lang="en-US" sz="3600" dirty="0"/>
              <a:t> Date of Withdrawal</a:t>
            </a:r>
            <a:br>
              <a:rPr lang="en-US" sz="3600" dirty="0"/>
            </a:br>
            <a:endParaRPr lang="en-US" dirty="0"/>
          </a:p>
        </p:txBody>
      </p:sp>
      <p:sp>
        <p:nvSpPr>
          <p:cNvPr id="3" name="Content Placeholder 2">
            <a:extLst>
              <a:ext uri="{FF2B5EF4-FFF2-40B4-BE49-F238E27FC236}">
                <a16:creationId xmlns:a16="http://schemas.microsoft.com/office/drawing/2014/main" id="{32F39B0B-62F8-8CA4-9EB9-B3575E9F176D}"/>
              </a:ext>
            </a:extLst>
          </p:cNvPr>
          <p:cNvSpPr>
            <a:spLocks noGrp="1"/>
          </p:cNvSpPr>
          <p:nvPr>
            <p:ph idx="1"/>
          </p:nvPr>
        </p:nvSpPr>
        <p:spPr>
          <a:xfrm>
            <a:off x="511810" y="2759693"/>
            <a:ext cx="5704882" cy="3961782"/>
          </a:xfrm>
        </p:spPr>
        <p:txBody>
          <a:bodyPr/>
          <a:lstStyle/>
          <a:p>
            <a:pPr marL="0" indent="0">
              <a:buNone/>
            </a:pPr>
            <a:r>
              <a:rPr lang="en-US" sz="2000" dirty="0"/>
              <a:t>Indicates one of the following: </a:t>
            </a:r>
          </a:p>
          <a:p>
            <a:pPr lvl="1"/>
            <a:r>
              <a:rPr lang="en-US" sz="1600" dirty="0"/>
              <a:t>the last date of recorded attendance or academically related activity</a:t>
            </a:r>
          </a:p>
          <a:p>
            <a:pPr lvl="1"/>
            <a:r>
              <a:rPr lang="en-US" sz="1600" dirty="0"/>
              <a:t>the date the student began the official withdrawal process</a:t>
            </a:r>
          </a:p>
          <a:p>
            <a:pPr lvl="1"/>
            <a:r>
              <a:rPr lang="en-US" sz="1600" dirty="0"/>
              <a:t>the date the student provided your school with the intent to withdraw</a:t>
            </a:r>
          </a:p>
          <a:p>
            <a:pPr lvl="1"/>
            <a:r>
              <a:rPr lang="en-US" sz="1600" dirty="0"/>
              <a:t>Date institution administratively withdraws the student</a:t>
            </a:r>
          </a:p>
          <a:p>
            <a:pPr lvl="1"/>
            <a:endParaRPr lang="en-US" sz="1600" dirty="0"/>
          </a:p>
          <a:p>
            <a:pPr lvl="1"/>
            <a:r>
              <a:rPr lang="en-US" sz="1600" dirty="0"/>
              <a:t>OR the midpoint of the payment period if the student unofficially withdraws</a:t>
            </a:r>
          </a:p>
          <a:p>
            <a:pPr marL="457200" lvl="1" indent="0">
              <a:buNone/>
            </a:pPr>
            <a:endParaRPr lang="en-US" sz="2000" dirty="0"/>
          </a:p>
          <a:p>
            <a:pPr marL="60325" lvl="1" indent="0">
              <a:buNone/>
            </a:pPr>
            <a:r>
              <a:rPr lang="en-US" sz="1600" dirty="0"/>
              <a:t>The system displays the default date based on the date that was established in Campus Solutions Student Records. </a:t>
            </a:r>
          </a:p>
          <a:p>
            <a:pPr marL="0" indent="0">
              <a:buNone/>
            </a:pPr>
            <a:endParaRPr lang="en-US" dirty="0"/>
          </a:p>
        </p:txBody>
      </p:sp>
      <p:sp>
        <p:nvSpPr>
          <p:cNvPr id="4" name="Slide Number Placeholder 3">
            <a:extLst>
              <a:ext uri="{FF2B5EF4-FFF2-40B4-BE49-F238E27FC236}">
                <a16:creationId xmlns:a16="http://schemas.microsoft.com/office/drawing/2014/main" id="{E4EACF8A-9F2C-7BB6-C801-CC717CCF6470}"/>
              </a:ext>
            </a:extLst>
          </p:cNvPr>
          <p:cNvSpPr>
            <a:spLocks noGrp="1"/>
          </p:cNvSpPr>
          <p:nvPr>
            <p:ph type="sldNum" sz="quarter" idx="12"/>
          </p:nvPr>
        </p:nvSpPr>
        <p:spPr/>
        <p:txBody>
          <a:bodyPr/>
          <a:lstStyle/>
          <a:p>
            <a:fld id="{DEE5BC03-7CE3-4FE3-BC0A-0ACCA8AC1F24}" type="slidenum">
              <a:rPr lang="en-US" smtClean="0"/>
              <a:pPr/>
              <a:t>25</a:t>
            </a:fld>
            <a:endParaRPr lang="en-US" dirty="0"/>
          </a:p>
        </p:txBody>
      </p:sp>
      <p:pic>
        <p:nvPicPr>
          <p:cNvPr id="6" name="Picture 5" descr="Close up screen shot of the Return TIV Aid tab with the Date of Withdrawal field highlighted in yellow ">
            <a:extLst>
              <a:ext uri="{FF2B5EF4-FFF2-40B4-BE49-F238E27FC236}">
                <a16:creationId xmlns:a16="http://schemas.microsoft.com/office/drawing/2014/main" id="{AC3C44C3-D22A-2915-52D8-ED2EEC43E72A}"/>
              </a:ext>
            </a:extLst>
          </p:cNvPr>
          <p:cNvPicPr>
            <a:picLocks noChangeAspect="1"/>
          </p:cNvPicPr>
          <p:nvPr/>
        </p:nvPicPr>
        <p:blipFill rotWithShape="1">
          <a:blip r:embed="rId3"/>
          <a:srcRect t="19666"/>
          <a:stretch/>
        </p:blipFill>
        <p:spPr>
          <a:xfrm>
            <a:off x="6216692" y="2797916"/>
            <a:ext cx="2657143" cy="1966271"/>
          </a:xfrm>
          <a:prstGeom prst="rect">
            <a:avLst/>
          </a:prstGeom>
          <a:ln>
            <a:solidFill>
              <a:schemeClr val="tx1"/>
            </a:solid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40F43E76-F908-BCC5-FDBA-C22409BD1C93}"/>
              </a:ext>
            </a:extLst>
          </p:cNvPr>
          <p:cNvSpPr txBox="1"/>
          <p:nvPr/>
        </p:nvSpPr>
        <p:spPr>
          <a:xfrm>
            <a:off x="396063" y="2295701"/>
            <a:ext cx="7753102" cy="415498"/>
          </a:xfrm>
          <a:prstGeom prst="rect">
            <a:avLst/>
          </a:prstGeom>
          <a:noFill/>
        </p:spPr>
        <p:txBody>
          <a:bodyPr wrap="square" rtlCol="0">
            <a:spAutoFit/>
          </a:bodyPr>
          <a:lstStyle/>
          <a:p>
            <a:r>
              <a:rPr lang="en-US" sz="1800" dirty="0"/>
              <a:t> </a:t>
            </a:r>
            <a:r>
              <a:rPr lang="en-US" sz="2100" dirty="0"/>
              <a:t>Date of </a:t>
            </a:r>
            <a:r>
              <a:rPr lang="en-US" sz="2100" dirty="0">
                <a:solidFill>
                  <a:srgbClr val="003764"/>
                </a:solidFill>
              </a:rPr>
              <a:t>Withdrawal</a:t>
            </a:r>
            <a:r>
              <a:rPr lang="en-US" sz="2100" dirty="0"/>
              <a:t> (or, the Last date of attendance)</a:t>
            </a:r>
          </a:p>
        </p:txBody>
      </p:sp>
    </p:spTree>
    <p:extLst>
      <p:ext uri="{BB962C8B-B14F-4D97-AF65-F5344CB8AC3E}">
        <p14:creationId xmlns:p14="http://schemas.microsoft.com/office/powerpoint/2010/main" val="586751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7B2A9-5455-05A5-108E-0588736EFDDD}"/>
              </a:ext>
            </a:extLst>
          </p:cNvPr>
          <p:cNvSpPr>
            <a:spLocks noGrp="1"/>
          </p:cNvSpPr>
          <p:nvPr>
            <p:ph type="title"/>
          </p:nvPr>
        </p:nvSpPr>
        <p:spPr/>
        <p:txBody>
          <a:bodyPr/>
          <a:lstStyle/>
          <a:p>
            <a:r>
              <a:rPr lang="en-US" sz="3200" dirty="0"/>
              <a:t>Institutional Determination Dt (date)</a:t>
            </a:r>
            <a:endParaRPr lang="en-US" dirty="0"/>
          </a:p>
        </p:txBody>
      </p:sp>
      <p:sp>
        <p:nvSpPr>
          <p:cNvPr id="3" name="Content Placeholder 2">
            <a:extLst>
              <a:ext uri="{FF2B5EF4-FFF2-40B4-BE49-F238E27FC236}">
                <a16:creationId xmlns:a16="http://schemas.microsoft.com/office/drawing/2014/main" id="{2AAE1561-CABE-B773-0BCE-F44AE5659970}"/>
              </a:ext>
            </a:extLst>
          </p:cNvPr>
          <p:cNvSpPr>
            <a:spLocks noGrp="1"/>
          </p:cNvSpPr>
          <p:nvPr>
            <p:ph sz="half" idx="1"/>
          </p:nvPr>
        </p:nvSpPr>
        <p:spPr>
          <a:xfrm>
            <a:off x="452606" y="2400301"/>
            <a:ext cx="8192629" cy="837076"/>
          </a:xfrm>
        </p:spPr>
        <p:txBody>
          <a:bodyPr/>
          <a:lstStyle/>
          <a:p>
            <a:pPr marL="0" indent="0">
              <a:buNone/>
            </a:pPr>
            <a:r>
              <a:rPr lang="en-US" sz="2800" dirty="0"/>
              <a:t>Institutional Determination Dt (</a:t>
            </a:r>
            <a:r>
              <a:rPr lang="en-US" dirty="0"/>
              <a:t>Date of school's determination that the student withdrew)</a:t>
            </a:r>
            <a:br>
              <a:rPr lang="en-US" dirty="0"/>
            </a:br>
            <a:endParaRPr lang="en-US" dirty="0"/>
          </a:p>
        </p:txBody>
      </p:sp>
      <p:sp>
        <p:nvSpPr>
          <p:cNvPr id="5" name="Slide Number Placeholder 4">
            <a:extLst>
              <a:ext uri="{FF2B5EF4-FFF2-40B4-BE49-F238E27FC236}">
                <a16:creationId xmlns:a16="http://schemas.microsoft.com/office/drawing/2014/main" id="{D413C9F0-00DC-4DF1-E7E8-52C2A5661608}"/>
              </a:ext>
            </a:extLst>
          </p:cNvPr>
          <p:cNvSpPr>
            <a:spLocks noGrp="1"/>
          </p:cNvSpPr>
          <p:nvPr>
            <p:ph type="sldNum" sz="quarter" idx="12"/>
          </p:nvPr>
        </p:nvSpPr>
        <p:spPr/>
        <p:txBody>
          <a:bodyPr/>
          <a:lstStyle/>
          <a:p>
            <a:fld id="{DEE5BC03-7CE3-4FE3-BC0A-0ACCA8AC1F24}" type="slidenum">
              <a:rPr lang="en-US" smtClean="0"/>
              <a:pPr/>
              <a:t>26</a:t>
            </a:fld>
            <a:endParaRPr lang="en-US" dirty="0"/>
          </a:p>
        </p:txBody>
      </p:sp>
      <p:pic>
        <p:nvPicPr>
          <p:cNvPr id="7" name="Picture 6" descr="A screen shot of the Return TIV Aid tab with the Institutional Determination Date highlighted in yellow ">
            <a:extLst>
              <a:ext uri="{FF2B5EF4-FFF2-40B4-BE49-F238E27FC236}">
                <a16:creationId xmlns:a16="http://schemas.microsoft.com/office/drawing/2014/main" id="{69A7E54D-B6F0-50F6-26B7-87B933BAC372}"/>
              </a:ext>
            </a:extLst>
          </p:cNvPr>
          <p:cNvPicPr>
            <a:picLocks noChangeAspect="1"/>
          </p:cNvPicPr>
          <p:nvPr/>
        </p:nvPicPr>
        <p:blipFill rotWithShape="1">
          <a:blip r:embed="rId3"/>
          <a:srcRect t="2916"/>
          <a:stretch/>
        </p:blipFill>
        <p:spPr>
          <a:xfrm>
            <a:off x="1814857" y="3455587"/>
            <a:ext cx="5514286" cy="2376235"/>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5199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D3902-6BC4-52E0-E6DD-719EB8036C1E}"/>
              </a:ext>
            </a:extLst>
          </p:cNvPr>
          <p:cNvSpPr>
            <a:spLocks noGrp="1"/>
          </p:cNvSpPr>
          <p:nvPr>
            <p:ph type="title"/>
          </p:nvPr>
        </p:nvSpPr>
        <p:spPr/>
        <p:txBody>
          <a:bodyPr/>
          <a:lstStyle/>
          <a:p>
            <a:r>
              <a:rPr lang="en-US" sz="3600" dirty="0"/>
              <a:t> Undetermined Withdrawal </a:t>
            </a:r>
            <a:r>
              <a:rPr lang="en-US" sz="3600" dirty="0" err="1"/>
              <a:t>DatE</a:t>
            </a:r>
            <a:endParaRPr lang="en-US" dirty="0"/>
          </a:p>
        </p:txBody>
      </p:sp>
      <p:sp>
        <p:nvSpPr>
          <p:cNvPr id="3" name="Content Placeholder 2">
            <a:extLst>
              <a:ext uri="{FF2B5EF4-FFF2-40B4-BE49-F238E27FC236}">
                <a16:creationId xmlns:a16="http://schemas.microsoft.com/office/drawing/2014/main" id="{A9DC1DB9-C4A1-495B-9A98-30B4CF6BD942}"/>
              </a:ext>
            </a:extLst>
          </p:cNvPr>
          <p:cNvSpPr>
            <a:spLocks noGrp="1"/>
          </p:cNvSpPr>
          <p:nvPr>
            <p:ph idx="1"/>
          </p:nvPr>
        </p:nvSpPr>
        <p:spPr>
          <a:xfrm>
            <a:off x="358184" y="2453583"/>
            <a:ext cx="4729621" cy="3082820"/>
          </a:xfrm>
        </p:spPr>
        <p:txBody>
          <a:bodyPr/>
          <a:lstStyle/>
          <a:p>
            <a:r>
              <a:rPr lang="en-US" sz="2200" dirty="0"/>
              <a:t>Select for students who have withdrawn unofficially. The system displays the midpoint of the payment period in the Date of Withdrawal field if the student unofficially withdraws.</a:t>
            </a:r>
            <a:endParaRPr lang="en-US" sz="1800" dirty="0"/>
          </a:p>
        </p:txBody>
      </p:sp>
      <p:sp>
        <p:nvSpPr>
          <p:cNvPr id="4" name="Slide Number Placeholder 3">
            <a:extLst>
              <a:ext uri="{FF2B5EF4-FFF2-40B4-BE49-F238E27FC236}">
                <a16:creationId xmlns:a16="http://schemas.microsoft.com/office/drawing/2014/main" id="{4927E26B-17FF-2E0D-9DE0-6FC3841043AC}"/>
              </a:ext>
            </a:extLst>
          </p:cNvPr>
          <p:cNvSpPr>
            <a:spLocks noGrp="1"/>
          </p:cNvSpPr>
          <p:nvPr>
            <p:ph type="sldNum" sz="quarter" idx="12"/>
          </p:nvPr>
        </p:nvSpPr>
        <p:spPr/>
        <p:txBody>
          <a:bodyPr/>
          <a:lstStyle/>
          <a:p>
            <a:fld id="{DEE5BC03-7CE3-4FE3-BC0A-0ACCA8AC1F24}" type="slidenum">
              <a:rPr lang="en-US" smtClean="0"/>
              <a:pPr/>
              <a:t>27</a:t>
            </a:fld>
            <a:endParaRPr lang="en-US" dirty="0"/>
          </a:p>
        </p:txBody>
      </p:sp>
      <p:pic>
        <p:nvPicPr>
          <p:cNvPr id="7" name="Picture 6" descr="A close up screen shot of the Return TIV Aid tab with the Undetermined Withdrawal Date checkbox selected and a purple arrow pointing to the Date of Withdrawal">
            <a:extLst>
              <a:ext uri="{FF2B5EF4-FFF2-40B4-BE49-F238E27FC236}">
                <a16:creationId xmlns:a16="http://schemas.microsoft.com/office/drawing/2014/main" id="{3EBC2402-9BD2-F1B7-9B8D-3AA246E26F44}"/>
              </a:ext>
            </a:extLst>
          </p:cNvPr>
          <p:cNvPicPr>
            <a:picLocks noChangeAspect="1"/>
          </p:cNvPicPr>
          <p:nvPr/>
        </p:nvPicPr>
        <p:blipFill>
          <a:blip r:embed="rId3"/>
          <a:stretch>
            <a:fillRect/>
          </a:stretch>
        </p:blipFill>
        <p:spPr>
          <a:xfrm>
            <a:off x="4968489" y="2520258"/>
            <a:ext cx="3671551" cy="1683065"/>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8931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B04E4-37C6-6F3D-5042-33DEB0C07F1E}"/>
              </a:ext>
            </a:extLst>
          </p:cNvPr>
          <p:cNvSpPr>
            <a:spLocks noGrp="1"/>
          </p:cNvSpPr>
          <p:nvPr>
            <p:ph type="title"/>
          </p:nvPr>
        </p:nvSpPr>
        <p:spPr/>
        <p:txBody>
          <a:bodyPr/>
          <a:lstStyle/>
          <a:p>
            <a:r>
              <a:rPr lang="en-US" sz="3400" dirty="0"/>
              <a:t> Days Elapsed &amp; Date form completed</a:t>
            </a:r>
            <a:br>
              <a:rPr lang="en-US" sz="3600" dirty="0"/>
            </a:br>
            <a:endParaRPr lang="en-US" dirty="0"/>
          </a:p>
        </p:txBody>
      </p:sp>
      <p:sp>
        <p:nvSpPr>
          <p:cNvPr id="3" name="Content Placeholder 2">
            <a:extLst>
              <a:ext uri="{FF2B5EF4-FFF2-40B4-BE49-F238E27FC236}">
                <a16:creationId xmlns:a16="http://schemas.microsoft.com/office/drawing/2014/main" id="{B9A48BAF-5CA5-5A22-3750-116FFF21BCA5}"/>
              </a:ext>
            </a:extLst>
          </p:cNvPr>
          <p:cNvSpPr>
            <a:spLocks noGrp="1"/>
          </p:cNvSpPr>
          <p:nvPr>
            <p:ph idx="1"/>
          </p:nvPr>
        </p:nvSpPr>
        <p:spPr>
          <a:xfrm>
            <a:off x="578734" y="2347006"/>
            <a:ext cx="8028406" cy="1554961"/>
          </a:xfrm>
        </p:spPr>
        <p:txBody>
          <a:bodyPr/>
          <a:lstStyle/>
          <a:p>
            <a:r>
              <a:rPr lang="en-US" sz="2000" dirty="0"/>
              <a:t>Days Elapsed: After an institution determines the date of withdrawal, the system calculates and displays the number of days passed since the student withdrew. The days are calculated using the Institutional Determination Date field as a starting date.</a:t>
            </a:r>
          </a:p>
          <a:p>
            <a:r>
              <a:rPr lang="en-US" sz="2000" dirty="0"/>
              <a:t>Date Form Completed: The date is set to the current date by default when you change the overall status to Complete</a:t>
            </a:r>
          </a:p>
        </p:txBody>
      </p:sp>
      <p:sp>
        <p:nvSpPr>
          <p:cNvPr id="4" name="Slide Number Placeholder 3">
            <a:extLst>
              <a:ext uri="{FF2B5EF4-FFF2-40B4-BE49-F238E27FC236}">
                <a16:creationId xmlns:a16="http://schemas.microsoft.com/office/drawing/2014/main" id="{160CBF04-20F9-1360-7672-EA594ED2C45F}"/>
              </a:ext>
            </a:extLst>
          </p:cNvPr>
          <p:cNvSpPr>
            <a:spLocks noGrp="1"/>
          </p:cNvSpPr>
          <p:nvPr>
            <p:ph type="sldNum" sz="quarter" idx="12"/>
          </p:nvPr>
        </p:nvSpPr>
        <p:spPr/>
        <p:txBody>
          <a:bodyPr/>
          <a:lstStyle/>
          <a:p>
            <a:fld id="{DEE5BC03-7CE3-4FE3-BC0A-0ACCA8AC1F24}" type="slidenum">
              <a:rPr lang="en-US" smtClean="0"/>
              <a:pPr/>
              <a:t>28</a:t>
            </a:fld>
            <a:endParaRPr lang="en-US" dirty="0"/>
          </a:p>
        </p:txBody>
      </p:sp>
      <p:pic>
        <p:nvPicPr>
          <p:cNvPr id="8" name="Picture 7" descr="A close up screen shot of the Return TIV Aid tab with the Days Elapsed 8 and Date Form Completed field highlighted in yellow ">
            <a:extLst>
              <a:ext uri="{FF2B5EF4-FFF2-40B4-BE49-F238E27FC236}">
                <a16:creationId xmlns:a16="http://schemas.microsoft.com/office/drawing/2014/main" id="{29B99433-8897-16CA-5C2D-90C65297A948}"/>
              </a:ext>
            </a:extLst>
          </p:cNvPr>
          <p:cNvPicPr>
            <a:picLocks noChangeAspect="1"/>
          </p:cNvPicPr>
          <p:nvPr/>
        </p:nvPicPr>
        <p:blipFill>
          <a:blip r:embed="rId3"/>
          <a:stretch>
            <a:fillRect/>
          </a:stretch>
        </p:blipFill>
        <p:spPr>
          <a:xfrm>
            <a:off x="1355535" y="4512077"/>
            <a:ext cx="6432930" cy="1748824"/>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29414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91E7-56F3-C963-679E-DEC04128AD0A}"/>
              </a:ext>
            </a:extLst>
          </p:cNvPr>
          <p:cNvSpPr>
            <a:spLocks noGrp="1"/>
          </p:cNvSpPr>
          <p:nvPr>
            <p:ph type="title"/>
          </p:nvPr>
        </p:nvSpPr>
        <p:spPr/>
        <p:txBody>
          <a:bodyPr/>
          <a:lstStyle/>
          <a:p>
            <a:r>
              <a:rPr lang="en-US" dirty="0"/>
              <a:t>Overall status</a:t>
            </a:r>
          </a:p>
        </p:txBody>
      </p:sp>
      <p:sp>
        <p:nvSpPr>
          <p:cNvPr id="3" name="Content Placeholder 2">
            <a:extLst>
              <a:ext uri="{FF2B5EF4-FFF2-40B4-BE49-F238E27FC236}">
                <a16:creationId xmlns:a16="http://schemas.microsoft.com/office/drawing/2014/main" id="{CCFF4E05-072F-9876-36A8-1D428D8687AF}"/>
              </a:ext>
            </a:extLst>
          </p:cNvPr>
          <p:cNvSpPr>
            <a:spLocks noGrp="1"/>
          </p:cNvSpPr>
          <p:nvPr>
            <p:ph idx="1"/>
          </p:nvPr>
        </p:nvSpPr>
        <p:spPr>
          <a:xfrm>
            <a:off x="536860" y="2242834"/>
            <a:ext cx="4434533" cy="4068771"/>
          </a:xfrm>
        </p:spPr>
        <p:txBody>
          <a:bodyPr/>
          <a:lstStyle/>
          <a:p>
            <a:pPr marL="0" indent="0">
              <a:buNone/>
            </a:pPr>
            <a:r>
              <a:rPr lang="en-US" sz="2000" dirty="0"/>
              <a:t>The values are: </a:t>
            </a:r>
          </a:p>
          <a:p>
            <a:pPr lvl="1"/>
            <a:r>
              <a:rPr lang="en-US" sz="2000" b="1" dirty="0"/>
              <a:t>Pending: </a:t>
            </a:r>
            <a:r>
              <a:rPr lang="en-US" sz="2000" dirty="0"/>
              <a:t>The calculation and the return of Title IV funds are still in progress. The default status is Pending until you manually change the status to Completed. </a:t>
            </a:r>
          </a:p>
          <a:p>
            <a:pPr lvl="1"/>
            <a:r>
              <a:rPr lang="en-US" sz="2000" b="1" dirty="0"/>
              <a:t>Completed: </a:t>
            </a:r>
            <a:r>
              <a:rPr lang="en-US" sz="2000" dirty="0"/>
              <a:t>Indicates that the calculation, the student notification, and the return of Title IV funds has occurred. After you set the status to Completed, affected fields and pages become view-only</a:t>
            </a:r>
          </a:p>
        </p:txBody>
      </p:sp>
      <p:sp>
        <p:nvSpPr>
          <p:cNvPr id="4" name="Slide Number Placeholder 3">
            <a:extLst>
              <a:ext uri="{FF2B5EF4-FFF2-40B4-BE49-F238E27FC236}">
                <a16:creationId xmlns:a16="http://schemas.microsoft.com/office/drawing/2014/main" id="{9F9089B8-9D12-28EE-B313-4DB1A7074ED3}"/>
              </a:ext>
            </a:extLst>
          </p:cNvPr>
          <p:cNvSpPr>
            <a:spLocks noGrp="1"/>
          </p:cNvSpPr>
          <p:nvPr>
            <p:ph type="sldNum" sz="quarter" idx="12"/>
          </p:nvPr>
        </p:nvSpPr>
        <p:spPr/>
        <p:txBody>
          <a:bodyPr/>
          <a:lstStyle/>
          <a:p>
            <a:fld id="{DEE5BC03-7CE3-4FE3-BC0A-0ACCA8AC1F24}" type="slidenum">
              <a:rPr lang="en-US" smtClean="0"/>
              <a:pPr/>
              <a:t>29</a:t>
            </a:fld>
            <a:endParaRPr lang="en-US" dirty="0"/>
          </a:p>
        </p:txBody>
      </p:sp>
      <p:pic>
        <p:nvPicPr>
          <p:cNvPr id="6" name="Picture 5" descr="A close up screen shot of the Return TIV Aid tab with the Overall Status = Completed highlighted in yellow ">
            <a:extLst>
              <a:ext uri="{FF2B5EF4-FFF2-40B4-BE49-F238E27FC236}">
                <a16:creationId xmlns:a16="http://schemas.microsoft.com/office/drawing/2014/main" id="{6DBD7FFB-CC8B-E411-D4AD-E660CF2647D1}"/>
              </a:ext>
            </a:extLst>
          </p:cNvPr>
          <p:cNvPicPr>
            <a:picLocks noChangeAspect="1"/>
          </p:cNvPicPr>
          <p:nvPr/>
        </p:nvPicPr>
        <p:blipFill rotWithShape="1">
          <a:blip r:embed="rId3"/>
          <a:srcRect r="54000"/>
          <a:stretch/>
        </p:blipFill>
        <p:spPr>
          <a:xfrm>
            <a:off x="5212212" y="2347006"/>
            <a:ext cx="3661623" cy="2163989"/>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41951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CBE8-2D75-3784-A548-2AA50C9BB468}"/>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54DF03E-47E3-5EE0-12C3-1FE0D9A07390}"/>
              </a:ext>
            </a:extLst>
          </p:cNvPr>
          <p:cNvSpPr>
            <a:spLocks noGrp="1"/>
          </p:cNvSpPr>
          <p:nvPr>
            <p:ph idx="1"/>
          </p:nvPr>
        </p:nvSpPr>
        <p:spPr>
          <a:xfrm>
            <a:off x="536860" y="2252026"/>
            <a:ext cx="8336975" cy="3757046"/>
          </a:xfrm>
        </p:spPr>
        <p:txBody>
          <a:bodyPr/>
          <a:lstStyle/>
          <a:p>
            <a:r>
              <a:rPr lang="en-US" sz="2600" dirty="0"/>
              <a:t>Pre-worksheet processing activities</a:t>
            </a:r>
          </a:p>
          <a:p>
            <a:r>
              <a:rPr lang="en-US" sz="2600" dirty="0"/>
              <a:t>Define field functions on R2T4 worksheet</a:t>
            </a:r>
          </a:p>
          <a:p>
            <a:r>
              <a:rPr lang="en-US" sz="2600" dirty="0"/>
              <a:t>R2T4 Worksheet process &amp; how to adjust federal awards</a:t>
            </a:r>
          </a:p>
          <a:p>
            <a:r>
              <a:rPr lang="en-US" sz="2600" dirty="0"/>
              <a:t>Assign F05 Service Indicator</a:t>
            </a:r>
          </a:p>
          <a:p>
            <a:r>
              <a:rPr lang="en-US" sz="2600" dirty="0"/>
              <a:t>Student example</a:t>
            </a:r>
          </a:p>
          <a:p>
            <a:pPr marL="228600" lvl="1">
              <a:spcBef>
                <a:spcPts val="1000"/>
              </a:spcBef>
            </a:pPr>
            <a:r>
              <a:rPr lang="en-US" sz="2600" dirty="0"/>
              <a:t>Review available R2T4 Queries</a:t>
            </a:r>
          </a:p>
          <a:p>
            <a:pPr lvl="1"/>
            <a:endParaRPr lang="en-US" dirty="0"/>
          </a:p>
        </p:txBody>
      </p:sp>
      <p:sp>
        <p:nvSpPr>
          <p:cNvPr id="4" name="Slide Number Placeholder 3">
            <a:extLst>
              <a:ext uri="{FF2B5EF4-FFF2-40B4-BE49-F238E27FC236}">
                <a16:creationId xmlns:a16="http://schemas.microsoft.com/office/drawing/2014/main" id="{18662B6F-C6F3-81CD-0C77-DE3266723CAB}"/>
              </a:ext>
            </a:extLst>
          </p:cNvPr>
          <p:cNvSpPr>
            <a:spLocks noGrp="1"/>
          </p:cNvSpPr>
          <p:nvPr>
            <p:ph type="sldNum" sz="quarter" idx="12"/>
          </p:nvPr>
        </p:nvSpPr>
        <p:spPr/>
        <p:txBody>
          <a:bodyPr/>
          <a:lstStyle/>
          <a:p>
            <a:fld id="{DEE5BC03-7CE3-4FE3-BC0A-0ACCA8AC1F24}" type="slidenum">
              <a:rPr lang="en-US" smtClean="0"/>
              <a:pPr/>
              <a:t>3</a:t>
            </a:fld>
            <a:endParaRPr lang="en-US" dirty="0"/>
          </a:p>
        </p:txBody>
      </p:sp>
    </p:spTree>
    <p:extLst>
      <p:ext uri="{BB962C8B-B14F-4D97-AF65-F5344CB8AC3E}">
        <p14:creationId xmlns:p14="http://schemas.microsoft.com/office/powerpoint/2010/main" val="3347615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1D366-9904-2639-18C0-9FBE7BA09CFC}"/>
              </a:ext>
            </a:extLst>
          </p:cNvPr>
          <p:cNvSpPr>
            <a:spLocks noGrp="1"/>
          </p:cNvSpPr>
          <p:nvPr>
            <p:ph type="title"/>
          </p:nvPr>
        </p:nvSpPr>
        <p:spPr>
          <a:xfrm>
            <a:off x="536860" y="1497074"/>
            <a:ext cx="8336975" cy="797070"/>
          </a:xfrm>
        </p:spPr>
        <p:txBody>
          <a:bodyPr/>
          <a:lstStyle/>
          <a:p>
            <a:r>
              <a:rPr lang="en-US" sz="3600" dirty="0"/>
              <a:t>Payment period or Enrollment period</a:t>
            </a:r>
            <a:endParaRPr lang="en-US" dirty="0"/>
          </a:p>
        </p:txBody>
      </p:sp>
      <p:sp>
        <p:nvSpPr>
          <p:cNvPr id="3" name="Content Placeholder 2">
            <a:extLst>
              <a:ext uri="{FF2B5EF4-FFF2-40B4-BE49-F238E27FC236}">
                <a16:creationId xmlns:a16="http://schemas.microsoft.com/office/drawing/2014/main" id="{B672C760-1463-F2D1-73FE-CEC0B826CB49}"/>
              </a:ext>
            </a:extLst>
          </p:cNvPr>
          <p:cNvSpPr>
            <a:spLocks noGrp="1"/>
          </p:cNvSpPr>
          <p:nvPr>
            <p:ph idx="1"/>
          </p:nvPr>
        </p:nvSpPr>
        <p:spPr>
          <a:xfrm>
            <a:off x="536858" y="2641182"/>
            <a:ext cx="8452761" cy="4080293"/>
          </a:xfrm>
        </p:spPr>
        <p:txBody>
          <a:bodyPr/>
          <a:lstStyle/>
          <a:p>
            <a:r>
              <a:rPr lang="en-US" sz="2000" dirty="0"/>
              <a:t>Select either Payment Period or Enrollment Period radio button that corresponds to the start &amp; end dates for the term</a:t>
            </a:r>
          </a:p>
          <a:p>
            <a:endParaRPr lang="en-US" dirty="0"/>
          </a:p>
        </p:txBody>
      </p:sp>
      <p:sp>
        <p:nvSpPr>
          <p:cNvPr id="4" name="Slide Number Placeholder 3">
            <a:extLst>
              <a:ext uri="{FF2B5EF4-FFF2-40B4-BE49-F238E27FC236}">
                <a16:creationId xmlns:a16="http://schemas.microsoft.com/office/drawing/2014/main" id="{49FD06BB-D4CB-0A6E-643A-C711BF66523B}"/>
              </a:ext>
            </a:extLst>
          </p:cNvPr>
          <p:cNvSpPr>
            <a:spLocks noGrp="1"/>
          </p:cNvSpPr>
          <p:nvPr>
            <p:ph type="sldNum" sz="quarter" idx="12"/>
          </p:nvPr>
        </p:nvSpPr>
        <p:spPr/>
        <p:txBody>
          <a:bodyPr/>
          <a:lstStyle/>
          <a:p>
            <a:fld id="{DEE5BC03-7CE3-4FE3-BC0A-0ACCA8AC1F24}" type="slidenum">
              <a:rPr lang="en-US" smtClean="0"/>
              <a:pPr/>
              <a:t>30</a:t>
            </a:fld>
            <a:endParaRPr lang="en-US" dirty="0"/>
          </a:p>
        </p:txBody>
      </p:sp>
      <p:pic>
        <p:nvPicPr>
          <p:cNvPr id="14" name="Picture 13" descr="A close up screen shot of the Return TIV Aid tab and the Period Information group box and Payment Period radio button selected highlighted in yellow ">
            <a:extLst>
              <a:ext uri="{FF2B5EF4-FFF2-40B4-BE49-F238E27FC236}">
                <a16:creationId xmlns:a16="http://schemas.microsoft.com/office/drawing/2014/main" id="{9A0F6E68-588D-6AA2-D14E-507D699BE0C9}"/>
              </a:ext>
            </a:extLst>
          </p:cNvPr>
          <p:cNvPicPr>
            <a:picLocks noChangeAspect="1"/>
          </p:cNvPicPr>
          <p:nvPr/>
        </p:nvPicPr>
        <p:blipFill>
          <a:blip r:embed="rId3"/>
          <a:stretch>
            <a:fillRect/>
          </a:stretch>
        </p:blipFill>
        <p:spPr>
          <a:xfrm>
            <a:off x="1356734" y="3429000"/>
            <a:ext cx="6430531" cy="2343682"/>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4129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7741C-4727-7A3B-37A7-402E63D31A28}"/>
              </a:ext>
            </a:extLst>
          </p:cNvPr>
          <p:cNvSpPr>
            <a:spLocks noGrp="1"/>
          </p:cNvSpPr>
          <p:nvPr>
            <p:ph type="title"/>
          </p:nvPr>
        </p:nvSpPr>
        <p:spPr>
          <a:xfrm>
            <a:off x="536860" y="1560446"/>
            <a:ext cx="8336975" cy="797070"/>
          </a:xfrm>
        </p:spPr>
        <p:txBody>
          <a:bodyPr/>
          <a:lstStyle/>
          <a:p>
            <a:r>
              <a:rPr lang="en-US" sz="3400" dirty="0"/>
              <a:t>start &amp; end </a:t>
            </a:r>
            <a:r>
              <a:rPr lang="en-US" sz="3400" dirty="0" err="1"/>
              <a:t>datE</a:t>
            </a:r>
            <a:br>
              <a:rPr lang="en-US" sz="3600" dirty="0"/>
            </a:br>
            <a:endParaRPr lang="en-US" dirty="0"/>
          </a:p>
        </p:txBody>
      </p:sp>
      <p:sp>
        <p:nvSpPr>
          <p:cNvPr id="4" name="Slide Number Placeholder 3">
            <a:extLst>
              <a:ext uri="{FF2B5EF4-FFF2-40B4-BE49-F238E27FC236}">
                <a16:creationId xmlns:a16="http://schemas.microsoft.com/office/drawing/2014/main" id="{A08C4B42-D0CF-60D4-F0F2-42B404B8CE70}"/>
              </a:ext>
            </a:extLst>
          </p:cNvPr>
          <p:cNvSpPr>
            <a:spLocks noGrp="1"/>
          </p:cNvSpPr>
          <p:nvPr>
            <p:ph type="sldNum" sz="quarter" idx="12"/>
          </p:nvPr>
        </p:nvSpPr>
        <p:spPr/>
        <p:txBody>
          <a:bodyPr/>
          <a:lstStyle/>
          <a:p>
            <a:fld id="{DEE5BC03-7CE3-4FE3-BC0A-0ACCA8AC1F24}" type="slidenum">
              <a:rPr lang="en-US" smtClean="0"/>
              <a:pPr/>
              <a:t>31</a:t>
            </a:fld>
            <a:endParaRPr lang="en-US" dirty="0"/>
          </a:p>
        </p:txBody>
      </p:sp>
      <p:sp>
        <p:nvSpPr>
          <p:cNvPr id="5" name="TextBox 4">
            <a:extLst>
              <a:ext uri="{FF2B5EF4-FFF2-40B4-BE49-F238E27FC236}">
                <a16:creationId xmlns:a16="http://schemas.microsoft.com/office/drawing/2014/main" id="{E32E81B2-B085-59F4-3A64-DBDDE758CA90}"/>
              </a:ext>
            </a:extLst>
          </p:cNvPr>
          <p:cNvSpPr txBox="1"/>
          <p:nvPr/>
        </p:nvSpPr>
        <p:spPr>
          <a:xfrm>
            <a:off x="536860" y="2179385"/>
            <a:ext cx="7953997" cy="923330"/>
          </a:xfrm>
          <a:prstGeom prst="rect">
            <a:avLst/>
          </a:prstGeom>
          <a:noFill/>
        </p:spPr>
        <p:txBody>
          <a:bodyPr wrap="square" rtlCol="0">
            <a:spAutoFit/>
          </a:bodyPr>
          <a:lstStyle/>
          <a:p>
            <a:r>
              <a:rPr lang="en-US" sz="1800" dirty="0"/>
              <a:t>Displays the beginning and ending date of the payment or enrollment period. The system uses the start and end date in the actual Return of Title IV Funds calculation for term processing.</a:t>
            </a:r>
          </a:p>
        </p:txBody>
      </p:sp>
      <p:pic>
        <p:nvPicPr>
          <p:cNvPr id="6" name="Picture 5" descr="A close up screen shot of the Period Information group box with the Start Date and End Date fields highlighted in yellow ">
            <a:extLst>
              <a:ext uri="{FF2B5EF4-FFF2-40B4-BE49-F238E27FC236}">
                <a16:creationId xmlns:a16="http://schemas.microsoft.com/office/drawing/2014/main" id="{C2BEE817-465B-576F-FC8A-F87028842511}"/>
              </a:ext>
            </a:extLst>
          </p:cNvPr>
          <p:cNvPicPr>
            <a:picLocks noChangeAspect="1"/>
          </p:cNvPicPr>
          <p:nvPr/>
        </p:nvPicPr>
        <p:blipFill>
          <a:blip r:embed="rId3"/>
          <a:stretch>
            <a:fillRect/>
          </a:stretch>
        </p:blipFill>
        <p:spPr>
          <a:xfrm>
            <a:off x="1284974" y="3314754"/>
            <a:ext cx="6574052" cy="2371462"/>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97806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BFDBB-C459-5693-B3C4-D61FA46FF462}"/>
              </a:ext>
            </a:extLst>
          </p:cNvPr>
          <p:cNvSpPr>
            <a:spLocks noGrp="1"/>
          </p:cNvSpPr>
          <p:nvPr>
            <p:ph type="title"/>
          </p:nvPr>
        </p:nvSpPr>
        <p:spPr>
          <a:xfrm>
            <a:off x="403512" y="1549936"/>
            <a:ext cx="8336975" cy="797070"/>
          </a:xfrm>
        </p:spPr>
        <p:txBody>
          <a:bodyPr/>
          <a:lstStyle/>
          <a:p>
            <a:r>
              <a:rPr lang="en-US" sz="3600" dirty="0"/>
              <a:t> 60% pct dt (percent date)</a:t>
            </a:r>
            <a:br>
              <a:rPr lang="en-US" sz="3600" dirty="0"/>
            </a:br>
            <a:endParaRPr lang="en-US" dirty="0"/>
          </a:p>
        </p:txBody>
      </p:sp>
      <p:sp>
        <p:nvSpPr>
          <p:cNvPr id="3" name="Content Placeholder 2">
            <a:extLst>
              <a:ext uri="{FF2B5EF4-FFF2-40B4-BE49-F238E27FC236}">
                <a16:creationId xmlns:a16="http://schemas.microsoft.com/office/drawing/2014/main" id="{02D5983A-DB7E-CEE2-0403-B0772CA4F154}"/>
              </a:ext>
            </a:extLst>
          </p:cNvPr>
          <p:cNvSpPr>
            <a:spLocks noGrp="1"/>
          </p:cNvSpPr>
          <p:nvPr>
            <p:ph idx="1"/>
          </p:nvPr>
        </p:nvSpPr>
        <p:spPr>
          <a:xfrm>
            <a:off x="536860" y="2347006"/>
            <a:ext cx="8336975" cy="3757046"/>
          </a:xfrm>
        </p:spPr>
        <p:txBody>
          <a:bodyPr/>
          <a:lstStyle/>
          <a:p>
            <a:pPr marL="0" indent="0">
              <a:buNone/>
            </a:pPr>
            <a:r>
              <a:rPr lang="en-US" sz="2500" dirty="0"/>
              <a:t>Displays the default value from the Term/Session table. This is the date when a student would have completed 60% of the credit/clock hour of the program for the term.</a:t>
            </a:r>
          </a:p>
        </p:txBody>
      </p:sp>
      <p:sp>
        <p:nvSpPr>
          <p:cNvPr id="4" name="Slide Number Placeholder 3">
            <a:extLst>
              <a:ext uri="{FF2B5EF4-FFF2-40B4-BE49-F238E27FC236}">
                <a16:creationId xmlns:a16="http://schemas.microsoft.com/office/drawing/2014/main" id="{5A3FCCA4-8CE0-DE78-C550-908B31D6DA06}"/>
              </a:ext>
            </a:extLst>
          </p:cNvPr>
          <p:cNvSpPr>
            <a:spLocks noGrp="1"/>
          </p:cNvSpPr>
          <p:nvPr>
            <p:ph type="sldNum" sz="quarter" idx="12"/>
          </p:nvPr>
        </p:nvSpPr>
        <p:spPr/>
        <p:txBody>
          <a:bodyPr/>
          <a:lstStyle/>
          <a:p>
            <a:fld id="{DEE5BC03-7CE3-4FE3-BC0A-0ACCA8AC1F24}" type="slidenum">
              <a:rPr lang="en-US" smtClean="0"/>
              <a:pPr/>
              <a:t>32</a:t>
            </a:fld>
            <a:endParaRPr lang="en-US" dirty="0"/>
          </a:p>
        </p:txBody>
      </p:sp>
      <p:pic>
        <p:nvPicPr>
          <p:cNvPr id="6" name="Picture 5" descr="A close up screen shot of the Return TIV Aid tab with the 60 Pct Dt highlighted in yellow ">
            <a:extLst>
              <a:ext uri="{FF2B5EF4-FFF2-40B4-BE49-F238E27FC236}">
                <a16:creationId xmlns:a16="http://schemas.microsoft.com/office/drawing/2014/main" id="{D438FE5B-2F57-6557-A4DB-E4ADF979F720}"/>
              </a:ext>
            </a:extLst>
          </p:cNvPr>
          <p:cNvPicPr>
            <a:picLocks noChangeAspect="1"/>
          </p:cNvPicPr>
          <p:nvPr/>
        </p:nvPicPr>
        <p:blipFill rotWithShape="1">
          <a:blip r:embed="rId3"/>
          <a:srcRect r="9850"/>
          <a:stretch/>
        </p:blipFill>
        <p:spPr>
          <a:xfrm>
            <a:off x="2048885" y="3661797"/>
            <a:ext cx="5046227" cy="2632192"/>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9279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PROCESSING R2T4 WORKSHEET</a:t>
            </a:r>
          </a:p>
        </p:txBody>
      </p:sp>
    </p:spTree>
    <p:extLst>
      <p:ext uri="{BB962C8B-B14F-4D97-AF65-F5344CB8AC3E}">
        <p14:creationId xmlns:p14="http://schemas.microsoft.com/office/powerpoint/2010/main" val="8583324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23824-390B-6B57-3945-0864B4CABC81}"/>
              </a:ext>
            </a:extLst>
          </p:cNvPr>
          <p:cNvSpPr>
            <a:spLocks noGrp="1"/>
          </p:cNvSpPr>
          <p:nvPr>
            <p:ph type="title"/>
          </p:nvPr>
        </p:nvSpPr>
        <p:spPr/>
        <p:txBody>
          <a:bodyPr/>
          <a:lstStyle/>
          <a:p>
            <a:r>
              <a:rPr lang="en-US" dirty="0"/>
              <a:t>R2t4 worksheet</a:t>
            </a:r>
          </a:p>
        </p:txBody>
      </p:sp>
      <p:sp>
        <p:nvSpPr>
          <p:cNvPr id="4" name="Slide Number Placeholder 3">
            <a:extLst>
              <a:ext uri="{FF2B5EF4-FFF2-40B4-BE49-F238E27FC236}">
                <a16:creationId xmlns:a16="http://schemas.microsoft.com/office/drawing/2014/main" id="{F710321A-CAE7-AA5C-8F7B-603034FFFE78}"/>
              </a:ext>
            </a:extLst>
          </p:cNvPr>
          <p:cNvSpPr>
            <a:spLocks noGrp="1"/>
          </p:cNvSpPr>
          <p:nvPr>
            <p:ph type="sldNum" sz="quarter" idx="12"/>
          </p:nvPr>
        </p:nvSpPr>
        <p:spPr/>
        <p:txBody>
          <a:bodyPr/>
          <a:lstStyle/>
          <a:p>
            <a:fld id="{DEE5BC03-7CE3-4FE3-BC0A-0ACCA8AC1F24}" type="slidenum">
              <a:rPr lang="en-US" smtClean="0"/>
              <a:pPr/>
              <a:t>34</a:t>
            </a:fld>
            <a:endParaRPr lang="en-US" dirty="0"/>
          </a:p>
        </p:txBody>
      </p:sp>
      <p:pic>
        <p:nvPicPr>
          <p:cNvPr id="5" name="Picture 4" descr="The Return TIV Aid tab with the orange Calculate All button annotated in purple and yellow highlight over the Days Elapsed row displaying 27 days">
            <a:extLst>
              <a:ext uri="{FF2B5EF4-FFF2-40B4-BE49-F238E27FC236}">
                <a16:creationId xmlns:a16="http://schemas.microsoft.com/office/drawing/2014/main" id="{9F88AD62-4F5D-16E7-0584-86223728AC35}"/>
              </a:ext>
            </a:extLst>
          </p:cNvPr>
          <p:cNvPicPr>
            <a:picLocks noChangeAspect="1"/>
          </p:cNvPicPr>
          <p:nvPr/>
        </p:nvPicPr>
        <p:blipFill>
          <a:blip r:embed="rId3"/>
          <a:stretch>
            <a:fillRect/>
          </a:stretch>
        </p:blipFill>
        <p:spPr>
          <a:xfrm>
            <a:off x="637862" y="2176348"/>
            <a:ext cx="7969278" cy="3910127"/>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2778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854" y="294198"/>
            <a:ext cx="8547023" cy="786457"/>
          </a:xfrm>
        </p:spPr>
        <p:txBody>
          <a:bodyPr/>
          <a:lstStyle/>
          <a:p>
            <a:r>
              <a:rPr lang="en-US" dirty="0"/>
              <a:t>R2t4 worksheet processing cont’d</a:t>
            </a:r>
          </a:p>
        </p:txBody>
      </p:sp>
      <p:sp>
        <p:nvSpPr>
          <p:cNvPr id="2" name="Content Placeholder 1"/>
          <p:cNvSpPr>
            <a:spLocks noGrp="1"/>
          </p:cNvSpPr>
          <p:nvPr>
            <p:ph idx="1"/>
          </p:nvPr>
        </p:nvSpPr>
        <p:spPr>
          <a:xfrm>
            <a:off x="423448" y="889853"/>
            <a:ext cx="8433068" cy="52511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To view the details of many of the fields – select the “detail” hyperlinks to open the pagelets. The pagelets may have the breakdown of a mathematical calculation (e.g. for field E), or of funds to be returned (e.g. field P)</a:t>
            </a:r>
          </a:p>
          <a:p>
            <a:pPr marL="0" indent="0">
              <a:buNone/>
            </a:pPr>
            <a:endParaRPr lang="en-US" dirty="0"/>
          </a:p>
        </p:txBody>
      </p:sp>
      <p:pic>
        <p:nvPicPr>
          <p:cNvPr id="5" name="Picture 4" descr="A screen shot of the Return of Funds Worksheet tab annotated in purple and the Detail links for Worksheet data box E, H, L, O, R and U are highlighted in yellow ">
            <a:extLst>
              <a:ext uri="{FF2B5EF4-FFF2-40B4-BE49-F238E27FC236}">
                <a16:creationId xmlns:a16="http://schemas.microsoft.com/office/drawing/2014/main" id="{7E068796-59AB-63F9-A354-E6BD2DD02C7E}"/>
              </a:ext>
            </a:extLst>
          </p:cNvPr>
          <p:cNvPicPr>
            <a:picLocks noChangeAspect="1"/>
          </p:cNvPicPr>
          <p:nvPr/>
        </p:nvPicPr>
        <p:blipFill>
          <a:blip r:embed="rId3"/>
          <a:stretch>
            <a:fillRect/>
          </a:stretch>
        </p:blipFill>
        <p:spPr>
          <a:xfrm>
            <a:off x="423448" y="994930"/>
            <a:ext cx="8091981" cy="3986645"/>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24521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AF4796-C5D5-670C-5F3A-5BC1D6D76FF2}"/>
              </a:ext>
            </a:extLst>
          </p:cNvPr>
          <p:cNvSpPr>
            <a:spLocks noGrp="1"/>
          </p:cNvSpPr>
          <p:nvPr>
            <p:ph type="sldNum" sz="quarter" idx="12"/>
          </p:nvPr>
        </p:nvSpPr>
        <p:spPr/>
        <p:txBody>
          <a:bodyPr/>
          <a:lstStyle/>
          <a:p>
            <a:fld id="{DEE5BC03-7CE3-4FE3-BC0A-0ACCA8AC1F24}" type="slidenum">
              <a:rPr lang="en-US" smtClean="0"/>
              <a:pPr/>
              <a:t>36</a:t>
            </a:fld>
            <a:endParaRPr lang="en-US" dirty="0"/>
          </a:p>
        </p:txBody>
      </p:sp>
      <p:sp>
        <p:nvSpPr>
          <p:cNvPr id="3" name="Title 2">
            <a:extLst>
              <a:ext uri="{FF2B5EF4-FFF2-40B4-BE49-F238E27FC236}">
                <a16:creationId xmlns:a16="http://schemas.microsoft.com/office/drawing/2014/main" id="{41A87141-B55F-CFEB-59AE-0821433EC0F5}"/>
              </a:ext>
            </a:extLst>
          </p:cNvPr>
          <p:cNvSpPr>
            <a:spLocks noGrp="1"/>
          </p:cNvSpPr>
          <p:nvPr>
            <p:ph type="title"/>
          </p:nvPr>
        </p:nvSpPr>
        <p:spPr/>
        <p:txBody>
          <a:bodyPr/>
          <a:lstStyle/>
          <a:p>
            <a:r>
              <a:rPr lang="en-US" dirty="0"/>
              <a:t>R2t4 worksheet processing cont’d</a:t>
            </a:r>
          </a:p>
        </p:txBody>
      </p:sp>
      <p:sp>
        <p:nvSpPr>
          <p:cNvPr id="4" name="Content Placeholder 3">
            <a:extLst>
              <a:ext uri="{FF2B5EF4-FFF2-40B4-BE49-F238E27FC236}">
                <a16:creationId xmlns:a16="http://schemas.microsoft.com/office/drawing/2014/main" id="{75FF6558-18C1-03F5-D67E-B9ED52D3DB34}"/>
              </a:ext>
            </a:extLst>
          </p:cNvPr>
          <p:cNvSpPr>
            <a:spLocks noGrp="1"/>
          </p:cNvSpPr>
          <p:nvPr>
            <p:ph idx="1"/>
          </p:nvPr>
        </p:nvSpPr>
        <p:spPr/>
        <p:txBody>
          <a:bodyPr/>
          <a:lstStyle/>
          <a:p>
            <a:r>
              <a:rPr lang="en-US" dirty="0"/>
              <a:t>Pagelet for field E is below &amp; shows the calculation for fields E, F &amp; G</a:t>
            </a:r>
          </a:p>
          <a:p>
            <a:endParaRPr lang="en-US" dirty="0"/>
          </a:p>
        </p:txBody>
      </p:sp>
      <p:pic>
        <p:nvPicPr>
          <p:cNvPr id="6" name="Picture 5" descr="The Calculate TIV Aid Information pagelet with Title IV Grant Programs group box displaying Pell Grant highlighted amount of 2465, FSEOG amount of 150 and a purple annotation box outlining Subtotal A of 2615 and a purple annotation box outlining fields A + B = E, A + C = F, A + B + C + D = G">
            <a:extLst>
              <a:ext uri="{FF2B5EF4-FFF2-40B4-BE49-F238E27FC236}">
                <a16:creationId xmlns:a16="http://schemas.microsoft.com/office/drawing/2014/main" id="{429C14A2-2635-02C8-B6BC-D67669E68B62}"/>
              </a:ext>
            </a:extLst>
          </p:cNvPr>
          <p:cNvPicPr>
            <a:picLocks noChangeAspect="1"/>
          </p:cNvPicPr>
          <p:nvPr/>
        </p:nvPicPr>
        <p:blipFill>
          <a:blip r:embed="rId3"/>
          <a:stretch>
            <a:fillRect/>
          </a:stretch>
        </p:blipFill>
        <p:spPr>
          <a:xfrm>
            <a:off x="856515" y="2038229"/>
            <a:ext cx="7676393" cy="4196316"/>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876974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AE9467-B894-C3AB-A6B0-88554D91FF79}"/>
              </a:ext>
            </a:extLst>
          </p:cNvPr>
          <p:cNvSpPr>
            <a:spLocks noGrp="1"/>
          </p:cNvSpPr>
          <p:nvPr>
            <p:ph type="sldNum" sz="quarter" idx="12"/>
          </p:nvPr>
        </p:nvSpPr>
        <p:spPr/>
        <p:txBody>
          <a:bodyPr/>
          <a:lstStyle/>
          <a:p>
            <a:fld id="{DEE5BC03-7CE3-4FE3-BC0A-0ACCA8AC1F24}" type="slidenum">
              <a:rPr lang="en-US" smtClean="0"/>
              <a:pPr/>
              <a:t>37</a:t>
            </a:fld>
            <a:endParaRPr lang="en-US" dirty="0"/>
          </a:p>
        </p:txBody>
      </p:sp>
      <p:sp>
        <p:nvSpPr>
          <p:cNvPr id="3" name="Title 2">
            <a:extLst>
              <a:ext uri="{FF2B5EF4-FFF2-40B4-BE49-F238E27FC236}">
                <a16:creationId xmlns:a16="http://schemas.microsoft.com/office/drawing/2014/main" id="{09953D95-C06E-D68D-C497-C4EBCB5FC5BE}"/>
              </a:ext>
            </a:extLst>
          </p:cNvPr>
          <p:cNvSpPr>
            <a:spLocks noGrp="1"/>
          </p:cNvSpPr>
          <p:nvPr>
            <p:ph type="title"/>
          </p:nvPr>
        </p:nvSpPr>
        <p:spPr/>
        <p:txBody>
          <a:bodyPr/>
          <a:lstStyle/>
          <a:p>
            <a:r>
              <a:rPr lang="en-US" dirty="0"/>
              <a:t>R2t4 worksheet processing cont’d</a:t>
            </a:r>
          </a:p>
        </p:txBody>
      </p:sp>
      <p:sp>
        <p:nvSpPr>
          <p:cNvPr id="8" name="TextBox 7">
            <a:extLst>
              <a:ext uri="{FF2B5EF4-FFF2-40B4-BE49-F238E27FC236}">
                <a16:creationId xmlns:a16="http://schemas.microsoft.com/office/drawing/2014/main" id="{55B32E65-239F-FDAD-2AD3-660042F0F4A7}"/>
              </a:ext>
            </a:extLst>
          </p:cNvPr>
          <p:cNvSpPr txBox="1"/>
          <p:nvPr/>
        </p:nvSpPr>
        <p:spPr>
          <a:xfrm>
            <a:off x="5177041" y="2492561"/>
            <a:ext cx="3381498" cy="2031325"/>
          </a:xfrm>
          <a:prstGeom prst="rect">
            <a:avLst/>
          </a:prstGeom>
          <a:noFill/>
        </p:spPr>
        <p:txBody>
          <a:bodyPr wrap="square" rtlCol="0">
            <a:spAutoFit/>
          </a:bodyPr>
          <a:lstStyle/>
          <a:p>
            <a:r>
              <a:rPr lang="en-US" dirty="0"/>
              <a:t>Here is the pagelet for calculating the school return of funds. In the box, the federal award types &amp; are listed and the amount of federal aid to be returned. </a:t>
            </a:r>
          </a:p>
          <a:p>
            <a:endParaRPr lang="en-US" dirty="0"/>
          </a:p>
        </p:txBody>
      </p:sp>
      <p:pic>
        <p:nvPicPr>
          <p:cNvPr id="9" name="Picture 8" descr="Calculate Return Amounts pagelet and School Return of Funds and Pell Grant highlighted amount of 844.17 and purple annotation box outlining field O By School ">
            <a:extLst>
              <a:ext uri="{FF2B5EF4-FFF2-40B4-BE49-F238E27FC236}">
                <a16:creationId xmlns:a16="http://schemas.microsoft.com/office/drawing/2014/main" id="{F3ED6370-A66A-8B29-73B3-700D1EDD7335}"/>
              </a:ext>
            </a:extLst>
          </p:cNvPr>
          <p:cNvPicPr>
            <a:picLocks noChangeAspect="1"/>
          </p:cNvPicPr>
          <p:nvPr/>
        </p:nvPicPr>
        <p:blipFill>
          <a:blip r:embed="rId3"/>
          <a:stretch>
            <a:fillRect/>
          </a:stretch>
        </p:blipFill>
        <p:spPr>
          <a:xfrm>
            <a:off x="752952" y="1290890"/>
            <a:ext cx="3819048" cy="4047619"/>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19040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854" y="294198"/>
            <a:ext cx="8547023" cy="786457"/>
          </a:xfrm>
        </p:spPr>
        <p:txBody>
          <a:bodyPr/>
          <a:lstStyle/>
          <a:p>
            <a:r>
              <a:rPr lang="en-US" dirty="0"/>
              <a:t>R2t4 worksheet processing cont’d</a:t>
            </a:r>
          </a:p>
        </p:txBody>
      </p:sp>
      <p:sp>
        <p:nvSpPr>
          <p:cNvPr id="2" name="Content Placeholder 1"/>
          <p:cNvSpPr>
            <a:spLocks noGrp="1"/>
          </p:cNvSpPr>
          <p:nvPr>
            <p:ph idx="1"/>
          </p:nvPr>
        </p:nvSpPr>
        <p:spPr>
          <a:xfrm>
            <a:off x="423448" y="889853"/>
            <a:ext cx="8433068" cy="52511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dirty="0"/>
          </a:p>
        </p:txBody>
      </p:sp>
      <p:sp>
        <p:nvSpPr>
          <p:cNvPr id="7" name="TextBox 6">
            <a:extLst>
              <a:ext uri="{FF2B5EF4-FFF2-40B4-BE49-F238E27FC236}">
                <a16:creationId xmlns:a16="http://schemas.microsoft.com/office/drawing/2014/main" id="{D0F26625-8E79-B9A0-E648-25D574AF96BE}"/>
              </a:ext>
            </a:extLst>
          </p:cNvPr>
          <p:cNvSpPr txBox="1"/>
          <p:nvPr/>
        </p:nvSpPr>
        <p:spPr>
          <a:xfrm>
            <a:off x="401293" y="1080655"/>
            <a:ext cx="8364071" cy="5755422"/>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r>
              <a:rPr lang="en-US" sz="1600" dirty="0"/>
              <a:t>After the R2T4 is calculated, the system displays a note as a reminder to update the tracking fields on the Student/School Return page or the Post-Withdrawal Disbursement page based on what has occurred with the student.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6" name="Picture 5" descr="A screen shot of the Return to Title IV Worksheet with a purple annotation box around the Return of Funds Worksheet tab and the Action text box indicating Complete Student and School Return of Funds Tracking Information ">
            <a:extLst>
              <a:ext uri="{FF2B5EF4-FFF2-40B4-BE49-F238E27FC236}">
                <a16:creationId xmlns:a16="http://schemas.microsoft.com/office/drawing/2014/main" id="{B0768CF5-7997-BC12-3FA5-0755875B928F}"/>
              </a:ext>
            </a:extLst>
          </p:cNvPr>
          <p:cNvPicPr>
            <a:picLocks noChangeAspect="1"/>
          </p:cNvPicPr>
          <p:nvPr/>
        </p:nvPicPr>
        <p:blipFill>
          <a:blip r:embed="rId3"/>
          <a:stretch>
            <a:fillRect/>
          </a:stretch>
        </p:blipFill>
        <p:spPr>
          <a:xfrm>
            <a:off x="423448" y="984446"/>
            <a:ext cx="8134350" cy="4007519"/>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91156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945E9B-114A-CEA4-3AF8-9D5643529E42}"/>
              </a:ext>
            </a:extLst>
          </p:cNvPr>
          <p:cNvSpPr>
            <a:spLocks noGrp="1"/>
          </p:cNvSpPr>
          <p:nvPr>
            <p:ph type="sldNum" sz="quarter" idx="12"/>
          </p:nvPr>
        </p:nvSpPr>
        <p:spPr/>
        <p:txBody>
          <a:bodyPr/>
          <a:lstStyle/>
          <a:p>
            <a:fld id="{DEE5BC03-7CE3-4FE3-BC0A-0ACCA8AC1F24}" type="slidenum">
              <a:rPr lang="en-US" smtClean="0"/>
              <a:pPr/>
              <a:t>39</a:t>
            </a:fld>
            <a:endParaRPr lang="en-US" dirty="0"/>
          </a:p>
        </p:txBody>
      </p:sp>
      <p:sp>
        <p:nvSpPr>
          <p:cNvPr id="3" name="Title 2">
            <a:extLst>
              <a:ext uri="{FF2B5EF4-FFF2-40B4-BE49-F238E27FC236}">
                <a16:creationId xmlns:a16="http://schemas.microsoft.com/office/drawing/2014/main" id="{F7F7ABB8-E575-74D8-6322-6F43A60AF534}"/>
              </a:ext>
            </a:extLst>
          </p:cNvPr>
          <p:cNvSpPr>
            <a:spLocks noGrp="1"/>
          </p:cNvSpPr>
          <p:nvPr>
            <p:ph type="title"/>
          </p:nvPr>
        </p:nvSpPr>
        <p:spPr>
          <a:xfrm>
            <a:off x="536858" y="392119"/>
            <a:ext cx="8302337" cy="786457"/>
          </a:xfrm>
        </p:spPr>
        <p:txBody>
          <a:bodyPr/>
          <a:lstStyle/>
          <a:p>
            <a:r>
              <a:rPr lang="en-US" dirty="0"/>
              <a:t>R2t4 worksheet processing cont’d</a:t>
            </a:r>
          </a:p>
        </p:txBody>
      </p:sp>
      <p:sp>
        <p:nvSpPr>
          <p:cNvPr id="4" name="Content Placeholder 3">
            <a:extLst>
              <a:ext uri="{FF2B5EF4-FFF2-40B4-BE49-F238E27FC236}">
                <a16:creationId xmlns:a16="http://schemas.microsoft.com/office/drawing/2014/main" id="{6364A6D7-09FA-148C-5AB0-E0A60C86BCA6}"/>
              </a:ext>
            </a:extLst>
          </p:cNvPr>
          <p:cNvSpPr>
            <a:spLocks noGrp="1"/>
          </p:cNvSpPr>
          <p:nvPr>
            <p:ph idx="1"/>
          </p:nvPr>
        </p:nvSpPr>
        <p:spPr>
          <a:xfrm>
            <a:off x="519538" y="1058425"/>
            <a:ext cx="8336975" cy="496685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2300" dirty="0"/>
          </a:p>
          <a:p>
            <a:pPr marL="0" indent="0">
              <a:buNone/>
            </a:pPr>
            <a:endParaRPr lang="en-US" sz="2300" dirty="0"/>
          </a:p>
          <a:p>
            <a:pPr marL="0" indent="0">
              <a:buNone/>
            </a:pPr>
            <a:r>
              <a:rPr lang="en-US" sz="2300" dirty="0"/>
              <a:t>Once you are done with the calculation, go back to the Return TIV Aid tab &amp; update the Overall Status to “Completed.”</a:t>
            </a:r>
          </a:p>
          <a:p>
            <a:pPr marL="628650"/>
            <a:r>
              <a:rPr lang="en-US" sz="1800" dirty="0"/>
              <a:t>This step locks the Return TIV Aid &amp; Return of Funds Worksheet tabs and populates the Date Form Completed field	</a:t>
            </a:r>
            <a:r>
              <a:rPr lang="en-US" dirty="0"/>
              <a:t>	</a:t>
            </a:r>
          </a:p>
          <a:p>
            <a:pPr marL="0" indent="0">
              <a:buNone/>
            </a:pPr>
            <a:endParaRPr lang="en-US" dirty="0"/>
          </a:p>
        </p:txBody>
      </p:sp>
      <p:pic>
        <p:nvPicPr>
          <p:cNvPr id="6" name="Picture 5" descr="A screen shot of the Return to Title IV worksheet with a purple annotation box around the Return TIV Aid tab with the Date Form Completed highlighted in yellow on the date 11/29/2023 and a purple arrow pointing to Last Updated">
            <a:extLst>
              <a:ext uri="{FF2B5EF4-FFF2-40B4-BE49-F238E27FC236}">
                <a16:creationId xmlns:a16="http://schemas.microsoft.com/office/drawing/2014/main" id="{1B401F59-7144-548A-86CA-0DDD314EE25C}"/>
              </a:ext>
            </a:extLst>
          </p:cNvPr>
          <p:cNvPicPr>
            <a:picLocks noChangeAspect="1"/>
          </p:cNvPicPr>
          <p:nvPr/>
        </p:nvPicPr>
        <p:blipFill>
          <a:blip r:embed="rId3"/>
          <a:stretch>
            <a:fillRect/>
          </a:stretch>
        </p:blipFill>
        <p:spPr>
          <a:xfrm>
            <a:off x="536858" y="1322694"/>
            <a:ext cx="8123848" cy="2337107"/>
          </a:xfrm>
          <a:prstGeom prst="rect">
            <a:avLst/>
          </a:prstGeom>
          <a:ln>
            <a:solidFill>
              <a:schemeClr val="tx1"/>
            </a:solidFill>
          </a:ln>
          <a:effectLst>
            <a:outerShdw blurRad="292100" dist="139700" dir="2700000" algn="tl" rotWithShape="0">
              <a:srgbClr val="333333">
                <a:alpha val="65000"/>
              </a:srgbClr>
            </a:outerShdw>
          </a:effectLst>
        </p:spPr>
      </p:pic>
      <p:cxnSp>
        <p:nvCxnSpPr>
          <p:cNvPr id="7" name="Straight Arrow Connector 6">
            <a:extLst>
              <a:ext uri="{FF2B5EF4-FFF2-40B4-BE49-F238E27FC236}">
                <a16:creationId xmlns:a16="http://schemas.microsoft.com/office/drawing/2014/main" id="{1D8E0274-9F05-02A8-8766-849C634A4371}"/>
              </a:ext>
            </a:extLst>
          </p:cNvPr>
          <p:cNvCxnSpPr>
            <a:cxnSpLocks/>
          </p:cNvCxnSpPr>
          <p:nvPr/>
        </p:nvCxnSpPr>
        <p:spPr>
          <a:xfrm flipH="1">
            <a:off x="8076479" y="2668772"/>
            <a:ext cx="530663" cy="170120"/>
          </a:xfrm>
          <a:prstGeom prst="straightConnector1">
            <a:avLst/>
          </a:prstGeom>
          <a:ln w="28575">
            <a:solidFill>
              <a:srgbClr val="7030A0"/>
            </a:solidFill>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020242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6860" y="1329219"/>
            <a:ext cx="8336975" cy="797070"/>
          </a:xfrm>
        </p:spPr>
        <p:txBody>
          <a:bodyPr/>
          <a:lstStyle/>
          <a:p>
            <a:r>
              <a:rPr lang="en-US" dirty="0"/>
              <a:t>Objectives</a:t>
            </a:r>
          </a:p>
        </p:txBody>
      </p:sp>
      <p:sp>
        <p:nvSpPr>
          <p:cNvPr id="8" name="Content Placeholder 5"/>
          <p:cNvSpPr>
            <a:spLocks noGrp="1"/>
          </p:cNvSpPr>
          <p:nvPr>
            <p:ph idx="1"/>
          </p:nvPr>
        </p:nvSpPr>
        <p:spPr>
          <a:xfrm>
            <a:off x="536860" y="1986439"/>
            <a:ext cx="8336975" cy="3757046"/>
          </a:xfrm>
        </p:spPr>
        <p:txBody>
          <a:bodyPr/>
          <a:lstStyle/>
          <a:p>
            <a:pPr marL="0" indent="0">
              <a:buNone/>
            </a:pPr>
            <a:r>
              <a:rPr lang="en-US" dirty="0"/>
              <a:t>After completing this session, you should be able to:</a:t>
            </a:r>
          </a:p>
          <a:p>
            <a:r>
              <a:rPr lang="en-US" sz="2400" dirty="0"/>
              <a:t>Identify students to be reviewed for R2T4 by Mass Assigning F03 Service Indicator </a:t>
            </a:r>
          </a:p>
          <a:p>
            <a:r>
              <a:rPr lang="en-US" sz="2400" dirty="0"/>
              <a:t>Find a student’s withdrawal information in ctcLink</a:t>
            </a:r>
          </a:p>
          <a:p>
            <a:r>
              <a:rPr lang="en-US" sz="2400" dirty="0"/>
              <a:t>Find a student’s institutional charges</a:t>
            </a:r>
          </a:p>
          <a:p>
            <a:r>
              <a:rPr lang="en-US" sz="2400" dirty="0"/>
              <a:t>Create &amp; complete an R2T4 worksheet &amp; understand the functionality of key fields on the worksheet</a:t>
            </a:r>
          </a:p>
          <a:p>
            <a:r>
              <a:rPr lang="en-US" sz="2400" dirty="0"/>
              <a:t>Update a student’s account, adjust federal aid &amp; </a:t>
            </a:r>
            <a:r>
              <a:rPr lang="en-US" sz="2400" dirty="0" err="1"/>
              <a:t>undisburse</a:t>
            </a:r>
            <a:r>
              <a:rPr lang="en-US" sz="2400" dirty="0"/>
              <a:t>/re-disburse</a:t>
            </a:r>
          </a:p>
          <a:p>
            <a:r>
              <a:rPr lang="en-US" sz="2400" dirty="0"/>
              <a:t>Add an F05 Service Indicator</a:t>
            </a:r>
          </a:p>
          <a:p>
            <a:r>
              <a:rPr lang="en-US" sz="2400" dirty="0"/>
              <a:t>Use available R2T4 queries for processing</a:t>
            </a:r>
          </a:p>
          <a:p>
            <a:endParaRPr lang="en-US" sz="2400" dirty="0"/>
          </a:p>
          <a:p>
            <a:pPr marL="0" indent="0">
              <a:buNone/>
            </a:pPr>
            <a:endParaRPr lang="en-US" sz="2400" dirty="0"/>
          </a:p>
          <a:p>
            <a:endParaRPr lang="en-US" dirty="0"/>
          </a:p>
        </p:txBody>
      </p:sp>
    </p:spTree>
    <p:custDataLst>
      <p:tags r:id="rId1"/>
    </p:custDataLst>
    <p:extLst>
      <p:ext uri="{BB962C8B-B14F-4D97-AF65-F5344CB8AC3E}">
        <p14:creationId xmlns:p14="http://schemas.microsoft.com/office/powerpoint/2010/main" val="18831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UPDATE STUDENT ACCOUNT &amp; ADJUST AID</a:t>
            </a:r>
          </a:p>
        </p:txBody>
      </p:sp>
    </p:spTree>
    <p:extLst>
      <p:ext uri="{BB962C8B-B14F-4D97-AF65-F5344CB8AC3E}">
        <p14:creationId xmlns:p14="http://schemas.microsoft.com/office/powerpoint/2010/main" val="41927774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211014-E707-DBCB-3288-388444F9E180}"/>
              </a:ext>
            </a:extLst>
          </p:cNvPr>
          <p:cNvSpPr>
            <a:spLocks noGrp="1"/>
          </p:cNvSpPr>
          <p:nvPr>
            <p:ph type="sldNum" sz="quarter" idx="12"/>
          </p:nvPr>
        </p:nvSpPr>
        <p:spPr/>
        <p:txBody>
          <a:bodyPr/>
          <a:lstStyle/>
          <a:p>
            <a:fld id="{DEE5BC03-7CE3-4FE3-BC0A-0ACCA8AC1F24}" type="slidenum">
              <a:rPr lang="en-US" smtClean="0"/>
              <a:pPr/>
              <a:t>41</a:t>
            </a:fld>
            <a:endParaRPr lang="en-US" dirty="0"/>
          </a:p>
        </p:txBody>
      </p:sp>
      <p:sp>
        <p:nvSpPr>
          <p:cNvPr id="3" name="Title 2">
            <a:extLst>
              <a:ext uri="{FF2B5EF4-FFF2-40B4-BE49-F238E27FC236}">
                <a16:creationId xmlns:a16="http://schemas.microsoft.com/office/drawing/2014/main" id="{F99761CA-AF0A-769A-46C9-537EC8D59DC9}"/>
              </a:ext>
            </a:extLst>
          </p:cNvPr>
          <p:cNvSpPr>
            <a:spLocks noGrp="1"/>
          </p:cNvSpPr>
          <p:nvPr>
            <p:ph type="title"/>
          </p:nvPr>
        </p:nvSpPr>
        <p:spPr>
          <a:xfrm>
            <a:off x="519540" y="530207"/>
            <a:ext cx="8302337" cy="786457"/>
          </a:xfrm>
        </p:spPr>
        <p:txBody>
          <a:bodyPr/>
          <a:lstStyle/>
          <a:p>
            <a:r>
              <a:rPr lang="en-US" dirty="0"/>
              <a:t>Override FA load</a:t>
            </a:r>
          </a:p>
        </p:txBody>
      </p:sp>
      <p:sp>
        <p:nvSpPr>
          <p:cNvPr id="5" name="TextBox 2" descr="Navigation box: Navigation:  Financial Aid &gt; Financial Aid Term &gt; Maintain Student FA Term&#10;">
            <a:extLst>
              <a:ext uri="{FF2B5EF4-FFF2-40B4-BE49-F238E27FC236}">
                <a16:creationId xmlns:a16="http://schemas.microsoft.com/office/drawing/2014/main" id="{46A20E66-9A21-3C00-6047-141E2A65D522}"/>
              </a:ext>
            </a:extLst>
          </p:cNvPr>
          <p:cNvSpPr txBox="1"/>
          <p:nvPr/>
        </p:nvSpPr>
        <p:spPr>
          <a:xfrm>
            <a:off x="5147874" y="975529"/>
            <a:ext cx="3872074"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Financial Aid &gt; Financial Aid Term &gt; Maintain Student FA Term</a:t>
            </a:r>
          </a:p>
        </p:txBody>
      </p:sp>
      <p:pic>
        <p:nvPicPr>
          <p:cNvPr id="6" name="Picture 5" descr="A screen shot of the FA Term page on the FA Term tab with a teal annotation box outlining the + button in the Student Data group box">
            <a:extLst>
              <a:ext uri="{FF2B5EF4-FFF2-40B4-BE49-F238E27FC236}">
                <a16:creationId xmlns:a16="http://schemas.microsoft.com/office/drawing/2014/main" id="{C2215A91-02F7-F566-4CDA-5A5D53693D66}"/>
              </a:ext>
            </a:extLst>
          </p:cNvPr>
          <p:cNvPicPr>
            <a:picLocks noChangeAspect="1"/>
          </p:cNvPicPr>
          <p:nvPr/>
        </p:nvPicPr>
        <p:blipFill>
          <a:blip r:embed="rId3"/>
          <a:stretch>
            <a:fillRect/>
          </a:stretch>
        </p:blipFill>
        <p:spPr>
          <a:xfrm>
            <a:off x="630598" y="2312335"/>
            <a:ext cx="3872074" cy="2884998"/>
          </a:xfrm>
          <a:prstGeom prst="rect">
            <a:avLst/>
          </a:prstGeom>
          <a:ln>
            <a:solidFill>
              <a:schemeClr val="tx1"/>
            </a:solidFill>
          </a:ln>
          <a:effectLst>
            <a:outerShdw blurRad="292100" dist="139700" dir="2700000" algn="tl" rotWithShape="0">
              <a:srgbClr val="333333">
                <a:alpha val="65000"/>
              </a:srgbClr>
            </a:outerShdw>
          </a:effectLst>
        </p:spPr>
      </p:pic>
      <p:pic>
        <p:nvPicPr>
          <p:cNvPr id="7" name="Picture 6" descr="A screen shot of the FA Term page on the Acad Load tab with a teal annotation box outlining the Financial Aid Load row with the Override box is checked and the F value is listed in the field for Enrolled Full-Time">
            <a:extLst>
              <a:ext uri="{FF2B5EF4-FFF2-40B4-BE49-F238E27FC236}">
                <a16:creationId xmlns:a16="http://schemas.microsoft.com/office/drawing/2014/main" id="{15C3D727-6B08-C7A1-88C4-A1025ED20282}"/>
              </a:ext>
            </a:extLst>
          </p:cNvPr>
          <p:cNvPicPr>
            <a:picLocks noChangeAspect="1"/>
          </p:cNvPicPr>
          <p:nvPr/>
        </p:nvPicPr>
        <p:blipFill>
          <a:blip r:embed="rId4"/>
          <a:stretch>
            <a:fillRect/>
          </a:stretch>
        </p:blipFill>
        <p:spPr>
          <a:xfrm>
            <a:off x="4641329" y="3490206"/>
            <a:ext cx="4180548" cy="2864976"/>
          </a:xfrm>
          <a:prstGeom prst="rect">
            <a:avLst/>
          </a:prstGeom>
          <a:ln>
            <a:solidFill>
              <a:schemeClr val="tx1"/>
            </a:solid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AAA2CE15-6736-D797-85E5-354B1AD53A8A}"/>
              </a:ext>
            </a:extLst>
          </p:cNvPr>
          <p:cNvSpPr txBox="1"/>
          <p:nvPr/>
        </p:nvSpPr>
        <p:spPr>
          <a:xfrm>
            <a:off x="519540" y="1578669"/>
            <a:ext cx="8222615" cy="646331"/>
          </a:xfrm>
          <a:prstGeom prst="rect">
            <a:avLst/>
          </a:prstGeom>
          <a:noFill/>
        </p:spPr>
        <p:txBody>
          <a:bodyPr wrap="square">
            <a:spAutoFit/>
          </a:bodyPr>
          <a:lstStyle/>
          <a:p>
            <a:r>
              <a:rPr lang="en-US" sz="1800" dirty="0">
                <a:solidFill>
                  <a:srgbClr val="003764"/>
                </a:solidFill>
              </a:rPr>
              <a:t>If the FA Load is equal to N, override the load to the student’s enrollment level prior to withdrawal</a:t>
            </a:r>
          </a:p>
        </p:txBody>
      </p:sp>
    </p:spTree>
    <p:extLst>
      <p:ext uri="{BB962C8B-B14F-4D97-AF65-F5344CB8AC3E}">
        <p14:creationId xmlns:p14="http://schemas.microsoft.com/office/powerpoint/2010/main" val="2825177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C47BF3-749E-E654-B814-7DF356108D66}"/>
              </a:ext>
            </a:extLst>
          </p:cNvPr>
          <p:cNvSpPr>
            <a:spLocks noGrp="1"/>
          </p:cNvSpPr>
          <p:nvPr>
            <p:ph type="sldNum" sz="quarter" idx="12"/>
          </p:nvPr>
        </p:nvSpPr>
        <p:spPr/>
        <p:txBody>
          <a:bodyPr/>
          <a:lstStyle/>
          <a:p>
            <a:fld id="{DEE5BC03-7CE3-4FE3-BC0A-0ACCA8AC1F24}" type="slidenum">
              <a:rPr lang="en-US" smtClean="0"/>
              <a:pPr/>
              <a:t>42</a:t>
            </a:fld>
            <a:endParaRPr lang="en-US" dirty="0"/>
          </a:p>
        </p:txBody>
      </p:sp>
      <p:sp>
        <p:nvSpPr>
          <p:cNvPr id="3" name="Title 2">
            <a:extLst>
              <a:ext uri="{FF2B5EF4-FFF2-40B4-BE49-F238E27FC236}">
                <a16:creationId xmlns:a16="http://schemas.microsoft.com/office/drawing/2014/main" id="{EA32FA2F-CD84-8C6B-A4FC-9EAE92FAF152}"/>
              </a:ext>
            </a:extLst>
          </p:cNvPr>
          <p:cNvSpPr>
            <a:spLocks noGrp="1"/>
          </p:cNvSpPr>
          <p:nvPr>
            <p:ph type="title"/>
          </p:nvPr>
        </p:nvSpPr>
        <p:spPr>
          <a:xfrm>
            <a:off x="571498" y="538275"/>
            <a:ext cx="8302337" cy="786457"/>
          </a:xfrm>
        </p:spPr>
        <p:txBody>
          <a:bodyPr/>
          <a:lstStyle/>
          <a:p>
            <a:r>
              <a:rPr lang="en-US" dirty="0"/>
              <a:t>Build budget</a:t>
            </a:r>
          </a:p>
        </p:txBody>
      </p:sp>
      <p:sp>
        <p:nvSpPr>
          <p:cNvPr id="8" name="TextBox 7">
            <a:extLst>
              <a:ext uri="{FF2B5EF4-FFF2-40B4-BE49-F238E27FC236}">
                <a16:creationId xmlns:a16="http://schemas.microsoft.com/office/drawing/2014/main" id="{3D8414C8-1056-7043-0963-177A25432206}"/>
              </a:ext>
            </a:extLst>
          </p:cNvPr>
          <p:cNvSpPr txBox="1"/>
          <p:nvPr/>
        </p:nvSpPr>
        <p:spPr>
          <a:xfrm>
            <a:off x="571498" y="1322836"/>
            <a:ext cx="8222179" cy="769441"/>
          </a:xfrm>
          <a:prstGeom prst="rect">
            <a:avLst/>
          </a:prstGeom>
          <a:noFill/>
        </p:spPr>
        <p:txBody>
          <a:bodyPr wrap="square">
            <a:spAutoFit/>
          </a:bodyPr>
          <a:lstStyle/>
          <a:p>
            <a:r>
              <a:rPr lang="en-US" sz="2200" dirty="0">
                <a:solidFill>
                  <a:srgbClr val="003764"/>
                </a:solidFill>
              </a:rPr>
              <a:t>On</a:t>
            </a:r>
            <a:r>
              <a:rPr lang="en-US" sz="2200" dirty="0"/>
              <a:t> </a:t>
            </a:r>
            <a:r>
              <a:rPr lang="en-US" sz="2200" dirty="0">
                <a:solidFill>
                  <a:srgbClr val="003764"/>
                </a:solidFill>
              </a:rPr>
              <a:t>Create Student Budget, re-build the budget for the term in which the student withdrew</a:t>
            </a:r>
          </a:p>
        </p:txBody>
      </p:sp>
      <p:pic>
        <p:nvPicPr>
          <p:cNvPr id="5" name="Picture 4" descr="A screen shot of the Create Student Budget page in the Budget Terms group box, a teal annotation box outlines the Term 2237, 2241 and 2243.  A teal outline box outlines the orange Build Budget button and the suppressed greyed-out Move Budget button.  In the Build Term Summary group box, the term 2243 is highlighted in yellow and teal box annotated box outlines the Detail link and the 1 of 3 rows.">
            <a:extLst>
              <a:ext uri="{FF2B5EF4-FFF2-40B4-BE49-F238E27FC236}">
                <a16:creationId xmlns:a16="http://schemas.microsoft.com/office/drawing/2014/main" id="{63502735-265B-63EF-D95F-EE64A6AA3BD5}"/>
              </a:ext>
            </a:extLst>
          </p:cNvPr>
          <p:cNvPicPr>
            <a:picLocks noChangeAspect="1"/>
          </p:cNvPicPr>
          <p:nvPr/>
        </p:nvPicPr>
        <p:blipFill>
          <a:blip r:embed="rId3"/>
          <a:stretch>
            <a:fillRect/>
          </a:stretch>
        </p:blipFill>
        <p:spPr>
          <a:xfrm>
            <a:off x="630206" y="2183721"/>
            <a:ext cx="8104762" cy="3638095"/>
          </a:xfrm>
          <a:prstGeom prst="rect">
            <a:avLst/>
          </a:prstGeom>
          <a:ln>
            <a:solidFill>
              <a:schemeClr val="tx1"/>
            </a:solidFill>
          </a:ln>
          <a:effectLst>
            <a:outerShdw blurRad="292100" dist="139700" dir="2700000" algn="tl" rotWithShape="0">
              <a:srgbClr val="333333">
                <a:alpha val="65000"/>
              </a:srgbClr>
            </a:outerShdw>
          </a:effectLst>
        </p:spPr>
      </p:pic>
      <p:sp>
        <p:nvSpPr>
          <p:cNvPr id="6" name="TextBox 2" descr="Navigation box: Navigation:  Financial Aid &gt; Budgets &gt; Create Student Budget&#10;">
            <a:extLst>
              <a:ext uri="{FF2B5EF4-FFF2-40B4-BE49-F238E27FC236}">
                <a16:creationId xmlns:a16="http://schemas.microsoft.com/office/drawing/2014/main" id="{14F11BBA-5069-8337-124A-EE62C25534D9}"/>
              </a:ext>
            </a:extLst>
          </p:cNvPr>
          <p:cNvSpPr txBox="1"/>
          <p:nvPr/>
        </p:nvSpPr>
        <p:spPr>
          <a:xfrm>
            <a:off x="4800600" y="1845586"/>
            <a:ext cx="4073235"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Financial Aid &gt; Budgets &gt; Create Student Budget</a:t>
            </a:r>
          </a:p>
        </p:txBody>
      </p:sp>
    </p:spTree>
    <p:extLst>
      <p:ext uri="{BB962C8B-B14F-4D97-AF65-F5344CB8AC3E}">
        <p14:creationId xmlns:p14="http://schemas.microsoft.com/office/powerpoint/2010/main" val="132347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C7DA5D-FAA3-7DAE-FFD5-262E338680D2}"/>
              </a:ext>
            </a:extLst>
          </p:cNvPr>
          <p:cNvSpPr>
            <a:spLocks noGrp="1"/>
          </p:cNvSpPr>
          <p:nvPr>
            <p:ph type="sldNum" sz="quarter" idx="12"/>
          </p:nvPr>
        </p:nvSpPr>
        <p:spPr/>
        <p:txBody>
          <a:bodyPr/>
          <a:lstStyle/>
          <a:p>
            <a:fld id="{DEE5BC03-7CE3-4FE3-BC0A-0ACCA8AC1F24}" type="slidenum">
              <a:rPr lang="en-US" smtClean="0"/>
              <a:pPr/>
              <a:t>43</a:t>
            </a:fld>
            <a:endParaRPr lang="en-US" dirty="0"/>
          </a:p>
        </p:txBody>
      </p:sp>
      <p:sp>
        <p:nvSpPr>
          <p:cNvPr id="3" name="Title 2">
            <a:extLst>
              <a:ext uri="{FF2B5EF4-FFF2-40B4-BE49-F238E27FC236}">
                <a16:creationId xmlns:a16="http://schemas.microsoft.com/office/drawing/2014/main" id="{64CC8D61-B45F-CEEB-69F1-0481ACE6EA3D}"/>
              </a:ext>
            </a:extLst>
          </p:cNvPr>
          <p:cNvSpPr>
            <a:spLocks noGrp="1"/>
          </p:cNvSpPr>
          <p:nvPr>
            <p:ph type="title"/>
          </p:nvPr>
        </p:nvSpPr>
        <p:spPr>
          <a:xfrm>
            <a:off x="519540" y="483600"/>
            <a:ext cx="8302337" cy="786457"/>
          </a:xfrm>
        </p:spPr>
        <p:txBody>
          <a:bodyPr/>
          <a:lstStyle/>
          <a:p>
            <a:r>
              <a:rPr lang="en-US" dirty="0"/>
              <a:t>Aid adjustment</a:t>
            </a:r>
          </a:p>
        </p:txBody>
      </p:sp>
      <p:sp>
        <p:nvSpPr>
          <p:cNvPr id="4" name="Content Placeholder 3">
            <a:extLst>
              <a:ext uri="{FF2B5EF4-FFF2-40B4-BE49-F238E27FC236}">
                <a16:creationId xmlns:a16="http://schemas.microsoft.com/office/drawing/2014/main" id="{10E765D3-9C6B-2F6E-06EC-9F4F3E905804}"/>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12" name="TextBox 11">
            <a:extLst>
              <a:ext uri="{FF2B5EF4-FFF2-40B4-BE49-F238E27FC236}">
                <a16:creationId xmlns:a16="http://schemas.microsoft.com/office/drawing/2014/main" id="{0B2841CC-9BA3-6900-043D-FB20B18DF371}"/>
              </a:ext>
            </a:extLst>
          </p:cNvPr>
          <p:cNvSpPr txBox="1"/>
          <p:nvPr/>
        </p:nvSpPr>
        <p:spPr>
          <a:xfrm>
            <a:off x="519540" y="1625221"/>
            <a:ext cx="8222179" cy="769441"/>
          </a:xfrm>
          <a:prstGeom prst="rect">
            <a:avLst/>
          </a:prstGeom>
          <a:noFill/>
        </p:spPr>
        <p:txBody>
          <a:bodyPr wrap="square">
            <a:spAutoFit/>
          </a:bodyPr>
          <a:lstStyle/>
          <a:p>
            <a:r>
              <a:rPr lang="en-US" sz="2200" dirty="0">
                <a:solidFill>
                  <a:srgbClr val="003764"/>
                </a:solidFill>
              </a:rPr>
              <a:t>On</a:t>
            </a:r>
            <a:r>
              <a:rPr lang="en-US" sz="2200" dirty="0"/>
              <a:t> </a:t>
            </a:r>
            <a:r>
              <a:rPr lang="en-US" sz="2200" dirty="0">
                <a:solidFill>
                  <a:srgbClr val="003764"/>
                </a:solidFill>
              </a:rPr>
              <a:t>Assign Awards to a Student, reduce or cancel the federal aid (if required)</a:t>
            </a:r>
          </a:p>
        </p:txBody>
      </p:sp>
      <p:sp>
        <p:nvSpPr>
          <p:cNvPr id="13" name="TextBox 2" descr="Navigation box: Navigation:  Financial Aid &gt; Awards&gt; Award Processing &gt; Assign Awards to a Student&#10;">
            <a:extLst>
              <a:ext uri="{FF2B5EF4-FFF2-40B4-BE49-F238E27FC236}">
                <a16:creationId xmlns:a16="http://schemas.microsoft.com/office/drawing/2014/main" id="{EC514CC3-BF19-9D8D-27FE-05BE3FAF49E7}"/>
              </a:ext>
            </a:extLst>
          </p:cNvPr>
          <p:cNvSpPr txBox="1"/>
          <p:nvPr/>
        </p:nvSpPr>
        <p:spPr>
          <a:xfrm>
            <a:off x="5441536" y="1073133"/>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Financial Aid &gt; Awards&gt; Award Processing &gt; Assign Awards to a Student</a:t>
            </a:r>
          </a:p>
        </p:txBody>
      </p:sp>
      <p:pic>
        <p:nvPicPr>
          <p:cNvPr id="6" name="Picture 5" descr="A screen shot of the Award Disbursement Detail with a purple annotation box around the Disbursement 01 2237 term displaying the reduced Pell amount of 1621 in the Offered and Accepted column but Disbursed amount is 2465.">
            <a:extLst>
              <a:ext uri="{FF2B5EF4-FFF2-40B4-BE49-F238E27FC236}">
                <a16:creationId xmlns:a16="http://schemas.microsoft.com/office/drawing/2014/main" id="{5A20D9B9-F9BE-9A4D-B2C5-804AB536BFE5}"/>
              </a:ext>
            </a:extLst>
          </p:cNvPr>
          <p:cNvPicPr>
            <a:picLocks noChangeAspect="1"/>
          </p:cNvPicPr>
          <p:nvPr/>
        </p:nvPicPr>
        <p:blipFill>
          <a:blip r:embed="rId3"/>
          <a:stretch>
            <a:fillRect/>
          </a:stretch>
        </p:blipFill>
        <p:spPr>
          <a:xfrm>
            <a:off x="3137996" y="4862950"/>
            <a:ext cx="5683881" cy="1858525"/>
          </a:xfrm>
          <a:prstGeom prst="rect">
            <a:avLst/>
          </a:prstGeom>
          <a:ln>
            <a:solidFill>
              <a:schemeClr val="tx1"/>
            </a:solidFill>
          </a:ln>
          <a:effectLst>
            <a:outerShdw blurRad="292100" dist="139700" dir="2700000" algn="tl" rotWithShape="0">
              <a:srgbClr val="333333">
                <a:alpha val="65000"/>
              </a:srgbClr>
            </a:outerShdw>
          </a:effectLst>
        </p:spPr>
      </p:pic>
      <p:pic>
        <p:nvPicPr>
          <p:cNvPr id="9" name="Picture 8" descr="A screen shot of the Assign Awards to a Student page on the Student Aid Package tab with a purple annotation box outlining the Federal Pell Grant Item Type Offered Accepted Amounts of $6551 and a purple arrow pointing to the Disbursement link ">
            <a:extLst>
              <a:ext uri="{FF2B5EF4-FFF2-40B4-BE49-F238E27FC236}">
                <a16:creationId xmlns:a16="http://schemas.microsoft.com/office/drawing/2014/main" id="{C07CBCC6-BD67-899E-9DB2-883ED972F66D}"/>
              </a:ext>
            </a:extLst>
          </p:cNvPr>
          <p:cNvPicPr>
            <a:picLocks noChangeAspect="1"/>
          </p:cNvPicPr>
          <p:nvPr/>
        </p:nvPicPr>
        <p:blipFill>
          <a:blip r:embed="rId4"/>
          <a:stretch>
            <a:fillRect/>
          </a:stretch>
        </p:blipFill>
        <p:spPr>
          <a:xfrm>
            <a:off x="519540" y="2423530"/>
            <a:ext cx="5781414" cy="2230532"/>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624604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6D2390-A5BF-6E57-1DB7-EDA1F8A27A9D}"/>
              </a:ext>
            </a:extLst>
          </p:cNvPr>
          <p:cNvSpPr>
            <a:spLocks noGrp="1"/>
          </p:cNvSpPr>
          <p:nvPr>
            <p:ph type="sldNum" sz="quarter" idx="12"/>
          </p:nvPr>
        </p:nvSpPr>
        <p:spPr/>
        <p:txBody>
          <a:bodyPr/>
          <a:lstStyle/>
          <a:p>
            <a:fld id="{DEE5BC03-7CE3-4FE3-BC0A-0ACCA8AC1F24}" type="slidenum">
              <a:rPr lang="en-US" smtClean="0"/>
              <a:pPr/>
              <a:t>44</a:t>
            </a:fld>
            <a:endParaRPr lang="en-US" dirty="0"/>
          </a:p>
        </p:txBody>
      </p:sp>
      <p:sp>
        <p:nvSpPr>
          <p:cNvPr id="3" name="Title 2">
            <a:extLst>
              <a:ext uri="{FF2B5EF4-FFF2-40B4-BE49-F238E27FC236}">
                <a16:creationId xmlns:a16="http://schemas.microsoft.com/office/drawing/2014/main" id="{6421845E-C45A-2D45-28C8-E53DF8FD749E}"/>
              </a:ext>
            </a:extLst>
          </p:cNvPr>
          <p:cNvSpPr>
            <a:spLocks noGrp="1"/>
          </p:cNvSpPr>
          <p:nvPr>
            <p:ph type="title"/>
          </p:nvPr>
        </p:nvSpPr>
        <p:spPr>
          <a:xfrm>
            <a:off x="519540" y="387715"/>
            <a:ext cx="8302337" cy="786457"/>
          </a:xfrm>
        </p:spPr>
        <p:txBody>
          <a:bodyPr/>
          <a:lstStyle/>
          <a:p>
            <a:r>
              <a:rPr lang="en-US" dirty="0"/>
              <a:t>Disburse aid</a:t>
            </a:r>
          </a:p>
        </p:txBody>
      </p:sp>
      <p:sp>
        <p:nvSpPr>
          <p:cNvPr id="4" name="Content Placeholder 3">
            <a:extLst>
              <a:ext uri="{FF2B5EF4-FFF2-40B4-BE49-F238E27FC236}">
                <a16:creationId xmlns:a16="http://schemas.microsoft.com/office/drawing/2014/main" id="{2E927874-E3C2-1CCF-76D2-81A723835C6F}"/>
              </a:ext>
            </a:extLst>
          </p:cNvPr>
          <p:cNvSpPr>
            <a:spLocks noGrp="1"/>
          </p:cNvSpPr>
          <p:nvPr>
            <p:ph idx="1"/>
          </p:nvPr>
        </p:nvSpPr>
        <p:spPr/>
        <p:txBody>
          <a:bodyPr/>
          <a:lstStyle/>
          <a:p>
            <a:pPr marL="0" indent="0">
              <a:buNone/>
            </a:pPr>
            <a:r>
              <a:rPr lang="en-US" dirty="0"/>
              <a:t>On Disburse Aid, authorize &amp; disburse the new amount of the federal aid</a:t>
            </a:r>
          </a:p>
          <a:p>
            <a:endParaRPr lang="en-US" dirty="0"/>
          </a:p>
        </p:txBody>
      </p:sp>
      <p:pic>
        <p:nvPicPr>
          <p:cNvPr id="5" name="Picture 4" descr="A screen shot of the Disburse Aid page with yellow highlight over the Authorized and Disbursed amount of the new reduced amount of 1621.">
            <a:extLst>
              <a:ext uri="{FF2B5EF4-FFF2-40B4-BE49-F238E27FC236}">
                <a16:creationId xmlns:a16="http://schemas.microsoft.com/office/drawing/2014/main" id="{86DC0E90-E5CB-3781-1AF4-83D7364F7EDC}"/>
              </a:ext>
            </a:extLst>
          </p:cNvPr>
          <p:cNvPicPr>
            <a:picLocks noChangeAspect="1"/>
          </p:cNvPicPr>
          <p:nvPr/>
        </p:nvPicPr>
        <p:blipFill>
          <a:blip r:embed="rId3"/>
          <a:stretch>
            <a:fillRect/>
          </a:stretch>
        </p:blipFill>
        <p:spPr>
          <a:xfrm>
            <a:off x="975881" y="2308928"/>
            <a:ext cx="7030191" cy="3033530"/>
          </a:xfrm>
          <a:prstGeom prst="rect">
            <a:avLst/>
          </a:prstGeom>
          <a:ln>
            <a:solidFill>
              <a:schemeClr val="tx1"/>
            </a:solidFill>
          </a:ln>
          <a:effectLst>
            <a:outerShdw blurRad="292100" dist="139700" dir="2700000" algn="tl" rotWithShape="0">
              <a:srgbClr val="333333">
                <a:alpha val="65000"/>
              </a:srgbClr>
            </a:outerShdw>
          </a:effectLst>
        </p:spPr>
      </p:pic>
      <p:sp>
        <p:nvSpPr>
          <p:cNvPr id="9" name="TextBox 2" descr="Navigation box: Navigation:  Financial Aid &gt; Disbursement &gt; Disburse Aid&#10;">
            <a:extLst>
              <a:ext uri="{FF2B5EF4-FFF2-40B4-BE49-F238E27FC236}">
                <a16:creationId xmlns:a16="http://schemas.microsoft.com/office/drawing/2014/main" id="{FB36C3F6-B560-037C-6F4B-442B9944B113}"/>
              </a:ext>
            </a:extLst>
          </p:cNvPr>
          <p:cNvSpPr txBox="1"/>
          <p:nvPr/>
        </p:nvSpPr>
        <p:spPr>
          <a:xfrm>
            <a:off x="5463957" y="2047318"/>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Financial Aid &gt; Disbursement &gt; Disburse Aid</a:t>
            </a:r>
          </a:p>
        </p:txBody>
      </p:sp>
    </p:spTree>
    <p:extLst>
      <p:ext uri="{BB962C8B-B14F-4D97-AF65-F5344CB8AC3E}">
        <p14:creationId xmlns:p14="http://schemas.microsoft.com/office/powerpoint/2010/main" val="3014544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540" y="385679"/>
            <a:ext cx="8302337" cy="786457"/>
          </a:xfrm>
        </p:spPr>
        <p:txBody>
          <a:bodyPr/>
          <a:lstStyle/>
          <a:p>
            <a:r>
              <a:rPr lang="en-US" dirty="0"/>
              <a:t>Disburse aid Continued</a:t>
            </a:r>
          </a:p>
        </p:txBody>
      </p:sp>
      <p:sp>
        <p:nvSpPr>
          <p:cNvPr id="6" name="TextBox 5" descr="Text box: The correct amount of Pell now reflects in View Customer Accounts.  Contact SF to set the amount the student now owes.&#10;"/>
          <p:cNvSpPr txBox="1"/>
          <p:nvPr/>
        </p:nvSpPr>
        <p:spPr>
          <a:xfrm>
            <a:off x="2797744" y="4403588"/>
            <a:ext cx="3745927" cy="1200329"/>
          </a:xfrm>
          <a:prstGeom prst="rect">
            <a:avLst/>
          </a:prstGeom>
          <a:noFill/>
          <a:ln>
            <a:solidFill>
              <a:schemeClr val="tx1"/>
            </a:solidFill>
          </a:ln>
        </p:spPr>
        <p:txBody>
          <a:bodyPr wrap="square" rtlCol="0">
            <a:spAutoFit/>
          </a:bodyPr>
          <a:lstStyle/>
          <a:p>
            <a:r>
              <a:rPr lang="en-US" dirty="0"/>
              <a:t>The correct amount of Pell now reflects in View Customer Accounts.  </a:t>
            </a:r>
            <a:r>
              <a:rPr lang="en-US" u="sng" dirty="0"/>
              <a:t>Contact SF to set the amount the student now owes.</a:t>
            </a:r>
          </a:p>
        </p:txBody>
      </p:sp>
      <p:pic>
        <p:nvPicPr>
          <p:cNvPr id="4" name="Picture 3" descr="A screen shot of the Account Details on the View Customer Accounts page with a yellow highlighted area displaying the Federal Pell Grant in Fall 2023 crediting the 1621 amount and now a purple annotation box outlines with new balance of 844 on the Bank Mobile Refund line.">
            <a:extLst>
              <a:ext uri="{FF2B5EF4-FFF2-40B4-BE49-F238E27FC236}">
                <a16:creationId xmlns:a16="http://schemas.microsoft.com/office/drawing/2014/main" id="{1603E152-4C35-66AF-C636-4D02B6DCA942}"/>
              </a:ext>
            </a:extLst>
          </p:cNvPr>
          <p:cNvPicPr>
            <a:picLocks noChangeAspect="1"/>
          </p:cNvPicPr>
          <p:nvPr/>
        </p:nvPicPr>
        <p:blipFill>
          <a:blip r:embed="rId3"/>
          <a:stretch>
            <a:fillRect/>
          </a:stretch>
        </p:blipFill>
        <p:spPr>
          <a:xfrm>
            <a:off x="662683" y="1778571"/>
            <a:ext cx="7818634" cy="2349749"/>
          </a:xfrm>
          <a:prstGeom prst="rect">
            <a:avLst/>
          </a:prstGeom>
          <a:ln>
            <a:solidFill>
              <a:schemeClr val="tx1"/>
            </a:solidFill>
          </a:ln>
          <a:effectLst>
            <a:outerShdw blurRad="292100" dist="139700" dir="2700000" algn="tl" rotWithShape="0">
              <a:srgbClr val="333333">
                <a:alpha val="65000"/>
              </a:srgbClr>
            </a:outerShdw>
          </a:effectLst>
        </p:spPr>
      </p:pic>
      <p:sp>
        <p:nvSpPr>
          <p:cNvPr id="7" name="TextBox 2" descr="Navigation box: Navigation:  Student Financials &gt; View Customer Accounts&#10;"/>
          <p:cNvSpPr txBox="1"/>
          <p:nvPr/>
        </p:nvSpPr>
        <p:spPr>
          <a:xfrm>
            <a:off x="5296251" y="1352158"/>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Student Financials &gt; View Customer Accounts</a:t>
            </a:r>
          </a:p>
        </p:txBody>
      </p:sp>
    </p:spTree>
    <p:extLst>
      <p:ext uri="{BB962C8B-B14F-4D97-AF65-F5344CB8AC3E}">
        <p14:creationId xmlns:p14="http://schemas.microsoft.com/office/powerpoint/2010/main" val="14041517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COMPLETING R2T4 WORKSHEET</a:t>
            </a:r>
          </a:p>
        </p:txBody>
      </p:sp>
    </p:spTree>
    <p:extLst>
      <p:ext uri="{BB962C8B-B14F-4D97-AF65-F5344CB8AC3E}">
        <p14:creationId xmlns:p14="http://schemas.microsoft.com/office/powerpoint/2010/main" val="5244822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 shot of the R2T4 Worksheet with a purple outline on the Student/School Return tab and highlighted Student Return of Funds group box and the Student Return Status = Completed.  The Student Response Information group box is also highlighted in yellow.  The School Return of Funds is also highlighted in yellow and the School Return Status = Completed, Funds Return Date = 11/29/2023 and the O. Amt Due from School = 844.17, which annotated in purple box">
            <a:extLst>
              <a:ext uri="{FF2B5EF4-FFF2-40B4-BE49-F238E27FC236}">
                <a16:creationId xmlns:a16="http://schemas.microsoft.com/office/drawing/2014/main" id="{B2D4C84D-FC3F-4D9A-302A-65722B2FDE6A}"/>
              </a:ext>
            </a:extLst>
          </p:cNvPr>
          <p:cNvPicPr>
            <a:picLocks noChangeAspect="1"/>
          </p:cNvPicPr>
          <p:nvPr/>
        </p:nvPicPr>
        <p:blipFill>
          <a:blip r:embed="rId3"/>
          <a:stretch>
            <a:fillRect/>
          </a:stretch>
        </p:blipFill>
        <p:spPr>
          <a:xfrm>
            <a:off x="986319" y="1021525"/>
            <a:ext cx="7171362" cy="2836330"/>
          </a:xfrm>
          <a:prstGeom prst="rect">
            <a:avLst/>
          </a:prstGeom>
          <a:ln>
            <a:solidFill>
              <a:schemeClr val="tx1"/>
            </a:solidFill>
          </a:ln>
          <a:effectLst>
            <a:outerShdw blurRad="292100" dist="139700" dir="2700000" algn="tl" rotWithShape="0">
              <a:srgbClr val="333333">
                <a:alpha val="65000"/>
              </a:srgbClr>
            </a:outerShdw>
          </a:effectLst>
        </p:spPr>
      </p:pic>
      <p:sp>
        <p:nvSpPr>
          <p:cNvPr id="3" name="Title 2"/>
          <p:cNvSpPr>
            <a:spLocks noGrp="1"/>
          </p:cNvSpPr>
          <p:nvPr>
            <p:ph type="title"/>
          </p:nvPr>
        </p:nvSpPr>
        <p:spPr>
          <a:xfrm>
            <a:off x="274854" y="294198"/>
            <a:ext cx="8547023" cy="786457"/>
          </a:xfrm>
        </p:spPr>
        <p:txBody>
          <a:bodyPr/>
          <a:lstStyle/>
          <a:p>
            <a:r>
              <a:rPr lang="en-US" dirty="0"/>
              <a:t>R2t4 worksheet processing</a:t>
            </a:r>
          </a:p>
        </p:txBody>
      </p:sp>
      <p:cxnSp>
        <p:nvCxnSpPr>
          <p:cNvPr id="7" name="Straight Arrow Connector 6"/>
          <p:cNvCxnSpPr>
            <a:cxnSpLocks/>
          </p:cNvCxnSpPr>
          <p:nvPr/>
        </p:nvCxnSpPr>
        <p:spPr>
          <a:xfrm>
            <a:off x="3692324" y="3429000"/>
            <a:ext cx="643684" cy="519918"/>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sp>
        <p:nvSpPr>
          <p:cNvPr id="8" name="TextBox 7" descr="Text box: School Return Status: should be flipped to “Complete” when funds are returned&#10;"/>
          <p:cNvSpPr txBox="1"/>
          <p:nvPr/>
        </p:nvSpPr>
        <p:spPr>
          <a:xfrm>
            <a:off x="4336008" y="3948918"/>
            <a:ext cx="2930655"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u="sng" dirty="0"/>
              <a:t>School Return Status:</a:t>
            </a:r>
            <a:r>
              <a:rPr lang="en-US" sz="1600" b="1" dirty="0"/>
              <a:t> </a:t>
            </a:r>
            <a:r>
              <a:rPr lang="en-US" sz="1600" dirty="0"/>
              <a:t>should be flipped to “Complete” when funds are returned</a:t>
            </a:r>
          </a:p>
        </p:txBody>
      </p:sp>
      <p:sp>
        <p:nvSpPr>
          <p:cNvPr id="16" name="TextBox 15">
            <a:extLst>
              <a:ext uri="{FF2B5EF4-FFF2-40B4-BE49-F238E27FC236}">
                <a16:creationId xmlns:a16="http://schemas.microsoft.com/office/drawing/2014/main" id="{8698F632-BB67-9393-CB97-4678FD5E3327}"/>
              </a:ext>
            </a:extLst>
          </p:cNvPr>
          <p:cNvSpPr txBox="1"/>
          <p:nvPr/>
        </p:nvSpPr>
        <p:spPr>
          <a:xfrm>
            <a:off x="511441" y="4870978"/>
            <a:ext cx="8121118" cy="2000548"/>
          </a:xfrm>
          <a:prstGeom prst="rect">
            <a:avLst/>
          </a:prstGeom>
          <a:noFill/>
        </p:spPr>
        <p:txBody>
          <a:bodyPr wrap="square" rtlCol="0">
            <a:spAutoFit/>
          </a:bodyPr>
          <a:lstStyle/>
          <a:p>
            <a:r>
              <a:rPr lang="en-US" dirty="0"/>
              <a:t>If an overpayment is due, fill out the fields in the Student Return of Funds section (as applicable)</a:t>
            </a:r>
          </a:p>
          <a:p>
            <a:pPr marL="404813" indent="-285750">
              <a:buFont typeface="Arial" panose="020B0604020202020204" pitchFamily="34" charset="0"/>
              <a:buChar char="•"/>
            </a:pPr>
            <a:r>
              <a:rPr lang="en-US" sz="1600" dirty="0"/>
              <a:t>Once the student responds, complete the Student Response Information section</a:t>
            </a:r>
          </a:p>
          <a:p>
            <a:endParaRPr lang="en-US" dirty="0"/>
          </a:p>
          <a:p>
            <a:r>
              <a:rPr lang="en-US" dirty="0"/>
              <a:t>If the student does not need to return funds, update the Student Return Status field to complete.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587095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854" y="294198"/>
            <a:ext cx="8547023" cy="786457"/>
          </a:xfrm>
        </p:spPr>
        <p:txBody>
          <a:bodyPr/>
          <a:lstStyle/>
          <a:p>
            <a:r>
              <a:rPr lang="en-US" dirty="0"/>
              <a:t>R2t4 worksheet processing cont’d</a:t>
            </a:r>
          </a:p>
        </p:txBody>
      </p:sp>
      <p:sp>
        <p:nvSpPr>
          <p:cNvPr id="2" name="Content Placeholder 1"/>
          <p:cNvSpPr>
            <a:spLocks noGrp="1"/>
          </p:cNvSpPr>
          <p:nvPr>
            <p:ph idx="1"/>
          </p:nvPr>
        </p:nvSpPr>
        <p:spPr>
          <a:xfrm>
            <a:off x="423448" y="889853"/>
            <a:ext cx="8433068" cy="5251176"/>
          </a:xfrm>
        </p:spPr>
        <p:txBody>
          <a:bodyPr/>
          <a:lstStyle/>
          <a:p>
            <a:r>
              <a:rPr lang="en-US" dirty="0"/>
              <a:t>RETURN OF TIV WORKSHEET HERA </a:t>
            </a:r>
          </a:p>
        </p:txBody>
      </p:sp>
      <p:pic>
        <p:nvPicPr>
          <p:cNvPr id="1028" name="Picture 4" descr="The Return of TIV Worksheet HERA page with the Return TIV Aid Notes tab annotated with a purple outline box.  A yellow highlighted area outlines the Last Updated Timestamp of 11/29/2023 5:35PM">
            <a:extLst>
              <a:ext uri="{FF2B5EF4-FFF2-40B4-BE49-F238E27FC236}">
                <a16:creationId xmlns:a16="http://schemas.microsoft.com/office/drawing/2014/main" id="{58AEE983-DBAE-D711-6ACA-C74AD7959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7" y="1577254"/>
            <a:ext cx="7553325" cy="4067175"/>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3591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ASSIGN F05 SERVICE INDICATOR</a:t>
            </a:r>
          </a:p>
        </p:txBody>
      </p:sp>
    </p:spTree>
    <p:extLst>
      <p:ext uri="{BB962C8B-B14F-4D97-AF65-F5344CB8AC3E}">
        <p14:creationId xmlns:p14="http://schemas.microsoft.com/office/powerpoint/2010/main" val="1533132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6F110-3099-3EAE-5C0E-68085F207D29}"/>
              </a:ext>
            </a:extLst>
          </p:cNvPr>
          <p:cNvSpPr>
            <a:spLocks noGrp="1"/>
          </p:cNvSpPr>
          <p:nvPr>
            <p:ph type="title"/>
          </p:nvPr>
        </p:nvSpPr>
        <p:spPr>
          <a:xfrm>
            <a:off x="536859" y="1422615"/>
            <a:ext cx="8336975" cy="797070"/>
          </a:xfrm>
        </p:spPr>
        <p:txBody>
          <a:bodyPr/>
          <a:lstStyle/>
          <a:p>
            <a:r>
              <a:rPr lang="en-US" dirty="0"/>
              <a:t>Pre-Work session notes</a:t>
            </a:r>
          </a:p>
        </p:txBody>
      </p:sp>
      <p:sp>
        <p:nvSpPr>
          <p:cNvPr id="3" name="Content Placeholder 2">
            <a:extLst>
              <a:ext uri="{FF2B5EF4-FFF2-40B4-BE49-F238E27FC236}">
                <a16:creationId xmlns:a16="http://schemas.microsoft.com/office/drawing/2014/main" id="{AE2750F3-E11D-04C2-0130-C67AFAF05058}"/>
              </a:ext>
            </a:extLst>
          </p:cNvPr>
          <p:cNvSpPr>
            <a:spLocks noGrp="1"/>
          </p:cNvSpPr>
          <p:nvPr>
            <p:ph idx="1"/>
          </p:nvPr>
        </p:nvSpPr>
        <p:spPr>
          <a:xfrm>
            <a:off x="401776" y="2113359"/>
            <a:ext cx="8607140" cy="3757046"/>
          </a:xfrm>
        </p:spPr>
        <p:txBody>
          <a:bodyPr/>
          <a:lstStyle/>
          <a:p>
            <a:pPr marL="0">
              <a:lnSpc>
                <a:spcPct val="107000"/>
              </a:lnSpc>
              <a:spcBef>
                <a:spcPts val="0"/>
              </a:spcBef>
              <a:spcAft>
                <a:spcPts val="800"/>
              </a:spcAft>
            </a:pPr>
            <a:r>
              <a:rPr lang="en-US" sz="2300" dirty="0"/>
              <a:t>This is an </a:t>
            </a:r>
            <a:r>
              <a:rPr lang="en-US" sz="2300" b="1" dirty="0"/>
              <a:t>option</a:t>
            </a:r>
            <a:r>
              <a:rPr lang="en-US" sz="2300" dirty="0"/>
              <a:t> for how to do an R2T4 worksheet in PeopleSoft. We are aware that some colleges opt to perform their R2T4 calculations in the COD worksheet, or via another method - that is completely fine.</a:t>
            </a:r>
          </a:p>
          <a:p>
            <a:pPr marL="0">
              <a:lnSpc>
                <a:spcPct val="107000"/>
              </a:lnSpc>
              <a:spcBef>
                <a:spcPts val="0"/>
              </a:spcBef>
              <a:spcAft>
                <a:spcPts val="800"/>
              </a:spcAft>
            </a:pPr>
            <a:r>
              <a:rPr lang="en-US" sz="2300" dirty="0"/>
              <a:t>There are some known challenges with the delivered functionality  – we’ll walk through how to navigate around them.</a:t>
            </a:r>
          </a:p>
          <a:p>
            <a:pPr marL="0" marR="0">
              <a:lnSpc>
                <a:spcPct val="107000"/>
              </a:lnSpc>
              <a:spcBef>
                <a:spcPts val="0"/>
              </a:spcBef>
              <a:spcAft>
                <a:spcPts val="800"/>
              </a:spcAft>
            </a:pPr>
            <a:r>
              <a:rPr lang="en-US" sz="2300" dirty="0"/>
              <a:t>All definitions &amp; information provided is based upon processing for institutions not required to take attendance and for full term courses. </a:t>
            </a:r>
            <a:r>
              <a:rPr lang="en-US" sz="2300" dirty="0">
                <a:sym typeface="Wingdings" panose="05000000000000000000" pitchFamily="2" charset="2"/>
              </a:rPr>
              <a:t></a:t>
            </a:r>
          </a:p>
          <a:p>
            <a:pPr marL="0" marR="0">
              <a:lnSpc>
                <a:spcPct val="107000"/>
              </a:lnSpc>
              <a:spcBef>
                <a:spcPts val="0"/>
              </a:spcBef>
              <a:spcAft>
                <a:spcPts val="800"/>
              </a:spcAft>
            </a:pPr>
            <a:r>
              <a:rPr lang="en-US" sz="2300" dirty="0">
                <a:sym typeface="Wingdings" panose="05000000000000000000" pitchFamily="2" charset="2"/>
              </a:rPr>
              <a:t>Today, we are focusing on the R2T4 process for federal aid only.</a:t>
            </a:r>
            <a:endParaRPr lang="en-US" sz="2300" dirty="0"/>
          </a:p>
          <a:p>
            <a:endParaRPr lang="en-US" dirty="0"/>
          </a:p>
        </p:txBody>
      </p:sp>
      <p:sp>
        <p:nvSpPr>
          <p:cNvPr id="4" name="Slide Number Placeholder 3">
            <a:extLst>
              <a:ext uri="{FF2B5EF4-FFF2-40B4-BE49-F238E27FC236}">
                <a16:creationId xmlns:a16="http://schemas.microsoft.com/office/drawing/2014/main" id="{0AF371E2-2056-3806-B729-5408C4618AEE}"/>
              </a:ext>
            </a:extLst>
          </p:cNvPr>
          <p:cNvSpPr>
            <a:spLocks noGrp="1"/>
          </p:cNvSpPr>
          <p:nvPr>
            <p:ph type="sldNum" sz="quarter" idx="12"/>
          </p:nvPr>
        </p:nvSpPr>
        <p:spPr/>
        <p:txBody>
          <a:bodyPr/>
          <a:lstStyle/>
          <a:p>
            <a:fld id="{DEE5BC03-7CE3-4FE3-BC0A-0ACCA8AC1F24}" type="slidenum">
              <a:rPr lang="en-US" smtClean="0"/>
              <a:pPr/>
              <a:t>5</a:t>
            </a:fld>
            <a:endParaRPr lang="en-US" dirty="0"/>
          </a:p>
        </p:txBody>
      </p:sp>
    </p:spTree>
    <p:extLst>
      <p:ext uri="{BB962C8B-B14F-4D97-AF65-F5344CB8AC3E}">
        <p14:creationId xmlns:p14="http://schemas.microsoft.com/office/powerpoint/2010/main" val="31867750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screen shot of the Manage Service Indicators page with a purple annotation box outlining the + Add Service Indicator link.">
            <a:extLst>
              <a:ext uri="{FF2B5EF4-FFF2-40B4-BE49-F238E27FC236}">
                <a16:creationId xmlns:a16="http://schemas.microsoft.com/office/drawing/2014/main" id="{1E9CE9D3-9D3B-406F-61AD-5255B8B876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220" y="2298399"/>
            <a:ext cx="7800975" cy="2384985"/>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519540" y="394993"/>
            <a:ext cx="8302337" cy="786457"/>
          </a:xfrm>
        </p:spPr>
        <p:txBody>
          <a:bodyPr/>
          <a:lstStyle/>
          <a:p>
            <a:r>
              <a:rPr lang="en-US" dirty="0"/>
              <a:t>F05 service indicator Assignment</a:t>
            </a:r>
          </a:p>
        </p:txBody>
      </p:sp>
      <p:sp>
        <p:nvSpPr>
          <p:cNvPr id="4" name="Content Placeholder 3" descr="A screen show of the Manage Service Indicators page with a purple annotation box outlining the + Add Service Indicator link"/>
          <p:cNvSpPr>
            <a:spLocks noGrp="1"/>
          </p:cNvSpPr>
          <p:nvPr>
            <p:ph idx="1"/>
          </p:nvPr>
        </p:nvSpPr>
        <p:spPr>
          <a:xfrm>
            <a:off x="519540" y="1072250"/>
            <a:ext cx="8336975" cy="5300271"/>
          </a:xfrm>
        </p:spPr>
        <p:txBody>
          <a:bodyPr/>
          <a:lstStyle/>
          <a:p>
            <a:r>
              <a:rPr lang="en-US" dirty="0"/>
              <a:t>MANUALLY ASSIGN F05 SERVICE INDICATOR </a:t>
            </a:r>
          </a:p>
        </p:txBody>
      </p:sp>
      <p:sp>
        <p:nvSpPr>
          <p:cNvPr id="6" name="TextBox 2" descr="Navigation box: Navigation:  Campus Community &gt; Service Indicator (Student) &gt; Manage Service Indicators  &#10;"/>
          <p:cNvSpPr txBox="1"/>
          <p:nvPr/>
        </p:nvSpPr>
        <p:spPr>
          <a:xfrm>
            <a:off x="5283181" y="1682033"/>
            <a:ext cx="3525626" cy="738664"/>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Campus Community &gt; Service Indicator (Student) &gt; Manage Service Indicators  </a:t>
            </a:r>
          </a:p>
        </p:txBody>
      </p:sp>
    </p:spTree>
    <p:extLst>
      <p:ext uri="{BB962C8B-B14F-4D97-AF65-F5344CB8AC3E}">
        <p14:creationId xmlns:p14="http://schemas.microsoft.com/office/powerpoint/2010/main" val="37564736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47DB211-DBA1-9D8D-6271-5E35D6A912A6}"/>
              </a:ext>
            </a:extLst>
          </p:cNvPr>
          <p:cNvPicPr>
            <a:picLocks noChangeAspect="1"/>
          </p:cNvPicPr>
          <p:nvPr/>
        </p:nvPicPr>
        <p:blipFill>
          <a:blip r:embed="rId3"/>
          <a:stretch>
            <a:fillRect/>
          </a:stretch>
        </p:blipFill>
        <p:spPr>
          <a:xfrm>
            <a:off x="524765" y="1387093"/>
            <a:ext cx="4469508" cy="5176709"/>
          </a:xfrm>
          <a:prstGeom prst="rect">
            <a:avLst/>
          </a:prstGeom>
          <a:ln>
            <a:solidFill>
              <a:schemeClr val="tx1"/>
            </a:solidFill>
          </a:ln>
          <a:effectLst>
            <a:outerShdw blurRad="292100" dist="139700" dir="2700000" algn="tl" rotWithShape="0">
              <a:srgbClr val="333333">
                <a:alpha val="65000"/>
              </a:srgbClr>
            </a:outerShdw>
          </a:effectLst>
        </p:spPr>
      </p:pic>
      <p:sp>
        <p:nvSpPr>
          <p:cNvPr id="3" name="Title 2"/>
          <p:cNvSpPr>
            <a:spLocks noGrp="1"/>
          </p:cNvSpPr>
          <p:nvPr>
            <p:ph type="title"/>
          </p:nvPr>
        </p:nvSpPr>
        <p:spPr>
          <a:xfrm>
            <a:off x="329410" y="294198"/>
            <a:ext cx="8492467" cy="786457"/>
          </a:xfrm>
        </p:spPr>
        <p:txBody>
          <a:bodyPr/>
          <a:lstStyle/>
          <a:p>
            <a:r>
              <a:rPr lang="en-US" dirty="0"/>
              <a:t>F05 service </a:t>
            </a:r>
            <a:r>
              <a:rPr lang="en-US" dirty="0" err="1"/>
              <a:t>ind</a:t>
            </a:r>
            <a:r>
              <a:rPr lang="en-US" dirty="0"/>
              <a:t> ASSIGNMENT CONT’D</a:t>
            </a:r>
          </a:p>
        </p:txBody>
      </p:sp>
      <p:sp>
        <p:nvSpPr>
          <p:cNvPr id="4" name="Content Placeholder 3" descr="A screen shot of the F05 Service Indicator page with a purple annotation box around the Effective Period group box prompts of Start Term 2237 Start Date 11/30/2023 and yellow highlighted area over the Service Impacts AENR Allow drop only, FDHLD FA Disbursement Hold, NORFD No refund"/>
          <p:cNvSpPr>
            <a:spLocks noGrp="1"/>
          </p:cNvSpPr>
          <p:nvPr>
            <p:ph idx="1"/>
          </p:nvPr>
        </p:nvSpPr>
        <p:spPr>
          <a:xfrm>
            <a:off x="329410" y="846894"/>
            <a:ext cx="8336975" cy="5294134"/>
          </a:xfrm>
        </p:spPr>
        <p:txBody>
          <a:bodyPr/>
          <a:lstStyle/>
          <a:p>
            <a:r>
              <a:rPr lang="en-US" dirty="0"/>
              <a:t>MANUALLY ASSIGN F05 SERVICE INDICATOR </a:t>
            </a:r>
          </a:p>
        </p:txBody>
      </p:sp>
      <p:sp>
        <p:nvSpPr>
          <p:cNvPr id="6" name="TextBox 2" descr="Navigation box: Navigation:  Campus Community &gt; Service Indicator (Student) &gt; Manage Service Indicators &#10;"/>
          <p:cNvSpPr txBox="1"/>
          <p:nvPr/>
        </p:nvSpPr>
        <p:spPr>
          <a:xfrm>
            <a:off x="5149765" y="1387093"/>
            <a:ext cx="3525626" cy="738664"/>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Campus Community &gt; Service Indicator (Student) &gt; Manage Service Indicators </a:t>
            </a:r>
          </a:p>
        </p:txBody>
      </p:sp>
      <p:sp>
        <p:nvSpPr>
          <p:cNvPr id="5" name="TextBox 4" descr="Text box: Note:  Service Impacts can be different for each institution&#10;"/>
          <p:cNvSpPr txBox="1"/>
          <p:nvPr/>
        </p:nvSpPr>
        <p:spPr>
          <a:xfrm>
            <a:off x="5677617" y="4837588"/>
            <a:ext cx="2469922" cy="830997"/>
          </a:xfrm>
          <a:prstGeom prst="rect">
            <a:avLst/>
          </a:prstGeom>
          <a:solidFill>
            <a:schemeClr val="bg1"/>
          </a:solidFill>
          <a:ln>
            <a:solidFill>
              <a:srgbClr val="003764"/>
            </a:solidFill>
          </a:ln>
        </p:spPr>
        <p:txBody>
          <a:bodyPr wrap="square" rtlCol="0">
            <a:spAutoFit/>
          </a:bodyPr>
          <a:lstStyle/>
          <a:p>
            <a:r>
              <a:rPr lang="en-US" sz="1600" b="1" u="sng" dirty="0"/>
              <a:t>Note:</a:t>
            </a:r>
            <a:r>
              <a:rPr lang="en-US" sz="1600" b="1" dirty="0"/>
              <a:t>  </a:t>
            </a:r>
            <a:r>
              <a:rPr lang="en-US" sz="1600" dirty="0"/>
              <a:t>Service Impacts can be different for each institution</a:t>
            </a:r>
          </a:p>
        </p:txBody>
      </p:sp>
      <p:cxnSp>
        <p:nvCxnSpPr>
          <p:cNvPr id="8" name="Straight Arrow Connector 7"/>
          <p:cNvCxnSpPr>
            <a:cxnSpLocks/>
          </p:cNvCxnSpPr>
          <p:nvPr/>
        </p:nvCxnSpPr>
        <p:spPr>
          <a:xfrm flipH="1">
            <a:off x="2018781" y="5274863"/>
            <a:ext cx="3658836" cy="392087"/>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29179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498" y="3089950"/>
            <a:ext cx="8302337" cy="786457"/>
          </a:xfrm>
        </p:spPr>
        <p:txBody>
          <a:bodyPr/>
          <a:lstStyle/>
          <a:p>
            <a:pPr algn="ctr">
              <a:spcBef>
                <a:spcPts val="1000"/>
              </a:spcBef>
            </a:pPr>
            <a:r>
              <a:rPr lang="en-US" sz="4000" b="1" dirty="0">
                <a:latin typeface="+mn-lt"/>
                <a:ea typeface="+mn-ea"/>
                <a:cs typeface="+mn-cs"/>
              </a:rPr>
              <a:t>WAIVE F03 Service indicators</a:t>
            </a:r>
          </a:p>
        </p:txBody>
      </p:sp>
    </p:spTree>
    <p:extLst>
      <p:ext uri="{BB962C8B-B14F-4D97-AF65-F5344CB8AC3E}">
        <p14:creationId xmlns:p14="http://schemas.microsoft.com/office/powerpoint/2010/main" val="38254399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1316" y="364777"/>
            <a:ext cx="8621368" cy="786457"/>
          </a:xfrm>
        </p:spPr>
        <p:txBody>
          <a:bodyPr/>
          <a:lstStyle/>
          <a:p>
            <a:r>
              <a:rPr lang="en-US" dirty="0"/>
              <a:t>Mass release f03 service indicator</a:t>
            </a:r>
          </a:p>
        </p:txBody>
      </p:sp>
      <p:sp>
        <p:nvSpPr>
          <p:cNvPr id="5" name="TextBox 2" descr="Navigation box: Navigation:  Campus Community &gt; Service Indicators (Student) &gt; Mass Release&#10;"/>
          <p:cNvSpPr txBox="1"/>
          <p:nvPr/>
        </p:nvSpPr>
        <p:spPr>
          <a:xfrm>
            <a:off x="6106060" y="1434008"/>
            <a:ext cx="2862585" cy="738664"/>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Campus Community &gt; Service Indicators (Student) &gt; Mass Release</a:t>
            </a:r>
          </a:p>
        </p:txBody>
      </p:sp>
      <p:pic>
        <p:nvPicPr>
          <p:cNvPr id="6" name="Picture 5" descr="A screenshot of the Mass Release Service Indicator page with teal annotation boxes outlining the Selection Tool and Query Name of CTC_FA_WAIVE_R2T4_SRV_IND and Edit Prompts link.  A teal annotation box outlines Institution = Tacoma CC and Service Indicator Code F03 Reason FATIV.  A purple annotation box outlines the Start Term 2237 and Start Date of 11/30/2023 and End Term 2237.  A yellow highlighted area outlines the Preview Selection Results link.  The Run button is annotated in a teal outline box.">
            <a:extLst>
              <a:ext uri="{FF2B5EF4-FFF2-40B4-BE49-F238E27FC236}">
                <a16:creationId xmlns:a16="http://schemas.microsoft.com/office/drawing/2014/main" id="{A0271CBF-3ECE-937B-EFE3-FC2ED2141827}"/>
              </a:ext>
            </a:extLst>
          </p:cNvPr>
          <p:cNvPicPr>
            <a:picLocks noChangeAspect="1"/>
          </p:cNvPicPr>
          <p:nvPr/>
        </p:nvPicPr>
        <p:blipFill>
          <a:blip r:embed="rId3"/>
          <a:stretch>
            <a:fillRect/>
          </a:stretch>
        </p:blipFill>
        <p:spPr>
          <a:xfrm>
            <a:off x="1037674" y="2296230"/>
            <a:ext cx="7068652" cy="3297595"/>
          </a:xfrm>
          <a:prstGeom prst="rect">
            <a:avLst/>
          </a:prstGeom>
          <a:ln>
            <a:solidFill>
              <a:schemeClr val="tx1"/>
            </a:solid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D07F3394-6395-B8C8-DDA9-55708D458C21}"/>
              </a:ext>
            </a:extLst>
          </p:cNvPr>
          <p:cNvSpPr txBox="1"/>
          <p:nvPr/>
        </p:nvSpPr>
        <p:spPr>
          <a:xfrm>
            <a:off x="482600" y="1016883"/>
            <a:ext cx="5709420" cy="523220"/>
          </a:xfrm>
          <a:prstGeom prst="rect">
            <a:avLst/>
          </a:prstGeom>
          <a:noFill/>
        </p:spPr>
        <p:txBody>
          <a:bodyPr wrap="square">
            <a:spAutoFit/>
          </a:bodyPr>
          <a:lstStyle/>
          <a:p>
            <a:pPr marL="457200" indent="-457200">
              <a:buFont typeface="Arial" panose="020B0604020202020204" pitchFamily="34" charset="0"/>
              <a:buChar char="•"/>
            </a:pPr>
            <a:r>
              <a:rPr lang="en-US" sz="2800" dirty="0">
                <a:solidFill>
                  <a:srgbClr val="003764"/>
                </a:solidFill>
              </a:rPr>
              <a:t>CTC_FA_WAIVE_R2T4_SRV_IND</a:t>
            </a:r>
          </a:p>
        </p:txBody>
      </p:sp>
    </p:spTree>
    <p:extLst>
      <p:ext uri="{BB962C8B-B14F-4D97-AF65-F5344CB8AC3E}">
        <p14:creationId xmlns:p14="http://schemas.microsoft.com/office/powerpoint/2010/main" val="35273261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498" y="3089950"/>
            <a:ext cx="8302337" cy="786457"/>
          </a:xfrm>
        </p:spPr>
        <p:txBody>
          <a:bodyPr/>
          <a:lstStyle/>
          <a:p>
            <a:pPr algn="ctr">
              <a:spcBef>
                <a:spcPts val="1000"/>
              </a:spcBef>
            </a:pPr>
            <a:r>
              <a:rPr lang="en-US" sz="4000" b="1" dirty="0">
                <a:latin typeface="+mn-lt"/>
                <a:ea typeface="+mn-ea"/>
                <a:cs typeface="+mn-cs"/>
              </a:rPr>
              <a:t>Student example &amp; Demonstration </a:t>
            </a:r>
          </a:p>
        </p:txBody>
      </p:sp>
    </p:spTree>
    <p:extLst>
      <p:ext uri="{BB962C8B-B14F-4D97-AF65-F5344CB8AC3E}">
        <p14:creationId xmlns:p14="http://schemas.microsoft.com/office/powerpoint/2010/main" val="30700331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R2T4 QUERIES</a:t>
            </a:r>
          </a:p>
        </p:txBody>
      </p:sp>
    </p:spTree>
    <p:extLst>
      <p:ext uri="{BB962C8B-B14F-4D97-AF65-F5344CB8AC3E}">
        <p14:creationId xmlns:p14="http://schemas.microsoft.com/office/powerpoint/2010/main" val="4481293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F407B-1CEC-F69D-9391-E2AA13893272}"/>
              </a:ext>
            </a:extLst>
          </p:cNvPr>
          <p:cNvSpPr>
            <a:spLocks noGrp="1"/>
          </p:cNvSpPr>
          <p:nvPr>
            <p:ph type="title"/>
          </p:nvPr>
        </p:nvSpPr>
        <p:spPr/>
        <p:txBody>
          <a:bodyPr/>
          <a:lstStyle/>
          <a:p>
            <a:r>
              <a:rPr lang="en-US" dirty="0"/>
              <a:t>R2t4 queries</a:t>
            </a:r>
          </a:p>
        </p:txBody>
      </p:sp>
      <p:sp>
        <p:nvSpPr>
          <p:cNvPr id="3" name="Content Placeholder 2">
            <a:extLst>
              <a:ext uri="{FF2B5EF4-FFF2-40B4-BE49-F238E27FC236}">
                <a16:creationId xmlns:a16="http://schemas.microsoft.com/office/drawing/2014/main" id="{011CB7B2-9134-5BB0-4F9A-E5DD99FCA883}"/>
              </a:ext>
            </a:extLst>
          </p:cNvPr>
          <p:cNvSpPr>
            <a:spLocks noGrp="1"/>
          </p:cNvSpPr>
          <p:nvPr>
            <p:ph idx="1"/>
          </p:nvPr>
        </p:nvSpPr>
        <p:spPr>
          <a:xfrm>
            <a:off x="536860" y="2178396"/>
            <a:ext cx="8070280" cy="1907468"/>
          </a:xfrm>
        </p:spPr>
        <p:txBody>
          <a:bodyPr/>
          <a:lstStyle/>
          <a:p>
            <a:r>
              <a:rPr lang="en-US" sz="1400" dirty="0"/>
              <a:t>CTC_FA_SERVICE_INDICATOR_LIST or CTC_FA_NEED_R2T4_WKSHT</a:t>
            </a:r>
          </a:p>
          <a:p>
            <a:pPr lvl="1"/>
            <a:r>
              <a:rPr lang="en-US" sz="1400" dirty="0">
                <a:solidFill>
                  <a:srgbClr val="000000"/>
                </a:solidFill>
                <a:latin typeface="Calibri" panose="020F0502020204030204" pitchFamily="34" charset="0"/>
              </a:rPr>
              <a:t>Can be used to identify students who have the F03 service indicator</a:t>
            </a:r>
          </a:p>
          <a:p>
            <a:r>
              <a:rPr lang="en-US" sz="1400" dirty="0"/>
              <a:t>CTC_FA_WITHDRAWN_F03_SVC_IND</a:t>
            </a:r>
          </a:p>
          <a:p>
            <a:pPr lvl="1"/>
            <a:r>
              <a:rPr lang="en-US" sz="1400" dirty="0">
                <a:solidFill>
                  <a:srgbClr val="000000"/>
                </a:solidFill>
                <a:latin typeface="Calibri" panose="020F0502020204030204" pitchFamily="34" charset="0"/>
              </a:rPr>
              <a:t>Used to assign the F03 Service Indicator in batch and can also be run to identify students who meet the criteria for an F03 (classes that have an Enrollment Status Reason equal to ‘Withdrawn’ or an academic load equal to N in Term Activate a Student, have a loaded ISIR, have a federal item type of Pell, PLUS, SEOG, STFS, STFU, TCH, IASA and/or have any item type listed in the state repayment set up table, and/or have the institutional item type. In addition, the disbursed amount for the selected item types is greater than zero, does not have an F03 and does not have a completed R2T4 or state repayment worksheet and has withdrawn or has drops. </a:t>
            </a:r>
          </a:p>
          <a:p>
            <a:r>
              <a:rPr lang="en-US" sz="1400" dirty="0"/>
              <a:t>CTC_FA_WITHDRAWN_AID_AWARDS </a:t>
            </a:r>
          </a:p>
          <a:p>
            <a:pPr lvl="1"/>
            <a:r>
              <a:rPr lang="en-US" sz="1400" b="0" i="0" u="none" strike="noStrike" dirty="0">
                <a:solidFill>
                  <a:srgbClr val="000000"/>
                </a:solidFill>
                <a:effectLst/>
                <a:latin typeface="Calibri" panose="020F0502020204030204" pitchFamily="34" charset="0"/>
              </a:rPr>
              <a:t>Identifies students who have fully withdrawn from classes with a W grade, have an official ISIR and have a disbursed balance greater than zero. Includes Item Type amounts, drop date, grades, last date of attendance, R2T4 complete date if they have been marked as complete, and Review Status</a:t>
            </a:r>
          </a:p>
          <a:p>
            <a:pPr marL="228600" lvl="1"/>
            <a:r>
              <a:rPr lang="en-US" sz="1400" dirty="0">
                <a:solidFill>
                  <a:srgbClr val="000000"/>
                </a:solidFill>
                <a:latin typeface="Calibri" panose="020F0502020204030204" pitchFamily="34" charset="0"/>
              </a:rPr>
              <a:t> </a:t>
            </a:r>
            <a:r>
              <a:rPr lang="en-US" sz="1400" dirty="0"/>
              <a:t>CTC_FA_POST_WITHDRAWN</a:t>
            </a:r>
          </a:p>
          <a:p>
            <a:pPr marL="685800" lvl="2"/>
            <a:r>
              <a:rPr lang="en-US" sz="1400" b="0" i="0" u="none" strike="noStrike" dirty="0">
                <a:solidFill>
                  <a:srgbClr val="000000"/>
                </a:solidFill>
                <a:effectLst/>
                <a:latin typeface="Calibri" panose="020F0502020204030204" pitchFamily="34" charset="0"/>
              </a:rPr>
              <a:t>Identifies students who may qualify for a post withdrawal disbursement by selecting students who either do not have any awards posted to the award page OR have an award with accepted amount greater than zero but have not been disbursed, have been enrolled at one point in the quarter and are no longer enrolled</a:t>
            </a:r>
          </a:p>
          <a:p>
            <a:endParaRPr lang="en-US" dirty="0"/>
          </a:p>
        </p:txBody>
      </p:sp>
      <p:sp>
        <p:nvSpPr>
          <p:cNvPr id="4" name="Slide Number Placeholder 3">
            <a:extLst>
              <a:ext uri="{FF2B5EF4-FFF2-40B4-BE49-F238E27FC236}">
                <a16:creationId xmlns:a16="http://schemas.microsoft.com/office/drawing/2014/main" id="{002815D5-0AC0-47FA-29FC-4F2BE6F675C6}"/>
              </a:ext>
            </a:extLst>
          </p:cNvPr>
          <p:cNvSpPr>
            <a:spLocks noGrp="1"/>
          </p:cNvSpPr>
          <p:nvPr>
            <p:ph type="sldNum" sz="quarter" idx="12"/>
          </p:nvPr>
        </p:nvSpPr>
        <p:spPr/>
        <p:txBody>
          <a:bodyPr/>
          <a:lstStyle/>
          <a:p>
            <a:fld id="{DEE5BC03-7CE3-4FE3-BC0A-0ACCA8AC1F24}" type="slidenum">
              <a:rPr lang="en-US" smtClean="0"/>
              <a:pPr/>
              <a:t>56</a:t>
            </a:fld>
            <a:endParaRPr lang="en-US" dirty="0"/>
          </a:p>
        </p:txBody>
      </p:sp>
      <p:sp>
        <p:nvSpPr>
          <p:cNvPr id="5" name="TextBox 2" descr="Navigation:  Navigation:  Reporting Tools &gt; Query &gt; Query Viewer&#10;">
            <a:extLst>
              <a:ext uri="{FF2B5EF4-FFF2-40B4-BE49-F238E27FC236}">
                <a16:creationId xmlns:a16="http://schemas.microsoft.com/office/drawing/2014/main" id="{BC699F34-83B4-6738-61A7-EAB3684DC5FC}"/>
              </a:ext>
            </a:extLst>
          </p:cNvPr>
          <p:cNvSpPr txBox="1"/>
          <p:nvPr/>
        </p:nvSpPr>
        <p:spPr>
          <a:xfrm>
            <a:off x="5678513" y="1549936"/>
            <a:ext cx="3297983"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Reporting Tools &gt; Query &gt; Query Viewer</a:t>
            </a:r>
          </a:p>
        </p:txBody>
      </p:sp>
    </p:spTree>
    <p:extLst>
      <p:ext uri="{BB962C8B-B14F-4D97-AF65-F5344CB8AC3E}">
        <p14:creationId xmlns:p14="http://schemas.microsoft.com/office/powerpoint/2010/main" val="33794911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F620-7117-7B90-C258-2CB88CF79331}"/>
              </a:ext>
            </a:extLst>
          </p:cNvPr>
          <p:cNvSpPr>
            <a:spLocks noGrp="1"/>
          </p:cNvSpPr>
          <p:nvPr>
            <p:ph type="title"/>
          </p:nvPr>
        </p:nvSpPr>
        <p:spPr/>
        <p:txBody>
          <a:bodyPr/>
          <a:lstStyle/>
          <a:p>
            <a:r>
              <a:rPr lang="en-US" dirty="0"/>
              <a:t>R2t4 queries continued</a:t>
            </a:r>
          </a:p>
        </p:txBody>
      </p:sp>
      <p:sp>
        <p:nvSpPr>
          <p:cNvPr id="3" name="Content Placeholder 2">
            <a:extLst>
              <a:ext uri="{FF2B5EF4-FFF2-40B4-BE49-F238E27FC236}">
                <a16:creationId xmlns:a16="http://schemas.microsoft.com/office/drawing/2014/main" id="{25D04665-4B28-2039-FA52-8C560D6B4A37}"/>
              </a:ext>
            </a:extLst>
          </p:cNvPr>
          <p:cNvSpPr>
            <a:spLocks noGrp="1"/>
          </p:cNvSpPr>
          <p:nvPr>
            <p:ph idx="1"/>
          </p:nvPr>
        </p:nvSpPr>
        <p:spPr>
          <a:xfrm>
            <a:off x="536860" y="2172087"/>
            <a:ext cx="8336975" cy="3974070"/>
          </a:xfrm>
        </p:spPr>
        <p:txBody>
          <a:bodyPr/>
          <a:lstStyle/>
          <a:p>
            <a:r>
              <a:rPr lang="en-US" sz="1400" dirty="0"/>
              <a:t>CTC_FA_LDA_BY_STUDENT</a:t>
            </a:r>
          </a:p>
          <a:p>
            <a:pPr lvl="1"/>
            <a:r>
              <a:rPr lang="en-US" sz="1400" dirty="0">
                <a:solidFill>
                  <a:srgbClr val="000000"/>
                </a:solidFill>
                <a:latin typeface="Calibri" panose="020F0502020204030204" pitchFamily="34" charset="0"/>
              </a:rPr>
              <a:t>Pulls the Last Date of Attendance (LDA) for a specific student by term</a:t>
            </a:r>
          </a:p>
          <a:p>
            <a:r>
              <a:rPr kumimoji="0" lang="en-US" sz="1400" b="0" i="0" u="none" strike="noStrike" kern="1200" cap="none" spc="0" normalizeH="0" baseline="0" noProof="0" dirty="0">
                <a:ln>
                  <a:noFill/>
                </a:ln>
                <a:solidFill>
                  <a:srgbClr val="003764"/>
                </a:solidFill>
                <a:effectLst/>
                <a:uLnTx/>
                <a:uFillTx/>
                <a:latin typeface="Franklin Gothic Book"/>
                <a:ea typeface="+mn-ea"/>
                <a:cs typeface="+mn-cs"/>
              </a:rPr>
              <a:t>CTC_FA_UNOFFICIAL_WITHDRAWN</a:t>
            </a:r>
          </a:p>
          <a:p>
            <a:pPr marL="685800" lvl="2"/>
            <a:r>
              <a:rPr lang="en-US" sz="1400" dirty="0">
                <a:solidFill>
                  <a:srgbClr val="000000"/>
                </a:solidFill>
                <a:latin typeface="Calibri" panose="020F0502020204030204" pitchFamily="34" charset="0"/>
              </a:rPr>
              <a:t>Run AFTER grades are posted because it is looking for classes that are marked as ‘Enrolled’ and Grading Basis equal to anything other than ‘Non-graded’ or ‘No grade’, and the Student Career Term – Units Passed FA equals zero and the academic load in Term Activate a Student does not equal N. Also pulls students who have a loaded ISIR, have a federal item type of Pell, PLUS, SEOG, STFS, STFU, TCH, IASA and/or have any item type listed in the state repayment set up table. In addition, the disbursed amount for the selected item types is greater than zero, does not have an F03 and does not have a completed R2T4 or state repayment worksheet and has withdrawn.</a:t>
            </a:r>
          </a:p>
          <a:p>
            <a:r>
              <a:rPr lang="en-US" sz="1400" dirty="0"/>
              <a:t>CTC_FA_WITHDRAWN_UNOFF_AID_AWD</a:t>
            </a:r>
          </a:p>
          <a:p>
            <a:pPr lvl="1"/>
            <a:r>
              <a:rPr lang="en-US" sz="1400" b="0" i="0" u="none" strike="noStrike" dirty="0">
                <a:solidFill>
                  <a:srgbClr val="000000"/>
                </a:solidFill>
                <a:effectLst/>
                <a:latin typeface="Calibri" panose="020F0502020204030204" pitchFamily="34" charset="0"/>
              </a:rPr>
              <a:t>Selects students who have not officially withdrawn from classes and should only be run at the end of the term once grades have officially been posted. </a:t>
            </a:r>
          </a:p>
          <a:p>
            <a:pPr lvl="1"/>
            <a:r>
              <a:rPr lang="en-US" sz="1400" b="0" i="0" u="none" strike="noStrike" dirty="0">
                <a:solidFill>
                  <a:srgbClr val="000000"/>
                </a:solidFill>
                <a:effectLst/>
                <a:latin typeface="Calibri" panose="020F0502020204030204" pitchFamily="34" charset="0"/>
              </a:rPr>
              <a:t>Provides additional information to use while creating the R2T4 worksheet. Various data includes, Academic Load, Award Descriptions, Offered, Accepted, Authorized and Disbursed amounts, Student Record update date, Drop Date, Grade, and Last Date of Attendance for students who are enrolled but didn’t earn any units</a:t>
            </a:r>
            <a:endParaRPr lang="en-US" sz="1400" dirty="0"/>
          </a:p>
          <a:p>
            <a:endParaRPr lang="en-US" dirty="0"/>
          </a:p>
        </p:txBody>
      </p:sp>
      <p:sp>
        <p:nvSpPr>
          <p:cNvPr id="4" name="Slide Number Placeholder 3">
            <a:extLst>
              <a:ext uri="{FF2B5EF4-FFF2-40B4-BE49-F238E27FC236}">
                <a16:creationId xmlns:a16="http://schemas.microsoft.com/office/drawing/2014/main" id="{43350BB9-6D5A-01B6-9CD0-649441A54EDD}"/>
              </a:ext>
            </a:extLst>
          </p:cNvPr>
          <p:cNvSpPr>
            <a:spLocks noGrp="1"/>
          </p:cNvSpPr>
          <p:nvPr>
            <p:ph type="sldNum" sz="quarter" idx="12"/>
          </p:nvPr>
        </p:nvSpPr>
        <p:spPr/>
        <p:txBody>
          <a:bodyPr/>
          <a:lstStyle/>
          <a:p>
            <a:fld id="{DEE5BC03-7CE3-4FE3-BC0A-0ACCA8AC1F24}" type="slidenum">
              <a:rPr lang="en-US" smtClean="0"/>
              <a:pPr/>
              <a:t>57</a:t>
            </a:fld>
            <a:endParaRPr lang="en-US" dirty="0"/>
          </a:p>
        </p:txBody>
      </p:sp>
    </p:spTree>
    <p:extLst>
      <p:ext uri="{BB962C8B-B14F-4D97-AF65-F5344CB8AC3E}">
        <p14:creationId xmlns:p14="http://schemas.microsoft.com/office/powerpoint/2010/main" val="19011516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6859" y="1257706"/>
            <a:ext cx="8336975" cy="797070"/>
          </a:xfrm>
        </p:spPr>
        <p:txBody>
          <a:bodyPr/>
          <a:lstStyle/>
          <a:p>
            <a:r>
              <a:rPr lang="en-US" dirty="0"/>
              <a:t>Outcomes</a:t>
            </a:r>
          </a:p>
        </p:txBody>
      </p:sp>
      <p:sp>
        <p:nvSpPr>
          <p:cNvPr id="6" name="Content Placeholder 5"/>
          <p:cNvSpPr>
            <a:spLocks noGrp="1"/>
          </p:cNvSpPr>
          <p:nvPr>
            <p:ph idx="1"/>
          </p:nvPr>
        </p:nvSpPr>
        <p:spPr>
          <a:xfrm>
            <a:off x="536859" y="1951080"/>
            <a:ext cx="8445095" cy="3847836"/>
          </a:xfrm>
        </p:spPr>
        <p:txBody>
          <a:bodyPr/>
          <a:lstStyle/>
          <a:p>
            <a:pPr marL="0" indent="0">
              <a:buNone/>
            </a:pPr>
            <a:r>
              <a:rPr lang="en-US" dirty="0"/>
              <a:t>At training completion, you should be able to:</a:t>
            </a:r>
          </a:p>
          <a:p>
            <a:r>
              <a:rPr lang="en-US" sz="2400" dirty="0"/>
              <a:t>Identify students to be reviewed for R2T4 by Mass Assigning F03 Service Indicator </a:t>
            </a:r>
          </a:p>
          <a:p>
            <a:r>
              <a:rPr lang="en-US" sz="2400" dirty="0"/>
              <a:t>Find a student’s withdrawal information in ctcLink</a:t>
            </a:r>
          </a:p>
          <a:p>
            <a:r>
              <a:rPr lang="en-US" sz="2400" dirty="0"/>
              <a:t>Find a student’s institutional charges</a:t>
            </a:r>
          </a:p>
          <a:p>
            <a:r>
              <a:rPr lang="en-US" sz="2400" dirty="0"/>
              <a:t>Create &amp; complete an R2T4 worksheet &amp; understand the functionality of key fields on the worksheet</a:t>
            </a:r>
          </a:p>
          <a:p>
            <a:r>
              <a:rPr lang="en-US" sz="2400" dirty="0"/>
              <a:t>Update a student’s account, adjust federal aid &amp; </a:t>
            </a:r>
            <a:r>
              <a:rPr lang="en-US" sz="2400" dirty="0" err="1"/>
              <a:t>undisburse</a:t>
            </a:r>
            <a:r>
              <a:rPr lang="en-US" sz="2400" dirty="0"/>
              <a:t>/re-disburse</a:t>
            </a:r>
          </a:p>
          <a:p>
            <a:r>
              <a:rPr lang="en-US" sz="2400" dirty="0"/>
              <a:t>Add an F05 Service Indicator</a:t>
            </a:r>
          </a:p>
          <a:p>
            <a:r>
              <a:rPr lang="en-US" sz="2400"/>
              <a:t>Use available R2T4 queries for processing</a:t>
            </a:r>
            <a:endParaRPr lang="en-US" sz="2400" dirty="0"/>
          </a:p>
        </p:txBody>
      </p:sp>
    </p:spTree>
    <p:custDataLst>
      <p:tags r:id="rId1"/>
    </p:custDataLst>
    <p:extLst>
      <p:ext uri="{BB962C8B-B14F-4D97-AF65-F5344CB8AC3E}">
        <p14:creationId xmlns:p14="http://schemas.microsoft.com/office/powerpoint/2010/main" val="2550870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26130"/>
            <a:ext cx="7886700" cy="611619"/>
          </a:xfrm>
        </p:spPr>
        <p:txBody>
          <a:bodyPr/>
          <a:lstStyle/>
          <a:p>
            <a:r>
              <a:rPr lang="en-US" dirty="0"/>
              <a:t>Congratulations!  </a:t>
            </a:r>
          </a:p>
        </p:txBody>
      </p:sp>
      <p:sp>
        <p:nvSpPr>
          <p:cNvPr id="3" name="Text Placeholder 2"/>
          <p:cNvSpPr>
            <a:spLocks noGrp="1"/>
          </p:cNvSpPr>
          <p:nvPr>
            <p:ph type="body" sz="quarter" idx="10"/>
          </p:nvPr>
        </p:nvSpPr>
        <p:spPr>
          <a:xfrm>
            <a:off x="628650" y="2017337"/>
            <a:ext cx="7886700" cy="3676886"/>
          </a:xfrm>
        </p:spPr>
        <p:txBody>
          <a:bodyPr/>
          <a:lstStyle/>
          <a:p>
            <a:r>
              <a:rPr lang="en-US" dirty="0"/>
              <a:t>Training for the R2T4 Worksheet Overview is complete!</a:t>
            </a:r>
          </a:p>
          <a:p>
            <a:r>
              <a:rPr lang="en-US" dirty="0"/>
              <a:t>Thank you for your participation today!</a:t>
            </a:r>
          </a:p>
        </p:txBody>
      </p:sp>
    </p:spTree>
    <p:custDataLst>
      <p:tags r:id="rId1"/>
    </p:custDataLst>
    <p:extLst>
      <p:ext uri="{BB962C8B-B14F-4D97-AF65-F5344CB8AC3E}">
        <p14:creationId xmlns:p14="http://schemas.microsoft.com/office/powerpoint/2010/main" val="4188286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392E9-E314-AF52-00D8-6DD8CBF25884}"/>
              </a:ext>
            </a:extLst>
          </p:cNvPr>
          <p:cNvSpPr>
            <a:spLocks noGrp="1"/>
          </p:cNvSpPr>
          <p:nvPr>
            <p:ph type="title"/>
          </p:nvPr>
        </p:nvSpPr>
        <p:spPr>
          <a:xfrm>
            <a:off x="536858" y="1432163"/>
            <a:ext cx="8336975" cy="797070"/>
          </a:xfrm>
        </p:spPr>
        <p:txBody>
          <a:bodyPr/>
          <a:lstStyle/>
          <a:p>
            <a:r>
              <a:rPr lang="en-US" dirty="0"/>
              <a:t>Overview of Pre-worksheet processing activities</a:t>
            </a:r>
          </a:p>
        </p:txBody>
      </p:sp>
      <p:sp>
        <p:nvSpPr>
          <p:cNvPr id="3" name="Content Placeholder 2">
            <a:extLst>
              <a:ext uri="{FF2B5EF4-FFF2-40B4-BE49-F238E27FC236}">
                <a16:creationId xmlns:a16="http://schemas.microsoft.com/office/drawing/2014/main" id="{8C018C7C-8D52-6D71-5EC0-F16B2103C46B}"/>
              </a:ext>
            </a:extLst>
          </p:cNvPr>
          <p:cNvSpPr>
            <a:spLocks noGrp="1"/>
          </p:cNvSpPr>
          <p:nvPr>
            <p:ph idx="1"/>
          </p:nvPr>
        </p:nvSpPr>
        <p:spPr>
          <a:xfrm>
            <a:off x="536857" y="2541202"/>
            <a:ext cx="8336975" cy="3851454"/>
          </a:xfrm>
        </p:spPr>
        <p:txBody>
          <a:bodyPr/>
          <a:lstStyle/>
          <a:p>
            <a:pPr marL="0" lvl="1">
              <a:lnSpc>
                <a:spcPct val="107000"/>
              </a:lnSpc>
              <a:spcBef>
                <a:spcPts val="0"/>
              </a:spcBef>
              <a:spcAft>
                <a:spcPts val="800"/>
              </a:spcAft>
            </a:pPr>
            <a:r>
              <a:rPr lang="en-US" sz="2200" dirty="0"/>
              <a:t>Run process to assign the F03 Service Indicator</a:t>
            </a:r>
          </a:p>
          <a:p>
            <a:pPr marL="0" lvl="1">
              <a:lnSpc>
                <a:spcPct val="107000"/>
              </a:lnSpc>
              <a:spcBef>
                <a:spcPts val="0"/>
              </a:spcBef>
              <a:spcAft>
                <a:spcPts val="800"/>
              </a:spcAft>
            </a:pPr>
            <a:r>
              <a:rPr lang="en-US" sz="2200" dirty="0"/>
              <a:t>Find institutional determination date &amp; withdrawal date/last date of attendance (LDA) needed for R2T4 calculation &amp; worksheet</a:t>
            </a:r>
          </a:p>
          <a:p>
            <a:pPr marL="0" lvl="2">
              <a:lnSpc>
                <a:spcPct val="107000"/>
              </a:lnSpc>
              <a:spcBef>
                <a:spcPts val="0"/>
              </a:spcBef>
              <a:spcAft>
                <a:spcPts val="800"/>
              </a:spcAft>
            </a:pPr>
            <a:r>
              <a:rPr lang="en-US" sz="2200" dirty="0"/>
              <a:t>Determine institutional charges</a:t>
            </a:r>
          </a:p>
          <a:p>
            <a:pPr marL="0" lvl="2">
              <a:lnSpc>
                <a:spcPct val="107000"/>
              </a:lnSpc>
              <a:spcBef>
                <a:spcPts val="0"/>
              </a:spcBef>
              <a:spcAft>
                <a:spcPts val="800"/>
              </a:spcAft>
            </a:pPr>
            <a:r>
              <a:rPr lang="en-US" sz="2200" dirty="0"/>
              <a:t>Confirm the federal award amounts are accurate prior to R2T4 calculation</a:t>
            </a:r>
          </a:p>
          <a:p>
            <a:endParaRPr lang="en-US" dirty="0"/>
          </a:p>
        </p:txBody>
      </p:sp>
      <p:sp>
        <p:nvSpPr>
          <p:cNvPr id="4" name="Slide Number Placeholder 3">
            <a:extLst>
              <a:ext uri="{FF2B5EF4-FFF2-40B4-BE49-F238E27FC236}">
                <a16:creationId xmlns:a16="http://schemas.microsoft.com/office/drawing/2014/main" id="{811A1CBE-4AA5-91E8-71CA-9AC3BB057FDA}"/>
              </a:ext>
            </a:extLst>
          </p:cNvPr>
          <p:cNvSpPr>
            <a:spLocks noGrp="1"/>
          </p:cNvSpPr>
          <p:nvPr>
            <p:ph type="sldNum" sz="quarter" idx="12"/>
          </p:nvPr>
        </p:nvSpPr>
        <p:spPr/>
        <p:txBody>
          <a:bodyPr/>
          <a:lstStyle/>
          <a:p>
            <a:fld id="{DEE5BC03-7CE3-4FE3-BC0A-0ACCA8AC1F24}" type="slidenum">
              <a:rPr lang="en-US" smtClean="0"/>
              <a:pPr/>
              <a:t>6</a:t>
            </a:fld>
            <a:endParaRPr lang="en-US" dirty="0"/>
          </a:p>
        </p:txBody>
      </p:sp>
    </p:spTree>
    <p:extLst>
      <p:ext uri="{BB962C8B-B14F-4D97-AF65-F5344CB8AC3E}">
        <p14:creationId xmlns:p14="http://schemas.microsoft.com/office/powerpoint/2010/main" val="1480482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Identifying r2t4 students</a:t>
            </a:r>
          </a:p>
        </p:txBody>
      </p:sp>
      <p:sp>
        <p:nvSpPr>
          <p:cNvPr id="4" name="Content Placeholder 3"/>
          <p:cNvSpPr>
            <a:spLocks noGrp="1"/>
          </p:cNvSpPr>
          <p:nvPr>
            <p:ph idx="1"/>
          </p:nvPr>
        </p:nvSpPr>
        <p:spPr>
          <a:xfrm>
            <a:off x="519540" y="956441"/>
            <a:ext cx="8336975" cy="5226628"/>
          </a:xfrm>
        </p:spPr>
        <p:txBody>
          <a:bodyPr/>
          <a:lstStyle/>
          <a:p>
            <a:r>
              <a:rPr lang="en-US" dirty="0"/>
              <a:t>2-STEP PROCESS</a:t>
            </a:r>
          </a:p>
        </p:txBody>
      </p:sp>
      <p:graphicFrame>
        <p:nvGraphicFramePr>
          <p:cNvPr id="2" name="Diagram 1"/>
          <p:cNvGraphicFramePr/>
          <p:nvPr>
            <p:extLst>
              <p:ext uri="{D42A27DB-BD31-4B8C-83A1-F6EECF244321}">
                <p14:modId xmlns:p14="http://schemas.microsoft.com/office/powerpoint/2010/main" val="3082311775"/>
              </p:ext>
            </p:extLst>
          </p:nvPr>
        </p:nvGraphicFramePr>
        <p:xfrm>
          <a:off x="899604" y="1570461"/>
          <a:ext cx="7344792" cy="4688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2242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the mass assign service indicator page with the Population Selection group box annotated with purple boxes Selection Tool is PS Query, Query Name is CTC_FA_WITHDRAWN_F03_SVC_IND and Edit Prompts is annotated with Query Prompts of WA220, Aid Yr 2024, Term 2237.  Service Indicator Data group box is also annotated with Institution of Tacoma CC, Service Indicator Code is F03 and Reason is FATIV.  Effective Period group box is annotated on Start Term of 2237 and Start Date of 11/30/2023 and End Term of 2237">
            <a:extLst>
              <a:ext uri="{FF2B5EF4-FFF2-40B4-BE49-F238E27FC236}">
                <a16:creationId xmlns:a16="http://schemas.microsoft.com/office/drawing/2014/main" id="{1CCDE330-4EE9-73E6-C2D5-41931FF8D000}"/>
              </a:ext>
            </a:extLst>
          </p:cNvPr>
          <p:cNvPicPr>
            <a:picLocks noChangeAspect="1"/>
          </p:cNvPicPr>
          <p:nvPr/>
        </p:nvPicPr>
        <p:blipFill>
          <a:blip r:embed="rId3"/>
          <a:stretch>
            <a:fillRect/>
          </a:stretch>
        </p:blipFill>
        <p:spPr>
          <a:xfrm>
            <a:off x="426528" y="1374807"/>
            <a:ext cx="6072056" cy="4994229"/>
          </a:xfrm>
          <a:prstGeom prst="rect">
            <a:avLst/>
          </a:prstGeom>
          <a:ln>
            <a:solidFill>
              <a:schemeClr val="tx1"/>
            </a:solidFill>
          </a:ln>
          <a:effectLst>
            <a:outerShdw blurRad="292100" dist="139700" dir="2700000" algn="tl" rotWithShape="0">
              <a:srgbClr val="333333">
                <a:alpha val="65000"/>
              </a:srgbClr>
            </a:outerShdw>
          </a:effectLst>
        </p:spPr>
      </p:pic>
      <p:sp>
        <p:nvSpPr>
          <p:cNvPr id="3" name="Title 2"/>
          <p:cNvSpPr>
            <a:spLocks noGrp="1"/>
          </p:cNvSpPr>
          <p:nvPr>
            <p:ph type="title"/>
          </p:nvPr>
        </p:nvSpPr>
        <p:spPr>
          <a:xfrm>
            <a:off x="200510" y="294198"/>
            <a:ext cx="8621368" cy="786457"/>
          </a:xfrm>
        </p:spPr>
        <p:txBody>
          <a:bodyPr/>
          <a:lstStyle/>
          <a:p>
            <a:r>
              <a:rPr lang="en-US" dirty="0"/>
              <a:t>Mass assign f03 service indicator</a:t>
            </a:r>
          </a:p>
        </p:txBody>
      </p:sp>
      <p:sp>
        <p:nvSpPr>
          <p:cNvPr id="4" name="Content Placeholder 3" descr="CTC_WITHDRAWN QUERY MASS ASSIGN SERVICE INDICATOR BOXES ANNOTATED " title="CTC_WITHDRAWN QUERY MASS ASSIGN SERVICE INDICATOR"/>
          <p:cNvSpPr>
            <a:spLocks noGrp="1"/>
          </p:cNvSpPr>
          <p:nvPr>
            <p:ph idx="1"/>
          </p:nvPr>
        </p:nvSpPr>
        <p:spPr>
          <a:xfrm>
            <a:off x="200510" y="801279"/>
            <a:ext cx="8656006" cy="5339750"/>
          </a:xfrm>
        </p:spPr>
        <p:txBody>
          <a:bodyPr/>
          <a:lstStyle/>
          <a:p>
            <a:r>
              <a:rPr lang="en-US" dirty="0"/>
              <a:t>CTC_FA_WITHDRAWN_F03_SVC_IND</a:t>
            </a:r>
          </a:p>
        </p:txBody>
      </p:sp>
      <p:sp>
        <p:nvSpPr>
          <p:cNvPr id="5" name="TextBox 2" descr="Navigation box: Navigation:  Campus Community &gt; Service Indicators (Student) &gt; Mass Assign&#10;"/>
          <p:cNvSpPr txBox="1"/>
          <p:nvPr/>
        </p:nvSpPr>
        <p:spPr>
          <a:xfrm>
            <a:off x="5870341" y="1215834"/>
            <a:ext cx="3184264" cy="738664"/>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Campus Community &gt; Service Indicators (Student) &gt; Mass Assign</a:t>
            </a:r>
          </a:p>
        </p:txBody>
      </p:sp>
      <p:sp>
        <p:nvSpPr>
          <p:cNvPr id="2" name="TextBox 1" descr="Text box: This specific query is to be run before grades post . . . &#10;&#10;Review the R2T4 Processing Guide for a query to run after grades post&#10;"/>
          <p:cNvSpPr txBox="1"/>
          <p:nvPr/>
        </p:nvSpPr>
        <p:spPr>
          <a:xfrm>
            <a:off x="6982568" y="2410512"/>
            <a:ext cx="1839310"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This specific query is to be run </a:t>
            </a:r>
            <a:r>
              <a:rPr lang="en-US" i="1" dirty="0"/>
              <a:t>before</a:t>
            </a:r>
            <a:r>
              <a:rPr lang="en-US" dirty="0"/>
              <a:t> grades post . . . </a:t>
            </a:r>
          </a:p>
          <a:p>
            <a:endParaRPr lang="en-US" dirty="0"/>
          </a:p>
          <a:p>
            <a:r>
              <a:rPr lang="en-US" dirty="0"/>
              <a:t>Review the R2T4 Processing Guide for a query to run </a:t>
            </a:r>
            <a:r>
              <a:rPr lang="en-US" i="1" dirty="0"/>
              <a:t>after </a:t>
            </a:r>
            <a:r>
              <a:rPr lang="en-US" dirty="0"/>
              <a:t>grades post</a:t>
            </a:r>
          </a:p>
        </p:txBody>
      </p:sp>
    </p:spTree>
    <p:extLst>
      <p:ext uri="{BB962C8B-B14F-4D97-AF65-F5344CB8AC3E}">
        <p14:creationId xmlns:p14="http://schemas.microsoft.com/office/powerpoint/2010/main" val="89543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2BCDF-FB64-E3C8-43D5-F6AFA737A00C}"/>
              </a:ext>
            </a:extLst>
          </p:cNvPr>
          <p:cNvSpPr>
            <a:spLocks noGrp="1"/>
          </p:cNvSpPr>
          <p:nvPr>
            <p:ph type="title"/>
          </p:nvPr>
        </p:nvSpPr>
        <p:spPr>
          <a:xfrm>
            <a:off x="536858" y="1460182"/>
            <a:ext cx="8336975" cy="797070"/>
          </a:xfrm>
        </p:spPr>
        <p:txBody>
          <a:bodyPr/>
          <a:lstStyle/>
          <a:p>
            <a:r>
              <a:rPr lang="en-US" dirty="0"/>
              <a:t>Identify students with f03</a:t>
            </a:r>
          </a:p>
        </p:txBody>
      </p:sp>
      <p:sp>
        <p:nvSpPr>
          <p:cNvPr id="3" name="Content Placeholder 2">
            <a:extLst>
              <a:ext uri="{FF2B5EF4-FFF2-40B4-BE49-F238E27FC236}">
                <a16:creationId xmlns:a16="http://schemas.microsoft.com/office/drawing/2014/main" id="{1FF5DC5E-086C-6D59-4986-4A5708E0B8CF}"/>
              </a:ext>
            </a:extLst>
          </p:cNvPr>
          <p:cNvSpPr>
            <a:spLocks noGrp="1"/>
          </p:cNvSpPr>
          <p:nvPr>
            <p:ph idx="1"/>
          </p:nvPr>
        </p:nvSpPr>
        <p:spPr>
          <a:xfrm>
            <a:off x="536858" y="2228504"/>
            <a:ext cx="8336975" cy="3757046"/>
          </a:xfrm>
        </p:spPr>
        <p:txBody>
          <a:bodyPr/>
          <a:lstStyle/>
          <a:p>
            <a:r>
              <a:rPr lang="en-US" dirty="0"/>
              <a:t>CTC_FA_SERVICE_INDICATOR_LIST</a:t>
            </a:r>
          </a:p>
          <a:p>
            <a:pPr marL="0" indent="0">
              <a:buNone/>
            </a:pPr>
            <a:endParaRPr lang="en-US" dirty="0"/>
          </a:p>
        </p:txBody>
      </p:sp>
      <p:sp>
        <p:nvSpPr>
          <p:cNvPr id="4" name="Slide Number Placeholder 3">
            <a:extLst>
              <a:ext uri="{FF2B5EF4-FFF2-40B4-BE49-F238E27FC236}">
                <a16:creationId xmlns:a16="http://schemas.microsoft.com/office/drawing/2014/main" id="{9777D5D3-6B6C-DAF2-2FA2-F6154FF1B18D}"/>
              </a:ext>
            </a:extLst>
          </p:cNvPr>
          <p:cNvSpPr>
            <a:spLocks noGrp="1"/>
          </p:cNvSpPr>
          <p:nvPr>
            <p:ph type="sldNum" sz="quarter" idx="12"/>
          </p:nvPr>
        </p:nvSpPr>
        <p:spPr/>
        <p:txBody>
          <a:bodyPr/>
          <a:lstStyle/>
          <a:p>
            <a:fld id="{DEE5BC03-7CE3-4FE3-BC0A-0ACCA8AC1F24}" type="slidenum">
              <a:rPr lang="en-US" smtClean="0"/>
              <a:pPr/>
              <a:t>9</a:t>
            </a:fld>
            <a:endParaRPr lang="en-US" dirty="0"/>
          </a:p>
        </p:txBody>
      </p:sp>
      <p:pic>
        <p:nvPicPr>
          <p:cNvPr id="5" name="Picture 4" descr="A screenshot of the Query Viewer page with the Query Name CT_FA_SERVICE_INDICATOR_LIST query annotated in teal and a teal annotation box outlining the HTML link">
            <a:extLst>
              <a:ext uri="{FF2B5EF4-FFF2-40B4-BE49-F238E27FC236}">
                <a16:creationId xmlns:a16="http://schemas.microsoft.com/office/drawing/2014/main" id="{09977C35-4CBD-34E8-EFFC-6042045BB436}"/>
              </a:ext>
            </a:extLst>
          </p:cNvPr>
          <p:cNvPicPr>
            <a:picLocks noChangeAspect="1"/>
          </p:cNvPicPr>
          <p:nvPr/>
        </p:nvPicPr>
        <p:blipFill>
          <a:blip r:embed="rId3"/>
          <a:stretch>
            <a:fillRect/>
          </a:stretch>
        </p:blipFill>
        <p:spPr>
          <a:xfrm>
            <a:off x="536858" y="2964989"/>
            <a:ext cx="5071110" cy="1635760"/>
          </a:xfrm>
          <a:prstGeom prst="rect">
            <a:avLst/>
          </a:prstGeom>
          <a:ln>
            <a:solidFill>
              <a:schemeClr val="tx1"/>
            </a:solidFill>
          </a:ln>
          <a:effectLst>
            <a:outerShdw blurRad="292100" dist="139700" dir="2700000" algn="tl" rotWithShape="0">
              <a:srgbClr val="333333">
                <a:alpha val="65000"/>
              </a:srgbClr>
            </a:outerShdw>
          </a:effectLst>
        </p:spPr>
      </p:pic>
      <p:sp>
        <p:nvSpPr>
          <p:cNvPr id="7" name="TextBox 2" descr="Navigation Box:  Navigation:  Reporting Tools &gt; Query &gt; Query Viewer&#10;">
            <a:extLst>
              <a:ext uri="{FF2B5EF4-FFF2-40B4-BE49-F238E27FC236}">
                <a16:creationId xmlns:a16="http://schemas.microsoft.com/office/drawing/2014/main" id="{AD01652E-CA3D-F84A-F087-3C7161DF3C1B}"/>
              </a:ext>
            </a:extLst>
          </p:cNvPr>
          <p:cNvSpPr txBox="1"/>
          <p:nvPr/>
        </p:nvSpPr>
        <p:spPr>
          <a:xfrm>
            <a:off x="4871357" y="3152001"/>
            <a:ext cx="3534888" cy="276999"/>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200" b="1" dirty="0">
                <a:solidFill>
                  <a:schemeClr val="tx1"/>
                </a:solidFill>
              </a:rPr>
              <a:t>Navigation:</a:t>
            </a:r>
            <a:r>
              <a:rPr lang="en-US" sz="1200" dirty="0">
                <a:solidFill>
                  <a:schemeClr val="tx1"/>
                </a:solidFill>
              </a:rPr>
              <a:t>  Reporting Tools &gt; Query &gt; Query Viewer</a:t>
            </a:r>
          </a:p>
        </p:txBody>
      </p:sp>
      <p:pic>
        <p:nvPicPr>
          <p:cNvPr id="6" name="Picture 5" descr="A screenshot of the CTC_FA_SERVICE_INDICATOR_LIST query prompts to include Institution, Srv In Cd, Srvd Reason, Active Term, all annotated in teal box">
            <a:extLst>
              <a:ext uri="{FF2B5EF4-FFF2-40B4-BE49-F238E27FC236}">
                <a16:creationId xmlns:a16="http://schemas.microsoft.com/office/drawing/2014/main" id="{7C254B14-5ABD-B02F-12D3-E6BF176249A3}"/>
              </a:ext>
            </a:extLst>
          </p:cNvPr>
          <p:cNvPicPr>
            <a:picLocks noChangeAspect="1"/>
          </p:cNvPicPr>
          <p:nvPr/>
        </p:nvPicPr>
        <p:blipFill>
          <a:blip r:embed="rId4"/>
          <a:stretch>
            <a:fillRect/>
          </a:stretch>
        </p:blipFill>
        <p:spPr>
          <a:xfrm>
            <a:off x="4381878" y="4848167"/>
            <a:ext cx="4024367" cy="1635759"/>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752471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5kNAVJby"/>
  <p:tag name="ARTICULATE_SLIDE_COUNT" val="20"/>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40DD87E-4785-45E9-B131-EAD5809CCCB1}" vid="{7DCDFCDB-3C1F-4D58-92E6-3B863CA9BD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441F08EC50F39428B1D68F816E85FF6" ma:contentTypeVersion="18" ma:contentTypeDescription="Create a new document." ma:contentTypeScope="" ma:versionID="8ca104d40e326084b00a36a8e2ecd7a9">
  <xsd:schema xmlns:xsd="http://www.w3.org/2001/XMLSchema" xmlns:xs="http://www.w3.org/2001/XMLSchema" xmlns:p="http://schemas.microsoft.com/office/2006/metadata/properties" xmlns:ns2="87e4b8a5-58cc-406c-bce5-a4757a0e295f" xmlns:ns3="98abb1d6-28fa-415c-95eb-36da9a6aac7f" targetNamespace="http://schemas.microsoft.com/office/2006/metadata/properties" ma:root="true" ma:fieldsID="b2e0db070fd91a1823c4686fccfcdd7e" ns2:_="" ns3:_="">
    <xsd:import namespace="87e4b8a5-58cc-406c-bce5-a4757a0e295f"/>
    <xsd:import namespace="98abb1d6-28fa-415c-95eb-36da9a6aac7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Note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e4b8a5-58cc-406c-bce5-a4757a0e29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072a751-c2a1-410f-8384-0186ab4766e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Notes" ma:index="24" nillable="true" ma:displayName="Notes" ma:description="Enter brief notes for context, if needed" ma:format="Dropdown" ma:internalName="Notes">
      <xsd:simpleType>
        <xsd:restriction base="dms:Note">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abb1d6-28fa-415c-95eb-36da9a6aac7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d1f9ad8-3f3f-478e-8531-983663a6c9f2}" ma:internalName="TaxCatchAll" ma:showField="CatchAllData" ma:web="98abb1d6-28fa-415c-95eb-36da9a6aac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8abb1d6-28fa-415c-95eb-36da9a6aac7f" xsi:nil="true"/>
    <Notes xmlns="87e4b8a5-58cc-406c-bce5-a4757a0e295f" xsi:nil="true"/>
    <lcf76f155ced4ddcb4097134ff3c332f xmlns="87e4b8a5-58cc-406c-bce5-a4757a0e295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A12B45D-06A9-48FB-A785-0421146DFE85}">
  <ds:schemaRefs>
    <ds:schemaRef ds:uri="http://schemas.microsoft.com/sharepoint/v3/contenttype/forms"/>
  </ds:schemaRefs>
</ds:datastoreItem>
</file>

<file path=customXml/itemProps2.xml><?xml version="1.0" encoding="utf-8"?>
<ds:datastoreItem xmlns:ds="http://schemas.openxmlformats.org/officeDocument/2006/customXml" ds:itemID="{11587E2C-D740-4B58-A980-2BE4A541D6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e4b8a5-58cc-406c-bce5-a4757a0e295f"/>
    <ds:schemaRef ds:uri="98abb1d6-28fa-415c-95eb-36da9a6aac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A79F04-4403-4038-BEAC-654037707E52}">
  <ds:schemaRefs>
    <ds:schemaRef ds:uri="http://purl.org/dc/terms/"/>
    <ds:schemaRef ds:uri="http://schemas.microsoft.com/office/2006/documentManagement/types"/>
    <ds:schemaRef ds:uri="686bc730-dfb5-4557-ac43-64e2aeb71117"/>
    <ds:schemaRef ds:uri="http://schemas.microsoft.com/office/2006/metadata/properties"/>
    <ds:schemaRef ds:uri="http://schemas.microsoft.com/office/infopath/2007/PartnerControls"/>
    <ds:schemaRef ds:uri="http://schemas.openxmlformats.org/package/2006/metadata/core-properties"/>
    <ds:schemaRef ds:uri="http://purl.org/dc/dcmitype/"/>
    <ds:schemaRef ds:uri="http://purl.org/dc/elements/1.1/"/>
    <ds:schemaRef ds:uri="http://schemas.microsoft.com/sharepoint/v4"/>
    <ds:schemaRef ds:uri="dbb9891f-5342-44b3-9004-2472729e727f"/>
    <ds:schemaRef ds:uri="http://schemas.microsoft.com/sharepoint/v3"/>
    <ds:schemaRef ds:uri="http://www.w3.org/XML/1998/namespace"/>
    <ds:schemaRef ds:uri="98abb1d6-28fa-415c-95eb-36da9a6aac7f"/>
    <ds:schemaRef ds:uri="87e4b8a5-58cc-406c-bce5-a4757a0e295f"/>
  </ds:schemaRefs>
</ds:datastoreItem>
</file>

<file path=docProps/app.xml><?xml version="1.0" encoding="utf-8"?>
<Properties xmlns="http://schemas.openxmlformats.org/officeDocument/2006/extended-properties" xmlns:vt="http://schemas.openxmlformats.org/officeDocument/2006/docPropsVTypes">
  <Template>SBCTC</Template>
  <TotalTime>41863</TotalTime>
  <Words>5836</Words>
  <Application>Microsoft Office PowerPoint</Application>
  <PresentationFormat>On-screen Show (4:3)</PresentationFormat>
  <Paragraphs>519</Paragraphs>
  <Slides>59</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Calibri</vt:lpstr>
      <vt:lpstr>Fira Sans</vt:lpstr>
      <vt:lpstr>Franklin Gothic Book</vt:lpstr>
      <vt:lpstr>Noto Sans Symbols</vt:lpstr>
      <vt:lpstr>Wingdings</vt:lpstr>
      <vt:lpstr>Office Theme</vt:lpstr>
      <vt:lpstr>PowerPoint Presentation</vt:lpstr>
      <vt:lpstr>Fa r2t4  Worksheet Work session</vt:lpstr>
      <vt:lpstr>agenda</vt:lpstr>
      <vt:lpstr>Objectives</vt:lpstr>
      <vt:lpstr>Pre-Work session notes</vt:lpstr>
      <vt:lpstr>Overview of Pre-worksheet processing activities</vt:lpstr>
      <vt:lpstr>Identifying r2t4 students</vt:lpstr>
      <vt:lpstr>Mass assign f03 service indicator</vt:lpstr>
      <vt:lpstr>Identify students with f03</vt:lpstr>
      <vt:lpstr>institutional determination dT &amp; Withdrawal date/Last date of attendance</vt:lpstr>
      <vt:lpstr>Term history</vt:lpstr>
      <vt:lpstr>maintain student FA term</vt:lpstr>
      <vt:lpstr>View customer accounts</vt:lpstr>
      <vt:lpstr>View customer accounts Cont.</vt:lpstr>
      <vt:lpstr>View customer accounts Cont.</vt:lpstr>
      <vt:lpstr>Enrollment request search</vt:lpstr>
      <vt:lpstr>Student services center - Academics</vt:lpstr>
      <vt:lpstr>Student services center – class detail</vt:lpstr>
      <vt:lpstr>institutional charges </vt:lpstr>
      <vt:lpstr>institutional charges continued</vt:lpstr>
      <vt:lpstr>View award activity</vt:lpstr>
      <vt:lpstr>PowerPoint Presentation</vt:lpstr>
      <vt:lpstr>Which field definitions will we discuss today?</vt:lpstr>
      <vt:lpstr>Key fields on worksheet</vt:lpstr>
      <vt:lpstr> Date of Withdrawal </vt:lpstr>
      <vt:lpstr>Institutional Determination Dt (date)</vt:lpstr>
      <vt:lpstr> Undetermined Withdrawal DatE</vt:lpstr>
      <vt:lpstr> Days Elapsed &amp; Date form completed </vt:lpstr>
      <vt:lpstr>Overall status</vt:lpstr>
      <vt:lpstr>Payment period or Enrollment period</vt:lpstr>
      <vt:lpstr>start &amp; end datE </vt:lpstr>
      <vt:lpstr> 60% pct dt (percent date) </vt:lpstr>
      <vt:lpstr>PowerPoint Presentation</vt:lpstr>
      <vt:lpstr>R2t4 worksheet</vt:lpstr>
      <vt:lpstr>R2t4 worksheet processing cont’d</vt:lpstr>
      <vt:lpstr>R2t4 worksheet processing cont’d</vt:lpstr>
      <vt:lpstr>R2t4 worksheet processing cont’d</vt:lpstr>
      <vt:lpstr>R2t4 worksheet processing cont’d</vt:lpstr>
      <vt:lpstr>R2t4 worksheet processing cont’d</vt:lpstr>
      <vt:lpstr>PowerPoint Presentation</vt:lpstr>
      <vt:lpstr>Override FA load</vt:lpstr>
      <vt:lpstr>Build budget</vt:lpstr>
      <vt:lpstr>Aid adjustment</vt:lpstr>
      <vt:lpstr>Disburse aid</vt:lpstr>
      <vt:lpstr>Disburse aid Continued</vt:lpstr>
      <vt:lpstr>PowerPoint Presentation</vt:lpstr>
      <vt:lpstr>R2t4 worksheet processing</vt:lpstr>
      <vt:lpstr>R2t4 worksheet processing cont’d</vt:lpstr>
      <vt:lpstr>PowerPoint Presentation</vt:lpstr>
      <vt:lpstr>F05 service indicator Assignment</vt:lpstr>
      <vt:lpstr>F05 service ind ASSIGNMENT CONT’D</vt:lpstr>
      <vt:lpstr>WAIVE F03 Service indicators</vt:lpstr>
      <vt:lpstr>Mass release f03 service indicator</vt:lpstr>
      <vt:lpstr>Student example &amp; Demonstration </vt:lpstr>
      <vt:lpstr>PowerPoint Presentation</vt:lpstr>
      <vt:lpstr>R2t4 queries</vt:lpstr>
      <vt:lpstr>R2t4 queries continued</vt:lpstr>
      <vt:lpstr>Outcomes</vt:lpstr>
      <vt:lpstr>Congratulations!  </vt:lpstr>
    </vt:vector>
  </TitlesOfParts>
  <Company>GP Strategies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Requisitions Overview</dc:title>
  <dc:creator>Rathert, Janice</dc:creator>
  <cp:lastModifiedBy>Kelly Forsberg</cp:lastModifiedBy>
  <cp:revision>936</cp:revision>
  <dcterms:created xsi:type="dcterms:W3CDTF">2019-02-17T19:57:33Z</dcterms:created>
  <dcterms:modified xsi:type="dcterms:W3CDTF">2024-01-25T18:00:50Z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0x0101009441F08EC50F39428B1D68F816E85FF6</vt:lpwstr>
  </property>
  <property fmtid="{D5CDD505-2E9C-101B-9397-08002B2CF9AE}" pid="3" name="_dlc_DocIdItemGuid">
    <vt:lpwstr>7ff476bc-ac88-4604-9168-c48c069949f0</vt:lpwstr>
  </property>
  <property fmtid="{D5CDD505-2E9C-101B-9397-08002B2CF9AE}" pid="4" name="ArticulateGUID">
    <vt:lpwstr>6C61C780-FE3D-4F23-BE2C-E88392C5417A</vt:lpwstr>
  </property>
  <property fmtid="{D5CDD505-2E9C-101B-9397-08002B2CF9AE}" pid="5" name="ArticulatePath">
    <vt:lpwstr>Requisitions Overview</vt:lpwstr>
  </property>
</Properties>
</file>