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6.xml" ContentType="application/vnd.openxmlformats-officedocument.presentationml.tags+xml"/>
  <Override PartName="/ppt/notesSlides/notesSlide20.xml" ContentType="application/vnd.openxmlformats-officedocument.presentationml.notesSlide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5"/>
  </p:sldMasterIdLst>
  <p:notesMasterIdLst>
    <p:notesMasterId r:id="rId37"/>
  </p:notesMasterIdLst>
  <p:handoutMasterIdLst>
    <p:handoutMasterId r:id="rId38"/>
  </p:handoutMasterIdLst>
  <p:sldIdLst>
    <p:sldId id="256" r:id="rId6"/>
    <p:sldId id="259" r:id="rId7"/>
    <p:sldId id="262" r:id="rId8"/>
    <p:sldId id="683" r:id="rId9"/>
    <p:sldId id="665" r:id="rId10"/>
    <p:sldId id="656" r:id="rId11"/>
    <p:sldId id="663" r:id="rId12"/>
    <p:sldId id="657" r:id="rId13"/>
    <p:sldId id="658" r:id="rId14"/>
    <p:sldId id="666" r:id="rId15"/>
    <p:sldId id="667" r:id="rId16"/>
    <p:sldId id="662" r:id="rId17"/>
    <p:sldId id="661" r:id="rId18"/>
    <p:sldId id="682" r:id="rId19"/>
    <p:sldId id="668" r:id="rId20"/>
    <p:sldId id="664" r:id="rId21"/>
    <p:sldId id="669" r:id="rId22"/>
    <p:sldId id="670" r:id="rId23"/>
    <p:sldId id="671" r:id="rId24"/>
    <p:sldId id="672" r:id="rId25"/>
    <p:sldId id="677" r:id="rId26"/>
    <p:sldId id="673" r:id="rId27"/>
    <p:sldId id="674" r:id="rId28"/>
    <p:sldId id="675" r:id="rId29"/>
    <p:sldId id="676" r:id="rId30"/>
    <p:sldId id="678" r:id="rId31"/>
    <p:sldId id="679" r:id="rId32"/>
    <p:sldId id="680" r:id="rId33"/>
    <p:sldId id="681" r:id="rId34"/>
    <p:sldId id="281" r:id="rId35"/>
    <p:sldId id="261" r:id="rId36"/>
  </p:sldIdLst>
  <p:sldSz cx="9144000" cy="6858000" type="screen4x3"/>
  <p:notesSz cx="6858000" cy="9144000"/>
  <p:custDataLst>
    <p:tags r:id="rId3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29" autoAdjust="0"/>
    <p:restoredTop sz="88645" autoAdjust="0"/>
  </p:normalViewPr>
  <p:slideViewPr>
    <p:cSldViewPr snapToGrid="0">
      <p:cViewPr>
        <p:scale>
          <a:sx n="60" d="100"/>
          <a:sy n="60" d="100"/>
        </p:scale>
        <p:origin x="1516" y="28"/>
      </p:cViewPr>
      <p:guideLst>
        <p:guide orient="horz" pos="3144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26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gs" Target="tags/tag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7D8E9-3331-4291-9F17-3FF41B935400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0C177-458E-4ECB-97EC-7EDCBA19D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3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DBB64-96D6-42B0-8680-D8E44BBF474E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84A02-D147-49A8-A06D-A5C08FF69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9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903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5562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2843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987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7139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0386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1292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894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675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10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461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23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73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482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99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462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825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82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19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 Triangle Patter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8"/>
          <a:stretch/>
        </p:blipFill>
        <p:spPr>
          <a:xfrm>
            <a:off x="2317813" y="0"/>
            <a:ext cx="6829477" cy="374996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69888" y="3863685"/>
            <a:ext cx="8336975" cy="999259"/>
          </a:xfrm>
          <a:prstGeom prst="rect">
            <a:avLst/>
          </a:prstGeom>
        </p:spPr>
        <p:txBody>
          <a:bodyPr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0608" y="4976665"/>
            <a:ext cx="8388928" cy="6790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 b="0" i="0" baseline="0">
                <a:solidFill>
                  <a:srgbClr val="003764"/>
                </a:solidFill>
                <a:latin typeface="+mj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69888" y="5769402"/>
            <a:ext cx="4614862" cy="758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03764"/>
                </a:solidFill>
              </a:defRPr>
            </a:lvl1pPr>
          </a:lstStyle>
          <a:p>
            <a:pPr lvl="0"/>
            <a:r>
              <a:rPr lang="en-US" dirty="0"/>
              <a:t>Presenter(s)</a:t>
            </a:r>
            <a:br>
              <a:rPr lang="en-US" dirty="0"/>
            </a:br>
            <a:r>
              <a:rPr lang="en-US" dirty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2854638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3764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12/18/2023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2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12/18/2023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9540" y="294198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19540" y="1174172"/>
            <a:ext cx="8336975" cy="49668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898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476958"/>
            <a:ext cx="7886700" cy="611619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Final Slide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2265367"/>
            <a:ext cx="7886700" cy="3428855"/>
          </a:xfrm>
          <a:prstGeom prst="rect">
            <a:avLst/>
          </a:prstGeom>
        </p:spPr>
        <p:txBody>
          <a:bodyPr/>
          <a:lstStyle>
            <a:lvl1pPr marL="457200" marR="0" indent="-45720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>
                <a:solidFill>
                  <a:srgbClr val="003764"/>
                </a:solidFill>
              </a:defRPr>
            </a:lvl1pPr>
            <a:lvl2pPr marL="342884" indent="0">
              <a:buNone/>
              <a:defRPr>
                <a:solidFill>
                  <a:srgbClr val="003764"/>
                </a:solidFill>
              </a:defRPr>
            </a:lvl2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Always use a Final Slide in order to include the Creative Commons footer language in the presentation.</a:t>
            </a:r>
            <a:br>
              <a:rPr lang="en-US" dirty="0"/>
            </a:br>
            <a:r>
              <a:rPr lang="en-US" dirty="0"/>
              <a:t>Ideas for the slide: Contact information; “Thank you;” “Questions?”</a:t>
            </a:r>
          </a:p>
        </p:txBody>
      </p:sp>
      <p:pic>
        <p:nvPicPr>
          <p:cNvPr id="14" name="Picture 13" descr="CC. Creative Commons license, attribution alone">
            <a:extLst>
              <a:ext uri="{FF2B5EF4-FFF2-40B4-BE49-F238E27FC236}">
                <a16:creationId xmlns:a16="http://schemas.microsoft.com/office/drawing/2014/main" id="{55C0BD8F-0D00-4252-96EA-53CD706830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8650" y="6399147"/>
            <a:ext cx="835224" cy="2987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9A014E-7345-4161-B6F8-70E7EA234759}"/>
              </a:ext>
            </a:extLst>
          </p:cNvPr>
          <p:cNvSpPr txBox="1"/>
          <p:nvPr userDrawn="1"/>
        </p:nvSpPr>
        <p:spPr>
          <a:xfrm>
            <a:off x="1454322" y="6445499"/>
            <a:ext cx="378496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0" i="1" kern="120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Except where otherwise noted, this work is licensed under </a:t>
            </a:r>
            <a:r>
              <a:rPr lang="en-US" sz="750" b="0" i="1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 BY 4.0</a:t>
            </a:r>
            <a:r>
              <a:rPr lang="en-US" sz="750" b="0" i="1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en-US" sz="750" b="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08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1071040" y="1052215"/>
            <a:ext cx="6426237" cy="223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21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071040" y="3376911"/>
            <a:ext cx="6426237" cy="1552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87"/>
            </a:lvl1pPr>
            <a:lvl2pPr lvl="1" algn="ctr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406"/>
            </a:lvl2pPr>
            <a:lvl3pPr lvl="2" algn="ctr">
              <a:spcBef>
                <a:spcPts val="25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65"/>
            </a:lvl3pPr>
            <a:lvl4pPr lvl="3" algn="ctr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24"/>
            </a:lvl4pPr>
            <a:lvl5pPr lvl="4" algn="ctr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24"/>
            </a:lvl5pPr>
            <a:lvl6pPr lvl="5" algn="ctr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24"/>
            </a:lvl6pPr>
            <a:lvl7pPr lvl="6" algn="ctr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24"/>
            </a:lvl7pPr>
            <a:lvl8pPr lvl="7" algn="ctr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24"/>
            </a:lvl8pPr>
            <a:lvl9pPr lvl="8" algn="ctr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24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321312" y="5959078"/>
            <a:ext cx="1499455" cy="34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2195631" y="5959078"/>
            <a:ext cx="2034975" cy="34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4605470" y="5959078"/>
            <a:ext cx="1499455" cy="34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89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mmunity and Technical Colleges. Washington State Boar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6860" y="1549936"/>
            <a:ext cx="8336975" cy="79707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36860" y="2415155"/>
            <a:ext cx="8336975" cy="37570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F79CB6C7-AD96-437F-A75B-A1987D8D9ACA}" type="datetime1">
              <a:rPr lang="en-US" smtClean="0"/>
              <a:t>12/18/2023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6245" y="6483926"/>
            <a:ext cx="467590" cy="237549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178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2468" y="1709744"/>
            <a:ext cx="8270588" cy="2852737"/>
          </a:xfrm>
          <a:prstGeom prst="rect">
            <a:avLst/>
          </a:prstGeom>
        </p:spPr>
        <p:txBody>
          <a:bodyPr anchor="b"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582468" y="4589469"/>
            <a:ext cx="827058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3764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11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E68BEF8-F67A-4B64-B2F2-CC4AA048128C}" type="datetime1">
              <a:rPr lang="en-US" smtClean="0"/>
              <a:t>12/18/2023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4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22561" y="1462241"/>
            <a:ext cx="8534403" cy="71985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422561" y="2400300"/>
            <a:ext cx="4014357" cy="39693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759271" y="2400304"/>
            <a:ext cx="4197693" cy="39693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1001848F-E7F6-4E55-B1DE-CC691BBD4F09}" type="datetime1">
              <a:rPr lang="en-US" smtClean="0"/>
              <a:t>12/18/2023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8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3" name="Picture 12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4063"/>
            <a:ext cx="4067706" cy="1481791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07276" y="1485854"/>
            <a:ext cx="8335388" cy="736311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507278" y="2385434"/>
            <a:ext cx="4002378" cy="5248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507278" y="3003840"/>
            <a:ext cx="4002378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0207" y="2385430"/>
            <a:ext cx="4052457" cy="5248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4"/>
          </p:nvPr>
        </p:nvSpPr>
        <p:spPr>
          <a:xfrm>
            <a:off x="4790207" y="3003840"/>
            <a:ext cx="4052457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3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5E48A247-4D0D-4017-954A-CBEE1B524F16}" type="datetime1">
              <a:rPr lang="en-US" smtClean="0"/>
              <a:t>12/18/2023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6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9" name="Picture 8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40327" y="1457982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3F43D62C-E4AB-4F6C-BB6E-7C3A3BBC5E2B}" type="datetime1">
              <a:rPr lang="en-US" smtClean="0"/>
              <a:t>12/18/2023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0" name="Picture 9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8" name="Rectangle 7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92275FF0-9E97-4E0A-B533-109FB6621FD2}" type="datetime1">
              <a:rPr lang="en-US" smtClean="0"/>
              <a:t>12/18/2023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0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86494" y="1385541"/>
            <a:ext cx="3160715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494" y="2888673"/>
            <a:ext cx="3160715" cy="34923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863540" y="1569027"/>
            <a:ext cx="5041469" cy="481202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A3C062AC-1CC2-40A8-B531-F2154AC26E35}" type="datetime1">
              <a:rPr lang="en-US" smtClean="0"/>
              <a:t>12/18/2023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39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03370" y="1385541"/>
            <a:ext cx="3358139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370" y="2888673"/>
            <a:ext cx="3358139" cy="35428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024047" y="1569026"/>
            <a:ext cx="4839398" cy="486247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6EA93EB-E55E-4DBB-B6AA-C54A9BA5E4A4}" type="datetime1">
              <a:rPr lang="en-US" smtClean="0"/>
              <a:t>12/18/2023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42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33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51" r:id="rId10"/>
    <p:sldLayoutId id="2147483672" r:id="rId11"/>
    <p:sldLayoutId id="2147483671" r:id="rId12"/>
    <p:sldLayoutId id="214748367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hyperlink" Target="https://www.publicdomainpictures.net/view-image.php?image=97884&amp;picture=christmas-gift-bo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hyperlink" Target="https://pixabay.com/en/present-box-gift-ribbon-wrapped-307775/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343" y="827314"/>
            <a:ext cx="8610599" cy="4974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23120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29543" y="1491088"/>
            <a:ext cx="4144018" cy="2540373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/>
          <p:nvPr/>
        </p:nvSpPr>
        <p:spPr>
          <a:xfrm>
            <a:off x="2075139" y="1494435"/>
            <a:ext cx="2129842" cy="1332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940" tIns="66940" rIns="66940" bIns="0" anchor="t" anchorCtr="0">
            <a:noAutofit/>
          </a:bodyPr>
          <a:lstStyle/>
          <a:p>
            <a:pPr algn="r"/>
            <a:r>
              <a:rPr lang="en-US" sz="253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MEETING</a:t>
            </a:r>
            <a:endParaRPr sz="1265"/>
          </a:p>
          <a:p>
            <a:pPr algn="r"/>
            <a:r>
              <a:rPr lang="en-US" sz="253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RECORDING</a:t>
            </a:r>
            <a:endParaRPr sz="1265"/>
          </a:p>
          <a:p>
            <a:pPr algn="r"/>
            <a:r>
              <a:rPr lang="en-US" sz="253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NOTICE</a:t>
            </a:r>
            <a:endParaRPr sz="1265"/>
          </a:p>
        </p:txBody>
      </p:sp>
      <p:sp>
        <p:nvSpPr>
          <p:cNvPr id="93" name="Google Shape;93;p1"/>
          <p:cNvSpPr/>
          <p:nvPr/>
        </p:nvSpPr>
        <p:spPr>
          <a:xfrm>
            <a:off x="4226767" y="1514517"/>
            <a:ext cx="2164918" cy="2945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940" tIns="66940" rIns="66940" bIns="0" anchor="t" anchorCtr="0">
            <a:noAutofit/>
          </a:bodyPr>
          <a:lstStyle/>
          <a:p>
            <a:pPr>
              <a:lnSpc>
                <a:spcPct val="125000"/>
              </a:lnSpc>
            </a:pPr>
            <a:r>
              <a:rPr lang="en-US" sz="949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The law requires consent prior to recording a person’s participation in an event. Your participation in this video conference (training) equals consent to be recorded, as required by law.</a:t>
            </a:r>
            <a:endParaRPr sz="1265" dirty="0"/>
          </a:p>
          <a:p>
            <a:pPr>
              <a:lnSpc>
                <a:spcPct val="125000"/>
              </a:lnSpc>
            </a:pPr>
            <a:r>
              <a:rPr lang="en-US" sz="949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 </a:t>
            </a:r>
            <a:endParaRPr sz="1265" dirty="0"/>
          </a:p>
          <a:p>
            <a:pPr>
              <a:lnSpc>
                <a:spcPct val="125000"/>
              </a:lnSpc>
            </a:pPr>
            <a:r>
              <a:rPr lang="en-US" sz="949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If you do not consent to being recorded but choose to participate, please turn your camera off and use the chat feature to interact with the other </a:t>
            </a:r>
            <a:r>
              <a:rPr lang="en-US" sz="1054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participants</a:t>
            </a:r>
            <a:r>
              <a:rPr lang="en-US" sz="949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.</a:t>
            </a:r>
            <a:endParaRPr sz="1265" dirty="0"/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2389217">
            <a:off x="5884670" y="1663276"/>
            <a:ext cx="2039951" cy="594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screenshot of a computer&#10;&#10;Description automatically generated">
            <a:extLst>
              <a:ext uri="{FF2B5EF4-FFF2-40B4-BE49-F238E27FC236}">
                <a16:creationId xmlns:a16="http://schemas.microsoft.com/office/drawing/2014/main" id="{75893AAB-9996-7601-C5C1-7CBC736E79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58" y="1083572"/>
            <a:ext cx="8565310" cy="4690856"/>
          </a:xfr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58" y="142161"/>
            <a:ext cx="8482520" cy="725863"/>
          </a:xfrm>
        </p:spPr>
        <p:txBody>
          <a:bodyPr/>
          <a:lstStyle/>
          <a:p>
            <a:r>
              <a:rPr lang="en-US" dirty="0"/>
              <a:t>Creating fa history request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9358" y="5879477"/>
            <a:ext cx="833755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This query will pull history on suspended ISIRs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FC5FEE-50F6-6143-B047-041B807AFD3F}"/>
              </a:ext>
            </a:extLst>
          </p:cNvPr>
          <p:cNvSpPr txBox="1"/>
          <p:nvPr/>
        </p:nvSpPr>
        <p:spPr>
          <a:xfrm>
            <a:off x="5041289" y="758916"/>
            <a:ext cx="3487439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  </a:t>
            </a:r>
            <a:r>
              <a:rPr lang="en-US" sz="1400" dirty="0">
                <a:solidFill>
                  <a:schemeClr val="tx1"/>
                </a:solidFill>
              </a:rPr>
              <a:t>Financial Aid &gt; File Management &gt; NSLDS &gt; Process NSLDS Request</a:t>
            </a:r>
          </a:p>
        </p:txBody>
      </p:sp>
    </p:spTree>
    <p:extLst>
      <p:ext uri="{BB962C8B-B14F-4D97-AF65-F5344CB8AC3E}">
        <p14:creationId xmlns:p14="http://schemas.microsoft.com/office/powerpoint/2010/main" val="1957971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screenshot of a computer&#10;&#10;Description automatically generated">
            <a:extLst>
              <a:ext uri="{FF2B5EF4-FFF2-40B4-BE49-F238E27FC236}">
                <a16:creationId xmlns:a16="http://schemas.microsoft.com/office/drawing/2014/main" id="{DC126DC0-B531-FA57-DB13-3894572862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53" y="868024"/>
            <a:ext cx="7574561" cy="5672964"/>
          </a:xfr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4253" y="142161"/>
            <a:ext cx="8720559" cy="725863"/>
          </a:xfrm>
        </p:spPr>
        <p:txBody>
          <a:bodyPr/>
          <a:lstStyle/>
          <a:p>
            <a:r>
              <a:rPr lang="en-US" dirty="0"/>
              <a:t>Check message log to see file created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1551" y="5941859"/>
            <a:ext cx="738779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Look for the TRNINFIN.02 file – this will be used in the upload/download process</a:t>
            </a:r>
          </a:p>
        </p:txBody>
      </p:sp>
    </p:spTree>
    <p:extLst>
      <p:ext uri="{BB962C8B-B14F-4D97-AF65-F5344CB8AC3E}">
        <p14:creationId xmlns:p14="http://schemas.microsoft.com/office/powerpoint/2010/main" val="1076565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8520" y="6621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DOWNLOAD FILES </a:t>
            </a:r>
          </a:p>
          <a:p>
            <a:pPr marL="0" indent="0" algn="ctr">
              <a:buNone/>
            </a:pPr>
            <a:r>
              <a:rPr lang="en-US" sz="4000" b="1" dirty="0"/>
              <a:t>FOR OUTBOUNDING </a:t>
            </a:r>
          </a:p>
          <a:p>
            <a:pPr marL="0" indent="0" algn="ctr">
              <a:buNone/>
            </a:pPr>
            <a:r>
              <a:rPr lang="en-US" sz="4000" b="1" dirty="0"/>
              <a:t>TO ED CONNECT</a:t>
            </a:r>
          </a:p>
        </p:txBody>
      </p:sp>
    </p:spTree>
    <p:extLst>
      <p:ext uri="{BB962C8B-B14F-4D97-AF65-F5344CB8AC3E}">
        <p14:creationId xmlns:p14="http://schemas.microsoft.com/office/powerpoint/2010/main" val="187779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screenshot of a computer&#10;&#10;Description automatically generated">
            <a:extLst>
              <a:ext uri="{FF2B5EF4-FFF2-40B4-BE49-F238E27FC236}">
                <a16:creationId xmlns:a16="http://schemas.microsoft.com/office/drawing/2014/main" id="{E11A9190-015A-B955-178A-CADD18060B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24" y="868024"/>
            <a:ext cx="8737152" cy="4532456"/>
          </a:xfrm>
          <a:ln>
            <a:solidFill>
              <a:srgbClr val="FF0000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58" y="142161"/>
            <a:ext cx="8482520" cy="725863"/>
          </a:xfrm>
        </p:spPr>
        <p:txBody>
          <a:bodyPr/>
          <a:lstStyle/>
          <a:p>
            <a:r>
              <a:rPr lang="en-US" dirty="0"/>
              <a:t>Download </a:t>
            </a:r>
            <a:r>
              <a:rPr lang="en-US" dirty="0" err="1"/>
              <a:t>trninfin</a:t>
            </a:r>
            <a:r>
              <a:rPr lang="en-US" dirty="0"/>
              <a:t> files/outbound</a:t>
            </a:r>
          </a:p>
        </p:txBody>
      </p:sp>
      <p:sp>
        <p:nvSpPr>
          <p:cNvPr id="4" name="TextBox 2"/>
          <p:cNvSpPr txBox="1"/>
          <p:nvPr/>
        </p:nvSpPr>
        <p:spPr>
          <a:xfrm>
            <a:off x="5334439" y="739579"/>
            <a:ext cx="3487439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  </a:t>
            </a:r>
            <a:r>
              <a:rPr lang="en-US" sz="1400" dirty="0" err="1">
                <a:solidFill>
                  <a:schemeClr val="tx1"/>
                </a:solidFill>
              </a:rPr>
              <a:t>PeopleTools</a:t>
            </a:r>
            <a:r>
              <a:rPr lang="en-US" sz="1400" dirty="0">
                <a:solidFill>
                  <a:schemeClr val="tx1"/>
                </a:solidFill>
              </a:rPr>
              <a:t> &gt; CTC Custom &gt; Extensions &gt; Upload/Download Files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2122" y="5795255"/>
            <a:ext cx="687746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Download both the TRNINFIN1 and TRNINFIN2 files and outbound them through </a:t>
            </a:r>
            <a:r>
              <a:rPr lang="en-US" dirty="0" err="1"/>
              <a:t>EdConnect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938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1208949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8520" y="6621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UPLOAD RESPONSE FILES </a:t>
            </a:r>
          </a:p>
          <a:p>
            <a:pPr marL="0" indent="0" algn="ctr">
              <a:buNone/>
            </a:pPr>
            <a:r>
              <a:rPr lang="en-US" sz="4000" b="1" dirty="0"/>
              <a:t>FOR INBOUNDING </a:t>
            </a:r>
          </a:p>
          <a:p>
            <a:pPr marL="0" indent="0" algn="ctr">
              <a:buNone/>
            </a:pPr>
            <a:r>
              <a:rPr lang="en-US" sz="4000" b="1" dirty="0"/>
              <a:t>TO CTCLINK</a:t>
            </a:r>
          </a:p>
        </p:txBody>
      </p:sp>
    </p:spTree>
    <p:extLst>
      <p:ext uri="{BB962C8B-B14F-4D97-AF65-F5344CB8AC3E}">
        <p14:creationId xmlns:p14="http://schemas.microsoft.com/office/powerpoint/2010/main" val="666501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screenshot of a computer&#10;&#10;Description automatically generated">
            <a:extLst>
              <a:ext uri="{FF2B5EF4-FFF2-40B4-BE49-F238E27FC236}">
                <a16:creationId xmlns:a16="http://schemas.microsoft.com/office/drawing/2014/main" id="{2503AE0B-D484-5F13-F593-7E07F8A4B0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21" y="1200536"/>
            <a:ext cx="8529945" cy="4200804"/>
          </a:xfr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58" y="142161"/>
            <a:ext cx="8482520" cy="725863"/>
          </a:xfrm>
        </p:spPr>
        <p:txBody>
          <a:bodyPr/>
          <a:lstStyle/>
          <a:p>
            <a:r>
              <a:rPr lang="en-US" dirty="0"/>
              <a:t>UPLOAD TRALRTOP/FAHEXTOP FILES/INBOUND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9358" y="5154178"/>
            <a:ext cx="848252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When your file is received in </a:t>
            </a:r>
            <a:r>
              <a:rPr lang="en-US" dirty="0" err="1"/>
              <a:t>EdConnect</a:t>
            </a:r>
            <a:r>
              <a:rPr lang="en-US" dirty="0"/>
              <a:t>, save it to your network drive, and then upload it into ctcLink.  Do this for both your TRALRTOP and FAHEXTOP file(s).</a:t>
            </a:r>
          </a:p>
          <a:p>
            <a:endParaRPr lang="en-US" dirty="0"/>
          </a:p>
        </p:txBody>
      </p:sp>
      <p:sp>
        <p:nvSpPr>
          <p:cNvPr id="7" name="TextBox 2"/>
          <p:cNvSpPr txBox="1"/>
          <p:nvPr/>
        </p:nvSpPr>
        <p:spPr>
          <a:xfrm>
            <a:off x="5134742" y="1079043"/>
            <a:ext cx="3487439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  </a:t>
            </a:r>
            <a:r>
              <a:rPr lang="en-US" sz="1400" dirty="0" err="1">
                <a:solidFill>
                  <a:schemeClr val="tx1"/>
                </a:solidFill>
              </a:rPr>
              <a:t>PeopleTools</a:t>
            </a:r>
            <a:r>
              <a:rPr lang="en-US" sz="1400" dirty="0">
                <a:solidFill>
                  <a:schemeClr val="tx1"/>
                </a:solidFill>
              </a:rPr>
              <a:t> &gt; CTC Custom &gt; Extensions &gt; Upload/Download Files</a:t>
            </a:r>
          </a:p>
        </p:txBody>
      </p:sp>
    </p:spTree>
    <p:extLst>
      <p:ext uri="{BB962C8B-B14F-4D97-AF65-F5344CB8AC3E}">
        <p14:creationId xmlns:p14="http://schemas.microsoft.com/office/powerpoint/2010/main" val="3649291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8520" y="6621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IMPORT FEDERAL </a:t>
            </a:r>
          </a:p>
          <a:p>
            <a:pPr marL="0" indent="0" algn="ctr">
              <a:buNone/>
            </a:pPr>
            <a:r>
              <a:rPr lang="en-US" sz="4000" b="1" dirty="0"/>
              <a:t>DATA FILES</a:t>
            </a:r>
          </a:p>
          <a:p>
            <a:pPr marL="0" indent="0" algn="ctr">
              <a:buNone/>
            </a:pPr>
            <a:r>
              <a:rPr lang="en-US" sz="4000" b="1" dirty="0"/>
              <a:t>(TRALRTOP &amp; FAHEXTOP)</a:t>
            </a:r>
          </a:p>
        </p:txBody>
      </p:sp>
    </p:spTree>
    <p:extLst>
      <p:ext uri="{BB962C8B-B14F-4D97-AF65-F5344CB8AC3E}">
        <p14:creationId xmlns:p14="http://schemas.microsoft.com/office/powerpoint/2010/main" val="2611232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screenshot of a computer&#10;&#10;Description automatically generated">
            <a:extLst>
              <a:ext uri="{FF2B5EF4-FFF2-40B4-BE49-F238E27FC236}">
                <a16:creationId xmlns:a16="http://schemas.microsoft.com/office/drawing/2014/main" id="{904DD627-DB4A-A9A1-ADC7-F04593D56F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50" y="1185734"/>
            <a:ext cx="8470768" cy="3088553"/>
          </a:xfr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58" y="142161"/>
            <a:ext cx="8482520" cy="725863"/>
          </a:xfrm>
        </p:spPr>
        <p:txBody>
          <a:bodyPr/>
          <a:lstStyle/>
          <a:p>
            <a:r>
              <a:rPr lang="en-US" dirty="0"/>
              <a:t>UPLOAD TRALRTOP/FAHEXTOP FILES/INBOUND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1550" y="5066646"/>
            <a:ext cx="848252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Remember to process both files, one at a time.  Both your TRALRTOP and your FAHEXTOP files should be processed. </a:t>
            </a:r>
          </a:p>
          <a:p>
            <a:endParaRPr lang="en-US" dirty="0"/>
          </a:p>
        </p:txBody>
      </p:sp>
      <p:sp>
        <p:nvSpPr>
          <p:cNvPr id="7" name="TextBox 2"/>
          <p:cNvSpPr txBox="1"/>
          <p:nvPr/>
        </p:nvSpPr>
        <p:spPr>
          <a:xfrm>
            <a:off x="4935045" y="868024"/>
            <a:ext cx="3487439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  </a:t>
            </a:r>
            <a:r>
              <a:rPr lang="en-US" sz="1400" dirty="0">
                <a:solidFill>
                  <a:schemeClr val="tx1"/>
                </a:solidFill>
              </a:rPr>
              <a:t>Financial Aid &gt; File Management &gt; Import Federal Data Files</a:t>
            </a:r>
          </a:p>
        </p:txBody>
      </p:sp>
    </p:spTree>
    <p:extLst>
      <p:ext uri="{BB962C8B-B14F-4D97-AF65-F5344CB8AC3E}">
        <p14:creationId xmlns:p14="http://schemas.microsoft.com/office/powerpoint/2010/main" val="3621116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8520" y="6621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PROCESS </a:t>
            </a:r>
          </a:p>
          <a:p>
            <a:pPr marL="0" indent="0" algn="ctr">
              <a:buNone/>
            </a:pPr>
            <a:r>
              <a:rPr lang="en-US" sz="4000" b="1" dirty="0"/>
              <a:t>NSLDS FILES</a:t>
            </a:r>
          </a:p>
        </p:txBody>
      </p:sp>
    </p:spTree>
    <p:extLst>
      <p:ext uri="{BB962C8B-B14F-4D97-AF65-F5344CB8AC3E}">
        <p14:creationId xmlns:p14="http://schemas.microsoft.com/office/powerpoint/2010/main" val="3204572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3687" y="3657600"/>
            <a:ext cx="8336975" cy="999259"/>
          </a:xfrm>
        </p:spPr>
        <p:txBody>
          <a:bodyPr/>
          <a:lstStyle/>
          <a:p>
            <a:r>
              <a:rPr lang="en-US" dirty="0"/>
              <a:t>New process!</a:t>
            </a:r>
            <a:br>
              <a:rPr lang="en-US" dirty="0"/>
            </a:br>
            <a:r>
              <a:rPr lang="en-US" dirty="0" err="1"/>
              <a:t>nslds</a:t>
            </a:r>
            <a:r>
              <a:rPr lang="en-US" dirty="0"/>
              <a:t> transfer monitoring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9887" y="5655482"/>
            <a:ext cx="5563080" cy="758825"/>
          </a:xfrm>
        </p:spPr>
        <p:txBody>
          <a:bodyPr/>
          <a:lstStyle/>
          <a:p>
            <a:r>
              <a:rPr lang="en-US" dirty="0"/>
              <a:t>Kelly Forsberg</a:t>
            </a:r>
          </a:p>
          <a:p>
            <a:r>
              <a:rPr lang="en-US" dirty="0"/>
              <a:t>ctcLink Functional Trainer | Financial Aid</a:t>
            </a:r>
          </a:p>
          <a:p>
            <a:r>
              <a:rPr lang="en-US" dirty="0"/>
              <a:t>December 2023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7834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58" y="142161"/>
            <a:ext cx="8482520" cy="725863"/>
          </a:xfrm>
        </p:spPr>
        <p:txBody>
          <a:bodyPr/>
          <a:lstStyle/>
          <a:p>
            <a:r>
              <a:rPr lang="en-US" dirty="0"/>
              <a:t>Process nslds files</a:t>
            </a:r>
          </a:p>
        </p:txBody>
      </p:sp>
      <p:pic>
        <p:nvPicPr>
          <p:cNvPr id="13" name="Content Placeholder 12" descr="A screenshot of a computer&#10;&#10;Description automatically generated">
            <a:extLst>
              <a:ext uri="{FF2B5EF4-FFF2-40B4-BE49-F238E27FC236}">
                <a16:creationId xmlns:a16="http://schemas.microsoft.com/office/drawing/2014/main" id="{94D0E793-1AF0-1A10-AB67-649139DF38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58" y="780492"/>
            <a:ext cx="8518519" cy="3579145"/>
          </a:xfrm>
          <a:ln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339358" y="5154178"/>
            <a:ext cx="848252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u="sng" dirty="0"/>
              <a:t>Do not select</a:t>
            </a:r>
            <a:r>
              <a:rPr lang="en-US" dirty="0"/>
              <a:t> the </a:t>
            </a:r>
            <a:r>
              <a:rPr lang="en-US" b="1" dirty="0"/>
              <a:t>All School/Branch Code</a:t>
            </a:r>
            <a:r>
              <a:rPr lang="en-US" dirty="0"/>
              <a:t> button; you will erroneously process ALL NSLDS files for ALL schools</a:t>
            </a:r>
          </a:p>
          <a:p>
            <a:endParaRPr lang="en-US" dirty="0"/>
          </a:p>
        </p:txBody>
      </p:sp>
      <p:sp>
        <p:nvSpPr>
          <p:cNvPr id="7" name="TextBox 2"/>
          <p:cNvSpPr txBox="1"/>
          <p:nvPr/>
        </p:nvSpPr>
        <p:spPr>
          <a:xfrm>
            <a:off x="5134742" y="378974"/>
            <a:ext cx="3487439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  </a:t>
            </a:r>
            <a:r>
              <a:rPr lang="en-US" sz="1400" dirty="0">
                <a:solidFill>
                  <a:schemeClr val="tx1"/>
                </a:solidFill>
              </a:rPr>
              <a:t>Financial Aid &gt; File Management &gt; NSLDS &gt; Process NSLDS Files</a:t>
            </a:r>
          </a:p>
        </p:txBody>
      </p:sp>
    </p:spTree>
    <p:extLst>
      <p:ext uri="{BB962C8B-B14F-4D97-AF65-F5344CB8AC3E}">
        <p14:creationId xmlns:p14="http://schemas.microsoft.com/office/powerpoint/2010/main" val="627808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58" y="142161"/>
            <a:ext cx="8482520" cy="725863"/>
          </a:xfrm>
        </p:spPr>
        <p:txBody>
          <a:bodyPr/>
          <a:lstStyle/>
          <a:p>
            <a:r>
              <a:rPr lang="en-US" dirty="0"/>
              <a:t>Process nslds files CONT’D</a:t>
            </a:r>
            <a:br>
              <a:rPr lang="en-US" dirty="0"/>
            </a:br>
            <a:r>
              <a:rPr lang="en-US" sz="3000" dirty="0"/>
              <a:t>MESSAGE LOG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44195" y="1145904"/>
            <a:ext cx="1510707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Find the </a:t>
            </a:r>
            <a:r>
              <a:rPr lang="en-US" b="1" dirty="0"/>
              <a:t>Instance Number</a:t>
            </a:r>
            <a:r>
              <a:rPr lang="en-US" dirty="0"/>
              <a:t>– you will use it for the NSLDS Suspense Process</a:t>
            </a:r>
          </a:p>
          <a:p>
            <a:endParaRPr lang="en-US" dirty="0"/>
          </a:p>
        </p:txBody>
      </p:sp>
      <p:pic>
        <p:nvPicPr>
          <p:cNvPr id="8" name="Content Placeholder 7" descr="A screenshot of a computer&#10;&#10;Description automatically generated">
            <a:extLst>
              <a:ext uri="{FF2B5EF4-FFF2-40B4-BE49-F238E27FC236}">
                <a16:creationId xmlns:a16="http://schemas.microsoft.com/office/drawing/2014/main" id="{300E297E-6C0F-B6C5-84D9-F8D7F00CB0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58" y="1145904"/>
            <a:ext cx="6536912" cy="4965700"/>
          </a:xfrm>
          <a:ln>
            <a:solidFill>
              <a:schemeClr val="tx1"/>
            </a:solidFill>
          </a:ln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8D526AE-BCBB-2056-4AC3-1A2AFB5868EB}"/>
              </a:ext>
            </a:extLst>
          </p:cNvPr>
          <p:cNvCxnSpPr/>
          <p:nvPr/>
        </p:nvCxnSpPr>
        <p:spPr>
          <a:xfrm flipH="1">
            <a:off x="5092995" y="1605516"/>
            <a:ext cx="2051200" cy="7336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332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8520" y="6621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RUN THE </a:t>
            </a:r>
          </a:p>
          <a:p>
            <a:pPr marL="0" indent="0" algn="ctr">
              <a:buNone/>
            </a:pPr>
            <a:r>
              <a:rPr lang="en-US" sz="4000" b="1" dirty="0"/>
              <a:t>TRANSFER </a:t>
            </a:r>
          </a:p>
          <a:p>
            <a:pPr marL="0" indent="0" algn="ctr">
              <a:buNone/>
            </a:pPr>
            <a:r>
              <a:rPr lang="en-US" sz="4000" b="1" dirty="0"/>
              <a:t>ALERT REPORT</a:t>
            </a:r>
          </a:p>
        </p:txBody>
      </p:sp>
    </p:spTree>
    <p:extLst>
      <p:ext uri="{BB962C8B-B14F-4D97-AF65-F5344CB8AC3E}">
        <p14:creationId xmlns:p14="http://schemas.microsoft.com/office/powerpoint/2010/main" val="16784738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80" y="1490181"/>
            <a:ext cx="8661783" cy="12673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58" y="142161"/>
            <a:ext cx="8482520" cy="725863"/>
          </a:xfrm>
        </p:spPr>
        <p:txBody>
          <a:bodyPr/>
          <a:lstStyle/>
          <a:p>
            <a:r>
              <a:rPr lang="en-US" dirty="0"/>
              <a:t>Run the transfer monitor alert report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9358" y="5154178"/>
            <a:ext cx="8482520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Drill down into the Report on Eligible Aid Applicants for Award Year.  The above example shows a change in Pell.  Check the Award link to review the Award.</a:t>
            </a:r>
          </a:p>
          <a:p>
            <a:endParaRPr lang="en-US" dirty="0"/>
          </a:p>
          <a:p>
            <a:r>
              <a:rPr lang="en-US" dirty="0"/>
              <a:t>Review for all students. </a:t>
            </a:r>
          </a:p>
          <a:p>
            <a:endParaRPr lang="en-US" dirty="0"/>
          </a:p>
        </p:txBody>
      </p:sp>
      <p:sp>
        <p:nvSpPr>
          <p:cNvPr id="7" name="TextBox 2"/>
          <p:cNvSpPr txBox="1"/>
          <p:nvPr/>
        </p:nvSpPr>
        <p:spPr>
          <a:xfrm>
            <a:off x="4766880" y="868626"/>
            <a:ext cx="3487439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  </a:t>
            </a:r>
            <a:r>
              <a:rPr lang="en-US" sz="1400" dirty="0">
                <a:solidFill>
                  <a:schemeClr val="tx1"/>
                </a:solidFill>
              </a:rPr>
              <a:t>Financial Aid &gt; File Management &gt; NSLDS &gt; Review NSLDS Flagged Students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55" y="3469938"/>
            <a:ext cx="8337550" cy="1068078"/>
          </a:xfrm>
          <a:ln>
            <a:solidFill>
              <a:schemeClr val="tx1"/>
            </a:solidFill>
          </a:ln>
        </p:spPr>
      </p:pic>
      <p:cxnSp>
        <p:nvCxnSpPr>
          <p:cNvPr id="10" name="Straight Arrow Connector 9"/>
          <p:cNvCxnSpPr/>
          <p:nvPr/>
        </p:nvCxnSpPr>
        <p:spPr>
          <a:xfrm flipH="1">
            <a:off x="1093076" y="2123836"/>
            <a:ext cx="599090" cy="2038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4018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3869" y="184202"/>
            <a:ext cx="8482520" cy="725863"/>
          </a:xfrm>
        </p:spPr>
        <p:txBody>
          <a:bodyPr/>
          <a:lstStyle/>
          <a:p>
            <a:r>
              <a:rPr lang="en-US" dirty="0"/>
              <a:t>Run the transfer monitor alert report cont’d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9358" y="4975502"/>
            <a:ext cx="848252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When review is complete, and any necessary awards are adjusted, set the </a:t>
            </a:r>
            <a:r>
              <a:rPr lang="en-US" b="1" dirty="0"/>
              <a:t>Reviewed </a:t>
            </a:r>
            <a:r>
              <a:rPr lang="en-US" dirty="0"/>
              <a:t>checkbox to checked, and select the </a:t>
            </a:r>
            <a:r>
              <a:rPr lang="en-US" b="1" dirty="0"/>
              <a:t>Save</a:t>
            </a:r>
            <a:r>
              <a:rPr lang="en-US" dirty="0"/>
              <a:t> button.</a:t>
            </a:r>
          </a:p>
          <a:p>
            <a:endParaRPr lang="en-US" dirty="0"/>
          </a:p>
          <a:p>
            <a:r>
              <a:rPr lang="en-US" dirty="0"/>
              <a:t>You can make a comment in the View Fin Aid Status page to indicate the TSM Student has been reviewed,</a:t>
            </a:r>
          </a:p>
          <a:p>
            <a:endParaRPr lang="en-US" dirty="0"/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76EC8691-0938-F217-6C94-153747EE57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39" y="1300606"/>
            <a:ext cx="8337550" cy="2544946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547242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17442605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8520" y="6621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NSLDS SUSPENSE </a:t>
            </a:r>
          </a:p>
          <a:p>
            <a:pPr marL="0" indent="0" algn="ctr">
              <a:buNone/>
            </a:pPr>
            <a:r>
              <a:rPr lang="en-US" sz="4000" b="1" dirty="0"/>
              <a:t>MANAGEMENT</a:t>
            </a:r>
          </a:p>
        </p:txBody>
      </p:sp>
    </p:spTree>
    <p:extLst>
      <p:ext uri="{BB962C8B-B14F-4D97-AF65-F5344CB8AC3E}">
        <p14:creationId xmlns:p14="http://schemas.microsoft.com/office/powerpoint/2010/main" val="14213643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34D8470-6082-EE51-A831-FF26E7D123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24" y="1072610"/>
            <a:ext cx="8337550" cy="4411298"/>
          </a:xfr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3869" y="184202"/>
            <a:ext cx="8482520" cy="725863"/>
          </a:xfrm>
        </p:spPr>
        <p:txBody>
          <a:bodyPr/>
          <a:lstStyle/>
          <a:p>
            <a:r>
              <a:rPr lang="en-US" dirty="0"/>
              <a:t>NSLDS SUSPENSE MANAGEMENT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1324" y="5740400"/>
            <a:ext cx="848252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Review suspense records and make the determination whether the record should be loaded.</a:t>
            </a:r>
          </a:p>
          <a:p>
            <a:endParaRPr lang="en-US" dirty="0"/>
          </a:p>
        </p:txBody>
      </p:sp>
      <p:sp>
        <p:nvSpPr>
          <p:cNvPr id="7" name="TextBox 2"/>
          <p:cNvSpPr txBox="1"/>
          <p:nvPr/>
        </p:nvSpPr>
        <p:spPr>
          <a:xfrm>
            <a:off x="4766880" y="868626"/>
            <a:ext cx="3487439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  </a:t>
            </a:r>
            <a:r>
              <a:rPr lang="en-US" sz="1400" dirty="0">
                <a:solidFill>
                  <a:schemeClr val="tx1"/>
                </a:solidFill>
              </a:rPr>
              <a:t>Financial Aid &gt; File Management &gt; NSLDS &gt; NSLDS Suspense Management</a:t>
            </a:r>
          </a:p>
        </p:txBody>
      </p:sp>
    </p:spTree>
    <p:extLst>
      <p:ext uri="{BB962C8B-B14F-4D97-AF65-F5344CB8AC3E}">
        <p14:creationId xmlns:p14="http://schemas.microsoft.com/office/powerpoint/2010/main" val="38790650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54" y="910065"/>
            <a:ext cx="8337550" cy="3885126"/>
          </a:xfr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3869" y="184202"/>
            <a:ext cx="8482520" cy="725863"/>
          </a:xfrm>
        </p:spPr>
        <p:txBody>
          <a:bodyPr/>
          <a:lstStyle/>
          <a:p>
            <a:r>
              <a:rPr lang="en-US" dirty="0"/>
              <a:t>NSLDS SUSPENSE MANAGEMENT cont’d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6354" y="4702233"/>
            <a:ext cx="8482520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Typically, you are looking for name mismatches, date of birth mismatches, or social security number mismatches.  You will need to run </a:t>
            </a:r>
            <a:r>
              <a:rPr lang="en-US" b="1" dirty="0"/>
              <a:t>Search Match</a:t>
            </a:r>
            <a:r>
              <a:rPr lang="en-US" dirty="0"/>
              <a:t> before making the determination to load the record.  </a:t>
            </a:r>
          </a:p>
          <a:p>
            <a:endParaRPr lang="en-US" dirty="0"/>
          </a:p>
          <a:p>
            <a:r>
              <a:rPr lang="en-US" dirty="0"/>
              <a:t>Check the Transfer Monitoring Business Processing Guide for an extensive list on reasons why records suspend.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6775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2561" y="1462241"/>
            <a:ext cx="8534403" cy="719850"/>
          </a:xfrm>
        </p:spPr>
        <p:txBody>
          <a:bodyPr>
            <a:normAutofit/>
          </a:bodyPr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561" y="2400300"/>
            <a:ext cx="4014357" cy="3969327"/>
          </a:xfrm>
        </p:spPr>
        <p:txBody>
          <a:bodyPr>
            <a:normAutofit/>
          </a:bodyPr>
          <a:lstStyle/>
          <a:p>
            <a:pPr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en-US" sz="2400" dirty="0"/>
              <a:t>RESOLVE THE UEM IN BATCH</a:t>
            </a:r>
          </a:p>
          <a:p>
            <a:pPr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en-US" sz="2400" dirty="0"/>
              <a:t>RUN NSLDS PUSH</a:t>
            </a:r>
          </a:p>
          <a:p>
            <a:pPr lvl="1">
              <a:buBlip>
                <a:blip r:embed="rId3"/>
              </a:buBlip>
            </a:pPr>
            <a:r>
              <a:rPr lang="en-US" dirty="0"/>
              <a:t>NSLDS Push will be run in nightly ISIR </a:t>
            </a:r>
            <a:r>
              <a:rPr lang="en-US" dirty="0" err="1"/>
              <a:t>JobSet</a:t>
            </a:r>
            <a:r>
              <a:rPr lang="en-US" dirty="0"/>
              <a:t>, or you can run it ad hoc to push this process</a:t>
            </a:r>
          </a:p>
        </p:txBody>
      </p:sp>
      <p:pic>
        <p:nvPicPr>
          <p:cNvPr id="8" name="Picture 7" descr="A white box with a green ribbon&#10;&#10;Description automatically generated">
            <a:extLst>
              <a:ext uri="{FF2B5EF4-FFF2-40B4-BE49-F238E27FC236}">
                <a16:creationId xmlns:a16="http://schemas.microsoft.com/office/drawing/2014/main" id="{18E9D22A-13E5-6B33-829E-B8A89BF10EF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5946" r="13462" b="-3"/>
          <a:stretch/>
        </p:blipFill>
        <p:spPr>
          <a:xfrm>
            <a:off x="4759271" y="2400304"/>
            <a:ext cx="4197693" cy="39693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7835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6860" y="1329219"/>
            <a:ext cx="8336975" cy="797070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536859" y="1968634"/>
            <a:ext cx="8336975" cy="375704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After completing this training, you should be able to:</a:t>
            </a:r>
            <a:endParaRPr lang="en-US" sz="2400" dirty="0"/>
          </a:p>
          <a:p>
            <a:r>
              <a:rPr lang="en-US" sz="2000" dirty="0"/>
              <a:t>Understand the changes involved in the NSLDS TSM process</a:t>
            </a:r>
          </a:p>
          <a:p>
            <a:pPr lvl="1"/>
            <a:r>
              <a:rPr lang="en-US" sz="2000" dirty="0"/>
              <a:t>(Checklist vs. UEM)</a:t>
            </a:r>
          </a:p>
          <a:p>
            <a:r>
              <a:rPr lang="en-US" sz="2000" dirty="0"/>
              <a:t>Understand how to assign the NSLDS TSM UEM in batch</a:t>
            </a:r>
          </a:p>
          <a:p>
            <a:r>
              <a:rPr lang="en-US" sz="2000" dirty="0"/>
              <a:t>Understand how to create the Transfer Monitoring request </a:t>
            </a:r>
          </a:p>
          <a:p>
            <a:r>
              <a:rPr lang="en-US" sz="2000" dirty="0"/>
              <a:t>Understand how to process the Financial Aid History Request</a:t>
            </a:r>
          </a:p>
          <a:p>
            <a:r>
              <a:rPr lang="en-US" sz="2000" dirty="0"/>
              <a:t>Understand how to complete the File Transfer Process - Inbound/Outbound and the steps involved to process</a:t>
            </a:r>
          </a:p>
          <a:p>
            <a:r>
              <a:rPr lang="en-US" sz="2000" dirty="0"/>
              <a:t>Understand how to run the Transfer Alert Report</a:t>
            </a:r>
          </a:p>
          <a:p>
            <a:r>
              <a:rPr lang="en-US" sz="2000" dirty="0"/>
              <a:t>Understand how to work the NSLDS Suspense Management process</a:t>
            </a:r>
          </a:p>
          <a:p>
            <a:r>
              <a:rPr lang="en-US" sz="2000" dirty="0"/>
              <a:t>Understand when to Resolve the NSLDS TSM UEM</a:t>
            </a:r>
          </a:p>
          <a:p>
            <a:r>
              <a:rPr lang="en-US" sz="2000" dirty="0"/>
              <a:t>Understand how to run NSLDS Push</a:t>
            </a:r>
          </a:p>
          <a:p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314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6860" y="1245136"/>
            <a:ext cx="8336975" cy="797070"/>
          </a:xfrm>
        </p:spPr>
        <p:txBody>
          <a:bodyPr/>
          <a:lstStyle/>
          <a:p>
            <a:r>
              <a:rPr lang="en-US" dirty="0"/>
              <a:t>Outcomes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6860" y="1926592"/>
            <a:ext cx="8336975" cy="412999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At training completion, you should be able to:</a:t>
            </a:r>
          </a:p>
          <a:p>
            <a:r>
              <a:rPr lang="en-US" sz="2000" dirty="0"/>
              <a:t>Understand the changes involved in the NSLDS TSM process</a:t>
            </a:r>
          </a:p>
          <a:p>
            <a:pPr lvl="1"/>
            <a:r>
              <a:rPr lang="en-US" sz="2000" dirty="0"/>
              <a:t>(Checklist vs. UEM)</a:t>
            </a:r>
          </a:p>
          <a:p>
            <a:r>
              <a:rPr lang="en-US" sz="2000" dirty="0"/>
              <a:t>Understand how to assign the NSLDS TSM UEM in batch</a:t>
            </a:r>
          </a:p>
          <a:p>
            <a:r>
              <a:rPr lang="en-US" sz="2000" dirty="0"/>
              <a:t>Understand how to create the Transfer Monitoring request </a:t>
            </a:r>
          </a:p>
          <a:p>
            <a:r>
              <a:rPr lang="en-US" sz="2000" dirty="0"/>
              <a:t>Understand how to process the Financial Aid History Request</a:t>
            </a:r>
          </a:p>
          <a:p>
            <a:r>
              <a:rPr lang="en-US" sz="2000" dirty="0"/>
              <a:t>Understand how to complete the File Transfer Process - Inbound/Outbound and the steps involved to process</a:t>
            </a:r>
          </a:p>
          <a:p>
            <a:r>
              <a:rPr lang="en-US" sz="2000" dirty="0"/>
              <a:t>Understand how to run the Transfer Alert Report</a:t>
            </a:r>
          </a:p>
          <a:p>
            <a:r>
              <a:rPr lang="en-US" sz="2000" dirty="0"/>
              <a:t>Understand how to work the NSLDS Suspense Management process</a:t>
            </a:r>
          </a:p>
          <a:p>
            <a:r>
              <a:rPr lang="en-US" sz="2000" dirty="0"/>
              <a:t>Understand when to Resolve the NSLDS TSM UEM</a:t>
            </a:r>
          </a:p>
          <a:p>
            <a:r>
              <a:rPr lang="en-US" sz="2000" dirty="0"/>
              <a:t>Understand how to run NSLDS Push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08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26130"/>
            <a:ext cx="7886700" cy="611619"/>
          </a:xfrm>
        </p:spPr>
        <p:txBody>
          <a:bodyPr/>
          <a:lstStyle/>
          <a:p>
            <a:r>
              <a:rPr lang="en-US" dirty="0"/>
              <a:t>Congratulations!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8650" y="2017337"/>
            <a:ext cx="7886700" cy="3676886"/>
          </a:xfrm>
        </p:spPr>
        <p:txBody>
          <a:bodyPr/>
          <a:lstStyle/>
          <a:p>
            <a:r>
              <a:rPr lang="en-US" dirty="0"/>
              <a:t>NSLDS Transfer Monitoring Processing Refresher Training Complete! </a:t>
            </a:r>
          </a:p>
          <a:p>
            <a:r>
              <a:rPr lang="en-US" dirty="0"/>
              <a:t>Please review the NSLDS Transfer Monitoring Alert Business Processing Guide resource as you are doing your TSM processing</a:t>
            </a:r>
          </a:p>
          <a:p>
            <a:r>
              <a:rPr lang="en-US" dirty="0"/>
              <a:t>Thank you for your participation today!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8286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6860" y="1329219"/>
            <a:ext cx="8336975" cy="797070"/>
          </a:xfrm>
        </p:spPr>
        <p:txBody>
          <a:bodyPr/>
          <a:lstStyle/>
          <a:p>
            <a:r>
              <a:rPr lang="en-US" dirty="0"/>
              <a:t>What’s changed?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536859" y="1968634"/>
            <a:ext cx="8336975" cy="3757046"/>
          </a:xfrm>
        </p:spPr>
        <p:txBody>
          <a:bodyPr/>
          <a:lstStyle/>
          <a:p>
            <a:pPr>
              <a:buBlip>
                <a:blip r:embed="rId4"/>
              </a:buBlip>
            </a:pPr>
            <a:r>
              <a:rPr lang="en-US" dirty="0"/>
              <a:t>Term-to-term NSLDS TSM tracking</a:t>
            </a:r>
          </a:p>
          <a:p>
            <a:pPr>
              <a:buBlip>
                <a:blip r:embed="rId4"/>
              </a:buBlip>
            </a:pPr>
            <a:r>
              <a:rPr lang="en-US" dirty="0"/>
              <a:t>Not required to assign &amp; request same day </a:t>
            </a:r>
          </a:p>
          <a:p>
            <a:pPr>
              <a:buBlip>
                <a:blip r:embed="rId4"/>
              </a:buBlip>
            </a:pPr>
            <a:r>
              <a:rPr lang="en-US" dirty="0"/>
              <a:t>UEMs are internal only </a:t>
            </a:r>
          </a:p>
          <a:p>
            <a:pPr>
              <a:buBlip>
                <a:blip r:embed="rId4"/>
              </a:buBlip>
            </a:pPr>
            <a:r>
              <a:rPr lang="en-US" dirty="0"/>
              <a:t>UEMs can be resolved early</a:t>
            </a:r>
          </a:p>
          <a:p>
            <a:pPr>
              <a:buBlip>
                <a:blip r:embed="rId4"/>
              </a:buBlip>
            </a:pPr>
            <a:endParaRPr lang="en-US" dirty="0"/>
          </a:p>
          <a:p>
            <a:pPr>
              <a:buBlip>
                <a:blip r:embed="rId4"/>
              </a:buBlip>
            </a:pPr>
            <a:endParaRPr lang="en-US" dirty="0"/>
          </a:p>
          <a:p>
            <a:pPr>
              <a:buBlip>
                <a:blip r:embed="rId4"/>
              </a:buBlip>
            </a:pPr>
            <a:endParaRPr lang="en-US" dirty="0"/>
          </a:p>
        </p:txBody>
      </p:sp>
      <p:pic>
        <p:nvPicPr>
          <p:cNvPr id="16" name="Picture 15" descr="A red box with a silver ribbon&#10;&#10;Description automatically generated">
            <a:extLst>
              <a:ext uri="{FF2B5EF4-FFF2-40B4-BE49-F238E27FC236}">
                <a16:creationId xmlns:a16="http://schemas.microsoft.com/office/drawing/2014/main" id="{1FBD0918-D656-5DC8-05C8-BEC1C0F044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816009" y="3274166"/>
            <a:ext cx="2716703" cy="29150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100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6988" y="65164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ASSIGNING </a:t>
            </a:r>
          </a:p>
          <a:p>
            <a:pPr marL="0" indent="0" algn="ctr">
              <a:buNone/>
            </a:pPr>
            <a:r>
              <a:rPr lang="en-US" sz="4000" b="1" dirty="0"/>
              <a:t>NSLDS (TSM) </a:t>
            </a:r>
          </a:p>
          <a:p>
            <a:pPr marL="0" indent="0" algn="ctr">
              <a:buNone/>
            </a:pPr>
            <a:r>
              <a:rPr lang="en-US" sz="4000" b="1" dirty="0"/>
              <a:t>USER EDIT MESSAGE</a:t>
            </a:r>
          </a:p>
        </p:txBody>
      </p:sp>
    </p:spTree>
    <p:extLst>
      <p:ext uri="{BB962C8B-B14F-4D97-AF65-F5344CB8AC3E}">
        <p14:creationId xmlns:p14="http://schemas.microsoft.com/office/powerpoint/2010/main" val="2602088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58" y="158847"/>
            <a:ext cx="8482520" cy="725863"/>
          </a:xfrm>
        </p:spPr>
        <p:txBody>
          <a:bodyPr/>
          <a:lstStyle/>
          <a:p>
            <a:r>
              <a:rPr lang="en-US" dirty="0"/>
              <a:t>New process! Assign user edit msg</a:t>
            </a:r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 flipV="1">
            <a:off x="3997842" y="5369442"/>
            <a:ext cx="2200939" cy="4465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BE248C17-A41F-26D8-57F4-C3AF4912ED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26" y="884710"/>
            <a:ext cx="7674632" cy="5119576"/>
          </a:xfrm>
          <a:ln>
            <a:solidFill>
              <a:schemeClr val="tx1"/>
            </a:solidFill>
          </a:ln>
        </p:spPr>
      </p:pic>
      <p:sp>
        <p:nvSpPr>
          <p:cNvPr id="12" name="TextBox 2"/>
          <p:cNvSpPr txBox="1"/>
          <p:nvPr/>
        </p:nvSpPr>
        <p:spPr>
          <a:xfrm>
            <a:off x="4306663" y="717239"/>
            <a:ext cx="3487439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  </a:t>
            </a:r>
            <a:r>
              <a:rPr lang="en-US" sz="1400" dirty="0">
                <a:solidFill>
                  <a:schemeClr val="tx1"/>
                </a:solidFill>
              </a:rPr>
              <a:t>Financial Aid &gt; Disbursement &gt; Process User Edit Messages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C2ED1E-63EA-794F-92F8-5833FECE5515}"/>
              </a:ext>
            </a:extLst>
          </p:cNvPr>
          <p:cNvSpPr txBox="1"/>
          <p:nvPr/>
        </p:nvSpPr>
        <p:spPr>
          <a:xfrm>
            <a:off x="683310" y="5973290"/>
            <a:ext cx="796876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Prior to this step, you have the option of running the query on its own in </a:t>
            </a:r>
            <a:r>
              <a:rPr lang="en-US" b="1" dirty="0"/>
              <a:t>Query Viewer </a:t>
            </a:r>
            <a:r>
              <a:rPr lang="en-US" dirty="0"/>
              <a:t>to see which students will get the UEM.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6E65115-2187-D063-E13F-7D7E3A5D2905}"/>
              </a:ext>
            </a:extLst>
          </p:cNvPr>
          <p:cNvCxnSpPr>
            <a:cxnSpLocks/>
          </p:cNvCxnSpPr>
          <p:nvPr/>
        </p:nvCxnSpPr>
        <p:spPr>
          <a:xfrm flipV="1">
            <a:off x="2200940" y="2392326"/>
            <a:ext cx="287079" cy="358096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429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3512" y="711770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CREATING TRANSFER </a:t>
            </a:r>
          </a:p>
          <a:p>
            <a:pPr marL="0" indent="0" algn="ctr">
              <a:buNone/>
            </a:pPr>
            <a:r>
              <a:rPr lang="en-US" sz="4000" b="1" dirty="0"/>
              <a:t>MONITORING &amp; FINANCIAL AID HISTORY REQUEST</a:t>
            </a:r>
          </a:p>
        </p:txBody>
      </p:sp>
    </p:spTree>
    <p:extLst>
      <p:ext uri="{BB962C8B-B14F-4D97-AF65-F5344CB8AC3E}">
        <p14:creationId xmlns:p14="http://schemas.microsoft.com/office/powerpoint/2010/main" val="3514607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screenshot of a computer&#10;&#10;Description automatically generated">
            <a:extLst>
              <a:ext uri="{FF2B5EF4-FFF2-40B4-BE49-F238E27FC236}">
                <a16:creationId xmlns:a16="http://schemas.microsoft.com/office/drawing/2014/main" id="{D590E963-20E6-F5B0-62DF-2927EE0EDC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58" y="1032602"/>
            <a:ext cx="8282569" cy="5240607"/>
          </a:xfr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4297" y="179615"/>
            <a:ext cx="8482520" cy="725863"/>
          </a:xfrm>
        </p:spPr>
        <p:txBody>
          <a:bodyPr/>
          <a:lstStyle/>
          <a:p>
            <a:r>
              <a:rPr lang="en-US" dirty="0"/>
              <a:t>Creating transfer monitor request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9358" y="6032054"/>
            <a:ext cx="848252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In the </a:t>
            </a:r>
            <a:r>
              <a:rPr lang="en-US" b="1" dirty="0"/>
              <a:t>Enrollment Date</a:t>
            </a:r>
            <a:r>
              <a:rPr lang="en-US" dirty="0"/>
              <a:t>, set that date as the start of the term.  The </a:t>
            </a:r>
            <a:r>
              <a:rPr lang="en-US" b="1" dirty="0"/>
              <a:t>Monitor Begin Date</a:t>
            </a:r>
            <a:r>
              <a:rPr lang="en-US" dirty="0"/>
              <a:t> will throw a warning message and place the </a:t>
            </a:r>
            <a:r>
              <a:rPr lang="en-US" b="1" dirty="0"/>
              <a:t>Monitor Begin Date </a:t>
            </a:r>
            <a:r>
              <a:rPr lang="en-US" dirty="0"/>
              <a:t>to the current date.</a:t>
            </a:r>
          </a:p>
        </p:txBody>
      </p:sp>
      <p:sp>
        <p:nvSpPr>
          <p:cNvPr id="7" name="TextBox 2"/>
          <p:cNvSpPr txBox="1"/>
          <p:nvPr/>
        </p:nvSpPr>
        <p:spPr>
          <a:xfrm>
            <a:off x="5041289" y="758916"/>
            <a:ext cx="3487439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  </a:t>
            </a:r>
            <a:r>
              <a:rPr lang="en-US" sz="1400" dirty="0">
                <a:solidFill>
                  <a:schemeClr val="tx1"/>
                </a:solidFill>
              </a:rPr>
              <a:t>Financial Aid &gt; File Management &gt; NSLDS &gt; Process NSLDS Request</a:t>
            </a:r>
          </a:p>
        </p:txBody>
      </p:sp>
    </p:spTree>
    <p:extLst>
      <p:ext uri="{BB962C8B-B14F-4D97-AF65-F5344CB8AC3E}">
        <p14:creationId xmlns:p14="http://schemas.microsoft.com/office/powerpoint/2010/main" val="3196578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4253" y="142161"/>
            <a:ext cx="8720559" cy="725863"/>
          </a:xfrm>
        </p:spPr>
        <p:txBody>
          <a:bodyPr/>
          <a:lstStyle/>
          <a:p>
            <a:r>
              <a:rPr lang="en-US"/>
              <a:t>Check message log to see file created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9358" y="6223590"/>
            <a:ext cx="738779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/>
              <a:t>Look for the TRNINFIN.01 file – this will be used in another process</a:t>
            </a:r>
            <a:endParaRPr lang="en-US" dirty="0"/>
          </a:p>
        </p:txBody>
      </p:sp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B0882238-8585-8D02-591A-B85FC24885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41" y="809545"/>
            <a:ext cx="6990896" cy="5261646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049576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5kNAVJby"/>
  <p:tag name="ARTICULATE_SLIDE_COUNT" val="20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SBCTC">
      <a:dk1>
        <a:srgbClr val="003764"/>
      </a:dk1>
      <a:lt1>
        <a:sysClr val="window" lastClr="FFFFFF"/>
      </a:lt1>
      <a:dk2>
        <a:srgbClr val="0071CE"/>
      </a:dk2>
      <a:lt2>
        <a:srgbClr val="C3C6C8"/>
      </a:lt2>
      <a:accent1>
        <a:srgbClr val="F4CD00"/>
      </a:accent1>
      <a:accent2>
        <a:srgbClr val="65CBC9"/>
      </a:accent2>
      <a:accent3>
        <a:srgbClr val="FFB547"/>
      </a:accent3>
      <a:accent4>
        <a:srgbClr val="00C18B"/>
      </a:accent4>
      <a:accent5>
        <a:srgbClr val="3D6489"/>
      </a:accent5>
      <a:accent6>
        <a:srgbClr val="2A70B8"/>
      </a:accent6>
      <a:hlink>
        <a:srgbClr val="0563C1"/>
      </a:hlink>
      <a:folHlink>
        <a:srgbClr val="954F72"/>
      </a:folHlink>
    </a:clrScheme>
    <a:fontScheme name="SBCTC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40DD87E-4785-45E9-B131-EAD5809CCCB1}" vid="{7DCDFCDB-3C1F-4D58-92E6-3B863CA9BD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01EAAAF5A9A14C98C32A8D7B77B290" ma:contentTypeVersion="4" ma:contentTypeDescription="Create a new document." ma:contentTypeScope="" ma:versionID="e364fc523c39ff84877964d62bb0c69e">
  <xsd:schema xmlns:xsd="http://www.w3.org/2001/XMLSchema" xmlns:xs="http://www.w3.org/2001/XMLSchema" xmlns:p="http://schemas.microsoft.com/office/2006/metadata/properties" xmlns:ns1="http://schemas.microsoft.com/sharepoint/v3" xmlns:ns2="686bc730-dfb5-4557-ac43-64e2aeb71117" xmlns:ns3="dbb9891f-5342-44b3-9004-2472729e727f" xmlns:ns4="http://schemas.microsoft.com/sharepoint/v4" targetNamespace="http://schemas.microsoft.com/office/2006/metadata/properties" ma:root="true" ma:fieldsID="b59568911a8627c463a330b5927c98aa" ns1:_="" ns2:_="" ns3:_="" ns4:_="">
    <xsd:import namespace="http://schemas.microsoft.com/sharepoint/v3"/>
    <xsd:import namespace="686bc730-dfb5-4557-ac43-64e2aeb71117"/>
    <xsd:import namespace="dbb9891f-5342-44b3-9004-2472729e727f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nu_x0020_Group" minOccurs="0"/>
                <xsd:element ref="ns2:Category" minOccurs="0"/>
                <xsd:element ref="ns2:Content_x0020_Owner" minOccurs="0"/>
                <xsd:element ref="ns1:PublishingStartDate" minOccurs="0"/>
                <xsd:element ref="ns1:PublishingExpirationDate" minOccurs="0"/>
                <xsd:element ref="ns3:_dlc_DocId" minOccurs="0"/>
                <xsd:element ref="ns3:_dlc_DocIdUrl" minOccurs="0"/>
                <xsd:element ref="ns3:_dlc_DocIdPersistId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bc730-dfb5-4557-ac43-64e2aeb71117" elementFormDefault="qualified">
    <xsd:import namespace="http://schemas.microsoft.com/office/2006/documentManagement/types"/>
    <xsd:import namespace="http://schemas.microsoft.com/office/infopath/2007/PartnerControls"/>
    <xsd:element name="Menu_x0020_Group" ma:index="2" nillable="true" ma:displayName="Menu Group" ma:default="Publications &amp; Printing" ma:format="Dropdown" ma:internalName="Menu_x0020_Group" ma:readOnly="false">
      <xsd:simpleType>
        <xsd:restriction base="dms:Choice">
          <xsd:enumeration value="Publications &amp; Printing"/>
        </xsd:restriction>
      </xsd:simpleType>
    </xsd:element>
    <xsd:element name="Category" ma:index="3" nillable="true" ma:displayName="Category" ma:format="Dropdown" ma:internalName="Category">
      <xsd:simpleType>
        <xsd:restriction base="dms:Choice">
          <xsd:enumeration value="Agency Issue Briefs"/>
          <xsd:enumeration value="Business Cards"/>
          <xsd:enumeration value="Name Badges"/>
          <xsd:enumeration value="Logos"/>
          <xsd:enumeration value="SBCTC Templates"/>
          <xsd:enumeration value="Style Guide"/>
        </xsd:restriction>
      </xsd:simpleType>
    </xsd:element>
    <xsd:element name="Content_x0020_Owner" ma:index="10" nillable="true" ma:displayName="Content Owner" ma:list="UserInfo" ma:SharePointGroup="0" ma:internalName="Content_x0020_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9891f-5342-44b3-9004-2472729e727f" elementFormDefault="qualified">
    <xsd:import namespace="http://schemas.microsoft.com/office/2006/documentManagement/types"/>
    <xsd:import namespace="http://schemas.microsoft.com/office/infopath/2007/PartnerControls"/>
    <xsd:element name="_dlc_DocId" ma:index="1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6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ent_x0020_Owner xmlns="686bc730-dfb5-4557-ac43-64e2aeb71117">
      <UserInfo>
        <DisplayName>Katie Rose</DisplayName>
        <AccountId>178</AccountId>
        <AccountType/>
      </UserInfo>
    </Content_x0020_Owner>
    <IconOverlay xmlns="http://schemas.microsoft.com/sharepoint/v4" xsi:nil="true"/>
    <Menu_x0020_Group xmlns="686bc730-dfb5-4557-ac43-64e2aeb71117">Publications &amp; Printing</Menu_x0020_Group>
    <PublishingExpirationDate xmlns="http://schemas.microsoft.com/sharepoint/v3" xsi:nil="true"/>
    <PublishingStartDate xmlns="http://schemas.microsoft.com/sharepoint/v3" xsi:nil="true"/>
    <Category xmlns="686bc730-dfb5-4557-ac43-64e2aeb71117">SBCTC Templates</Category>
    <_dlc_DocId xmlns="dbb9891f-5342-44b3-9004-2472729e727f">Z7X6SQ3F62JH-64-61</_dlc_DocId>
    <_dlc_DocIdUrl xmlns="dbb9891f-5342-44b3-9004-2472729e727f">
      <Url>https://portal.sbctc.edu/sites/Intranet/publications/_layouts/15/DocIdRedir.aspx?ID=Z7X6SQ3F62JH-64-61</Url>
      <Description>Z7X6SQ3F62JH-64-61</Description>
    </_dlc_DocIdUrl>
  </documentManagement>
</p:properties>
</file>

<file path=customXml/itemProps1.xml><?xml version="1.0" encoding="utf-8"?>
<ds:datastoreItem xmlns:ds="http://schemas.openxmlformats.org/officeDocument/2006/customXml" ds:itemID="{1A12B45D-06A9-48FB-A785-0421146DFE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5511B7-C048-4A47-910D-B6EE757BB7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86bc730-dfb5-4557-ac43-64e2aeb71117"/>
    <ds:schemaRef ds:uri="dbb9891f-5342-44b3-9004-2472729e727f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513AB1F-27E2-4157-81D5-1D948943FF62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AEA79F04-4403-4038-BEAC-654037707E52}">
  <ds:schemaRefs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sharepoint/v4"/>
    <ds:schemaRef ds:uri="686bc730-dfb5-4557-ac43-64e2aeb71117"/>
    <ds:schemaRef ds:uri="dbb9891f-5342-44b3-9004-2472729e727f"/>
    <ds:schemaRef ds:uri="http://schemas.microsoft.com/sharepoint/v3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SBCTC</Template>
  <TotalTime>28141</TotalTime>
  <Words>1001</Words>
  <Application>Microsoft Office PowerPoint</Application>
  <PresentationFormat>On-screen Show (4:3)</PresentationFormat>
  <Paragraphs>174</Paragraphs>
  <Slides>31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Fira Sans</vt:lpstr>
      <vt:lpstr>Franklin Gothic Book</vt:lpstr>
      <vt:lpstr>Franklin Gothic Medium</vt:lpstr>
      <vt:lpstr>Office Theme</vt:lpstr>
      <vt:lpstr>PowerPoint Presentation</vt:lpstr>
      <vt:lpstr>New process! nslds transfer monitoring</vt:lpstr>
      <vt:lpstr>Objectives</vt:lpstr>
      <vt:lpstr>What’s changed?</vt:lpstr>
      <vt:lpstr>PowerPoint Presentation</vt:lpstr>
      <vt:lpstr>New process! Assign user edit msg</vt:lpstr>
      <vt:lpstr>PowerPoint Presentation</vt:lpstr>
      <vt:lpstr>Creating transfer monitor request</vt:lpstr>
      <vt:lpstr>Check message log to see file created</vt:lpstr>
      <vt:lpstr>Creating fa history request</vt:lpstr>
      <vt:lpstr>Check message log to see file created</vt:lpstr>
      <vt:lpstr>PowerPoint Presentation</vt:lpstr>
      <vt:lpstr>Download trninfin files/outbound</vt:lpstr>
      <vt:lpstr>PowerPoint Presentation</vt:lpstr>
      <vt:lpstr>PowerPoint Presentation</vt:lpstr>
      <vt:lpstr>UPLOAD TRALRTOP/FAHEXTOP FILES/INBOUND</vt:lpstr>
      <vt:lpstr>PowerPoint Presentation</vt:lpstr>
      <vt:lpstr>UPLOAD TRALRTOP/FAHEXTOP FILES/INBOUND</vt:lpstr>
      <vt:lpstr>PowerPoint Presentation</vt:lpstr>
      <vt:lpstr>Process nslds files</vt:lpstr>
      <vt:lpstr>Process nslds files CONT’D MESSAGE LOG</vt:lpstr>
      <vt:lpstr>PowerPoint Presentation</vt:lpstr>
      <vt:lpstr>Run the transfer monitor alert report</vt:lpstr>
      <vt:lpstr>Run the transfer monitor alert report cont’d</vt:lpstr>
      <vt:lpstr>PowerPoint Presentation</vt:lpstr>
      <vt:lpstr>PowerPoint Presentation</vt:lpstr>
      <vt:lpstr>NSLDS SUSPENSE MANAGEMENT</vt:lpstr>
      <vt:lpstr>NSLDS SUSPENSE MANAGEMENT cont’d</vt:lpstr>
      <vt:lpstr>NEXT STEPS</vt:lpstr>
      <vt:lpstr>Outcomes</vt:lpstr>
      <vt:lpstr>Congratulations!  </vt:lpstr>
    </vt:vector>
  </TitlesOfParts>
  <Company>GP Strategies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Requisitions Overview</dc:title>
  <dc:creator>Rathert, Janice</dc:creator>
  <cp:lastModifiedBy>Kelly Forsberg</cp:lastModifiedBy>
  <cp:revision>1141</cp:revision>
  <dcterms:created xsi:type="dcterms:W3CDTF">2019-02-17T19:57:33Z</dcterms:created>
  <dcterms:modified xsi:type="dcterms:W3CDTF">2023-12-18T23:56:12Z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0x0101007301EAAAF5A9A14C98C32A8D7B77B290</vt:lpwstr>
  </property>
  <property fmtid="{D5CDD505-2E9C-101B-9397-08002B2CF9AE}" pid="3" name="_dlc_DocIdItemGuid">
    <vt:lpwstr>7ff476bc-ac88-4604-9168-c48c069949f0</vt:lpwstr>
  </property>
  <property fmtid="{D5CDD505-2E9C-101B-9397-08002B2CF9AE}" pid="4" name="ArticulateGUID">
    <vt:lpwstr>6C61C780-FE3D-4F23-BE2C-E88392C5417A</vt:lpwstr>
  </property>
  <property fmtid="{D5CDD505-2E9C-101B-9397-08002B2CF9AE}" pid="5" name="ArticulatePath">
    <vt:lpwstr>Requisitions Overview</vt:lpwstr>
  </property>
</Properties>
</file>