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9" r:id="rId6"/>
    <p:sldId id="262" r:id="rId7"/>
    <p:sldId id="497" r:id="rId8"/>
    <p:sldId id="498" r:id="rId9"/>
    <p:sldId id="599" r:id="rId10"/>
    <p:sldId id="521" r:id="rId11"/>
    <p:sldId id="523" r:id="rId12"/>
    <p:sldId id="610" r:id="rId13"/>
    <p:sldId id="603" r:id="rId14"/>
    <p:sldId id="606" r:id="rId15"/>
    <p:sldId id="612" r:id="rId16"/>
    <p:sldId id="613" r:id="rId17"/>
    <p:sldId id="607" r:id="rId18"/>
    <p:sldId id="609" r:id="rId19"/>
    <p:sldId id="605" r:id="rId20"/>
    <p:sldId id="608" r:id="rId21"/>
    <p:sldId id="611" r:id="rId22"/>
    <p:sldId id="601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314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3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6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/>
              <a:t>Presenter(s)</a:t>
            </a:r>
            <a:br>
              <a:rPr lang="en-US"/>
            </a:br>
            <a:r>
              <a:rPr lang="en-US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12/4/2023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Always use a Final Slide in order to include the Creative Commons footer language in the presentation.</a:t>
            </a:r>
            <a:br>
              <a:rPr lang="en-US"/>
            </a:br>
            <a:r>
              <a:rPr lang="en-US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0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12/4/2023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12/4/2023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12/4/2023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12/4/2023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12/4/2023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12/4/2023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12/4/2023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12/4/2023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tclinkreferencecenter.ctclink.us/m/92436/l/824944-fa-fund-management-business-process-guid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17660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/>
              <a:t>Weekly CUST ACCOUNT Reconciliation Queries 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304883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 b="1" dirty="0"/>
              <a:t>CTC_FA_SF_DISCREPANCY_LIST</a:t>
            </a:r>
          </a:p>
          <a:p>
            <a:pPr marL="800084" lvl="1" indent="-457200">
              <a:buFont typeface="Courier New" panose="02070309020205020404" pitchFamily="49" charset="0"/>
              <a:buChar char="o"/>
            </a:pPr>
            <a:r>
              <a:rPr lang="en-US" dirty="0"/>
              <a:t>	Shows discrepancies on Item Types with ‘unapplied’ 	amounts to the Customer Account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QCS_SF_FA_SA_APPLIED_DETAILS 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	Shows discrepancies between SF disbursements  	and FA disbursements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	Shows Item Types and what charges to which they   	applied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Formally known as CTC_SF_FINAID_REFUND_DETAILS </a:t>
            </a:r>
          </a:p>
          <a:p>
            <a:pPr marL="685165" lvl="1" indent="-342900"/>
            <a:endParaRPr lang="en-US" dirty="0"/>
          </a:p>
          <a:p>
            <a:pPr marL="685165" lvl="1" indent="-34290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47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D55C2A8-E510-5DD6-B70F-9804BFF66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699734"/>
            <a:ext cx="8630624" cy="4416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08811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/>
              <a:t>CTC_FA_SF_DISCREPANCY_LIST 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085" y="5213838"/>
            <a:ext cx="1837592" cy="11869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8215" y="5275385"/>
            <a:ext cx="1688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Unapplied </a:t>
            </a:r>
            <a:r>
              <a:rPr lang="en-US" sz="1200" b="1" dirty="0" err="1"/>
              <a:t>Amt</a:t>
            </a:r>
            <a:r>
              <a:rPr lang="en-US" sz="1200" b="1" dirty="0"/>
              <a:t> </a:t>
            </a:r>
            <a:r>
              <a:rPr lang="en-US" sz="1200" dirty="0"/>
              <a:t>is the outstanding amount that has not been posted to the Customer Account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26677" y="3332285"/>
            <a:ext cx="5081954" cy="20661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0032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608120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/>
              <a:t>REASONS WHY FUNDS MAY NOT HAVE APPLIED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828865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 dirty="0"/>
              <a:t>Book awards that were not fully spent on charges</a:t>
            </a:r>
          </a:p>
          <a:p>
            <a:r>
              <a:rPr lang="en-US" dirty="0"/>
              <a:t>Tuition Waivers where tuition amount was less than the FA award</a:t>
            </a:r>
          </a:p>
          <a:p>
            <a:r>
              <a:rPr lang="en-US" dirty="0"/>
              <a:t>Refund amount from student dropping classes and a No Refund Service Indicator exists, amounts need to be reduces in FA award page</a:t>
            </a:r>
          </a:p>
          <a:p>
            <a:pPr marL="685165" lvl="1" indent="-34290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001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60" y="1560958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err="1"/>
              <a:t>AddT’L</a:t>
            </a:r>
            <a:r>
              <a:rPr lang="en-US" dirty="0"/>
              <a:t> queries to assist in review of WHY payments did not apply to </a:t>
            </a:r>
            <a:r>
              <a:rPr lang="en-US" dirty="0" err="1"/>
              <a:t>CUStOMER</a:t>
            </a:r>
            <a:r>
              <a:rPr lang="en-US" dirty="0"/>
              <a:t> ACCOUNT charges</a:t>
            </a:r>
            <a:br>
              <a:rPr lang="en-US" dirty="0"/>
            </a:br>
            <a:r>
              <a:rPr lang="en-US" dirty="0"/>
              <a:t>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360" y="2304883"/>
            <a:ext cx="7886700" cy="3676886"/>
          </a:xfrm>
        </p:spPr>
        <p:txBody>
          <a:bodyPr lIns="91440" tIns="45720" rIns="91440" bIns="45720" anchor="t"/>
          <a:lstStyle/>
          <a:p>
            <a:pPr marL="685165" lvl="1" indent="-342900"/>
            <a:endParaRPr lang="en-US" dirty="0"/>
          </a:p>
          <a:p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6834" y="3181114"/>
            <a:ext cx="7886700" cy="3676886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1pPr>
            <a:lvl2pPr marL="3428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QCS_SF_CREDIT_BAL_NONREF</a:t>
            </a:r>
            <a:r>
              <a:rPr lang="en-US" dirty="0"/>
              <a:t> - Identifies students with a credit balance from nonrefundable item types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QCS_SF_ITM_TYPE_GL_INTERFACE </a:t>
            </a:r>
            <a:r>
              <a:rPr lang="en-US" dirty="0"/>
              <a:t>– Lists item-type set-up including charge priority, payment priority, etc.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63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189549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err="1"/>
              <a:t>QCS_SF_FA_sa_Applied_details</a:t>
            </a:r>
            <a:r>
              <a:rPr lang="en-US" dirty="0"/>
              <a:t> 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915491"/>
            <a:ext cx="8728911" cy="43667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15461" y="5143500"/>
            <a:ext cx="2048608" cy="12530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7008" y="5196254"/>
            <a:ext cx="1925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Default</a:t>
            </a:r>
            <a:r>
              <a:rPr lang="en-US" sz="1200" dirty="0"/>
              <a:t> row displays charges paid</a:t>
            </a:r>
          </a:p>
          <a:p>
            <a:endParaRPr lang="en-US" sz="1200" dirty="0"/>
          </a:p>
          <a:p>
            <a:r>
              <a:rPr lang="en-US" sz="1200" b="1" dirty="0"/>
              <a:t>Refund</a:t>
            </a:r>
            <a:r>
              <a:rPr lang="en-US" sz="1200" dirty="0"/>
              <a:t> displays the amount the student rec’d in a refund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64069" y="3604847"/>
            <a:ext cx="5046785" cy="15816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2664069" y="5046786"/>
            <a:ext cx="5055577" cy="723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4888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183153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518" y="1258798"/>
            <a:ext cx="8474964" cy="611619"/>
          </a:xfrm>
        </p:spPr>
        <p:txBody>
          <a:bodyPr lIns="91440" tIns="45720" rIns="91440" bIns="45720" anchor="t"/>
          <a:lstStyle/>
          <a:p>
            <a:r>
              <a:rPr lang="en-US" dirty="0"/>
              <a:t>MONTHLY CUST ACCOUNT </a:t>
            </a:r>
            <a:br>
              <a:rPr lang="en-US" dirty="0"/>
            </a:br>
            <a:r>
              <a:rPr lang="en-US" dirty="0"/>
              <a:t>Recon </a:t>
            </a:r>
            <a:r>
              <a:rPr lang="en-US" dirty="0" err="1"/>
              <a:t>QuerY</a:t>
            </a:r>
            <a:r>
              <a:rPr lang="en-US" dirty="0"/>
              <a:t>  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4518" y="2356254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 dirty="0"/>
              <a:t>QCS_FA_GRP_PAY 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	Shows Item Types paid which charges on students in 	a selected Student Group</a:t>
            </a:r>
          </a:p>
          <a:p>
            <a:pPr marL="685784" lvl="1" indent="-342900">
              <a:buFont typeface="Courier New" panose="02070309020205020404" pitchFamily="49" charset="0"/>
              <a:buChar char="o"/>
            </a:pPr>
            <a:r>
              <a:rPr lang="en-US" dirty="0"/>
              <a:t>   Ideal for Workforce Education and Veteran’s Benefits  	Reconciliation</a:t>
            </a:r>
          </a:p>
          <a:p>
            <a:pPr marL="685165" lvl="1" indent="-342900"/>
            <a:endParaRPr lang="en-US" dirty="0"/>
          </a:p>
          <a:p>
            <a:pPr marL="685165" lvl="1" indent="-342900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5580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1088115"/>
            <a:ext cx="7886700" cy="611619"/>
          </a:xfrm>
        </p:spPr>
        <p:txBody>
          <a:bodyPr lIns="91440" tIns="45720" rIns="91440" bIns="45720" anchor="t"/>
          <a:lstStyle/>
          <a:p>
            <a:r>
              <a:rPr lang="en-US" dirty="0" err="1"/>
              <a:t>QCS_fa_grp_PAY</a:t>
            </a:r>
            <a:r>
              <a:rPr lang="en-US" dirty="0"/>
              <a:t>  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A85CA416-3EAD-61FB-AD64-847A1436A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4" y="1699734"/>
            <a:ext cx="8711086" cy="44576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660B967-77F0-BB6B-FC6F-5253017F3BD8}"/>
              </a:ext>
            </a:extLst>
          </p:cNvPr>
          <p:cNvSpPr/>
          <p:nvPr/>
        </p:nvSpPr>
        <p:spPr>
          <a:xfrm>
            <a:off x="2773034" y="4839128"/>
            <a:ext cx="2048608" cy="1572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Review </a:t>
            </a:r>
            <a:r>
              <a:rPr lang="en-US" b="1" dirty="0">
                <a:solidFill>
                  <a:schemeClr val="tx1"/>
                </a:solidFill>
              </a:rPr>
              <a:t>Grant Amount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Payment Amount </a:t>
            </a:r>
            <a:r>
              <a:rPr lang="en-US" dirty="0">
                <a:solidFill>
                  <a:schemeClr val="tx1"/>
                </a:solidFill>
              </a:rPr>
              <a:t>columns – review </a:t>
            </a:r>
            <a:r>
              <a:rPr lang="en-US" b="1" dirty="0">
                <a:solidFill>
                  <a:schemeClr val="tx1"/>
                </a:solidFill>
              </a:rPr>
              <a:t>Payment Item Type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4E2E852-5B10-BAA6-B156-77F7006E6D7D}"/>
              </a:ext>
            </a:extLst>
          </p:cNvPr>
          <p:cNvCxnSpPr>
            <a:cxnSpLocks/>
          </p:cNvCxnSpPr>
          <p:nvPr/>
        </p:nvCxnSpPr>
        <p:spPr>
          <a:xfrm flipH="1" flipV="1">
            <a:off x="2311685" y="3524036"/>
            <a:ext cx="739740" cy="13150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277109-66E7-855E-8AA5-AD5BB9D021A4}"/>
              </a:ext>
            </a:extLst>
          </p:cNvPr>
          <p:cNvCxnSpPr>
            <a:cxnSpLocks/>
          </p:cNvCxnSpPr>
          <p:nvPr/>
        </p:nvCxnSpPr>
        <p:spPr>
          <a:xfrm flipV="1">
            <a:off x="4821642" y="3842535"/>
            <a:ext cx="1270935" cy="1315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319B1F-7686-6983-73F3-C22538C24536}"/>
              </a:ext>
            </a:extLst>
          </p:cNvPr>
          <p:cNvCxnSpPr>
            <a:cxnSpLocks/>
          </p:cNvCxnSpPr>
          <p:nvPr/>
        </p:nvCxnSpPr>
        <p:spPr>
          <a:xfrm flipV="1">
            <a:off x="4821642" y="3709575"/>
            <a:ext cx="2998177" cy="2444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64651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87784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You are now equipped with resources and tips for reconciling FA funds! </a:t>
            </a:r>
          </a:p>
          <a:p>
            <a:r>
              <a:rPr lang="en-US">
                <a:ea typeface="+mn-lt"/>
                <a:cs typeface="+mn-lt"/>
              </a:rPr>
              <a:t>Please refer to the </a:t>
            </a:r>
            <a:r>
              <a:rPr lang="en-US" err="1">
                <a:ea typeface="+mn-lt"/>
                <a:cs typeface="+mn-lt"/>
              </a:rPr>
              <a:t>ctcLink</a:t>
            </a:r>
            <a:r>
              <a:rPr lang="en-US">
                <a:ea typeface="+mn-lt"/>
                <a:cs typeface="+mn-lt"/>
              </a:rPr>
              <a:t> Reference Center for additional resource materials on today’s topics</a:t>
            </a:r>
          </a:p>
          <a:p>
            <a:r>
              <a:rPr lang="en-US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9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4935" y="3833963"/>
            <a:ext cx="8590753" cy="892149"/>
          </a:xfrm>
        </p:spPr>
        <p:txBody>
          <a:bodyPr lIns="91440" tIns="45720" rIns="91440" bIns="45720" anchor="t"/>
          <a:lstStyle/>
          <a:p>
            <a:br>
              <a:rPr lang="en-US" dirty="0"/>
            </a:br>
            <a:r>
              <a:rPr lang="en-US" dirty="0"/>
              <a:t>Fa-SF CUSTOMER ACCOUNT reconciliation refresher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4935" y="5570642"/>
            <a:ext cx="7428216" cy="511660"/>
          </a:xfrm>
        </p:spPr>
        <p:txBody>
          <a:bodyPr lIns="91440" tIns="45720" rIns="91440" bIns="45720" anchor="t"/>
          <a:lstStyle/>
          <a:p>
            <a:r>
              <a:rPr lang="en-US" dirty="0"/>
              <a:t>  </a:t>
            </a:r>
          </a:p>
          <a:p>
            <a:r>
              <a:rPr lang="en-US" dirty="0"/>
              <a:t>Kelly Forsberg, ctcLink Functional Trainer (Financial Aid) </a:t>
            </a:r>
          </a:p>
          <a:p>
            <a:r>
              <a:rPr lang="en-US" dirty="0"/>
              <a:t>December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6860" y="1329219"/>
            <a:ext cx="8336975" cy="797070"/>
          </a:xfrm>
        </p:spPr>
        <p:txBody>
          <a:bodyPr lIns="91440" tIns="45720" rIns="91440" bIns="45720" anchor="t"/>
          <a:lstStyle/>
          <a:p>
            <a:r>
              <a:rPr lang="en-US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536860" y="2126289"/>
            <a:ext cx="8336975" cy="375704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After this session, you should be able to:</a:t>
            </a:r>
          </a:p>
          <a:p>
            <a:r>
              <a:rPr lang="en-US" dirty="0"/>
              <a:t>Understand what to look out for in the Fund Roster</a:t>
            </a:r>
          </a:p>
          <a:p>
            <a:r>
              <a:rPr lang="en-US" dirty="0"/>
              <a:t>Find and work examples in the following queries:</a:t>
            </a:r>
          </a:p>
          <a:p>
            <a:pPr lvl="1"/>
            <a:r>
              <a:rPr lang="en-US" dirty="0"/>
              <a:t>CTC_FA_DISCREPANCY_LIST</a:t>
            </a:r>
          </a:p>
          <a:p>
            <a:pPr lvl="1"/>
            <a:r>
              <a:rPr lang="en-US" dirty="0"/>
              <a:t>QCS_SF_FA_SA_APPLIED_DETAILS  </a:t>
            </a:r>
          </a:p>
          <a:p>
            <a:pPr lvl="1"/>
            <a:r>
              <a:rPr lang="en-US" dirty="0"/>
              <a:t>QCS_FA_GRP_PAY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6" y="238141"/>
            <a:ext cx="8534392" cy="786457"/>
          </a:xfrm>
        </p:spPr>
        <p:txBody>
          <a:bodyPr lIns="91440" tIns="45720" rIns="91440" bIns="45720" anchor="t"/>
          <a:lstStyle/>
          <a:p>
            <a:r>
              <a:rPr lang="en-US" dirty="0"/>
              <a:t>Aid year reconciliation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89815"/>
            <a:ext cx="8336975" cy="5151214"/>
          </a:xfrm>
        </p:spPr>
        <p:txBody>
          <a:bodyPr lIns="91440" tIns="45720" rIns="91440" bIns="45720" anchor="t"/>
          <a:lstStyle/>
          <a:p>
            <a:r>
              <a:rPr lang="en-US" dirty="0"/>
              <a:t>FUND ROSTER Report / Query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CTC_FA920 (query) and FA920 (BI Report)</a:t>
            </a:r>
          </a:p>
          <a:p>
            <a:pPr lvl="1"/>
            <a:r>
              <a:rPr lang="en-US" dirty="0"/>
              <a:t>Shows Offer/Accept/Authorized/Disbursed amounts</a:t>
            </a:r>
          </a:p>
          <a:p>
            <a:pPr lvl="1"/>
            <a:r>
              <a:rPr lang="en-US" dirty="0"/>
              <a:t>High-level recon report</a:t>
            </a:r>
          </a:p>
          <a:p>
            <a:pPr lvl="1"/>
            <a:r>
              <a:rPr lang="en-US" dirty="0"/>
              <a:t>Details in the </a:t>
            </a:r>
            <a:r>
              <a:rPr lang="en-US" dirty="0">
                <a:hlinkClick r:id="rId3"/>
              </a:rPr>
              <a:t>Fund Management Process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29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28C4F3A-1B63-C012-5890-8DB3BCB189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2" y="1670424"/>
            <a:ext cx="8672440" cy="4221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6" y="238141"/>
            <a:ext cx="8534392" cy="786457"/>
          </a:xfrm>
        </p:spPr>
        <p:txBody>
          <a:bodyPr lIns="91440" tIns="45720" rIns="91440" bIns="45720" anchor="t"/>
          <a:lstStyle/>
          <a:p>
            <a:r>
              <a:rPr lang="en-US" dirty="0"/>
              <a:t>Reconciliation 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2" y="832207"/>
            <a:ext cx="8534393" cy="5308822"/>
          </a:xfrm>
        </p:spPr>
        <p:txBody>
          <a:bodyPr lIns="91440" tIns="45720" rIns="91440" bIns="45720" anchor="t"/>
          <a:lstStyle/>
          <a:p>
            <a:r>
              <a:rPr lang="en-US" dirty="0"/>
              <a:t>FUND ROSTER </a:t>
            </a:r>
          </a:p>
          <a:p>
            <a:pPr lvl="1"/>
            <a:r>
              <a:rPr lang="en-US" dirty="0"/>
              <a:t>FA920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296251" y="96575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Fund Management &gt; Fund Roster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64467" y="4967372"/>
            <a:ext cx="4192048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3764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i="1" u="sng" dirty="0"/>
              <a:t>Note:</a:t>
            </a:r>
            <a:r>
              <a:rPr lang="en-US" b="1" i="1" dirty="0"/>
              <a:t>  </a:t>
            </a:r>
            <a:r>
              <a:rPr lang="en-US" dirty="0"/>
              <a:t>Create </a:t>
            </a:r>
            <a:r>
              <a:rPr lang="en-US" b="1" dirty="0"/>
              <a:t>Run Control ID </a:t>
            </a:r>
            <a:r>
              <a:rPr lang="en-US" dirty="0"/>
              <a:t>in the </a:t>
            </a:r>
            <a:r>
              <a:rPr lang="en-US" b="1" dirty="0"/>
              <a:t>Financial Aid </a:t>
            </a:r>
            <a:r>
              <a:rPr lang="en-US" dirty="0"/>
              <a:t>page and run it, so that you can run this process in </a:t>
            </a:r>
            <a:r>
              <a:rPr lang="en-US" b="1" dirty="0"/>
              <a:t>Schedule Queries </a:t>
            </a:r>
            <a:r>
              <a:rPr lang="en-US" dirty="0"/>
              <a:t>to review in an excel doc.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07421" y="1618593"/>
            <a:ext cx="483476" cy="33487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6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5" y="184749"/>
            <a:ext cx="8534392" cy="786457"/>
          </a:xfrm>
        </p:spPr>
        <p:txBody>
          <a:bodyPr/>
          <a:lstStyle/>
          <a:p>
            <a:r>
              <a:rPr lang="en-US" dirty="0"/>
              <a:t>Reconciliation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4" y="780836"/>
            <a:ext cx="8534392" cy="5360193"/>
          </a:xfrm>
        </p:spPr>
        <p:txBody>
          <a:bodyPr lIns="91440" tIns="45720" rIns="91440" bIns="45720" anchor="t"/>
          <a:lstStyle/>
          <a:p>
            <a:r>
              <a:rPr lang="en-US" dirty="0"/>
              <a:t>FUND ROSTER – FA920 RPT</a:t>
            </a:r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0C623173-7421-27A9-8C49-4C00CC0E4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92057"/>
            <a:ext cx="7459230" cy="52811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447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7486" y="184935"/>
            <a:ext cx="8534392" cy="839663"/>
          </a:xfrm>
        </p:spPr>
        <p:txBody>
          <a:bodyPr/>
          <a:lstStyle/>
          <a:p>
            <a:r>
              <a:rPr lang="en-US" dirty="0"/>
              <a:t>Reconciliation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2122" y="780836"/>
            <a:ext cx="8534393" cy="5360193"/>
          </a:xfrm>
        </p:spPr>
        <p:txBody>
          <a:bodyPr/>
          <a:lstStyle/>
          <a:p>
            <a:r>
              <a:rPr lang="en-US" dirty="0"/>
              <a:t>FUND ROSTER - SCHEDULE QUERIES CTC_FA920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0D75353-CAC0-35A9-AB0F-9C4466FE6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365586"/>
            <a:ext cx="8637602" cy="39050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794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2849" y="195209"/>
            <a:ext cx="8569029" cy="829389"/>
          </a:xfrm>
        </p:spPr>
        <p:txBody>
          <a:bodyPr/>
          <a:lstStyle/>
          <a:p>
            <a:r>
              <a:rPr lang="en-US" dirty="0"/>
              <a:t>Reconciliation process cont’d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6" y="770562"/>
            <a:ext cx="8569029" cy="5370467"/>
          </a:xfrm>
        </p:spPr>
        <p:txBody>
          <a:bodyPr/>
          <a:lstStyle/>
          <a:p>
            <a:r>
              <a:rPr lang="en-US" dirty="0"/>
              <a:t>FUND ROSTER – SCHEDULE QUERY CTC_FA920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8F7115CC-03CA-FDD6-7E0C-805EABF3B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" y="1428108"/>
            <a:ext cx="8695788" cy="44792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A48FE-E343-2DF4-12C2-7DD5CBBCB41C}"/>
              </a:ext>
            </a:extLst>
          </p:cNvPr>
          <p:cNvSpPr txBox="1"/>
          <p:nvPr/>
        </p:nvSpPr>
        <p:spPr>
          <a:xfrm>
            <a:off x="287485" y="5625773"/>
            <a:ext cx="86957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columns </a:t>
            </a:r>
            <a:r>
              <a:rPr lang="en-US" b="1" dirty="0"/>
              <a:t>M</a:t>
            </a:r>
            <a:r>
              <a:rPr lang="en-US" dirty="0"/>
              <a:t>, </a:t>
            </a:r>
            <a:r>
              <a:rPr lang="en-US" b="1" dirty="0"/>
              <a:t>N</a:t>
            </a:r>
            <a:r>
              <a:rPr lang="en-US" dirty="0"/>
              <a:t>, </a:t>
            </a:r>
            <a:r>
              <a:rPr lang="en-US" b="1" dirty="0"/>
              <a:t>O</a:t>
            </a:r>
            <a:r>
              <a:rPr lang="en-US" dirty="0"/>
              <a:t>, </a:t>
            </a:r>
            <a:r>
              <a:rPr lang="en-US" b="1" dirty="0"/>
              <a:t>P</a:t>
            </a:r>
            <a:r>
              <a:rPr lang="en-US" dirty="0"/>
              <a:t>, find your row differences by using a VLOOKUP or other comparison tool, and you can also Sum the totals to see how much you’re off.  The goal is to match all totals in columns </a:t>
            </a:r>
            <a:r>
              <a:rPr lang="en-US" b="1" dirty="0"/>
              <a:t>M</a:t>
            </a:r>
            <a:r>
              <a:rPr lang="en-US" dirty="0"/>
              <a:t>, </a:t>
            </a:r>
            <a:r>
              <a:rPr lang="en-US" b="1" dirty="0"/>
              <a:t>N</a:t>
            </a:r>
            <a:r>
              <a:rPr lang="en-US" dirty="0"/>
              <a:t>, </a:t>
            </a:r>
            <a:r>
              <a:rPr lang="en-US" b="1" dirty="0"/>
              <a:t>O</a:t>
            </a:r>
            <a:r>
              <a:rPr lang="en-US" dirty="0"/>
              <a:t>, </a:t>
            </a:r>
            <a:r>
              <a:rPr lang="en-US" b="1" dirty="0"/>
              <a:t>P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742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25009203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41F08EC50F39428B1D68F816E85FF6" ma:contentTypeVersion="10" ma:contentTypeDescription="Create a new document." ma:contentTypeScope="" ma:versionID="7a3c407e42e1a0f853da912f8469d0cc">
  <xsd:schema xmlns:xsd="http://www.w3.org/2001/XMLSchema" xmlns:xs="http://www.w3.org/2001/XMLSchema" xmlns:p="http://schemas.microsoft.com/office/2006/metadata/properties" xmlns:ns2="87e4b8a5-58cc-406c-bce5-a4757a0e295f" targetNamespace="http://schemas.microsoft.com/office/2006/metadata/properties" ma:root="true" ma:fieldsID="01a7ef136148b0bd24d8e6524a96b505" ns2:_="">
    <xsd:import namespace="87e4b8a5-58cc-406c-bce5-a4757a0e29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e4b8a5-58cc-406c-bce5-a4757a0e2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87e4b8a5-58cc-406c-bce5-a4757a0e295f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6E9C26-BA0F-494C-8DAA-45C789FCC3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e4b8a5-58cc-406c-bce5-a4757a0e29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1077</TotalTime>
  <Words>652</Words>
  <Application>Microsoft Office PowerPoint</Application>
  <PresentationFormat>On-screen Show (4:3)</PresentationFormat>
  <Paragraphs>95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Fira Sans</vt:lpstr>
      <vt:lpstr>Franklin Gothic Book</vt:lpstr>
      <vt:lpstr>Franklin Gothic Medium</vt:lpstr>
      <vt:lpstr>Office Theme</vt:lpstr>
      <vt:lpstr>PowerPoint Presentation</vt:lpstr>
      <vt:lpstr> Fa-SF CUSTOMER ACCOUNT reconciliation refresher</vt:lpstr>
      <vt:lpstr>Objectives</vt:lpstr>
      <vt:lpstr>Aid year reconciliation</vt:lpstr>
      <vt:lpstr>Reconciliation cont’d</vt:lpstr>
      <vt:lpstr>Reconciliation process cont’d</vt:lpstr>
      <vt:lpstr>Reconciliation process cont’d</vt:lpstr>
      <vt:lpstr>Reconciliation process cont’d</vt:lpstr>
      <vt:lpstr>PowerPoint Presentation</vt:lpstr>
      <vt:lpstr>Weekly CUST ACCOUNT Reconciliation Queries  </vt:lpstr>
      <vt:lpstr>CTC_FA_SF_DISCREPANCY_LIST  </vt:lpstr>
      <vt:lpstr>REASONS WHY FUNDS MAY NOT HAVE APPLIED </vt:lpstr>
      <vt:lpstr>AddT’L queries to assist in review of WHY payments did not apply to CUStOMER ACCOUNT charges  </vt:lpstr>
      <vt:lpstr>QCS_SF_FA_sa_Applied_details  </vt:lpstr>
      <vt:lpstr>PowerPoint Presentation</vt:lpstr>
      <vt:lpstr>MONTHLY CUST ACCOUNT  Recon QuerY  </vt:lpstr>
      <vt:lpstr>QCS_fa_grp_PAY  </vt:lpstr>
      <vt:lpstr>PowerPoint Presentation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38</cp:revision>
  <dcterms:created xsi:type="dcterms:W3CDTF">2019-02-17T19:57:33Z</dcterms:created>
  <dcterms:modified xsi:type="dcterms:W3CDTF">2023-12-04T22:54:58Z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0x0101009441F08EC50F39428B1D68F816E85FF6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