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5.xml" ContentType="application/vnd.openxmlformats-officedocument.presentationml.tags+xml"/>
  <Override PartName="/ppt/notesSlides/notesSlide27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9"/>
  </p:notesMasterIdLst>
  <p:handoutMasterIdLst>
    <p:handoutMasterId r:id="rId40"/>
  </p:handoutMasterIdLst>
  <p:sldIdLst>
    <p:sldId id="256" r:id="rId6"/>
    <p:sldId id="259" r:id="rId7"/>
    <p:sldId id="262" r:id="rId8"/>
    <p:sldId id="723" r:id="rId9"/>
    <p:sldId id="727" r:id="rId10"/>
    <p:sldId id="731" r:id="rId11"/>
    <p:sldId id="751" r:id="rId12"/>
    <p:sldId id="728" r:id="rId13"/>
    <p:sldId id="732" r:id="rId14"/>
    <p:sldId id="733" r:id="rId15"/>
    <p:sldId id="734" r:id="rId16"/>
    <p:sldId id="736" r:id="rId17"/>
    <p:sldId id="735" r:id="rId18"/>
    <p:sldId id="737" r:id="rId19"/>
    <p:sldId id="738" r:id="rId20"/>
    <p:sldId id="752" r:id="rId21"/>
    <p:sldId id="694" r:id="rId22"/>
    <p:sldId id="739" r:id="rId23"/>
    <p:sldId id="696" r:id="rId24"/>
    <p:sldId id="740" r:id="rId25"/>
    <p:sldId id="741" r:id="rId26"/>
    <p:sldId id="742" r:id="rId27"/>
    <p:sldId id="744" r:id="rId28"/>
    <p:sldId id="745" r:id="rId29"/>
    <p:sldId id="746" r:id="rId30"/>
    <p:sldId id="747" r:id="rId31"/>
    <p:sldId id="748" r:id="rId32"/>
    <p:sldId id="749" r:id="rId33"/>
    <p:sldId id="720" r:id="rId34"/>
    <p:sldId id="721" r:id="rId35"/>
    <p:sldId id="750" r:id="rId36"/>
    <p:sldId id="281" r:id="rId37"/>
    <p:sldId id="730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8645" autoAdjust="0"/>
  </p:normalViewPr>
  <p:slideViewPr>
    <p:cSldViewPr snapToGrid="0">
      <p:cViewPr varScale="1">
        <p:scale>
          <a:sx n="101" d="100"/>
          <a:sy n="101" d="100"/>
        </p:scale>
        <p:origin x="2040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2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27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58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25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0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3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9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19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11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3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5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3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79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87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2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2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83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7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0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3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11/14/2023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11/14/2023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0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11/14/2023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11/14/2023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11/14/2023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11/14/2023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11/14/2023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11/14/2023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11/14/2023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11/14/2023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SBCTC PELL REPORT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PELL STUDENT DISCREPANCY REPORT 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0" y="1512258"/>
            <a:ext cx="7037896" cy="5227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582220" y="1512258"/>
            <a:ext cx="1378163" cy="5047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Student Discrepancy Report B </a:t>
            </a:r>
            <a:r>
              <a:rPr lang="en-US" sz="1400" dirty="0"/>
              <a:t>compares PS data and COD data for each term.  </a:t>
            </a:r>
          </a:p>
          <a:p>
            <a:endParaRPr lang="en-US" sz="1400" dirty="0"/>
          </a:p>
          <a:p>
            <a:r>
              <a:rPr lang="en-US" sz="1400" dirty="0"/>
              <a:t>This report contains the same three sections as </a:t>
            </a:r>
            <a:r>
              <a:rPr lang="en-US" sz="1400" b="1" dirty="0"/>
              <a:t>Report A</a:t>
            </a:r>
            <a:r>
              <a:rPr lang="en-US" sz="1400" dirty="0"/>
              <a:t>, but the Disbursed Pell Awards per term are pulled from Award page, and from the Pell Disbursement tab on Manage Pell Payment page. </a:t>
            </a:r>
          </a:p>
        </p:txBody>
      </p:sp>
    </p:spTree>
    <p:extLst>
      <p:ext uri="{BB962C8B-B14F-4D97-AF65-F5344CB8AC3E}">
        <p14:creationId xmlns:p14="http://schemas.microsoft.com/office/powerpoint/2010/main" val="347761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PROCESSING </a:t>
            </a:r>
          </a:p>
          <a:p>
            <a:pPr marL="0" indent="0" algn="ctr">
              <a:buNone/>
            </a:pPr>
            <a:r>
              <a:rPr lang="en-US" sz="4000" b="1" dirty="0"/>
              <a:t>PELL STATEMENT </a:t>
            </a:r>
          </a:p>
          <a:p>
            <a:pPr marL="0" indent="0" algn="ctr">
              <a:buNone/>
            </a:pPr>
            <a:r>
              <a:rPr lang="en-US" sz="4000" b="1" dirty="0"/>
              <a:t>OF ACCOUNTS FILE</a:t>
            </a:r>
          </a:p>
        </p:txBody>
      </p:sp>
    </p:spTree>
    <p:extLst>
      <p:ext uri="{BB962C8B-B14F-4D97-AF65-F5344CB8AC3E}">
        <p14:creationId xmlns:p14="http://schemas.microsoft.com/office/powerpoint/2010/main" val="322778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F3830E4-02D0-E596-6FE1-DC105B5F2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1" y="1440647"/>
            <a:ext cx="8411052" cy="4098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pell</a:t>
            </a:r>
            <a:r>
              <a:rPr lang="en-US" dirty="0"/>
              <a:t> STATEMNT OF ACCT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UPLOAD PGAS FILE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0185" y="5016405"/>
            <a:ext cx="298825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</a:t>
            </a:r>
            <a:r>
              <a:rPr lang="en-US" dirty="0" err="1"/>
              <a:t>pgas</a:t>
            </a:r>
            <a:r>
              <a:rPr lang="en-US" dirty="0"/>
              <a:t> file from where you saved it on your network drive or desktop, and Upload it </a:t>
            </a:r>
          </a:p>
        </p:txBody>
      </p:sp>
    </p:spTree>
    <p:extLst>
      <p:ext uri="{BB962C8B-B14F-4D97-AF65-F5344CB8AC3E}">
        <p14:creationId xmlns:p14="http://schemas.microsoft.com/office/powerpoint/2010/main" val="205129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796502" cy="786457"/>
          </a:xfrm>
        </p:spPr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pell</a:t>
            </a:r>
            <a:r>
              <a:rPr lang="en-US" dirty="0"/>
              <a:t> STATEMNT OF ACCT FILE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6700B4E-58FC-B97E-3CEA-DB06462CD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514417"/>
            <a:ext cx="8590410" cy="3238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IMPORT PGAS FILE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Import Federal Data Files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46" y="5283035"/>
            <a:ext cx="29882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Tip!  </a:t>
            </a:r>
            <a:r>
              <a:rPr lang="en-US" dirty="0"/>
              <a:t>Copy and paste your file path and file name from the upload/download page</a:t>
            </a:r>
          </a:p>
        </p:txBody>
      </p:sp>
    </p:spTree>
    <p:extLst>
      <p:ext uri="{BB962C8B-B14F-4D97-AF65-F5344CB8AC3E}">
        <p14:creationId xmlns:p14="http://schemas.microsoft.com/office/powerpoint/2010/main" val="193138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7" y="294198"/>
            <a:ext cx="8767927" cy="786457"/>
          </a:xfrm>
        </p:spPr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pell</a:t>
            </a:r>
            <a:r>
              <a:rPr lang="en-US" dirty="0"/>
              <a:t> STATEMENT OF ACCT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STMNT OF ACCT SUMMARY</a:t>
            </a: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1E827A9-612D-47E9-A42D-988AE2FA4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8" y="1403156"/>
            <a:ext cx="8145341" cy="54086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Pell Payment &gt; Cash Management Reports &gt; Review Statement of Account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5191" y="3446267"/>
            <a:ext cx="2700775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Review the previous obligation amount and the current obligation amount – note that the </a:t>
            </a:r>
            <a:r>
              <a:rPr lang="en-US" sz="1600" b="1" dirty="0"/>
              <a:t>Total Obligation Adj Amount </a:t>
            </a:r>
            <a:r>
              <a:rPr lang="en-US" sz="1600" dirty="0"/>
              <a:t>is $2465 in this example.</a:t>
            </a:r>
          </a:p>
          <a:p>
            <a:endParaRPr lang="en-US" sz="1600" dirty="0"/>
          </a:p>
          <a:p>
            <a:r>
              <a:rPr lang="en-US" sz="1600" dirty="0"/>
              <a:t>Next, review the </a:t>
            </a:r>
            <a:r>
              <a:rPr lang="en-US" sz="1600" b="1" dirty="0"/>
              <a:t>Statement of Account Detail </a:t>
            </a:r>
            <a:r>
              <a:rPr lang="en-US" sz="1600" dirty="0"/>
              <a:t>tab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10F099-41E6-B769-28E6-C86075DC3A1F}"/>
              </a:ext>
            </a:extLst>
          </p:cNvPr>
          <p:cNvCxnSpPr/>
          <p:nvPr/>
        </p:nvCxnSpPr>
        <p:spPr>
          <a:xfrm flipH="1" flipV="1">
            <a:off x="3562350" y="4295775"/>
            <a:ext cx="2432841" cy="371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60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AD9AF36-4E12-946F-D365-D915F29A0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5" y="1418703"/>
            <a:ext cx="8628208" cy="4820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pell</a:t>
            </a:r>
            <a:r>
              <a:rPr lang="en-US" dirty="0"/>
              <a:t> STATEMNT OF ACCT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6" y="893379"/>
            <a:ext cx="8604269" cy="5247648"/>
          </a:xfrm>
        </p:spPr>
        <p:txBody>
          <a:bodyPr/>
          <a:lstStyle/>
          <a:p>
            <a:r>
              <a:rPr lang="en-US" dirty="0"/>
              <a:t>STATEMNT OF ACCT DETAIL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1103" y="3543807"/>
            <a:ext cx="2700775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b="1" dirty="0"/>
              <a:t>Statement of Acct Detail </a:t>
            </a:r>
            <a:r>
              <a:rPr lang="en-US" sz="1600" dirty="0"/>
              <a:t>shows that there is an </a:t>
            </a:r>
            <a:r>
              <a:rPr lang="en-US" sz="1600" b="1" dirty="0"/>
              <a:t>Adjustment Amount </a:t>
            </a:r>
            <a:r>
              <a:rPr lang="en-US" sz="1600" dirty="0"/>
              <a:t>needed, which is a </a:t>
            </a:r>
            <a:r>
              <a:rPr lang="en-US" sz="1600" b="1" dirty="0"/>
              <a:t>Negative Amt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Should this money be returned to ED or drawn down?</a:t>
            </a:r>
          </a:p>
        </p:txBody>
      </p:sp>
    </p:spTree>
    <p:extLst>
      <p:ext uri="{BB962C8B-B14F-4D97-AF65-F5344CB8AC3E}">
        <p14:creationId xmlns:p14="http://schemas.microsoft.com/office/powerpoint/2010/main" val="3760870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pell</a:t>
            </a:r>
            <a:r>
              <a:rPr lang="en-US" dirty="0"/>
              <a:t> STATEMNT OF ACCT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6" y="893379"/>
            <a:ext cx="8604269" cy="5247648"/>
          </a:xfrm>
        </p:spPr>
        <p:txBody>
          <a:bodyPr/>
          <a:lstStyle/>
          <a:p>
            <a:r>
              <a:rPr lang="en-US" dirty="0"/>
              <a:t>PELL HEADER TAB – PELL BATCH ID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43EE1C3-7120-12F8-D84F-AFE56A2B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31842"/>
            <a:ext cx="8484901" cy="5247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6056" y="3364055"/>
            <a:ext cx="270077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Copy the Pell Batch ID because you will use it in the next step to print the Pell Statement of Account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A9666F-7B72-4996-05C9-0ABE3DEAEF44}"/>
              </a:ext>
            </a:extLst>
          </p:cNvPr>
          <p:cNvCxnSpPr/>
          <p:nvPr/>
        </p:nvCxnSpPr>
        <p:spPr>
          <a:xfrm flipH="1" flipV="1">
            <a:off x="4419600" y="3517203"/>
            <a:ext cx="1676456" cy="111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884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PRINT PELL </a:t>
            </a:r>
          </a:p>
          <a:p>
            <a:pPr marL="0" indent="0" algn="ctr">
              <a:buNone/>
            </a:pPr>
            <a:r>
              <a:rPr lang="en-US" sz="4000" b="1" dirty="0"/>
              <a:t>STATEMENT OF </a:t>
            </a:r>
          </a:p>
          <a:p>
            <a:pPr marL="0" indent="0" algn="ctr">
              <a:buNone/>
            </a:pPr>
            <a:r>
              <a:rPr lang="en-US" sz="4000" b="1" dirty="0"/>
              <a:t>ACCOUNT</a:t>
            </a:r>
          </a:p>
        </p:txBody>
      </p:sp>
    </p:spTree>
    <p:extLst>
      <p:ext uri="{BB962C8B-B14F-4D97-AF65-F5344CB8AC3E}">
        <p14:creationId xmlns:p14="http://schemas.microsoft.com/office/powerpoint/2010/main" val="345485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PRINT PELL STATEMENT OF ACCOUNT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EC99F28-90F1-CADD-74F7-16BF952C3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69655"/>
            <a:ext cx="8770578" cy="32452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PELL ESOA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Pell Payment &gt; Cash Management Reports &gt; Print Grant ESOA</a:t>
            </a:r>
          </a:p>
        </p:txBody>
      </p:sp>
    </p:spTree>
    <p:extLst>
      <p:ext uri="{BB962C8B-B14F-4D97-AF65-F5344CB8AC3E}">
        <p14:creationId xmlns:p14="http://schemas.microsoft.com/office/powerpoint/2010/main" val="71354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PRINT PELL STATEMENT OF ACCOUNT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PELL ESOA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992FF-EEF9-1490-BC03-613071318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448184"/>
            <a:ext cx="4850254" cy="5183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37689" y="1952371"/>
            <a:ext cx="270077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Use this report to work with Finance to process cash receipts (draw downs) or to </a:t>
            </a:r>
            <a:r>
              <a:rPr lang="en-US" sz="1600" dirty="0" err="1"/>
              <a:t>deobligate</a:t>
            </a:r>
            <a:r>
              <a:rPr lang="en-US" sz="1600" dirty="0"/>
              <a:t> funds</a:t>
            </a:r>
          </a:p>
        </p:txBody>
      </p:sp>
    </p:spTree>
    <p:extLst>
      <p:ext uri="{BB962C8B-B14F-4D97-AF65-F5344CB8AC3E}">
        <p14:creationId xmlns:p14="http://schemas.microsoft.com/office/powerpoint/2010/main" val="18449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3873648"/>
            <a:ext cx="8542885" cy="999259"/>
          </a:xfrm>
        </p:spPr>
        <p:txBody>
          <a:bodyPr/>
          <a:lstStyle/>
          <a:p>
            <a:r>
              <a:rPr lang="en-US" dirty="0"/>
              <a:t>PELL RECONCILIATION REFRESHER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328746"/>
            <a:ext cx="6430306" cy="1400114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November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PROCESSING PELL </a:t>
            </a:r>
          </a:p>
          <a:p>
            <a:pPr marL="0" indent="0" algn="ctr">
              <a:buNone/>
            </a:pPr>
            <a:r>
              <a:rPr lang="en-US" sz="4000" b="1" dirty="0"/>
              <a:t>SCHOOL ACCOUNT </a:t>
            </a:r>
          </a:p>
          <a:p>
            <a:pPr marL="0" indent="0" algn="ctr">
              <a:buNone/>
            </a:pPr>
            <a:r>
              <a:rPr lang="en-US" sz="4000" b="1" dirty="0"/>
              <a:t>STATEMENT </a:t>
            </a:r>
          </a:p>
          <a:p>
            <a:pPr marL="0" indent="0" algn="ctr">
              <a:buNone/>
            </a:pPr>
            <a:r>
              <a:rPr lang="en-US" sz="4000" b="1" dirty="0"/>
              <a:t>FILES</a:t>
            </a:r>
          </a:p>
        </p:txBody>
      </p:sp>
    </p:spTree>
    <p:extLst>
      <p:ext uri="{BB962C8B-B14F-4D97-AF65-F5344CB8AC3E}">
        <p14:creationId xmlns:p14="http://schemas.microsoft.com/office/powerpoint/2010/main" val="517197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pell</a:t>
            </a:r>
            <a:r>
              <a:rPr lang="en-US" dirty="0"/>
              <a:t> </a:t>
            </a:r>
            <a:r>
              <a:rPr lang="en-US" dirty="0" err="1"/>
              <a:t>sas</a:t>
            </a:r>
            <a:r>
              <a:rPr lang="en-US" dirty="0"/>
              <a:t>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UPLOAD PGSM FILE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D4096FA-EA0C-1AED-CBD2-9687A3E39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408896"/>
            <a:ext cx="8521468" cy="4172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Files</a:t>
            </a:r>
          </a:p>
        </p:txBody>
      </p:sp>
    </p:spTree>
    <p:extLst>
      <p:ext uri="{BB962C8B-B14F-4D97-AF65-F5344CB8AC3E}">
        <p14:creationId xmlns:p14="http://schemas.microsoft.com/office/powerpoint/2010/main" val="4165809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pell</a:t>
            </a:r>
            <a:r>
              <a:rPr lang="en-US" dirty="0"/>
              <a:t> </a:t>
            </a:r>
            <a:r>
              <a:rPr lang="en-US" dirty="0" err="1"/>
              <a:t>sas</a:t>
            </a:r>
            <a:r>
              <a:rPr lang="en-US" dirty="0"/>
              <a:t>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IMPORT SAS FILES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365AC4-FDB9-1082-7CFB-964CBB21A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5" y="1472740"/>
            <a:ext cx="8711141" cy="4185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Pell Payment &gt; Cash Management Reports &gt; SAS Reports &gt; Import SAS Files</a:t>
            </a:r>
          </a:p>
        </p:txBody>
      </p:sp>
    </p:spTree>
    <p:extLst>
      <p:ext uri="{BB962C8B-B14F-4D97-AF65-F5344CB8AC3E}">
        <p14:creationId xmlns:p14="http://schemas.microsoft.com/office/powerpoint/2010/main" val="1871192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8" y="1444461"/>
            <a:ext cx="8592438" cy="3508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pell</a:t>
            </a:r>
            <a:r>
              <a:rPr lang="en-US" dirty="0"/>
              <a:t> </a:t>
            </a:r>
            <a:r>
              <a:rPr lang="en-US" dirty="0" err="1"/>
              <a:t>sas</a:t>
            </a:r>
            <a:r>
              <a:rPr lang="en-US" dirty="0"/>
              <a:t>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CASH SUMMARY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Pell Payment &gt; Cash Management Reports &gt; SAS Reports &gt; Review Pell SAS Summary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A1F48F-AA5C-6F1A-9A9F-8EC3A3F5655C}"/>
              </a:ext>
            </a:extLst>
          </p:cNvPr>
          <p:cNvSpPr txBox="1"/>
          <p:nvPr/>
        </p:nvSpPr>
        <p:spPr>
          <a:xfrm>
            <a:off x="4701612" y="5622913"/>
            <a:ext cx="432435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Cash Summary Type:</a:t>
            </a:r>
          </a:p>
          <a:p>
            <a:r>
              <a:rPr lang="en-US" b="1" dirty="0"/>
              <a:t>Y1</a:t>
            </a:r>
            <a:r>
              <a:rPr lang="en-US" dirty="0"/>
              <a:t> = Year-To-Date Cash Summary Total </a:t>
            </a:r>
          </a:p>
          <a:p>
            <a:r>
              <a:rPr lang="en-US" b="1" dirty="0"/>
              <a:t>T1</a:t>
            </a:r>
            <a:r>
              <a:rPr lang="en-US" dirty="0"/>
              <a:t> = Monthly Cash Summary Total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F3F069-AD04-0D4E-EDDC-388F141A5DCA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1371599" y="3493107"/>
            <a:ext cx="3330013" cy="2591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6DBC99-DA28-39D6-FF14-4493E5DF646C}"/>
              </a:ext>
            </a:extLst>
          </p:cNvPr>
          <p:cNvCxnSpPr>
            <a:cxnSpLocks/>
          </p:cNvCxnSpPr>
          <p:nvPr/>
        </p:nvCxnSpPr>
        <p:spPr>
          <a:xfrm flipH="1" flipV="1">
            <a:off x="1371600" y="3705225"/>
            <a:ext cx="3330011" cy="2628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C789C4D-B456-C393-E8B8-266BF6EF78F6}"/>
              </a:ext>
            </a:extLst>
          </p:cNvPr>
          <p:cNvSpPr txBox="1"/>
          <p:nvPr/>
        </p:nvSpPr>
        <p:spPr>
          <a:xfrm>
            <a:off x="4701612" y="4781863"/>
            <a:ext cx="419014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NAPD </a:t>
            </a:r>
            <a:r>
              <a:rPr lang="en-US" dirty="0"/>
              <a:t>= Net Accepted and Posted Disbursement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647D1D-DFC3-4BDD-9D81-8D18FC5F57F7}"/>
              </a:ext>
            </a:extLst>
          </p:cNvPr>
          <p:cNvCxnSpPr/>
          <p:nvPr/>
        </p:nvCxnSpPr>
        <p:spPr>
          <a:xfrm flipV="1">
            <a:off x="5296252" y="3429000"/>
            <a:ext cx="1218848" cy="13528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573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5" y="1472741"/>
            <a:ext cx="8724139" cy="3299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pell</a:t>
            </a:r>
            <a:r>
              <a:rPr lang="en-US" dirty="0"/>
              <a:t> </a:t>
            </a:r>
            <a:r>
              <a:rPr lang="en-US" dirty="0" err="1"/>
              <a:t>sas</a:t>
            </a:r>
            <a:r>
              <a:rPr lang="en-US" dirty="0"/>
              <a:t>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DISBURSEMENT LEVEL</a:t>
            </a:r>
          </a:p>
        </p:txBody>
      </p:sp>
    </p:spTree>
    <p:extLst>
      <p:ext uri="{BB962C8B-B14F-4D97-AF65-F5344CB8AC3E}">
        <p14:creationId xmlns:p14="http://schemas.microsoft.com/office/powerpoint/2010/main" val="4115769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pell</a:t>
            </a:r>
            <a:r>
              <a:rPr lang="en-US" dirty="0"/>
              <a:t> </a:t>
            </a:r>
            <a:r>
              <a:rPr lang="en-US" dirty="0" err="1"/>
              <a:t>sas</a:t>
            </a:r>
            <a:r>
              <a:rPr lang="en-US" dirty="0"/>
              <a:t>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GENERATE PELL SAS REPORT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E84143E-556F-21FF-F857-07E3FE5EE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2" y="1460439"/>
            <a:ext cx="8602376" cy="4102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Pell Payment &gt; Cash Management Reports &gt; SAS Reports &gt; Generate SAS Reports</a:t>
            </a:r>
          </a:p>
        </p:txBody>
      </p:sp>
    </p:spTree>
    <p:extLst>
      <p:ext uri="{BB962C8B-B14F-4D97-AF65-F5344CB8AC3E}">
        <p14:creationId xmlns:p14="http://schemas.microsoft.com/office/powerpoint/2010/main" val="1074416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pell</a:t>
            </a:r>
            <a:r>
              <a:rPr lang="en-US" dirty="0"/>
              <a:t> </a:t>
            </a:r>
            <a:r>
              <a:rPr lang="en-US" dirty="0" err="1"/>
              <a:t>sas</a:t>
            </a:r>
            <a:r>
              <a:rPr lang="en-US" dirty="0"/>
              <a:t>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PROCESS SCHEDULER REQ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7DFA6F0-5B19-F82E-3DD8-9C7CE5888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21595"/>
            <a:ext cx="8653344" cy="35695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6095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pell</a:t>
            </a:r>
            <a:r>
              <a:rPr lang="en-US" dirty="0"/>
              <a:t> </a:t>
            </a:r>
            <a:r>
              <a:rPr lang="en-US" dirty="0" err="1"/>
              <a:t>sas</a:t>
            </a:r>
            <a:r>
              <a:rPr lang="en-US" dirty="0"/>
              <a:t>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CASH SUMMARY PDF</a:t>
            </a:r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C45D0AF5-51AE-F132-1BAF-84106F618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434997"/>
            <a:ext cx="8037366" cy="5235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4535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pell</a:t>
            </a:r>
            <a:r>
              <a:rPr lang="en-US" dirty="0"/>
              <a:t> </a:t>
            </a:r>
            <a:r>
              <a:rPr lang="en-US" dirty="0" err="1"/>
              <a:t>sas</a:t>
            </a:r>
            <a:r>
              <a:rPr lang="en-US" dirty="0"/>
              <a:t>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DISBURSEMENT DETAIL</a:t>
            </a:r>
          </a:p>
        </p:txBody>
      </p:sp>
      <p:pic>
        <p:nvPicPr>
          <p:cNvPr id="6" name="Picture 5" descr="A close up of a document&#10;&#10;Description automatically generated">
            <a:extLst>
              <a:ext uri="{FF2B5EF4-FFF2-40B4-BE49-F238E27FC236}">
                <a16:creationId xmlns:a16="http://schemas.microsoft.com/office/drawing/2014/main" id="{045A8ADF-91BC-23D0-75BE-E711A6A05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379684"/>
            <a:ext cx="7227741" cy="53358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5751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PELL RECORD </a:t>
            </a:r>
          </a:p>
          <a:p>
            <a:pPr marL="0" indent="0" algn="ctr">
              <a:buNone/>
            </a:pPr>
            <a:r>
              <a:rPr lang="en-US" sz="4000" b="1" dirty="0"/>
              <a:t>VIEW PAGES</a:t>
            </a:r>
          </a:p>
        </p:txBody>
      </p:sp>
    </p:spTree>
    <p:extLst>
      <p:ext uri="{BB962C8B-B14F-4D97-AF65-F5344CB8AC3E}">
        <p14:creationId xmlns:p14="http://schemas.microsoft.com/office/powerpoint/2010/main" val="390581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60" y="1989655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today’s training, you should be able to:</a:t>
            </a:r>
          </a:p>
          <a:p>
            <a:r>
              <a:rPr lang="en-US" sz="2600" dirty="0"/>
              <a:t>Understand the steps to run the Pell Reconciliation report</a:t>
            </a:r>
          </a:p>
          <a:p>
            <a:r>
              <a:rPr lang="en-US" sz="2600" dirty="0"/>
              <a:t>Understand the steps to process the Pell Statement of Accounts File (PGAS)</a:t>
            </a:r>
          </a:p>
          <a:p>
            <a:r>
              <a:rPr lang="en-US" sz="2600" dirty="0"/>
              <a:t>Understand the steps to process the Pell School Account Statement (SAS) Files (PGSM)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PELL RECORD VIEW PAGES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720" y="877860"/>
            <a:ext cx="8604269" cy="5247648"/>
          </a:xfrm>
        </p:spPr>
        <p:txBody>
          <a:bodyPr/>
          <a:lstStyle/>
          <a:p>
            <a:r>
              <a:rPr lang="en-US" dirty="0"/>
              <a:t>VIEW COD DATA PAGE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341808" y="86857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Full COD Participant &gt; View COD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1749067"/>
            <a:ext cx="8476973" cy="438572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4920792" y="3501684"/>
            <a:ext cx="1338606" cy="155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11505" y="3941928"/>
            <a:ext cx="141402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If </a:t>
            </a:r>
            <a:r>
              <a:rPr lang="en-US" sz="1600" b="1" dirty="0"/>
              <a:t>Response Information </a:t>
            </a:r>
            <a:r>
              <a:rPr lang="en-US" sz="1600" dirty="0"/>
              <a:t>fields are blank, go to </a:t>
            </a:r>
            <a:r>
              <a:rPr lang="en-US" sz="1600" b="1" dirty="0"/>
              <a:t>Manage Pell Payment </a:t>
            </a:r>
            <a:r>
              <a:rPr lang="en-US" sz="1600" dirty="0"/>
              <a:t>page.</a:t>
            </a:r>
          </a:p>
        </p:txBody>
      </p:sp>
    </p:spTree>
    <p:extLst>
      <p:ext uri="{BB962C8B-B14F-4D97-AF65-F5344CB8AC3E}">
        <p14:creationId xmlns:p14="http://schemas.microsoft.com/office/powerpoint/2010/main" val="202697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0" y="1510208"/>
            <a:ext cx="8604269" cy="3666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Pell record view pages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720" y="877860"/>
            <a:ext cx="8604269" cy="5247648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341808" y="86857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Pell Payments &gt; Manage Pell Payment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85" y="4535655"/>
            <a:ext cx="4986904" cy="23016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049392" y="3073138"/>
            <a:ext cx="876693" cy="1762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070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916082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today’s training, you should be able to:</a:t>
            </a:r>
          </a:p>
          <a:p>
            <a:r>
              <a:rPr lang="en-US" sz="2600" dirty="0"/>
              <a:t>Understand the steps to run the Pell Reconciliation report</a:t>
            </a:r>
          </a:p>
          <a:p>
            <a:r>
              <a:rPr lang="en-US" sz="2600" dirty="0"/>
              <a:t>Understand the steps to process the Pell Statement of Accounts File (PGAS)</a:t>
            </a:r>
          </a:p>
          <a:p>
            <a:r>
              <a:rPr lang="en-US" sz="2600" dirty="0"/>
              <a:t>Understand the steps to process the Pell School Account Statement (SAS) Files (PGSM)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Pell Grant Reconciliation Refresher Training Complete! </a:t>
            </a:r>
          </a:p>
          <a:p>
            <a:r>
              <a:rPr lang="en-US" dirty="0"/>
              <a:t>Please work from the Pell Processing Business Processing Guide in the reference center as you progress through students to prep for reconciliation 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42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PELL RECONCILIATION</a:t>
            </a:r>
          </a:p>
          <a:p>
            <a:pPr marL="0" indent="0" algn="ctr">
              <a:buNone/>
            </a:pPr>
            <a:r>
              <a:rPr lang="en-US" sz="4000" b="1" dirty="0"/>
              <a:t>REPORT IMPRT</a:t>
            </a:r>
          </a:p>
        </p:txBody>
      </p:sp>
    </p:spTree>
    <p:extLst>
      <p:ext uri="{BB962C8B-B14F-4D97-AF65-F5344CB8AC3E}">
        <p14:creationId xmlns:p14="http://schemas.microsoft.com/office/powerpoint/2010/main" val="101598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RUN SBCTC PELL RECON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ONE STEP PROCESS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1CD3F6A3-07EF-EEEE-E233-D7027D49F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9" y="1385129"/>
            <a:ext cx="7321926" cy="39054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CTC Custom &gt; CTC Reports &gt; Pell Reconciliation </a:t>
            </a:r>
            <a:r>
              <a:rPr lang="en-US" sz="1400" dirty="0" err="1">
                <a:solidFill>
                  <a:schemeClr val="tx1"/>
                </a:solidFill>
              </a:rPr>
              <a:t>Imprt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0277" y="4940699"/>
            <a:ext cx="298825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Add Attachment button and select the file you wish to upload.  Select the Upload button.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54411" y="4000580"/>
            <a:ext cx="1251285" cy="770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AA63B3D4-460D-1959-B495-ED092075B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96" y="4823397"/>
            <a:ext cx="3194214" cy="14478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919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797B015-35ED-F817-9E5A-6FE37AFAE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6" y="1473951"/>
            <a:ext cx="8561029" cy="44906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RUN SBCTC PELL RECON REPORT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ONE STEP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2665" y="5817862"/>
            <a:ext cx="537853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view the attachment or delete it as desired – select the Run button.</a:t>
            </a:r>
          </a:p>
        </p:txBody>
      </p:sp>
    </p:spTree>
    <p:extLst>
      <p:ext uri="{BB962C8B-B14F-4D97-AF65-F5344CB8AC3E}">
        <p14:creationId xmlns:p14="http://schemas.microsoft.com/office/powerpoint/2010/main" val="276374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1F4BC08-DC4A-B790-E74E-333A206A5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362175"/>
            <a:ext cx="6974554" cy="5178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RUN SBCTC PELL RECON REPORT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REPORT MANAGER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3423" y="1679837"/>
            <a:ext cx="1403093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Review the </a:t>
            </a:r>
            <a:r>
              <a:rPr lang="en-US" dirty="0">
                <a:highlight>
                  <a:srgbClr val="FFFF00"/>
                </a:highlight>
              </a:rPr>
              <a:t>Summary Report</a:t>
            </a:r>
            <a:r>
              <a:rPr lang="en-US" dirty="0"/>
              <a:t>, the </a:t>
            </a:r>
            <a:r>
              <a:rPr lang="en-US" dirty="0">
                <a:highlight>
                  <a:srgbClr val="00FFFF"/>
                </a:highlight>
              </a:rPr>
              <a:t>Discrepancy Report A </a:t>
            </a:r>
            <a:r>
              <a:rPr lang="en-US" dirty="0"/>
              <a:t>&amp; </a:t>
            </a:r>
            <a:r>
              <a:rPr lang="en-US" dirty="0">
                <a:highlight>
                  <a:srgbClr val="FF00FF"/>
                </a:highlight>
              </a:rPr>
              <a:t>Discrepancy Report B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CE48A2-70BE-2BC7-A745-8CD506EEEDC5}"/>
              </a:ext>
            </a:extLst>
          </p:cNvPr>
          <p:cNvCxnSpPr/>
          <p:nvPr/>
        </p:nvCxnSpPr>
        <p:spPr>
          <a:xfrm flipH="1">
            <a:off x="2009553" y="2158409"/>
            <a:ext cx="5443870" cy="18500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DA8763-F9DC-6584-0260-41153F956F3F}"/>
              </a:ext>
            </a:extLst>
          </p:cNvPr>
          <p:cNvCxnSpPr/>
          <p:nvPr/>
        </p:nvCxnSpPr>
        <p:spPr>
          <a:xfrm flipH="1">
            <a:off x="2009552" y="2870791"/>
            <a:ext cx="5443870" cy="25837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906C0C-D1A3-AA82-D377-8449E031A7E0}"/>
              </a:ext>
            </a:extLst>
          </p:cNvPr>
          <p:cNvCxnSpPr>
            <a:cxnSpLocks/>
          </p:cNvCxnSpPr>
          <p:nvPr/>
        </p:nvCxnSpPr>
        <p:spPr>
          <a:xfrm flipH="1">
            <a:off x="2009551" y="3498112"/>
            <a:ext cx="5443871" cy="1233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6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SBCTC PELL REPORT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PELL SUMMARY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12258"/>
            <a:ext cx="7061582" cy="5227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390614" y="1512258"/>
            <a:ext cx="1431264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Pell Student Summary Report </a:t>
            </a:r>
            <a:r>
              <a:rPr lang="en-US" sz="1600" dirty="0"/>
              <a:t>provides all info for students and compares PS data to COD data.  </a:t>
            </a:r>
          </a:p>
          <a:p>
            <a:endParaRPr lang="en-US" sz="1600" dirty="0"/>
          </a:p>
          <a:p>
            <a:r>
              <a:rPr lang="en-US" sz="1600" dirty="0"/>
              <a:t>Also has indicators if award is impacted by </a:t>
            </a:r>
            <a:r>
              <a:rPr lang="en-US" sz="1600" b="1" dirty="0"/>
              <a:t>POP</a:t>
            </a:r>
            <a:r>
              <a:rPr lang="en-US" sz="1600" dirty="0"/>
              <a:t>, and displays whether the record is selected for </a:t>
            </a:r>
            <a:r>
              <a:rPr lang="en-US" sz="1600" b="1" dirty="0"/>
              <a:t>Verification (Ver)</a:t>
            </a:r>
          </a:p>
        </p:txBody>
      </p:sp>
    </p:spTree>
    <p:extLst>
      <p:ext uri="{BB962C8B-B14F-4D97-AF65-F5344CB8AC3E}">
        <p14:creationId xmlns:p14="http://schemas.microsoft.com/office/powerpoint/2010/main" val="344393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SBCTC PELL REPORT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PELL STUDENT DISCREPANCY REPORT 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9" y="1512257"/>
            <a:ext cx="7118118" cy="5060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19927" y="160256"/>
            <a:ext cx="1378163" cy="65556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Student Discrepancy Report A </a:t>
            </a:r>
            <a:r>
              <a:rPr lang="en-US" sz="1400" dirty="0"/>
              <a:t>is an annual discrepancy report.  First section of the report displays discrepancies for Originations and Disbursements, with amount &gt; 0</a:t>
            </a:r>
          </a:p>
          <a:p>
            <a:endParaRPr lang="en-US" sz="1400" dirty="0"/>
          </a:p>
          <a:p>
            <a:r>
              <a:rPr lang="en-US" sz="1400" b="1" dirty="0"/>
              <a:t>Second section </a:t>
            </a:r>
            <a:r>
              <a:rPr lang="en-US" sz="1400" dirty="0"/>
              <a:t>lists students who have Pell payment info in PS but not in COD.</a:t>
            </a:r>
          </a:p>
          <a:p>
            <a:endParaRPr lang="en-US" sz="1400" dirty="0"/>
          </a:p>
          <a:p>
            <a:r>
              <a:rPr lang="en-US" sz="1400" b="1" dirty="0"/>
              <a:t>Third section </a:t>
            </a:r>
            <a:r>
              <a:rPr lang="en-US" sz="1400" dirty="0"/>
              <a:t>lists students who have record information in COD but no Pell payment info in PS </a:t>
            </a:r>
          </a:p>
        </p:txBody>
      </p:sp>
    </p:spTree>
    <p:extLst>
      <p:ext uri="{BB962C8B-B14F-4D97-AF65-F5344CB8AC3E}">
        <p14:creationId xmlns:p14="http://schemas.microsoft.com/office/powerpoint/2010/main" val="535310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Props1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EA79F04-4403-4038-BEAC-654037707E52}">
  <ds:schemaRefs>
    <ds:schemaRef ds:uri="686bc730-dfb5-4557-ac43-64e2aeb71117"/>
    <ds:schemaRef ds:uri="http://schemas.microsoft.com/office/2006/metadata/properties"/>
    <ds:schemaRef ds:uri="http://schemas.openxmlformats.org/package/2006/metadata/core-properties"/>
    <ds:schemaRef ds:uri="http://purl.org/dc/dcmitype/"/>
    <ds:schemaRef ds:uri="dbb9891f-5342-44b3-9004-2472729e727f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25681</TotalTime>
  <Words>996</Words>
  <Application>Microsoft Office PowerPoint</Application>
  <PresentationFormat>On-screen Show (4:3)</PresentationFormat>
  <Paragraphs>169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Fira Sans</vt:lpstr>
      <vt:lpstr>Franklin Gothic Book</vt:lpstr>
      <vt:lpstr>Franklin Gothic Medium</vt:lpstr>
      <vt:lpstr>Office Theme</vt:lpstr>
      <vt:lpstr>PowerPoint Presentation</vt:lpstr>
      <vt:lpstr>PELL RECONCILIATION REFRESHER</vt:lpstr>
      <vt:lpstr>Objectives</vt:lpstr>
      <vt:lpstr>PowerPoint Presentation</vt:lpstr>
      <vt:lpstr>RUN SBCTC PELL RECON REPORT</vt:lpstr>
      <vt:lpstr>RUN SBCTC PELL RECON REPORT CONT’D</vt:lpstr>
      <vt:lpstr>RUN SBCTC PELL RECON REPORT CONT’D</vt:lpstr>
      <vt:lpstr>SBCTC PELL REPORT CONT’D</vt:lpstr>
      <vt:lpstr>SBCTC PELL REPORT CONT’D</vt:lpstr>
      <vt:lpstr>SBCTC PELL REPORT CONT’D</vt:lpstr>
      <vt:lpstr>PowerPoint Presentation</vt:lpstr>
      <vt:lpstr>Processing pell STATEMNT OF ACCT FILE</vt:lpstr>
      <vt:lpstr>Processing pell STATEMNT OF ACCT FILE</vt:lpstr>
      <vt:lpstr>Processing pell STATEMENT OF ACCT FILE</vt:lpstr>
      <vt:lpstr>Processing pell STATEMNT OF ACCT FILE</vt:lpstr>
      <vt:lpstr>Processing pell STATEMNT OF ACCT FILE</vt:lpstr>
      <vt:lpstr>PowerPoint Presentation</vt:lpstr>
      <vt:lpstr>PRINT PELL STATEMENT OF ACCOUNT</vt:lpstr>
      <vt:lpstr>PRINT PELL STATEMENT OF ACCOUNT</vt:lpstr>
      <vt:lpstr>PowerPoint Presentation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PowerPoint Presentation</vt:lpstr>
      <vt:lpstr>PELL RECORD VIEW PAGES </vt:lpstr>
      <vt:lpstr>Pell record view pages CONT’D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1158</cp:revision>
  <dcterms:created xsi:type="dcterms:W3CDTF">2019-02-17T19:57:33Z</dcterms:created>
  <dcterms:modified xsi:type="dcterms:W3CDTF">2023-11-14T18:45:41Z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