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986" r:id="rId5"/>
    <p:sldId id="259" r:id="rId6"/>
    <p:sldId id="733" r:id="rId7"/>
    <p:sldId id="276" r:id="rId8"/>
    <p:sldId id="604" r:id="rId9"/>
    <p:sldId id="603" r:id="rId10"/>
    <p:sldId id="606" r:id="rId11"/>
    <p:sldId id="612" r:id="rId12"/>
    <p:sldId id="607" r:id="rId13"/>
    <p:sldId id="731" r:id="rId14"/>
    <p:sldId id="613" r:id="rId15"/>
    <p:sldId id="732" r:id="rId16"/>
    <p:sldId id="605" r:id="rId17"/>
    <p:sldId id="262" r:id="rId18"/>
    <p:sldId id="263" r:id="rId19"/>
    <p:sldId id="264" r:id="rId20"/>
    <p:sldId id="265" r:id="rId21"/>
    <p:sldId id="266" r:id="rId22"/>
    <p:sldId id="267" r:id="rId23"/>
    <p:sldId id="268" r:id="rId24"/>
    <p:sldId id="269" r:id="rId25"/>
    <p:sldId id="270" r:id="rId26"/>
    <p:sldId id="271" r:id="rId27"/>
    <p:sldId id="985" r:id="rId28"/>
    <p:sldId id="272" r:id="rId29"/>
    <p:sldId id="278" r:id="rId30"/>
    <p:sldId id="273" r:id="rId31"/>
    <p:sldId id="988" r:id="rId32"/>
    <p:sldId id="989" r:id="rId33"/>
    <p:sldId id="987" r:id="rId34"/>
    <p:sldId id="990" r:id="rId35"/>
    <p:sldId id="991" r:id="rId36"/>
  </p:sldIdLst>
  <p:sldSz cx="12192000" cy="6858000"/>
  <p:notesSz cx="7010400" cy="9223375"/>
  <p:embeddedFontLst>
    <p:embeddedFont>
      <p:font typeface="Calibri" panose="020F0502020204030204" pitchFamily="34" charset="0"/>
      <p:regular r:id="rId38"/>
      <p:bold r:id="rId39"/>
      <p:italic r:id="rId40"/>
      <p:boldItalic r:id="rId41"/>
    </p:embeddedFont>
    <p:embeddedFont>
      <p:font typeface="Franklin Gothic Medium" panose="020B0603020102020204" pitchFamily="34" charset="0"/>
      <p:regular r:id="rId42"/>
      <p:italic r:id="rId43"/>
    </p:embeddedFont>
    <p:embeddedFont>
      <p:font typeface="Libre Franklin" pitchFamily="2" charset="0"/>
      <p:regular r:id="rId44"/>
      <p:bold r:id="rId45"/>
      <p:italic r:id="rId46"/>
      <p:boldItalic r:id="rId47"/>
    </p:embeddedFont>
    <p:embeddedFont>
      <p:font typeface="Libre Franklin Medium"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eRvLQqYyo8puICFI2G4uQQtJC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B67"/>
    <a:srgbClr val="6DBAD5"/>
    <a:srgbClr val="33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10B38-E87C-455F-90A2-297F22589E9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8621F09-F967-4B89-B4C9-9893DBB19F87}">
      <dgm:prSet phldrT="[Text]"/>
      <dgm:spPr>
        <a:solidFill>
          <a:srgbClr val="EBDB67"/>
        </a:solidFill>
      </dgm:spPr>
      <dgm:t>
        <a:bodyPr/>
        <a:lstStyle/>
        <a:p>
          <a:r>
            <a:rPr lang="en-US" dirty="0"/>
            <a:t>Student Account/GL</a:t>
          </a:r>
        </a:p>
      </dgm:t>
    </dgm:pt>
    <dgm:pt modelId="{794A2248-140E-4916-8656-9FB34A74FA0E}" type="parTrans" cxnId="{4E801AC1-5996-4C32-9384-7B47C31CE98D}">
      <dgm:prSet/>
      <dgm:spPr/>
      <dgm:t>
        <a:bodyPr/>
        <a:lstStyle/>
        <a:p>
          <a:endParaRPr lang="en-US"/>
        </a:p>
      </dgm:t>
    </dgm:pt>
    <dgm:pt modelId="{84E02F51-E8C7-42A6-8FCA-23882ACD49E1}" type="sibTrans" cxnId="{4E801AC1-5996-4C32-9384-7B47C31CE98D}">
      <dgm:prSet/>
      <dgm:spPr/>
      <dgm:t>
        <a:bodyPr/>
        <a:lstStyle/>
        <a:p>
          <a:endParaRPr lang="en-US"/>
        </a:p>
      </dgm:t>
    </dgm:pt>
    <dgm:pt modelId="{ED635CFC-BDCF-4F9D-AB92-211CB1C61703}">
      <dgm:prSet phldrT="[Text]"/>
      <dgm:spPr>
        <a:solidFill>
          <a:srgbClr val="6DBAD5"/>
        </a:solidFill>
      </dgm:spPr>
      <dgm:t>
        <a:bodyPr/>
        <a:lstStyle/>
        <a:p>
          <a:r>
            <a:rPr lang="en-US" dirty="0"/>
            <a:t>Item Type Tree</a:t>
          </a:r>
        </a:p>
      </dgm:t>
    </dgm:pt>
    <dgm:pt modelId="{0C8F1E89-402A-4791-BC1C-7492B067E826}" type="parTrans" cxnId="{4899DDB1-D4C3-4A76-B301-19D6C341864B}">
      <dgm:prSet/>
      <dgm:spPr/>
      <dgm:t>
        <a:bodyPr/>
        <a:lstStyle/>
        <a:p>
          <a:endParaRPr lang="en-US"/>
        </a:p>
      </dgm:t>
    </dgm:pt>
    <dgm:pt modelId="{A03599F1-048F-4F18-BE2B-81A5844F7676}" type="sibTrans" cxnId="{4899DDB1-D4C3-4A76-B301-19D6C341864B}">
      <dgm:prSet/>
      <dgm:spPr/>
      <dgm:t>
        <a:bodyPr/>
        <a:lstStyle/>
        <a:p>
          <a:endParaRPr lang="en-US"/>
        </a:p>
      </dgm:t>
    </dgm:pt>
    <dgm:pt modelId="{A012B40F-3C01-45AF-9230-1B416AD83747}">
      <dgm:prSet phldrT="[Text]"/>
      <dgm:spPr>
        <a:solidFill>
          <a:srgbClr val="6DBAD5"/>
        </a:solidFill>
      </dgm:spPr>
      <dgm:t>
        <a:bodyPr/>
        <a:lstStyle/>
        <a:p>
          <a:r>
            <a:rPr lang="en-US" dirty="0"/>
            <a:t>SF Item Type (CPL, PPP, Refundability)</a:t>
          </a:r>
        </a:p>
      </dgm:t>
    </dgm:pt>
    <dgm:pt modelId="{3B70AD3C-9944-4F23-8BE0-53269301AE77}" type="parTrans" cxnId="{7CA0624C-5FEE-4755-BB2E-4B7E71F641D6}">
      <dgm:prSet/>
      <dgm:spPr/>
      <dgm:t>
        <a:bodyPr/>
        <a:lstStyle/>
        <a:p>
          <a:endParaRPr lang="en-US"/>
        </a:p>
      </dgm:t>
    </dgm:pt>
    <dgm:pt modelId="{E81F2FD4-4FB5-4A3A-A972-7B16E18AED8C}" type="sibTrans" cxnId="{7CA0624C-5FEE-4755-BB2E-4B7E71F641D6}">
      <dgm:prSet/>
      <dgm:spPr/>
      <dgm:t>
        <a:bodyPr/>
        <a:lstStyle/>
        <a:p>
          <a:endParaRPr lang="en-US"/>
        </a:p>
      </dgm:t>
    </dgm:pt>
    <dgm:pt modelId="{0B8F48A7-6C2C-4DCF-BB84-45D79C79F851}">
      <dgm:prSet phldrT="[Text]"/>
      <dgm:spPr>
        <a:solidFill>
          <a:srgbClr val="6DBAD5"/>
        </a:solidFill>
      </dgm:spPr>
      <dgm:t>
        <a:bodyPr/>
        <a:lstStyle/>
        <a:p>
          <a:r>
            <a:rPr lang="en-US" dirty="0"/>
            <a:t>CPL Set-Up</a:t>
          </a:r>
        </a:p>
      </dgm:t>
    </dgm:pt>
    <dgm:pt modelId="{3E6DD4C5-3592-45CF-B567-E74816ED0368}" type="parTrans" cxnId="{B8743373-3F38-4D77-B5DA-C7501874BA9F}">
      <dgm:prSet/>
      <dgm:spPr/>
      <dgm:t>
        <a:bodyPr/>
        <a:lstStyle/>
        <a:p>
          <a:endParaRPr lang="en-US"/>
        </a:p>
      </dgm:t>
    </dgm:pt>
    <dgm:pt modelId="{1BD79F7B-5C14-4A93-867F-4F099DB1D407}" type="sibTrans" cxnId="{B8743373-3F38-4D77-B5DA-C7501874BA9F}">
      <dgm:prSet/>
      <dgm:spPr/>
      <dgm:t>
        <a:bodyPr/>
        <a:lstStyle/>
        <a:p>
          <a:endParaRPr lang="en-US"/>
        </a:p>
      </dgm:t>
    </dgm:pt>
    <dgm:pt modelId="{D5BE0268-3AEC-416B-8D45-16672FB6B7A8}">
      <dgm:prSet phldrT="[Text]"/>
      <dgm:spPr>
        <a:solidFill>
          <a:srgbClr val="6DBAD5"/>
        </a:solidFill>
      </dgm:spPr>
      <dgm:t>
        <a:bodyPr/>
        <a:lstStyle/>
        <a:p>
          <a:r>
            <a:rPr lang="en-US" dirty="0"/>
            <a:t>FA Item Types</a:t>
          </a:r>
        </a:p>
      </dgm:t>
    </dgm:pt>
    <dgm:pt modelId="{5ECDCC97-1CCF-4630-9100-FAAB75909E12}" type="parTrans" cxnId="{0B69CBD9-4820-41CE-9D84-75C545A45D72}">
      <dgm:prSet/>
      <dgm:spPr/>
      <dgm:t>
        <a:bodyPr/>
        <a:lstStyle/>
        <a:p>
          <a:endParaRPr lang="en-US"/>
        </a:p>
      </dgm:t>
    </dgm:pt>
    <dgm:pt modelId="{827AB0BF-96BF-4329-A168-61DA697ACD82}" type="sibTrans" cxnId="{0B69CBD9-4820-41CE-9D84-75C545A45D72}">
      <dgm:prSet/>
      <dgm:spPr/>
      <dgm:t>
        <a:bodyPr/>
        <a:lstStyle/>
        <a:p>
          <a:endParaRPr lang="en-US"/>
        </a:p>
      </dgm:t>
    </dgm:pt>
    <dgm:pt modelId="{0A32EE9F-B863-4CFD-9B9C-A7F0F8EB50C9}" type="pres">
      <dgm:prSet presAssocID="{4D710B38-E87C-455F-90A2-297F22589E96}" presName="diagram" presStyleCnt="0">
        <dgm:presLayoutVars>
          <dgm:chMax val="1"/>
          <dgm:dir/>
          <dgm:animLvl val="ctr"/>
          <dgm:resizeHandles val="exact"/>
        </dgm:presLayoutVars>
      </dgm:prSet>
      <dgm:spPr/>
    </dgm:pt>
    <dgm:pt modelId="{9F283AF0-C083-47D3-9FCB-86D2FB7B4326}" type="pres">
      <dgm:prSet presAssocID="{4D710B38-E87C-455F-90A2-297F22589E96}" presName="matrix" presStyleCnt="0"/>
      <dgm:spPr/>
    </dgm:pt>
    <dgm:pt modelId="{57270189-1913-4D9F-BAE0-F4A8AEBED674}" type="pres">
      <dgm:prSet presAssocID="{4D710B38-E87C-455F-90A2-297F22589E96}" presName="tile1" presStyleLbl="node1" presStyleIdx="0" presStyleCnt="4" custLinFactNeighborX="0" custLinFactNeighborY="-28991"/>
      <dgm:spPr/>
    </dgm:pt>
    <dgm:pt modelId="{27DDC9A9-DFAC-4CE2-BE04-3B37635F8729}" type="pres">
      <dgm:prSet presAssocID="{4D710B38-E87C-455F-90A2-297F22589E96}" presName="tile1text" presStyleLbl="node1" presStyleIdx="0" presStyleCnt="4">
        <dgm:presLayoutVars>
          <dgm:chMax val="0"/>
          <dgm:chPref val="0"/>
          <dgm:bulletEnabled val="1"/>
        </dgm:presLayoutVars>
      </dgm:prSet>
      <dgm:spPr/>
    </dgm:pt>
    <dgm:pt modelId="{CC5421A0-3D58-47CB-9EEE-A3D19F4A1008}" type="pres">
      <dgm:prSet presAssocID="{4D710B38-E87C-455F-90A2-297F22589E96}" presName="tile2" presStyleLbl="node1" presStyleIdx="1" presStyleCnt="4" custLinFactNeighborX="6850" custLinFactNeighborY="474"/>
      <dgm:spPr/>
    </dgm:pt>
    <dgm:pt modelId="{BB7C1574-93A0-43BE-A2D0-FB1CB7A562E1}" type="pres">
      <dgm:prSet presAssocID="{4D710B38-E87C-455F-90A2-297F22589E96}" presName="tile2text" presStyleLbl="node1" presStyleIdx="1" presStyleCnt="4">
        <dgm:presLayoutVars>
          <dgm:chMax val="0"/>
          <dgm:chPref val="0"/>
          <dgm:bulletEnabled val="1"/>
        </dgm:presLayoutVars>
      </dgm:prSet>
      <dgm:spPr/>
    </dgm:pt>
    <dgm:pt modelId="{9ABE0001-356D-4550-BE0B-51B935C984DD}" type="pres">
      <dgm:prSet presAssocID="{4D710B38-E87C-455F-90A2-297F22589E96}" presName="tile3" presStyleLbl="node1" presStyleIdx="2" presStyleCnt="4" custLinFactNeighborX="0" custLinFactNeighborY="23211"/>
      <dgm:spPr/>
    </dgm:pt>
    <dgm:pt modelId="{234E1C89-AB2B-4379-AF0B-144AAFDC4BEB}" type="pres">
      <dgm:prSet presAssocID="{4D710B38-E87C-455F-90A2-297F22589E96}" presName="tile3text" presStyleLbl="node1" presStyleIdx="2" presStyleCnt="4">
        <dgm:presLayoutVars>
          <dgm:chMax val="0"/>
          <dgm:chPref val="0"/>
          <dgm:bulletEnabled val="1"/>
        </dgm:presLayoutVars>
      </dgm:prSet>
      <dgm:spPr/>
    </dgm:pt>
    <dgm:pt modelId="{DAA578E0-2867-46D1-85B8-46EE4A3BD9AC}" type="pres">
      <dgm:prSet presAssocID="{4D710B38-E87C-455F-90A2-297F22589E96}" presName="tile4" presStyleLbl="node1" presStyleIdx="3" presStyleCnt="4" custLinFactNeighborY="11945"/>
      <dgm:spPr/>
    </dgm:pt>
    <dgm:pt modelId="{7F00C947-AA82-4502-AEB5-770BE2F43DC5}" type="pres">
      <dgm:prSet presAssocID="{4D710B38-E87C-455F-90A2-297F22589E96}" presName="tile4text" presStyleLbl="node1" presStyleIdx="3" presStyleCnt="4">
        <dgm:presLayoutVars>
          <dgm:chMax val="0"/>
          <dgm:chPref val="0"/>
          <dgm:bulletEnabled val="1"/>
        </dgm:presLayoutVars>
      </dgm:prSet>
      <dgm:spPr/>
    </dgm:pt>
    <dgm:pt modelId="{3CE49542-E9B0-469D-B7E0-EFA161059B35}" type="pres">
      <dgm:prSet presAssocID="{4D710B38-E87C-455F-90A2-297F22589E96}" presName="centerTile" presStyleLbl="fgShp" presStyleIdx="0" presStyleCnt="1">
        <dgm:presLayoutVars>
          <dgm:chMax val="0"/>
          <dgm:chPref val="0"/>
        </dgm:presLayoutVars>
      </dgm:prSet>
      <dgm:spPr/>
    </dgm:pt>
  </dgm:ptLst>
  <dgm:cxnLst>
    <dgm:cxn modelId="{05370B09-9D99-4D66-9778-F892FEB6E313}" type="presOf" srcId="{0B8F48A7-6C2C-4DCF-BB84-45D79C79F851}" destId="{9ABE0001-356D-4550-BE0B-51B935C984DD}" srcOrd="0" destOrd="0" presId="urn:microsoft.com/office/officeart/2005/8/layout/matrix1"/>
    <dgm:cxn modelId="{7CA0624C-5FEE-4755-BB2E-4B7E71F641D6}" srcId="{48621F09-F967-4B89-B4C9-9893DBB19F87}" destId="{A012B40F-3C01-45AF-9230-1B416AD83747}" srcOrd="1" destOrd="0" parTransId="{3B70AD3C-9944-4F23-8BE0-53269301AE77}" sibTransId="{E81F2FD4-4FB5-4A3A-A972-7B16E18AED8C}"/>
    <dgm:cxn modelId="{B8743373-3F38-4D77-B5DA-C7501874BA9F}" srcId="{48621F09-F967-4B89-B4C9-9893DBB19F87}" destId="{0B8F48A7-6C2C-4DCF-BB84-45D79C79F851}" srcOrd="2" destOrd="0" parTransId="{3E6DD4C5-3592-45CF-B567-E74816ED0368}" sibTransId="{1BD79F7B-5C14-4A93-867F-4F099DB1D407}"/>
    <dgm:cxn modelId="{09B9D57A-6674-4FF2-9003-115A887A735F}" type="presOf" srcId="{D5BE0268-3AEC-416B-8D45-16672FB6B7A8}" destId="{7F00C947-AA82-4502-AEB5-770BE2F43DC5}" srcOrd="1" destOrd="0" presId="urn:microsoft.com/office/officeart/2005/8/layout/matrix1"/>
    <dgm:cxn modelId="{B93A4087-B043-4CF5-99D7-810706D76E63}" type="presOf" srcId="{48621F09-F967-4B89-B4C9-9893DBB19F87}" destId="{3CE49542-E9B0-469D-B7E0-EFA161059B35}" srcOrd="0" destOrd="0" presId="urn:microsoft.com/office/officeart/2005/8/layout/matrix1"/>
    <dgm:cxn modelId="{963EEA91-4641-4907-B3DF-EFA0F4CCFAA6}" type="presOf" srcId="{D5BE0268-3AEC-416B-8D45-16672FB6B7A8}" destId="{DAA578E0-2867-46D1-85B8-46EE4A3BD9AC}" srcOrd="0" destOrd="0" presId="urn:microsoft.com/office/officeart/2005/8/layout/matrix1"/>
    <dgm:cxn modelId="{F57005A8-D75B-43AA-88DD-1C7208B246D6}" type="presOf" srcId="{A012B40F-3C01-45AF-9230-1B416AD83747}" destId="{CC5421A0-3D58-47CB-9EEE-A3D19F4A1008}" srcOrd="0" destOrd="0" presId="urn:microsoft.com/office/officeart/2005/8/layout/matrix1"/>
    <dgm:cxn modelId="{4899DDB1-D4C3-4A76-B301-19D6C341864B}" srcId="{48621F09-F967-4B89-B4C9-9893DBB19F87}" destId="{ED635CFC-BDCF-4F9D-AB92-211CB1C61703}" srcOrd="0" destOrd="0" parTransId="{0C8F1E89-402A-4791-BC1C-7492B067E826}" sibTransId="{A03599F1-048F-4F18-BE2B-81A5844F7676}"/>
    <dgm:cxn modelId="{772F7AB8-07A2-4E31-A9E5-882069168844}" type="presOf" srcId="{ED635CFC-BDCF-4F9D-AB92-211CB1C61703}" destId="{27DDC9A9-DFAC-4CE2-BE04-3B37635F8729}" srcOrd="1" destOrd="0" presId="urn:microsoft.com/office/officeart/2005/8/layout/matrix1"/>
    <dgm:cxn modelId="{C87828BC-65DE-4D70-942D-D8556DA4D30E}" type="presOf" srcId="{4D710B38-E87C-455F-90A2-297F22589E96}" destId="{0A32EE9F-B863-4CFD-9B9C-A7F0F8EB50C9}" srcOrd="0" destOrd="0" presId="urn:microsoft.com/office/officeart/2005/8/layout/matrix1"/>
    <dgm:cxn modelId="{2B7D10BE-6DCB-4997-BE29-6D295654286C}" type="presOf" srcId="{A012B40F-3C01-45AF-9230-1B416AD83747}" destId="{BB7C1574-93A0-43BE-A2D0-FB1CB7A562E1}" srcOrd="1" destOrd="0" presId="urn:microsoft.com/office/officeart/2005/8/layout/matrix1"/>
    <dgm:cxn modelId="{4E801AC1-5996-4C32-9384-7B47C31CE98D}" srcId="{4D710B38-E87C-455F-90A2-297F22589E96}" destId="{48621F09-F967-4B89-B4C9-9893DBB19F87}" srcOrd="0" destOrd="0" parTransId="{794A2248-140E-4916-8656-9FB34A74FA0E}" sibTransId="{84E02F51-E8C7-42A6-8FCA-23882ACD49E1}"/>
    <dgm:cxn modelId="{EE51D6C9-47A2-4B81-9EA7-61BCE9E291A2}" type="presOf" srcId="{0B8F48A7-6C2C-4DCF-BB84-45D79C79F851}" destId="{234E1C89-AB2B-4379-AF0B-144AAFDC4BEB}" srcOrd="1" destOrd="0" presId="urn:microsoft.com/office/officeart/2005/8/layout/matrix1"/>
    <dgm:cxn modelId="{CA3DC5D2-3ECF-4189-9A1C-BBD53A3AEF33}" type="presOf" srcId="{ED635CFC-BDCF-4F9D-AB92-211CB1C61703}" destId="{57270189-1913-4D9F-BAE0-F4A8AEBED674}" srcOrd="0" destOrd="0" presId="urn:microsoft.com/office/officeart/2005/8/layout/matrix1"/>
    <dgm:cxn modelId="{0B69CBD9-4820-41CE-9D84-75C545A45D72}" srcId="{48621F09-F967-4B89-B4C9-9893DBB19F87}" destId="{D5BE0268-3AEC-416B-8D45-16672FB6B7A8}" srcOrd="3" destOrd="0" parTransId="{5ECDCC97-1CCF-4630-9100-FAAB75909E12}" sibTransId="{827AB0BF-96BF-4329-A168-61DA697ACD82}"/>
    <dgm:cxn modelId="{258EE572-617A-400B-9EC2-67E9A5EED7FE}" type="presParOf" srcId="{0A32EE9F-B863-4CFD-9B9C-A7F0F8EB50C9}" destId="{9F283AF0-C083-47D3-9FCB-86D2FB7B4326}" srcOrd="0" destOrd="0" presId="urn:microsoft.com/office/officeart/2005/8/layout/matrix1"/>
    <dgm:cxn modelId="{97CC44D1-EEC0-46D9-9530-9899B57AE2D3}" type="presParOf" srcId="{9F283AF0-C083-47D3-9FCB-86D2FB7B4326}" destId="{57270189-1913-4D9F-BAE0-F4A8AEBED674}" srcOrd="0" destOrd="0" presId="urn:microsoft.com/office/officeart/2005/8/layout/matrix1"/>
    <dgm:cxn modelId="{8B883747-AE3F-480A-B3E8-897772770DA9}" type="presParOf" srcId="{9F283AF0-C083-47D3-9FCB-86D2FB7B4326}" destId="{27DDC9A9-DFAC-4CE2-BE04-3B37635F8729}" srcOrd="1" destOrd="0" presId="urn:microsoft.com/office/officeart/2005/8/layout/matrix1"/>
    <dgm:cxn modelId="{19E26A29-E35E-46C5-B4C5-CA7C5E731BD8}" type="presParOf" srcId="{9F283AF0-C083-47D3-9FCB-86D2FB7B4326}" destId="{CC5421A0-3D58-47CB-9EEE-A3D19F4A1008}" srcOrd="2" destOrd="0" presId="urn:microsoft.com/office/officeart/2005/8/layout/matrix1"/>
    <dgm:cxn modelId="{3F1E05D9-7C49-4744-8712-4001A4B84641}" type="presParOf" srcId="{9F283AF0-C083-47D3-9FCB-86D2FB7B4326}" destId="{BB7C1574-93A0-43BE-A2D0-FB1CB7A562E1}" srcOrd="3" destOrd="0" presId="urn:microsoft.com/office/officeart/2005/8/layout/matrix1"/>
    <dgm:cxn modelId="{91848B72-EDC1-4F93-A5C1-7099543084C3}" type="presParOf" srcId="{9F283AF0-C083-47D3-9FCB-86D2FB7B4326}" destId="{9ABE0001-356D-4550-BE0B-51B935C984DD}" srcOrd="4" destOrd="0" presId="urn:microsoft.com/office/officeart/2005/8/layout/matrix1"/>
    <dgm:cxn modelId="{E6884B8D-713B-4CF5-8F43-FA5C6559F1A0}" type="presParOf" srcId="{9F283AF0-C083-47D3-9FCB-86D2FB7B4326}" destId="{234E1C89-AB2B-4379-AF0B-144AAFDC4BEB}" srcOrd="5" destOrd="0" presId="urn:microsoft.com/office/officeart/2005/8/layout/matrix1"/>
    <dgm:cxn modelId="{4D8E6DEF-319A-40AB-90CE-2900895C08D4}" type="presParOf" srcId="{9F283AF0-C083-47D3-9FCB-86D2FB7B4326}" destId="{DAA578E0-2867-46D1-85B8-46EE4A3BD9AC}" srcOrd="6" destOrd="0" presId="urn:microsoft.com/office/officeart/2005/8/layout/matrix1"/>
    <dgm:cxn modelId="{9AC9BB3E-2B81-469D-9596-258AC1948D3B}" type="presParOf" srcId="{9F283AF0-C083-47D3-9FCB-86D2FB7B4326}" destId="{7F00C947-AA82-4502-AEB5-770BE2F43DC5}" srcOrd="7" destOrd="0" presId="urn:microsoft.com/office/officeart/2005/8/layout/matrix1"/>
    <dgm:cxn modelId="{95D55F1F-0586-40DC-87FD-640EAAF540D2}" type="presParOf" srcId="{0A32EE9F-B863-4CFD-9B9C-A7F0F8EB50C9}" destId="{3CE49542-E9B0-469D-B7E0-EFA161059B35}" srcOrd="1" destOrd="0" presId="urn:microsoft.com/office/officeart/2005/8/layout/matrix1"/>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70189-1913-4D9F-BAE0-F4A8AEBED674}">
      <dsp:nvSpPr>
        <dsp:cNvPr id="0" name=""/>
        <dsp:cNvSpPr/>
      </dsp:nvSpPr>
      <dsp:spPr>
        <a:xfrm rot="16200000">
          <a:off x="900470" y="-900470"/>
          <a:ext cx="2074607" cy="3875548"/>
        </a:xfrm>
        <a:prstGeom prst="round1Rect">
          <a:avLst/>
        </a:prstGeom>
        <a:solidFill>
          <a:srgbClr val="6DBA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Item Type Tree</a:t>
          </a:r>
        </a:p>
      </dsp:txBody>
      <dsp:txXfrm rot="5400000">
        <a:off x="0" y="0"/>
        <a:ext cx="3875548" cy="1555955"/>
      </dsp:txXfrm>
    </dsp:sp>
    <dsp:sp modelId="{CC5421A0-3D58-47CB-9EEE-A3D19F4A1008}">
      <dsp:nvSpPr>
        <dsp:cNvPr id="0" name=""/>
        <dsp:cNvSpPr/>
      </dsp:nvSpPr>
      <dsp:spPr>
        <a:xfrm>
          <a:off x="3875548" y="9833"/>
          <a:ext cx="3875548" cy="2074607"/>
        </a:xfrm>
        <a:prstGeom prst="round1Rect">
          <a:avLst/>
        </a:prstGeom>
        <a:solidFill>
          <a:srgbClr val="6DBA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SF Item Type (CPL, PPP, Refundability)</a:t>
          </a:r>
        </a:p>
      </dsp:txBody>
      <dsp:txXfrm>
        <a:off x="3875548" y="9833"/>
        <a:ext cx="3875548" cy="1555955"/>
      </dsp:txXfrm>
    </dsp:sp>
    <dsp:sp modelId="{9ABE0001-356D-4550-BE0B-51B935C984DD}">
      <dsp:nvSpPr>
        <dsp:cNvPr id="0" name=""/>
        <dsp:cNvSpPr/>
      </dsp:nvSpPr>
      <dsp:spPr>
        <a:xfrm rot="10800000">
          <a:off x="0" y="2074607"/>
          <a:ext cx="3875548" cy="2074607"/>
        </a:xfrm>
        <a:prstGeom prst="round1Rect">
          <a:avLst/>
        </a:prstGeom>
        <a:solidFill>
          <a:srgbClr val="6DBA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CPL Set-Up</a:t>
          </a:r>
        </a:p>
      </dsp:txBody>
      <dsp:txXfrm rot="10800000">
        <a:off x="0" y="2593258"/>
        <a:ext cx="3875548" cy="1555955"/>
      </dsp:txXfrm>
    </dsp:sp>
    <dsp:sp modelId="{DAA578E0-2867-46D1-85B8-46EE4A3BD9AC}">
      <dsp:nvSpPr>
        <dsp:cNvPr id="0" name=""/>
        <dsp:cNvSpPr/>
      </dsp:nvSpPr>
      <dsp:spPr>
        <a:xfrm rot="5400000">
          <a:off x="4776019" y="1174136"/>
          <a:ext cx="2074607" cy="3875548"/>
        </a:xfrm>
        <a:prstGeom prst="round1Rect">
          <a:avLst/>
        </a:prstGeom>
        <a:solidFill>
          <a:srgbClr val="6DBA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FA Item Types</a:t>
          </a:r>
        </a:p>
      </dsp:txBody>
      <dsp:txXfrm rot="-5400000">
        <a:off x="3875549" y="2593258"/>
        <a:ext cx="3875548" cy="1555955"/>
      </dsp:txXfrm>
    </dsp:sp>
    <dsp:sp modelId="{3CE49542-E9B0-469D-B7E0-EFA161059B35}">
      <dsp:nvSpPr>
        <dsp:cNvPr id="0" name=""/>
        <dsp:cNvSpPr/>
      </dsp:nvSpPr>
      <dsp:spPr>
        <a:xfrm>
          <a:off x="2712883" y="1555955"/>
          <a:ext cx="2325329" cy="1037303"/>
        </a:xfrm>
        <a:prstGeom prst="roundRect">
          <a:avLst/>
        </a:prstGeom>
        <a:solidFill>
          <a:srgbClr val="EBDB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Student Account/GL</a:t>
          </a:r>
        </a:p>
      </dsp:txBody>
      <dsp:txXfrm>
        <a:off x="2763520" y="1606592"/>
        <a:ext cx="2224055" cy="9360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277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Medium" panose="020B0603020102020204" pitchFamily="34" charset="0"/>
                <a:ea typeface="Franklin Gothic Medium" panose="020B060302010202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970938" y="0"/>
            <a:ext cx="3037840" cy="46277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Medium" panose="020B0603020102020204" pitchFamily="34" charset="0"/>
                <a:ea typeface="Franklin Gothic Medium" panose="020B060302010202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760606"/>
            <a:ext cx="3037840" cy="462769"/>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Medium" panose="020B0603020102020204" pitchFamily="34" charset="0"/>
                <a:ea typeface="Franklin Gothic Medium" panose="020B060302010202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lvl1pPr>
              <a:defRPr>
                <a:latin typeface="Franklin Gothic Medium" panose="020B0603020102020204" pitchFamily="34" charset="0"/>
              </a:defRPr>
            </a:lvl1pPr>
          </a:lstStyle>
          <a:p>
            <a:pPr algn="r">
              <a:buSzPts val="1200"/>
            </a:pPr>
            <a:fld id="{00000000-1234-1234-1234-123412341234}" type="slidenum">
              <a:rPr lang="en-US" sz="1200" smtClean="0">
                <a:solidFill>
                  <a:schemeClr val="dk1"/>
                </a:solidFill>
                <a:ea typeface="Calibri"/>
                <a:cs typeface="Calibri"/>
                <a:sym typeface="Calibri"/>
              </a:rPr>
              <a:pPr algn="r">
                <a:buSzPts val="1200"/>
              </a:pP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141" name="Google Shape;141;p1: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Franklin Gothic Medium" panose="020B0603020102020204" pitchFamily="34" charset="0"/>
              </a:rPr>
              <a:t>1</a:t>
            </a:fld>
            <a:endParaRPr dirty="0">
              <a:latin typeface="Franklin Gothic Medium" panose="020B06030201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7: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44" name="Google Shape;244;p37: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8: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253" name="Google Shape;253;p38: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9: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264" name="Google Shape;264;p39: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0: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73" name="Google Shape;273;p40: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1: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79" name="Google Shape;279;p41: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2: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85" name="Google Shape;285;p42: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292" name="Google Shape;292;p15: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9: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29: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154" name="Google Shape;154;p3: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Franklin Gothic Medium" panose="020B0603020102020204" pitchFamily="34" charset="0"/>
              </a:rPr>
              <a:t>3</a:t>
            </a:fld>
            <a:endParaRPr dirty="0">
              <a:latin typeface="Franklin Gothic Medium" panose="020B0603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161" name="Google Shape;161;p4: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2: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99" name="Google Shape;199;p32: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3: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208" name="Google Shape;208;p33: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4: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17" name="Google Shape;217;p34: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26" name="Google Shape;226;p35: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6: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35" name="Google Shape;235;p36: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17" descr="Cover Triangle Pattern"/>
          <p:cNvPicPr preferRelativeResize="0"/>
          <p:nvPr/>
        </p:nvPicPr>
        <p:blipFill rotWithShape="1">
          <a:blip r:embed="rId2">
            <a:alphaModFix/>
          </a:blip>
          <a:srcRect t="12978"/>
          <a:stretch/>
        </p:blipFill>
        <p:spPr>
          <a:xfrm>
            <a:off x="3090418" y="0"/>
            <a:ext cx="9105969" cy="3749964"/>
          </a:xfrm>
          <a:prstGeom prst="rect">
            <a:avLst/>
          </a:prstGeom>
          <a:noFill/>
          <a:ln>
            <a:noFill/>
          </a:ln>
        </p:spPr>
      </p:pic>
      <p:sp>
        <p:nvSpPr>
          <p:cNvPr id="12" name="Google Shape;12;p17"/>
          <p:cNvSpPr txBox="1">
            <a:spLocks noGrp="1"/>
          </p:cNvSpPr>
          <p:nvPr>
            <p:ph type="title"/>
          </p:nvPr>
        </p:nvSpPr>
        <p:spPr>
          <a:xfrm>
            <a:off x="493185" y="3863686"/>
            <a:ext cx="11115967"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3" name="Google Shape;13;p17"/>
          <p:cNvSpPr txBox="1">
            <a:spLocks noGrp="1"/>
          </p:cNvSpPr>
          <p:nvPr>
            <p:ph type="subTitle" idx="1"/>
          </p:nvPr>
        </p:nvSpPr>
        <p:spPr>
          <a:xfrm>
            <a:off x="494144" y="4976665"/>
            <a:ext cx="11185237"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dirty="0"/>
          </a:p>
        </p:txBody>
      </p:sp>
      <p:sp>
        <p:nvSpPr>
          <p:cNvPr id="14" name="Google Shape;14;p17"/>
          <p:cNvSpPr txBox="1">
            <a:spLocks noGrp="1"/>
          </p:cNvSpPr>
          <p:nvPr>
            <p:ph type="body" idx="2"/>
          </p:nvPr>
        </p:nvSpPr>
        <p:spPr>
          <a:xfrm>
            <a:off x="493184" y="5769403"/>
            <a:ext cx="6153149"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103"/>
        <p:cNvGrpSpPr/>
        <p:nvPr/>
      </p:nvGrpSpPr>
      <p:grpSpPr>
        <a:xfrm>
          <a:off x="0" y="0"/>
          <a:ext cx="0" cy="0"/>
          <a:chOff x="0" y="0"/>
          <a:chExt cx="0" cy="0"/>
        </a:xfrm>
      </p:grpSpPr>
      <p:sp>
        <p:nvSpPr>
          <p:cNvPr id="104" name="Google Shape;104;p46"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105" name="Google Shape;105;p46"/>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06" name="Google Shape;106;p46"/>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07" name="Google Shape;107;p4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08" name="Google Shape;108;p46"/>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09" name="Google Shape;109;p46"/>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10"/>
        <p:cNvGrpSpPr/>
        <p:nvPr/>
      </p:nvGrpSpPr>
      <p:grpSpPr>
        <a:xfrm>
          <a:off x="0" y="0"/>
          <a:ext cx="0" cy="0"/>
          <a:chOff x="0" y="0"/>
          <a:chExt cx="0" cy="0"/>
        </a:xfrm>
      </p:grpSpPr>
      <p:sp>
        <p:nvSpPr>
          <p:cNvPr id="111" name="Google Shape;111;p47"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112" name="Google Shape;112;p47"/>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13" name="Google Shape;113;p47"/>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14" name="Google Shape;114;p4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15" name="Google Shape;115;p47"/>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16" name="Google Shape;116;p47"/>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117"/>
        <p:cNvGrpSpPr/>
        <p:nvPr/>
      </p:nvGrpSpPr>
      <p:grpSpPr>
        <a:xfrm>
          <a:off x="0" y="0"/>
          <a:ext cx="0" cy="0"/>
          <a:chOff x="0" y="0"/>
          <a:chExt cx="0" cy="0"/>
        </a:xfrm>
      </p:grpSpPr>
      <p:sp>
        <p:nvSpPr>
          <p:cNvPr id="118" name="Google Shape;118;p48"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119" name="Google Shape;119;p48"/>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20" name="Google Shape;120;p48"/>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21" name="Google Shape;121;p4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22" name="Google Shape;122;p48"/>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3" name="Google Shape;123;p48"/>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124"/>
        <p:cNvGrpSpPr/>
        <p:nvPr/>
      </p:nvGrpSpPr>
      <p:grpSpPr>
        <a:xfrm>
          <a:off x="0" y="0"/>
          <a:ext cx="0" cy="0"/>
          <a:chOff x="0" y="0"/>
          <a:chExt cx="0" cy="0"/>
        </a:xfrm>
      </p:grpSpPr>
      <p:sp>
        <p:nvSpPr>
          <p:cNvPr id="125" name="Google Shape;125;p49"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126" name="Google Shape;126;p49"/>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27" name="Google Shape;127;p49"/>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28" name="Google Shape;128;p4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29" name="Google Shape;129;p4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30" name="Google Shape;130;p49"/>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131"/>
        <p:cNvGrpSpPr/>
        <p:nvPr/>
      </p:nvGrpSpPr>
      <p:grpSpPr>
        <a:xfrm>
          <a:off x="0" y="0"/>
          <a:ext cx="0" cy="0"/>
          <a:chOff x="0" y="0"/>
          <a:chExt cx="0" cy="0"/>
        </a:xfrm>
      </p:grpSpPr>
      <p:sp>
        <p:nvSpPr>
          <p:cNvPr id="132" name="Google Shape;132;p50"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133" name="Google Shape;133;p50"/>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34" name="Google Shape;134;p50"/>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35" name="Google Shape;135;p50"/>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36" name="Google Shape;136;p50"/>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37" name="Google Shape;137;p50"/>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290788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1381622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3067238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264113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11/9/2023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07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
        <p:cNvGrpSpPr/>
        <p:nvPr/>
      </p:nvGrpSpPr>
      <p:grpSpPr>
        <a:xfrm>
          <a:off x="0" y="0"/>
          <a:ext cx="0" cy="0"/>
          <a:chOff x="0" y="0"/>
          <a:chExt cx="0" cy="0"/>
        </a:xfrm>
      </p:grpSpPr>
      <p:sp>
        <p:nvSpPr>
          <p:cNvPr id="16" name="Google Shape;16;p43"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17" name="Google Shape;17;p4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8" name="Google Shape;18;p4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19" name="Google Shape;19;p4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20" name="Google Shape;20;p43"/>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p43"/>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9992" y="528407"/>
            <a:ext cx="2438400" cy="424977"/>
          </a:xfrm>
          <a:prstGeom prst="rect">
            <a:avLst/>
          </a:prstGeom>
        </p:spPr>
      </p:pic>
    </p:spTree>
    <p:extLst>
      <p:ext uri="{BB962C8B-B14F-4D97-AF65-F5344CB8AC3E}">
        <p14:creationId xmlns:p14="http://schemas.microsoft.com/office/powerpoint/2010/main" val="368368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18" descr="Community and Technical Colleges. Washington State Board"/>
          <p:cNvPicPr preferRelativeResize="0"/>
          <p:nvPr/>
        </p:nvPicPr>
        <p:blipFill rotWithShape="1">
          <a:blip r:embed="rId2">
            <a:alphaModFix/>
          </a:blip>
          <a:srcRect t="12671"/>
          <a:stretch/>
        </p:blipFill>
        <p:spPr>
          <a:xfrm>
            <a:off x="140396" y="154005"/>
            <a:ext cx="4381861" cy="1231537"/>
          </a:xfrm>
          <a:prstGeom prst="rect">
            <a:avLst/>
          </a:prstGeom>
          <a:noFill/>
          <a:ln>
            <a:noFill/>
          </a:ln>
        </p:spPr>
      </p:pic>
      <p:pic>
        <p:nvPicPr>
          <p:cNvPr id="24" name="Google Shape;24;p18" descr="Header triangles pattern"/>
          <p:cNvPicPr preferRelativeResize="0"/>
          <p:nvPr/>
        </p:nvPicPr>
        <p:blipFill rotWithShape="1">
          <a:blip r:embed="rId3">
            <a:alphaModFix/>
          </a:blip>
          <a:srcRect t="42265"/>
          <a:stretch/>
        </p:blipFill>
        <p:spPr>
          <a:xfrm>
            <a:off x="6768392" y="1"/>
            <a:ext cx="5423608" cy="1481791"/>
          </a:xfrm>
          <a:prstGeom prst="rect">
            <a:avLst/>
          </a:prstGeom>
          <a:noFill/>
          <a:ln>
            <a:noFill/>
          </a:ln>
        </p:spPr>
      </p:pic>
      <p:sp>
        <p:nvSpPr>
          <p:cNvPr id="25" name="Google Shape;25;p18"/>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6" name="Google Shape;26;p18"/>
          <p:cNvSpPr txBox="1">
            <a:spLocks noGrp="1"/>
          </p:cNvSpPr>
          <p:nvPr>
            <p:ph type="body" idx="1"/>
          </p:nvPr>
        </p:nvSpPr>
        <p:spPr>
          <a:xfrm>
            <a:off x="715814" y="2415155"/>
            <a:ext cx="11115967"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27" name="Google Shape;27;p18"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sp>
        <p:nvSpPr>
          <p:cNvPr id="28" name="Google Shape;28;p18"/>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29" name="Google Shape;29;p18"/>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30" name="Google Shape;30;p18"/>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pic>
        <p:nvPicPr>
          <p:cNvPr id="31" name="Google Shape;31;p18"/>
          <p:cNvPicPr preferRelativeResize="0"/>
          <p:nvPr/>
        </p:nvPicPr>
        <p:blipFill rotWithShape="1">
          <a:blip r:embed="rId4">
            <a:alphaModFix/>
          </a:blip>
          <a:srcRect/>
          <a:stretch/>
        </p:blipFill>
        <p:spPr>
          <a:xfrm>
            <a:off x="4329992" y="528407"/>
            <a:ext cx="2438400" cy="4249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2"/>
        <p:cNvGrpSpPr/>
        <p:nvPr/>
      </p:nvGrpSpPr>
      <p:grpSpPr>
        <a:xfrm>
          <a:off x="0" y="0"/>
          <a:ext cx="0" cy="0"/>
          <a:chOff x="0" y="0"/>
          <a:chExt cx="0" cy="0"/>
        </a:xfrm>
      </p:grpSpPr>
      <p:sp>
        <p:nvSpPr>
          <p:cNvPr id="33" name="Google Shape;33;p19"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sp>
        <p:nvSpPr>
          <p:cNvPr id="34" name="Google Shape;34;p19"/>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35" name="Google Shape;35;p19"/>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36" name="Google Shape;36;p1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45"/>
        <p:cNvGrpSpPr/>
        <p:nvPr/>
      </p:nvGrpSpPr>
      <p:grpSpPr>
        <a:xfrm>
          <a:off x="0" y="0"/>
          <a:ext cx="0" cy="0"/>
          <a:chOff x="0" y="0"/>
          <a:chExt cx="0" cy="0"/>
        </a:xfrm>
      </p:grpSpPr>
      <p:pic>
        <p:nvPicPr>
          <p:cNvPr id="46" name="Google Shape;46;p20" descr="Community and Technical Colleges. Washington State Board."/>
          <p:cNvPicPr preferRelativeResize="0"/>
          <p:nvPr/>
        </p:nvPicPr>
        <p:blipFill rotWithShape="1">
          <a:blip r:embed="rId2">
            <a:alphaModFix/>
          </a:blip>
          <a:srcRect t="12671"/>
          <a:stretch/>
        </p:blipFill>
        <p:spPr>
          <a:xfrm>
            <a:off x="140396" y="154007"/>
            <a:ext cx="4381861" cy="1231537"/>
          </a:xfrm>
          <a:prstGeom prst="rect">
            <a:avLst/>
          </a:prstGeom>
          <a:noFill/>
          <a:ln>
            <a:noFill/>
          </a:ln>
        </p:spPr>
      </p:pic>
      <p:pic>
        <p:nvPicPr>
          <p:cNvPr id="47" name="Google Shape;47;p20" descr="Header triangles pattern"/>
          <p:cNvPicPr preferRelativeResize="0"/>
          <p:nvPr/>
        </p:nvPicPr>
        <p:blipFill rotWithShape="1">
          <a:blip r:embed="rId3">
            <a:alphaModFix/>
          </a:blip>
          <a:srcRect t="42265"/>
          <a:stretch/>
        </p:blipFill>
        <p:spPr>
          <a:xfrm>
            <a:off x="6768392" y="3"/>
            <a:ext cx="5423608" cy="1481791"/>
          </a:xfrm>
          <a:prstGeom prst="rect">
            <a:avLst/>
          </a:prstGeom>
          <a:noFill/>
          <a:ln>
            <a:noFill/>
          </a:ln>
        </p:spPr>
      </p:pic>
      <p:sp>
        <p:nvSpPr>
          <p:cNvPr id="48" name="Google Shape;48;p20"/>
          <p:cNvSpPr txBox="1">
            <a:spLocks noGrp="1"/>
          </p:cNvSpPr>
          <p:nvPr>
            <p:ph type="title"/>
          </p:nvPr>
        </p:nvSpPr>
        <p:spPr>
          <a:xfrm>
            <a:off x="838200" y="1476958"/>
            <a:ext cx="10515600" cy="611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2625"/>
              <a:buFont typeface="Libre Franklin Medium"/>
              <a:buNone/>
              <a:defRPr sz="2625"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9" name="Google Shape;49;p20"/>
          <p:cNvSpPr txBox="1">
            <a:spLocks noGrp="1"/>
          </p:cNvSpPr>
          <p:nvPr>
            <p:ph type="body" idx="1"/>
          </p:nvPr>
        </p:nvSpPr>
        <p:spPr>
          <a:xfrm>
            <a:off x="838200" y="2265367"/>
            <a:ext cx="10515600" cy="34288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563"/>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pic>
        <p:nvPicPr>
          <p:cNvPr id="50" name="Google Shape;50;p20" descr="CC. Creative Commons license, attribution alone"/>
          <p:cNvPicPr preferRelativeResize="0"/>
          <p:nvPr/>
        </p:nvPicPr>
        <p:blipFill rotWithShape="1">
          <a:blip r:embed="rId4">
            <a:alphaModFix/>
          </a:blip>
          <a:srcRect/>
          <a:stretch/>
        </p:blipFill>
        <p:spPr>
          <a:xfrm>
            <a:off x="838200" y="6399147"/>
            <a:ext cx="1113632" cy="298730"/>
          </a:xfrm>
          <a:prstGeom prst="rect">
            <a:avLst/>
          </a:prstGeom>
          <a:noFill/>
          <a:ln>
            <a:noFill/>
          </a:ln>
        </p:spPr>
      </p:pic>
      <p:sp>
        <p:nvSpPr>
          <p:cNvPr id="51" name="Google Shape;51;p20"/>
          <p:cNvSpPr txBox="1"/>
          <p:nvPr/>
        </p:nvSpPr>
        <p:spPr>
          <a:xfrm>
            <a:off x="1939096" y="6445500"/>
            <a:ext cx="5046616" cy="178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3"/>
              <a:buFont typeface="Arial"/>
              <a:buNone/>
            </a:pPr>
            <a:r>
              <a:rPr lang="en-US" sz="563" b="0" i="1" u="none" strike="noStrike" cap="none" dirty="0">
                <a:solidFill>
                  <a:srgbClr val="7F7F7F"/>
                </a:solidFill>
                <a:latin typeface="Franklin Gothic Medium" panose="020B0603020102020204" pitchFamily="34" charset="0"/>
                <a:ea typeface="Libre Franklin"/>
                <a:cs typeface="Libre Franklin"/>
                <a:sym typeface="Libre Franklin"/>
              </a:rPr>
              <a:t>Note: All material licensed under Creative Commons Attribution 4.0 International License.</a:t>
            </a:r>
            <a:endParaRPr sz="1400" b="0" i="0" u="none" strike="noStrike" cap="none" dirty="0">
              <a:solidFill>
                <a:srgbClr val="000000"/>
              </a:solidFill>
              <a:latin typeface="Franklin Gothic Medium" panose="020B0603020102020204" pitchFamily="34" charset="0"/>
              <a:ea typeface="Arial"/>
              <a:cs typeface="Arial"/>
              <a:sym typeface="Arial"/>
            </a:endParaRPr>
          </a:p>
        </p:txBody>
      </p:sp>
      <p:sp>
        <p:nvSpPr>
          <p:cNvPr id="52" name="Google Shape;52;p20" descr="Yellow sidebar"/>
          <p:cNvSpPr/>
          <p:nvPr/>
        </p:nvSpPr>
        <p:spPr>
          <a:xfrm>
            <a:off x="1"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pic>
        <p:nvPicPr>
          <p:cNvPr id="53" name="Google Shape;53;p20"/>
          <p:cNvPicPr preferRelativeResize="0"/>
          <p:nvPr/>
        </p:nvPicPr>
        <p:blipFill rotWithShape="1">
          <a:blip r:embed="rId5">
            <a:alphaModFix/>
          </a:blip>
          <a:srcRect/>
          <a:stretch/>
        </p:blipFill>
        <p:spPr>
          <a:xfrm>
            <a:off x="4329992" y="528409"/>
            <a:ext cx="24384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
        <p:cNvGrpSpPr/>
        <p:nvPr/>
      </p:nvGrpSpPr>
      <p:grpSpPr>
        <a:xfrm>
          <a:off x="0" y="0"/>
          <a:ext cx="0" cy="0"/>
          <a:chOff x="0" y="0"/>
          <a:chExt cx="0" cy="0"/>
        </a:xfrm>
      </p:grpSpPr>
      <p:pic>
        <p:nvPicPr>
          <p:cNvPr id="55" name="Google Shape;55;p23" descr="Community and Technical Colleges. Washington State Board."/>
          <p:cNvPicPr preferRelativeResize="0"/>
          <p:nvPr/>
        </p:nvPicPr>
        <p:blipFill rotWithShape="1">
          <a:blip r:embed="rId2">
            <a:alphaModFix/>
          </a:blip>
          <a:srcRect t="12671"/>
          <a:stretch/>
        </p:blipFill>
        <p:spPr>
          <a:xfrm>
            <a:off x="140396" y="154005"/>
            <a:ext cx="4381861" cy="1231537"/>
          </a:xfrm>
          <a:prstGeom prst="rect">
            <a:avLst/>
          </a:prstGeom>
          <a:noFill/>
          <a:ln>
            <a:noFill/>
          </a:ln>
        </p:spPr>
      </p:pic>
      <p:pic>
        <p:nvPicPr>
          <p:cNvPr id="56" name="Google Shape;56;p23" descr="Header triangles pattern"/>
          <p:cNvPicPr preferRelativeResize="0"/>
          <p:nvPr/>
        </p:nvPicPr>
        <p:blipFill rotWithShape="1">
          <a:blip r:embed="rId3">
            <a:alphaModFix/>
          </a:blip>
          <a:srcRect t="42265"/>
          <a:stretch/>
        </p:blipFill>
        <p:spPr>
          <a:xfrm>
            <a:off x="6768392" y="4064"/>
            <a:ext cx="5423608" cy="1481791"/>
          </a:xfrm>
          <a:prstGeom prst="rect">
            <a:avLst/>
          </a:prstGeom>
          <a:noFill/>
          <a:ln>
            <a:noFill/>
          </a:ln>
        </p:spPr>
      </p:pic>
      <p:sp>
        <p:nvSpPr>
          <p:cNvPr id="57" name="Google Shape;57;p23"/>
          <p:cNvSpPr txBox="1">
            <a:spLocks noGrp="1"/>
          </p:cNvSpPr>
          <p:nvPr>
            <p:ph type="title"/>
          </p:nvPr>
        </p:nvSpPr>
        <p:spPr>
          <a:xfrm>
            <a:off x="676368" y="1485854"/>
            <a:ext cx="11113851"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8" name="Google Shape;58;p23"/>
          <p:cNvSpPr txBox="1">
            <a:spLocks noGrp="1"/>
          </p:cNvSpPr>
          <p:nvPr>
            <p:ph type="body" idx="1"/>
          </p:nvPr>
        </p:nvSpPr>
        <p:spPr>
          <a:xfrm>
            <a:off x="676371" y="2385435"/>
            <a:ext cx="5336504"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dirty="0"/>
          </a:p>
        </p:txBody>
      </p:sp>
      <p:sp>
        <p:nvSpPr>
          <p:cNvPr id="59" name="Google Shape;59;p23"/>
          <p:cNvSpPr txBox="1">
            <a:spLocks noGrp="1"/>
          </p:cNvSpPr>
          <p:nvPr>
            <p:ph type="body" idx="2"/>
          </p:nvPr>
        </p:nvSpPr>
        <p:spPr>
          <a:xfrm>
            <a:off x="676371" y="3003841"/>
            <a:ext cx="5336504"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60" name="Google Shape;60;p23"/>
          <p:cNvSpPr txBox="1">
            <a:spLocks noGrp="1"/>
          </p:cNvSpPr>
          <p:nvPr>
            <p:ph type="body" idx="3"/>
          </p:nvPr>
        </p:nvSpPr>
        <p:spPr>
          <a:xfrm>
            <a:off x="6386943" y="2385430"/>
            <a:ext cx="5403276"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dirty="0"/>
          </a:p>
        </p:txBody>
      </p:sp>
      <p:sp>
        <p:nvSpPr>
          <p:cNvPr id="61" name="Google Shape;61;p23"/>
          <p:cNvSpPr txBox="1">
            <a:spLocks noGrp="1"/>
          </p:cNvSpPr>
          <p:nvPr>
            <p:ph type="body" idx="4"/>
          </p:nvPr>
        </p:nvSpPr>
        <p:spPr>
          <a:xfrm>
            <a:off x="6386943" y="3003841"/>
            <a:ext cx="5403276"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62" name="Google Shape;62;p2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sp>
        <p:nvSpPr>
          <p:cNvPr id="63" name="Google Shape;63;p2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64" name="Google Shape;64;p2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65" name="Google Shape;65;p2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pic>
        <p:nvPicPr>
          <p:cNvPr id="66" name="Google Shape;66;p23"/>
          <p:cNvPicPr preferRelativeResize="0"/>
          <p:nvPr/>
        </p:nvPicPr>
        <p:blipFill rotWithShape="1">
          <a:blip r:embed="rId4">
            <a:alphaModFix/>
          </a:blip>
          <a:srcRect/>
          <a:stretch/>
        </p:blipFill>
        <p:spPr>
          <a:xfrm>
            <a:off x="4329992" y="528407"/>
            <a:ext cx="24384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7"/>
        <p:cNvGrpSpPr/>
        <p:nvPr/>
      </p:nvGrpSpPr>
      <p:grpSpPr>
        <a:xfrm>
          <a:off x="0" y="0"/>
          <a:ext cx="0" cy="0"/>
          <a:chOff x="0" y="0"/>
          <a:chExt cx="0" cy="0"/>
        </a:xfrm>
      </p:grpSpPr>
      <p:pic>
        <p:nvPicPr>
          <p:cNvPr id="68" name="Google Shape;68;p26" descr="Community and Technical Colleges. Washington State Board."/>
          <p:cNvPicPr preferRelativeResize="0"/>
          <p:nvPr/>
        </p:nvPicPr>
        <p:blipFill rotWithShape="1">
          <a:blip r:embed="rId2">
            <a:alphaModFix/>
          </a:blip>
          <a:srcRect t="12671"/>
          <a:stretch/>
        </p:blipFill>
        <p:spPr>
          <a:xfrm>
            <a:off x="140396" y="154005"/>
            <a:ext cx="4381861" cy="1231537"/>
          </a:xfrm>
          <a:prstGeom prst="rect">
            <a:avLst/>
          </a:prstGeom>
          <a:noFill/>
          <a:ln>
            <a:noFill/>
          </a:ln>
        </p:spPr>
      </p:pic>
      <p:pic>
        <p:nvPicPr>
          <p:cNvPr id="69" name="Google Shape;69;p26" descr="Header triangles pattern"/>
          <p:cNvPicPr preferRelativeResize="0"/>
          <p:nvPr/>
        </p:nvPicPr>
        <p:blipFill rotWithShape="1">
          <a:blip r:embed="rId3">
            <a:alphaModFix/>
          </a:blip>
          <a:srcRect t="42265"/>
          <a:stretch/>
        </p:blipFill>
        <p:spPr>
          <a:xfrm>
            <a:off x="6768392" y="1"/>
            <a:ext cx="5423608" cy="1481791"/>
          </a:xfrm>
          <a:prstGeom prst="rect">
            <a:avLst/>
          </a:prstGeom>
          <a:noFill/>
          <a:ln>
            <a:noFill/>
          </a:ln>
        </p:spPr>
      </p:pic>
      <p:sp>
        <p:nvSpPr>
          <p:cNvPr id="70" name="Google Shape;70;p26"/>
          <p:cNvSpPr txBox="1">
            <a:spLocks noGrp="1"/>
          </p:cNvSpPr>
          <p:nvPr>
            <p:ph type="title"/>
          </p:nvPr>
        </p:nvSpPr>
        <p:spPr>
          <a:xfrm>
            <a:off x="648659" y="1385541"/>
            <a:ext cx="4214287"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1" name="Google Shape;71;p26"/>
          <p:cNvSpPr txBox="1">
            <a:spLocks noGrp="1"/>
          </p:cNvSpPr>
          <p:nvPr>
            <p:ph type="body" idx="1"/>
          </p:nvPr>
        </p:nvSpPr>
        <p:spPr>
          <a:xfrm>
            <a:off x="648659" y="2888673"/>
            <a:ext cx="4214287"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dirty="0"/>
          </a:p>
        </p:txBody>
      </p:sp>
      <p:sp>
        <p:nvSpPr>
          <p:cNvPr id="72" name="Google Shape;72;p26"/>
          <p:cNvSpPr txBox="1">
            <a:spLocks noGrp="1"/>
          </p:cNvSpPr>
          <p:nvPr>
            <p:ph type="body" idx="2"/>
          </p:nvPr>
        </p:nvSpPr>
        <p:spPr>
          <a:xfrm>
            <a:off x="5151387" y="1569027"/>
            <a:ext cx="672195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dirty="0"/>
          </a:p>
        </p:txBody>
      </p:sp>
      <p:sp>
        <p:nvSpPr>
          <p:cNvPr id="73" name="Google Shape;73;p26"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sp>
        <p:nvSpPr>
          <p:cNvPr id="74" name="Google Shape;74;p26"/>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75" name="Google Shape;75;p26"/>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76" name="Google Shape;76;p2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pic>
        <p:nvPicPr>
          <p:cNvPr id="77" name="Google Shape;77;p26"/>
          <p:cNvPicPr preferRelativeResize="0"/>
          <p:nvPr/>
        </p:nvPicPr>
        <p:blipFill rotWithShape="1">
          <a:blip r:embed="rId4">
            <a:alphaModFix/>
          </a:blip>
          <a:srcRect/>
          <a:stretch/>
        </p:blipFill>
        <p:spPr>
          <a:xfrm>
            <a:off x="4329992" y="528407"/>
            <a:ext cx="24384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8"/>
        <p:cNvGrpSpPr/>
        <p:nvPr/>
      </p:nvGrpSpPr>
      <p:grpSpPr>
        <a:xfrm>
          <a:off x="0" y="0"/>
          <a:ext cx="0" cy="0"/>
          <a:chOff x="0" y="0"/>
          <a:chExt cx="0" cy="0"/>
        </a:xfrm>
      </p:grpSpPr>
      <p:pic>
        <p:nvPicPr>
          <p:cNvPr id="79" name="Google Shape;79;p27" descr="Community and Technical Colleges. Washington State Board."/>
          <p:cNvPicPr preferRelativeResize="0"/>
          <p:nvPr/>
        </p:nvPicPr>
        <p:blipFill rotWithShape="1">
          <a:blip r:embed="rId2">
            <a:alphaModFix/>
          </a:blip>
          <a:srcRect t="12671"/>
          <a:stretch/>
        </p:blipFill>
        <p:spPr>
          <a:xfrm>
            <a:off x="140396" y="154005"/>
            <a:ext cx="4381861" cy="1231537"/>
          </a:xfrm>
          <a:prstGeom prst="rect">
            <a:avLst/>
          </a:prstGeom>
          <a:noFill/>
          <a:ln>
            <a:noFill/>
          </a:ln>
        </p:spPr>
      </p:pic>
      <p:pic>
        <p:nvPicPr>
          <p:cNvPr id="80" name="Google Shape;80;p27" descr="Header triangles pattern"/>
          <p:cNvPicPr preferRelativeResize="0"/>
          <p:nvPr/>
        </p:nvPicPr>
        <p:blipFill rotWithShape="1">
          <a:blip r:embed="rId3">
            <a:alphaModFix/>
          </a:blip>
          <a:srcRect t="42265"/>
          <a:stretch/>
        </p:blipFill>
        <p:spPr>
          <a:xfrm>
            <a:off x="6768392" y="1"/>
            <a:ext cx="5423608" cy="1481791"/>
          </a:xfrm>
          <a:prstGeom prst="rect">
            <a:avLst/>
          </a:prstGeom>
          <a:noFill/>
          <a:ln>
            <a:noFill/>
          </a:ln>
        </p:spPr>
      </p:pic>
      <p:sp>
        <p:nvSpPr>
          <p:cNvPr id="81" name="Google Shape;81;p27"/>
          <p:cNvSpPr txBox="1">
            <a:spLocks noGrp="1"/>
          </p:cNvSpPr>
          <p:nvPr>
            <p:ph type="title"/>
          </p:nvPr>
        </p:nvSpPr>
        <p:spPr>
          <a:xfrm>
            <a:off x="537827" y="1385541"/>
            <a:ext cx="447751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2" name="Google Shape;82;p27"/>
          <p:cNvSpPr txBox="1">
            <a:spLocks noGrp="1"/>
          </p:cNvSpPr>
          <p:nvPr>
            <p:ph type="body" idx="1"/>
          </p:nvPr>
        </p:nvSpPr>
        <p:spPr>
          <a:xfrm>
            <a:off x="537827" y="2888674"/>
            <a:ext cx="447751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dirty="0"/>
          </a:p>
        </p:txBody>
      </p:sp>
      <p:sp>
        <p:nvSpPr>
          <p:cNvPr id="83" name="Google Shape;83;p27"/>
          <p:cNvSpPr txBox="1">
            <a:spLocks noGrp="1"/>
          </p:cNvSpPr>
          <p:nvPr>
            <p:ph type="body" idx="2"/>
          </p:nvPr>
        </p:nvSpPr>
        <p:spPr>
          <a:xfrm>
            <a:off x="5365396" y="1569027"/>
            <a:ext cx="6452531"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dirty="0"/>
          </a:p>
        </p:txBody>
      </p:sp>
      <p:sp>
        <p:nvSpPr>
          <p:cNvPr id="84" name="Google Shape;84;p27"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sp>
        <p:nvSpPr>
          <p:cNvPr id="85" name="Google Shape;85;p27"/>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86" name="Google Shape;86;p27"/>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87" name="Google Shape;87;p2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pic>
        <p:nvPicPr>
          <p:cNvPr id="88" name="Google Shape;88;p27"/>
          <p:cNvPicPr preferRelativeResize="0"/>
          <p:nvPr/>
        </p:nvPicPr>
        <p:blipFill rotWithShape="1">
          <a:blip r:embed="rId4">
            <a:alphaModFix/>
          </a:blip>
          <a:srcRect/>
          <a:stretch/>
        </p:blipFill>
        <p:spPr>
          <a:xfrm>
            <a:off x="4329992" y="528407"/>
            <a:ext cx="24384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9"/>
        <p:cNvGrpSpPr/>
        <p:nvPr/>
      </p:nvGrpSpPr>
      <p:grpSpPr>
        <a:xfrm>
          <a:off x="0" y="0"/>
          <a:ext cx="0" cy="0"/>
          <a:chOff x="0" y="0"/>
          <a:chExt cx="0" cy="0"/>
        </a:xfrm>
      </p:grpSpPr>
      <p:sp>
        <p:nvSpPr>
          <p:cNvPr id="90" name="Google Shape;90;p44" descr="Yellow sidebar"/>
          <p:cNvSpPr/>
          <p:nvPr/>
        </p:nvSpPr>
        <p:spPr>
          <a:xfrm>
            <a:off x="0" y="0"/>
            <a:ext cx="133611" cy="6858000"/>
          </a:xfrm>
          <a:prstGeom prst="rect">
            <a:avLst/>
          </a:prstGeom>
          <a:solidFill>
            <a:srgbClr val="F4CE12"/>
          </a:solidFill>
          <a:ln w="25400" cap="flat" cmpd="sng">
            <a:solidFill>
              <a:srgbClr val="F4CE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ea typeface="Arial"/>
              <a:cs typeface="Arial"/>
              <a:sym typeface="Arial"/>
            </a:endParaRPr>
          </a:p>
        </p:txBody>
      </p:sp>
      <p:sp>
        <p:nvSpPr>
          <p:cNvPr id="91" name="Google Shape;91;p44"/>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92" name="Google Shape;92;p44"/>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n-US" dirty="0"/>
          </a:p>
        </p:txBody>
      </p:sp>
      <p:sp>
        <p:nvSpPr>
          <p:cNvPr id="93" name="Google Shape;93;p44"/>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1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L="0" marR="0" lvl="1"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1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94" name="Google Shape;94;p44"/>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5" name="Google Shape;95;p44"/>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3764"/>
                </a:solidFill>
                <a:latin typeface="Franklin Gothic Medium" panose="020B0603020102020204" pitchFamily="34" charset="0"/>
                <a:ea typeface="Franklin Gothic Medium" panose="020B0603020102020204" pitchFamily="34" charset="0"/>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3764"/>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tclinkreferencecenter.ctclink.us/m/96102/l/1168675-understanding-item-typ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tmartin@sbctc.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title"/>
          </p:nvPr>
        </p:nvSpPr>
        <p:spPr>
          <a:xfrm>
            <a:off x="185744" y="4227870"/>
            <a:ext cx="8879599" cy="13371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en-US" cap="none" dirty="0">
                <a:ea typeface="Libre Franklin Medium"/>
                <a:cs typeface="Libre Franklin Medium"/>
                <a:sym typeface="Libre Franklin Medium"/>
              </a:rPr>
              <a:t>SF/FA Cross-Pillar Work Session:</a:t>
            </a:r>
            <a:br>
              <a:rPr lang="en-US" cap="none" dirty="0">
                <a:ea typeface="Libre Franklin Medium"/>
                <a:cs typeface="Libre Franklin Medium"/>
                <a:sym typeface="Libre Franklin Medium"/>
              </a:rPr>
            </a:br>
            <a:r>
              <a:rPr lang="en-US" sz="3600" cap="none" dirty="0">
                <a:latin typeface="Franklin Gothic Medium" panose="020B0603020102020204" pitchFamily="34" charset="0"/>
                <a:ea typeface="Arial"/>
                <a:cs typeface="Arial"/>
                <a:sym typeface="Arial"/>
              </a:rPr>
              <a:t>CHARGE PRIORITY LIST’S (CPL’S) Part II </a:t>
            </a:r>
            <a:endParaRPr dirty="0">
              <a:latin typeface="Franklin Gothic Medium" panose="020B0603020102020204" pitchFamily="34" charset="0"/>
              <a:ea typeface="Arial"/>
              <a:cs typeface="Arial"/>
              <a:sym typeface="Arial"/>
            </a:endParaRPr>
          </a:p>
        </p:txBody>
      </p:sp>
      <p:pic>
        <p:nvPicPr>
          <p:cNvPr id="144" name="Google Shape;144;p1"/>
          <p:cNvPicPr preferRelativeResize="0"/>
          <p:nvPr/>
        </p:nvPicPr>
        <p:blipFill rotWithShape="1">
          <a:blip r:embed="rId3">
            <a:alphaModFix/>
          </a:blip>
          <a:srcRect/>
          <a:stretch/>
        </p:blipFill>
        <p:spPr>
          <a:xfrm>
            <a:off x="1805398" y="282411"/>
            <a:ext cx="1524000" cy="352425"/>
          </a:xfrm>
          <a:prstGeom prst="rect">
            <a:avLst/>
          </a:prstGeom>
          <a:noFill/>
          <a:ln>
            <a:noFill/>
          </a:ln>
        </p:spPr>
      </p:pic>
      <p:sp>
        <p:nvSpPr>
          <p:cNvPr id="145" name="Google Shape;145;p1"/>
          <p:cNvSpPr txBox="1">
            <a:spLocks noGrp="1"/>
          </p:cNvSpPr>
          <p:nvPr>
            <p:ph type="subTitle" idx="1"/>
          </p:nvPr>
        </p:nvSpPr>
        <p:spPr>
          <a:xfrm>
            <a:off x="185743" y="5565056"/>
            <a:ext cx="8450257" cy="8533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3764"/>
              </a:buClr>
              <a:buSzPts val="3500"/>
              <a:buFont typeface="Arial"/>
              <a:buNone/>
            </a:pPr>
            <a:r>
              <a:rPr lang="en-US" dirty="0">
                <a:ea typeface="Arial"/>
                <a:cs typeface="Arial"/>
                <a:sym typeface="Arial"/>
              </a:rPr>
              <a:t>November</a:t>
            </a:r>
            <a:r>
              <a:rPr lang="en-US" dirty="0">
                <a:latin typeface="Franklin Gothic Medium" panose="020B0603020102020204" pitchFamily="34" charset="0"/>
                <a:ea typeface="Arial"/>
                <a:cs typeface="Arial"/>
                <a:sym typeface="Arial"/>
              </a:rPr>
              <a:t> 9</a:t>
            </a:r>
            <a:r>
              <a:rPr lang="en-US" baseline="30000" dirty="0">
                <a:latin typeface="Franklin Gothic Medium" panose="020B0603020102020204" pitchFamily="34" charset="0"/>
                <a:ea typeface="Arial"/>
                <a:cs typeface="Arial"/>
                <a:sym typeface="Arial"/>
              </a:rPr>
              <a:t>th</a:t>
            </a:r>
            <a:r>
              <a:rPr lang="en-US" dirty="0">
                <a:latin typeface="Franklin Gothic Medium" panose="020B0603020102020204" pitchFamily="34" charset="0"/>
                <a:ea typeface="Arial"/>
                <a:cs typeface="Arial"/>
                <a:sym typeface="Arial"/>
              </a:rPr>
              <a:t>, 2023 (1:00pm – </a:t>
            </a:r>
            <a:r>
              <a:rPr lang="en-US" dirty="0">
                <a:ea typeface="Arial"/>
                <a:cs typeface="Arial"/>
                <a:sym typeface="Arial"/>
              </a:rPr>
              <a:t>3</a:t>
            </a:r>
            <a:r>
              <a:rPr lang="en-US" dirty="0">
                <a:latin typeface="Franklin Gothic Medium" panose="020B0603020102020204" pitchFamily="34" charset="0"/>
                <a:ea typeface="Arial"/>
                <a:cs typeface="Arial"/>
                <a:sym typeface="Arial"/>
              </a:rPr>
              <a:t>:00pm)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974" y="1088116"/>
            <a:ext cx="7886700" cy="611619"/>
          </a:xfrm>
        </p:spPr>
        <p:txBody>
          <a:bodyPr lIns="91440" tIns="45720" rIns="91440" bIns="45720" anchor="t"/>
          <a:lstStyle/>
          <a:p>
            <a:r>
              <a:rPr lang="en-US" dirty="0">
                <a:latin typeface="Franklin Gothic Medium" panose="020B0603020102020204" pitchFamily="34" charset="0"/>
              </a:rPr>
              <a:t>CTC_FA_SF_DISCREPANCY_LIST  </a:t>
            </a:r>
          </a:p>
        </p:txBody>
      </p:sp>
      <p:pic>
        <p:nvPicPr>
          <p:cNvPr id="5" name="Picture 4" descr="A screen shot of an excel doc displaying query results on the CTC_FA_SF_DISCREPANCY_LIST with a highlighted area over column Q illustrating the unapplied amounts on item typ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975" y="1699734"/>
            <a:ext cx="8808125" cy="4267706"/>
          </a:xfrm>
          <a:prstGeom prst="rect">
            <a:avLst/>
          </a:prstGeom>
          <a:ln>
            <a:solidFill>
              <a:schemeClr val="tx1"/>
            </a:solidFill>
          </a:ln>
        </p:spPr>
      </p:pic>
      <p:sp>
        <p:nvSpPr>
          <p:cNvPr id="3" name="Rectangle 2"/>
          <p:cNvSpPr/>
          <p:nvPr/>
        </p:nvSpPr>
        <p:spPr>
          <a:xfrm>
            <a:off x="2113085" y="5213838"/>
            <a:ext cx="1837592" cy="1186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92216" y="5275386"/>
            <a:ext cx="1688123" cy="1015663"/>
          </a:xfrm>
          <a:prstGeom prst="rect">
            <a:avLst/>
          </a:prstGeom>
          <a:noFill/>
        </p:spPr>
        <p:txBody>
          <a:bodyPr wrap="square" rtlCol="0">
            <a:spAutoFit/>
          </a:bodyPr>
          <a:lstStyle/>
          <a:p>
            <a:r>
              <a:rPr lang="en-US" sz="1200" b="1" dirty="0"/>
              <a:t>Unapplied </a:t>
            </a:r>
            <a:r>
              <a:rPr lang="en-US" sz="1200" b="1" dirty="0" err="1"/>
              <a:t>Amt</a:t>
            </a:r>
            <a:r>
              <a:rPr lang="en-US" sz="1200" b="1" dirty="0"/>
              <a:t> </a:t>
            </a:r>
            <a:r>
              <a:rPr lang="en-US" sz="1200" dirty="0"/>
              <a:t>is the outstanding amount that has not been posted to the Customer Account</a:t>
            </a:r>
          </a:p>
        </p:txBody>
      </p:sp>
      <p:cxnSp>
        <p:nvCxnSpPr>
          <p:cNvPr id="7" name="Straight Arrow Connector 6"/>
          <p:cNvCxnSpPr/>
          <p:nvPr/>
        </p:nvCxnSpPr>
        <p:spPr>
          <a:xfrm flipV="1">
            <a:off x="3950677" y="3332285"/>
            <a:ext cx="5081954" cy="2066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00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dirty="0">
                <a:latin typeface="Franklin Gothic Medium" panose="020B0603020102020204" pitchFamily="34" charset="0"/>
              </a:rPr>
              <a:t>REASONS WHY FUNDS MAY NOT HAVE APPLIED </a:t>
            </a:r>
          </a:p>
        </p:txBody>
      </p:sp>
      <p:sp>
        <p:nvSpPr>
          <p:cNvPr id="3" name="Text Placeholder 2"/>
          <p:cNvSpPr>
            <a:spLocks noGrp="1"/>
          </p:cNvSpPr>
          <p:nvPr>
            <p:ph type="body" idx="1"/>
          </p:nvPr>
        </p:nvSpPr>
        <p:spPr/>
        <p:txBody>
          <a:bodyPr lIns="91440" tIns="45720" rIns="91440" bIns="45720" anchor="t"/>
          <a:lstStyle/>
          <a:p>
            <a:r>
              <a:rPr lang="en-US" dirty="0"/>
              <a:t>Payment Priorities may be conflicting</a:t>
            </a:r>
          </a:p>
          <a:p>
            <a:r>
              <a:rPr lang="en-US" dirty="0"/>
              <a:t>Charge Priority List and Item Type Tree may need review/adjustment</a:t>
            </a:r>
          </a:p>
          <a:p>
            <a:r>
              <a:rPr lang="en-US" dirty="0"/>
              <a:t>Book awards that were not fully spent on charges</a:t>
            </a:r>
          </a:p>
          <a:p>
            <a:r>
              <a:rPr lang="en-US" dirty="0"/>
              <a:t>Tuition Waivers where tuition amount was less than the FA award</a:t>
            </a:r>
          </a:p>
          <a:p>
            <a:r>
              <a:rPr lang="en-US" dirty="0"/>
              <a:t>Refund amount from student dropping classes and a No Refund Service Indicator exists, amounts need to be reduced in FA award page</a:t>
            </a:r>
          </a:p>
          <a:p>
            <a:pPr marL="685165" lvl="1" indent="-342900"/>
            <a:endParaRPr lang="en-US" dirty="0"/>
          </a:p>
          <a:p>
            <a:endParaRPr lang="en-US" dirty="0"/>
          </a:p>
        </p:txBody>
      </p:sp>
    </p:spTree>
    <p:custDataLst>
      <p:tags r:id="rId1"/>
    </p:custDataLst>
    <p:extLst>
      <p:ext uri="{BB962C8B-B14F-4D97-AF65-F5344CB8AC3E}">
        <p14:creationId xmlns:p14="http://schemas.microsoft.com/office/powerpoint/2010/main" val="12700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dirty="0">
                <a:latin typeface="Franklin Gothic Medium" panose="020B0603020102020204" pitchFamily="34" charset="0"/>
              </a:rPr>
              <a:t>QCS_SF_FA_</a:t>
            </a:r>
            <a:r>
              <a:rPr lang="en-US" dirty="0"/>
              <a:t>SA</a:t>
            </a:r>
            <a:r>
              <a:rPr lang="en-US" dirty="0">
                <a:latin typeface="Franklin Gothic Medium" panose="020B0603020102020204" pitchFamily="34" charset="0"/>
              </a:rPr>
              <a:t>_APPLIED_DETAILS</a:t>
            </a:r>
          </a:p>
        </p:txBody>
      </p:sp>
      <p:pic>
        <p:nvPicPr>
          <p:cNvPr id="3" name="Picture 2" descr="A screen shot of an excel doc displaying query results on the QCS_SF_FA_SA_APPLIED_DETAILS with a highlighted area over column G amount applied to Customer Account and red and teal highlighted areas over the rows in column J Customer Account Status where red = refund and teal = defaul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35" y="1102889"/>
            <a:ext cx="10002529" cy="5003916"/>
          </a:xfrm>
          <a:prstGeom prst="rect">
            <a:avLst/>
          </a:prstGeom>
          <a:ln>
            <a:solidFill>
              <a:schemeClr val="tx1"/>
            </a:solidFill>
          </a:ln>
        </p:spPr>
      </p:pic>
      <p:sp>
        <p:nvSpPr>
          <p:cNvPr id="4" name="Rectangle 3"/>
          <p:cNvSpPr/>
          <p:nvPr/>
        </p:nvSpPr>
        <p:spPr>
          <a:xfrm>
            <a:off x="1176705" y="5177895"/>
            <a:ext cx="2048608" cy="12530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299798" y="5204271"/>
            <a:ext cx="1925515" cy="120032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Default</a:t>
            </a:r>
            <a:r>
              <a:rPr lang="en-US" sz="1200" dirty="0"/>
              <a:t> row displays charges paid</a:t>
            </a:r>
          </a:p>
          <a:p>
            <a:endParaRPr lang="en-US" sz="1200" dirty="0"/>
          </a:p>
          <a:p>
            <a:pPr marL="171450" indent="-171450">
              <a:buFont typeface="Arial" panose="020B0604020202020204" pitchFamily="34" charset="0"/>
              <a:buChar char="•"/>
            </a:pPr>
            <a:r>
              <a:rPr lang="en-US" sz="1200" b="1" dirty="0"/>
              <a:t>Refund</a:t>
            </a:r>
            <a:r>
              <a:rPr lang="en-US" sz="1200" dirty="0"/>
              <a:t> displays the amount the student rec’d in a refund</a:t>
            </a:r>
            <a:endParaRPr lang="en-US" dirty="0"/>
          </a:p>
        </p:txBody>
      </p:sp>
      <p:cxnSp>
        <p:nvCxnSpPr>
          <p:cNvPr id="7" name="Straight Arrow Connector 6"/>
          <p:cNvCxnSpPr>
            <a:cxnSpLocks/>
          </p:cNvCxnSpPr>
          <p:nvPr/>
        </p:nvCxnSpPr>
        <p:spPr>
          <a:xfrm flipV="1">
            <a:off x="3225313" y="3429000"/>
            <a:ext cx="6439797" cy="1870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4" idx="3"/>
          </p:cNvCxnSpPr>
          <p:nvPr/>
        </p:nvCxnSpPr>
        <p:spPr>
          <a:xfrm flipV="1">
            <a:off x="3225313" y="4969759"/>
            <a:ext cx="6439797" cy="834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88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27512" y="3089787"/>
            <a:ext cx="8336975" cy="678425"/>
          </a:xfrm>
        </p:spPr>
        <p:txBody>
          <a:bodyPr/>
          <a:lstStyle/>
          <a:p>
            <a:pPr algn="ctr"/>
            <a:r>
              <a:rPr lang="en-US" sz="4000" dirty="0">
                <a:latin typeface="Franklin Gothic Medium" panose="020B0603020102020204" pitchFamily="34" charset="0"/>
              </a:rPr>
              <a:t>DEMONSTRATION</a:t>
            </a:r>
          </a:p>
        </p:txBody>
      </p:sp>
    </p:spTree>
    <p:extLst>
      <p:ext uri="{BB962C8B-B14F-4D97-AF65-F5344CB8AC3E}">
        <p14:creationId xmlns:p14="http://schemas.microsoft.com/office/powerpoint/2010/main" val="404871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dirty="0" err="1"/>
              <a:t>Addt’l</a:t>
            </a:r>
            <a:r>
              <a:rPr lang="en-US" dirty="0"/>
              <a:t> queries to assist in WHY charges did not apply to CUSTOMER ACCOUNTS</a:t>
            </a:r>
            <a:br>
              <a:rPr lang="en-US" dirty="0"/>
            </a:br>
            <a:r>
              <a:rPr lang="en-US" dirty="0"/>
              <a:t> </a:t>
            </a:r>
          </a:p>
        </p:txBody>
      </p:sp>
      <p:sp>
        <p:nvSpPr>
          <p:cNvPr id="3" name="Text Placeholder 2"/>
          <p:cNvSpPr>
            <a:spLocks noGrp="1"/>
          </p:cNvSpPr>
          <p:nvPr>
            <p:ph type="body" idx="1"/>
          </p:nvPr>
        </p:nvSpPr>
        <p:spPr/>
        <p:txBody>
          <a:bodyPr lIns="91440" tIns="45720" rIns="91440" bIns="45720" anchor="t"/>
          <a:lstStyle/>
          <a:p>
            <a:pPr marL="685165" lvl="1" indent="-342900"/>
            <a:endParaRPr lang="en-US" dirty="0"/>
          </a:p>
          <a:p>
            <a:endParaRPr lang="en-US" dirty="0"/>
          </a:p>
        </p:txBody>
      </p:sp>
      <p:sp>
        <p:nvSpPr>
          <p:cNvPr id="4" name="Text Placeholder 2"/>
          <p:cNvSpPr txBox="1">
            <a:spLocks/>
          </p:cNvSpPr>
          <p:nvPr/>
        </p:nvSpPr>
        <p:spPr>
          <a:xfrm>
            <a:off x="2031383" y="2923275"/>
            <a:ext cx="7886700" cy="3676886"/>
          </a:xfrm>
          <a:prstGeom prst="rect">
            <a:avLst/>
          </a:prstGeom>
        </p:spPr>
        <p:txBody>
          <a:bodyPr lIns="91440" tIns="45720" rIns="91440" bIns="45720" anchor="t"/>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sz="2800" kern="1200" baseline="0">
                <a:solidFill>
                  <a:srgbClr val="003764"/>
                </a:solidFill>
                <a:latin typeface="+mn-lt"/>
                <a:ea typeface="+mn-ea"/>
                <a:cs typeface="+mn-cs"/>
              </a:defRPr>
            </a:lvl1pPr>
            <a:lvl2pPr marL="342884" indent="0" algn="l" defTabSz="914400" rtl="0" eaLnBrk="1" latinLnBrk="0" hangingPunct="1">
              <a:lnSpc>
                <a:spcPct val="90000"/>
              </a:lnSpc>
              <a:spcBef>
                <a:spcPts val="500"/>
              </a:spcBef>
              <a:buFont typeface="Arial" panose="020B0604020202020204" pitchFamily="34" charset="0"/>
              <a:buNone/>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QCS_SF_CREDIT_BAL_NONREF</a:t>
            </a:r>
            <a:r>
              <a:rPr lang="en-US" dirty="0"/>
              <a:t> - Identifies students with a credit balance from nonrefundable item types</a:t>
            </a:r>
          </a:p>
          <a:p>
            <a:pPr marL="0" indent="0">
              <a:buNone/>
            </a:pPr>
            <a:endParaRPr lang="en-US" dirty="0"/>
          </a:p>
          <a:p>
            <a:r>
              <a:rPr lang="en-US" b="1" dirty="0"/>
              <a:t>QCS_SF_ITM_TYPE_GL_INTERFACE </a:t>
            </a:r>
            <a:r>
              <a:rPr lang="en-US" dirty="0"/>
              <a:t>– Lists item-type set-up including charge priority, payment priority, etc.</a:t>
            </a:r>
          </a:p>
          <a:p>
            <a:endParaRPr lang="en-US" dirty="0"/>
          </a:p>
        </p:txBody>
      </p:sp>
    </p:spTree>
    <p:custDataLst>
      <p:tags r:id="rId1"/>
    </p:custDataLst>
    <p:extLst>
      <p:ext uri="{BB962C8B-B14F-4D97-AF65-F5344CB8AC3E}">
        <p14:creationId xmlns:p14="http://schemas.microsoft.com/office/powerpoint/2010/main" val="26846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27512" y="3089787"/>
            <a:ext cx="8336975" cy="678425"/>
          </a:xfrm>
        </p:spPr>
        <p:txBody>
          <a:bodyPr/>
          <a:lstStyle/>
          <a:p>
            <a:pPr algn="ctr"/>
            <a:r>
              <a:rPr lang="en-US" sz="4000" dirty="0">
                <a:latin typeface="Franklin Gothic Medium" panose="020B0603020102020204" pitchFamily="34" charset="0"/>
              </a:rPr>
              <a:t>DEMONSTRATION</a:t>
            </a:r>
          </a:p>
        </p:txBody>
      </p:sp>
    </p:spTree>
    <p:extLst>
      <p:ext uri="{BB962C8B-B14F-4D97-AF65-F5344CB8AC3E}">
        <p14:creationId xmlns:p14="http://schemas.microsoft.com/office/powerpoint/2010/main" val="200956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0DEA6B-AAAF-ABFD-51C6-80F710F64129}"/>
              </a:ext>
            </a:extLst>
          </p:cNvPr>
          <p:cNvSpPr>
            <a:spLocks noGrp="1"/>
          </p:cNvSpPr>
          <p:nvPr>
            <p:ph type="title"/>
          </p:nvPr>
        </p:nvSpPr>
        <p:spPr>
          <a:xfrm>
            <a:off x="2385309" y="3030465"/>
            <a:ext cx="7421382" cy="797070"/>
          </a:xfrm>
        </p:spPr>
        <p:txBody>
          <a:bodyPr/>
          <a:lstStyle/>
          <a:p>
            <a:r>
              <a:rPr lang="en-US" sz="4000" dirty="0"/>
              <a:t>Student Financials Configuration</a:t>
            </a:r>
          </a:p>
        </p:txBody>
      </p:sp>
      <p:sp>
        <p:nvSpPr>
          <p:cNvPr id="4" name="Slide Number Placeholder 3">
            <a:extLst>
              <a:ext uri="{FF2B5EF4-FFF2-40B4-BE49-F238E27FC236}">
                <a16:creationId xmlns:a16="http://schemas.microsoft.com/office/drawing/2014/main" id="{08B65D6E-77C3-62A0-A6EE-D126A8F69F4E}"/>
              </a:ext>
            </a:extLst>
          </p:cNvPr>
          <p:cNvSpPr>
            <a:spLocks noGrp="1"/>
          </p:cNvSpPr>
          <p:nvPr>
            <p:ph type="sldNum" idx="12"/>
          </p:nvPr>
        </p:nvSpPr>
        <p:spPr/>
        <p:txBody>
          <a:bodyPr/>
          <a:lstStyle/>
          <a:p>
            <a:fld id="{00000000-1234-1234-1234-123412341234}" type="slidenum">
              <a:rPr lang="en-US" smtClean="0"/>
              <a:pPr/>
              <a:t>16</a:t>
            </a:fld>
            <a:endParaRPr lang="en-US" dirty="0"/>
          </a:p>
        </p:txBody>
      </p:sp>
    </p:spTree>
    <p:extLst>
      <p:ext uri="{BB962C8B-B14F-4D97-AF65-F5344CB8AC3E}">
        <p14:creationId xmlns:p14="http://schemas.microsoft.com/office/powerpoint/2010/main" val="222827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Alec’s Definition of: Tree Node</a:t>
            </a:r>
            <a:endParaRPr/>
          </a:p>
        </p:txBody>
      </p:sp>
      <p:sp>
        <p:nvSpPr>
          <p:cNvPr id="202" name="Google Shape;202;p32"/>
          <p:cNvSpPr txBox="1">
            <a:spLocks noGrp="1"/>
          </p:cNvSpPr>
          <p:nvPr>
            <p:ph type="body" idx="1"/>
          </p:nvPr>
        </p:nvSpPr>
        <p:spPr>
          <a:xfrm>
            <a:off x="6096000" y="3435695"/>
            <a:ext cx="5293329" cy="1968463"/>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Tree Node</a:t>
            </a:r>
            <a:endParaRPr dirty="0"/>
          </a:p>
          <a:p>
            <a:pPr marL="914400" lvl="1" indent="-381000" algn="l" rtl="0">
              <a:lnSpc>
                <a:spcPct val="90000"/>
              </a:lnSpc>
              <a:spcBef>
                <a:spcPts val="500"/>
              </a:spcBef>
              <a:spcAft>
                <a:spcPts val="0"/>
              </a:spcAft>
              <a:buSzPts val="2400"/>
              <a:buChar char="•"/>
            </a:pPr>
            <a:r>
              <a:rPr lang="en-US" dirty="0">
                <a:latin typeface="Franklin Gothic Medium" panose="020B0603020102020204" pitchFamily="34" charset="0"/>
              </a:rPr>
              <a:t>A group of item types located within your respective “Tree.”  Can be any branch (folder) of your tree.</a:t>
            </a:r>
            <a:endParaRPr dirty="0">
              <a:latin typeface="Franklin Gothic Medium" panose="020B0603020102020204" pitchFamily="34" charset="0"/>
            </a:endParaRPr>
          </a:p>
          <a:p>
            <a:pPr marL="457200" marR="0" lvl="0" indent="-228600" algn="l" rtl="0">
              <a:lnSpc>
                <a:spcPct val="90000"/>
              </a:lnSpc>
              <a:spcBef>
                <a:spcPts val="1000"/>
              </a:spcBef>
              <a:spcAft>
                <a:spcPts val="0"/>
              </a:spcAft>
              <a:buClr>
                <a:srgbClr val="003764"/>
              </a:buClr>
              <a:buSzPts val="2800"/>
              <a:buFont typeface="Arial"/>
              <a:buNone/>
            </a:pPr>
            <a:endParaRPr dirty="0"/>
          </a:p>
        </p:txBody>
      </p:sp>
      <p:sp>
        <p:nvSpPr>
          <p:cNvPr id="203" name="Google Shape;203;p32"/>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17</a:t>
            </a:fld>
            <a:endParaRPr/>
          </a:p>
        </p:txBody>
      </p:sp>
      <p:pic>
        <p:nvPicPr>
          <p:cNvPr id="204" name="Google Shape;204;p32" descr="Image of the ITEM_SECURITY_140 Tree Viewer page"/>
          <p:cNvPicPr preferRelativeResize="0"/>
          <p:nvPr/>
        </p:nvPicPr>
        <p:blipFill rotWithShape="1">
          <a:blip r:embed="rId3">
            <a:alphaModFix/>
          </a:blip>
          <a:srcRect/>
          <a:stretch/>
        </p:blipFill>
        <p:spPr>
          <a:xfrm>
            <a:off x="484501" y="2118377"/>
            <a:ext cx="5021564" cy="4603100"/>
          </a:xfrm>
          <a:prstGeom prst="rect">
            <a:avLst/>
          </a:prstGeom>
          <a:noFill/>
          <a:ln w="38100" cap="flat" cmpd="sng">
            <a:solidFill>
              <a:srgbClr val="7030A0"/>
            </a:solidFill>
            <a:prstDash val="solid"/>
            <a:round/>
            <a:headEnd type="none" w="sm" len="sm"/>
            <a:tailEnd type="none" w="sm" len="sm"/>
          </a:ln>
        </p:spPr>
      </p:pic>
      <p:sp>
        <p:nvSpPr>
          <p:cNvPr id="205" name="Google Shape;205;p32"/>
          <p:cNvSpPr txBox="1"/>
          <p:nvPr/>
        </p:nvSpPr>
        <p:spPr>
          <a:xfrm>
            <a:off x="4965292" y="2193138"/>
            <a:ext cx="3598605" cy="307736"/>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Franklin Gothic Medium" panose="020B0603020102020204" pitchFamily="34" charset="0"/>
                <a:ea typeface="Libre Franklin"/>
                <a:cs typeface="Libre Franklin"/>
                <a:sym typeface="Libre Franklin"/>
              </a:rPr>
              <a:t>Navigation:</a:t>
            </a:r>
            <a:r>
              <a:rPr lang="en-US" sz="1400" b="0" i="0" u="none" strike="noStrike" cap="none" dirty="0">
                <a:solidFill>
                  <a:schemeClr val="dk1"/>
                </a:solidFill>
                <a:latin typeface="Franklin Gothic Medium" panose="020B0603020102020204" pitchFamily="34" charset="0"/>
                <a:ea typeface="Libre Franklin"/>
                <a:cs typeface="Libre Franklin"/>
                <a:sym typeface="Libre Franklin"/>
              </a:rPr>
              <a:t>  Tree Manager &gt; Tree Viewer</a:t>
            </a:r>
            <a:endParaRPr sz="1400" b="0" i="0" u="none" strike="noStrike" cap="none" dirty="0">
              <a:solidFill>
                <a:srgbClr val="000000"/>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uild="p"/>
      <p:bldP spid="2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Item Types Configuration: Miscellaneous Tab</a:t>
            </a:r>
            <a:endParaRPr/>
          </a:p>
        </p:txBody>
      </p:sp>
      <p:sp>
        <p:nvSpPr>
          <p:cNvPr id="211" name="Google Shape;211;p33"/>
          <p:cNvSpPr txBox="1">
            <a:spLocks noGrp="1"/>
          </p:cNvSpPr>
          <p:nvPr>
            <p:ph type="body" idx="1"/>
          </p:nvPr>
        </p:nvSpPr>
        <p:spPr>
          <a:xfrm>
            <a:off x="195942" y="5529539"/>
            <a:ext cx="11923486" cy="546153"/>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rgbClr val="003764"/>
              </a:buClr>
              <a:buSzPts val="2800"/>
              <a:buNone/>
            </a:pPr>
            <a:r>
              <a:rPr lang="en-US" dirty="0"/>
              <a:t>The fields in the image above can be configured on “Payment” Item Types:</a:t>
            </a:r>
            <a:endParaRPr dirty="0"/>
          </a:p>
          <a:p>
            <a:pPr marL="914400" lvl="1" indent="-381000" algn="l" rtl="0">
              <a:lnSpc>
                <a:spcPct val="90000"/>
              </a:lnSpc>
              <a:spcBef>
                <a:spcPts val="500"/>
              </a:spcBef>
              <a:spcAft>
                <a:spcPts val="0"/>
              </a:spcAft>
              <a:buSzPts val="2400"/>
              <a:buChar char="•"/>
            </a:pPr>
            <a:r>
              <a:rPr lang="en-US" dirty="0">
                <a:latin typeface="Franklin Gothic Medium" panose="020B0603020102020204" pitchFamily="34" charset="0"/>
              </a:rPr>
              <a:t>Payments, Financial Aid, and Waivers are examples of “Payment” Classifications. </a:t>
            </a:r>
            <a:endParaRPr dirty="0">
              <a:latin typeface="Franklin Gothic Medium" panose="020B0603020102020204" pitchFamily="34" charset="0"/>
            </a:endParaRPr>
          </a:p>
        </p:txBody>
      </p:sp>
      <p:sp>
        <p:nvSpPr>
          <p:cNvPr id="212" name="Google Shape;212;p33"/>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a:p>
        </p:txBody>
      </p:sp>
      <p:pic>
        <p:nvPicPr>
          <p:cNvPr id="213" name="Google Shape;213;p33" descr="Image of the miscellaneous tab for the PELL item type"/>
          <p:cNvPicPr preferRelativeResize="0"/>
          <p:nvPr/>
        </p:nvPicPr>
        <p:blipFill rotWithShape="1">
          <a:blip r:embed="rId3">
            <a:alphaModFix/>
          </a:blip>
          <a:srcRect/>
          <a:stretch/>
        </p:blipFill>
        <p:spPr>
          <a:xfrm>
            <a:off x="2830824" y="2083091"/>
            <a:ext cx="6530351" cy="3439393"/>
          </a:xfrm>
          <a:prstGeom prst="rect">
            <a:avLst/>
          </a:prstGeom>
          <a:noFill/>
          <a:ln w="38100" cap="flat" cmpd="sng">
            <a:solidFill>
              <a:srgbClr val="7030A0"/>
            </a:solidFill>
            <a:prstDash val="solid"/>
            <a:round/>
            <a:headEnd type="none" w="sm" len="sm"/>
            <a:tailEnd type="none" w="sm" len="sm"/>
          </a:ln>
        </p:spPr>
      </p:pic>
      <p:sp>
        <p:nvSpPr>
          <p:cNvPr id="214" name="Google Shape;214;p33"/>
          <p:cNvSpPr txBox="1"/>
          <p:nvPr/>
        </p:nvSpPr>
        <p:spPr>
          <a:xfrm>
            <a:off x="8947885" y="2285262"/>
            <a:ext cx="2528300" cy="954067"/>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Franklin Gothic Medium" panose="020B0603020102020204" pitchFamily="34" charset="0"/>
                <a:ea typeface="Libre Franklin"/>
                <a:cs typeface="Libre Franklin"/>
                <a:sym typeface="Libre Franklin"/>
              </a:rPr>
              <a:t>Navigation:</a:t>
            </a:r>
            <a:r>
              <a:rPr lang="en-US" sz="1400" b="0" i="0" u="none" strike="noStrike" cap="none" dirty="0">
                <a:solidFill>
                  <a:schemeClr val="dk1"/>
                </a:solidFill>
                <a:latin typeface="Franklin Gothic Medium" panose="020B0603020102020204" pitchFamily="34" charset="0"/>
                <a:ea typeface="Libre Franklin"/>
                <a:cs typeface="Libre Franklin"/>
                <a:sym typeface="Libre Franklin"/>
              </a:rPr>
              <a:t>  Set Up SACR &gt; Product Related &gt; Student Financials &gt; Item Types &gt; Item Types</a:t>
            </a:r>
            <a:endParaRPr sz="1400" b="0" i="0" u="none" strike="noStrike" cap="none" dirty="0">
              <a:solidFill>
                <a:srgbClr val="000000"/>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uiExpand="1" build="p"/>
      <p:bldP spid="2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Alec’s Definition of: Payment Priority Flag</a:t>
            </a:r>
            <a:endParaRPr/>
          </a:p>
        </p:txBody>
      </p:sp>
      <p:sp>
        <p:nvSpPr>
          <p:cNvPr id="220" name="Google Shape;220;p34"/>
          <p:cNvSpPr txBox="1">
            <a:spLocks noGrp="1"/>
          </p:cNvSpPr>
          <p:nvPr>
            <p:ph type="body" idx="1"/>
          </p:nvPr>
        </p:nvSpPr>
        <p:spPr>
          <a:xfrm>
            <a:off x="715813" y="5248306"/>
            <a:ext cx="11115967" cy="1354395"/>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Payment Priority Flag:</a:t>
            </a:r>
            <a:endParaRPr dirty="0"/>
          </a:p>
          <a:p>
            <a:pPr marL="914400" lvl="1" indent="-381000" algn="l" rtl="0">
              <a:lnSpc>
                <a:spcPct val="90000"/>
              </a:lnSpc>
              <a:spcBef>
                <a:spcPts val="500"/>
              </a:spcBef>
              <a:spcAft>
                <a:spcPts val="0"/>
              </a:spcAft>
              <a:buSzPts val="2400"/>
              <a:buChar char="•"/>
            </a:pPr>
            <a:r>
              <a:rPr lang="en-US" dirty="0">
                <a:latin typeface="Franklin Gothic Medium" panose="020B0603020102020204" pitchFamily="34" charset="0"/>
              </a:rPr>
              <a:t>Payments debating over who is going to pay the bill. Also known for the “Payment Shuffle.”</a:t>
            </a:r>
            <a:endParaRPr dirty="0">
              <a:latin typeface="Franklin Gothic Medium" panose="020B0603020102020204" pitchFamily="34" charset="0"/>
            </a:endParaRPr>
          </a:p>
        </p:txBody>
      </p:sp>
      <p:sp>
        <p:nvSpPr>
          <p:cNvPr id="221" name="Google Shape;221;p34"/>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19</a:t>
            </a:fld>
            <a:endParaRPr/>
          </a:p>
        </p:txBody>
      </p:sp>
      <p:pic>
        <p:nvPicPr>
          <p:cNvPr id="222" name="Google Shape;222;p34" descr="Image of the miscellaneous tab field with the Payment Priority Flag highlighted"/>
          <p:cNvPicPr preferRelativeResize="0"/>
          <p:nvPr/>
        </p:nvPicPr>
        <p:blipFill rotWithShape="1">
          <a:blip r:embed="rId3">
            <a:alphaModFix/>
          </a:blip>
          <a:srcRect/>
          <a:stretch/>
        </p:blipFill>
        <p:spPr>
          <a:xfrm>
            <a:off x="1828430" y="2183593"/>
            <a:ext cx="8535140" cy="3124471"/>
          </a:xfrm>
          <a:prstGeom prst="rect">
            <a:avLst/>
          </a:prstGeom>
          <a:noFill/>
          <a:ln w="38100" cap="flat" cmpd="sng">
            <a:solidFill>
              <a:srgbClr val="7030A0"/>
            </a:solidFill>
            <a:prstDash val="solid"/>
            <a:round/>
            <a:headEnd type="none" w="sm" len="sm"/>
            <a:tailEnd type="none" w="sm" len="sm"/>
          </a:ln>
        </p:spPr>
      </p:pic>
      <p:sp>
        <p:nvSpPr>
          <p:cNvPr id="223" name="Google Shape;223;p34"/>
          <p:cNvSpPr/>
          <p:nvPr/>
        </p:nvSpPr>
        <p:spPr>
          <a:xfrm>
            <a:off x="1927123" y="4956616"/>
            <a:ext cx="1946416" cy="351448"/>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0">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uiExpand="1" build="p"/>
      <p:bldP spid="2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9" descr="A screenshot of a video conference&#10;&#10;Description automatically generated"/>
          <p:cNvPicPr preferRelativeResize="0">
            <a:picLocks noGrp="1"/>
          </p:cNvPicPr>
          <p:nvPr>
            <p:ph type="body" idx="1"/>
          </p:nvPr>
        </p:nvPicPr>
        <p:blipFill rotWithShape="1">
          <a:blip r:embed="rId3">
            <a:alphaModFix/>
          </a:blip>
          <a:srcRect/>
          <a:stretch/>
        </p:blipFill>
        <p:spPr>
          <a:xfrm>
            <a:off x="698060" y="68263"/>
            <a:ext cx="10929229" cy="672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Alec’s (Sapien’s) Definition of: Priority</a:t>
            </a:r>
            <a:endParaRPr/>
          </a:p>
        </p:txBody>
      </p:sp>
      <p:sp>
        <p:nvSpPr>
          <p:cNvPr id="229" name="Google Shape;229;p35"/>
          <p:cNvSpPr txBox="1">
            <a:spLocks noGrp="1"/>
          </p:cNvSpPr>
          <p:nvPr>
            <p:ph type="body" idx="1"/>
          </p:nvPr>
        </p:nvSpPr>
        <p:spPr>
          <a:xfrm>
            <a:off x="715813" y="5248306"/>
            <a:ext cx="11115967" cy="1354395"/>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Priority:</a:t>
            </a:r>
            <a:endParaRPr dirty="0"/>
          </a:p>
          <a:p>
            <a:pPr marL="914400" lvl="1" indent="-381000" algn="l" rtl="0">
              <a:lnSpc>
                <a:spcPct val="90000"/>
              </a:lnSpc>
              <a:spcBef>
                <a:spcPts val="500"/>
              </a:spcBef>
              <a:spcAft>
                <a:spcPts val="0"/>
              </a:spcAft>
              <a:buSzPts val="2400"/>
              <a:buChar char="•"/>
            </a:pPr>
            <a:r>
              <a:rPr lang="en-US" dirty="0">
                <a:latin typeface="Franklin Gothic Medium" panose="020B0603020102020204" pitchFamily="34" charset="0"/>
              </a:rPr>
              <a:t>“You are at the DMV. You take a ticket from the counter and your number is 347. They are currently on number 52...”</a:t>
            </a:r>
            <a:endParaRPr dirty="0">
              <a:latin typeface="Franklin Gothic Medium" panose="020B0603020102020204" pitchFamily="34" charset="0"/>
            </a:endParaRPr>
          </a:p>
        </p:txBody>
      </p:sp>
      <p:sp>
        <p:nvSpPr>
          <p:cNvPr id="230" name="Google Shape;230;p35"/>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20</a:t>
            </a:fld>
            <a:endParaRPr/>
          </a:p>
        </p:txBody>
      </p:sp>
      <p:pic>
        <p:nvPicPr>
          <p:cNvPr id="231" name="Google Shape;231;p35" descr="Image of the miscellaneous tab field with the Priority highlighted"/>
          <p:cNvPicPr preferRelativeResize="0"/>
          <p:nvPr/>
        </p:nvPicPr>
        <p:blipFill rotWithShape="1">
          <a:blip r:embed="rId3">
            <a:alphaModFix/>
          </a:blip>
          <a:srcRect/>
          <a:stretch/>
        </p:blipFill>
        <p:spPr>
          <a:xfrm>
            <a:off x="1828430" y="2183593"/>
            <a:ext cx="8535140" cy="3124471"/>
          </a:xfrm>
          <a:prstGeom prst="rect">
            <a:avLst/>
          </a:prstGeom>
          <a:noFill/>
          <a:ln w="38100" cap="flat" cmpd="sng">
            <a:solidFill>
              <a:srgbClr val="7030A0"/>
            </a:solidFill>
            <a:prstDash val="solid"/>
            <a:round/>
            <a:headEnd type="none" w="sm" len="sm"/>
            <a:tailEnd type="none" w="sm" len="sm"/>
          </a:ln>
        </p:spPr>
      </p:pic>
      <p:sp>
        <p:nvSpPr>
          <p:cNvPr id="232" name="Google Shape;232;p35"/>
          <p:cNvSpPr/>
          <p:nvPr/>
        </p:nvSpPr>
        <p:spPr>
          <a:xfrm>
            <a:off x="5260258" y="4953807"/>
            <a:ext cx="1229032" cy="351448"/>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9">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uiExpand="1" build="p"/>
      <p:bldP spid="2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Alec’s Definition of: Refundable Indicator</a:t>
            </a:r>
            <a:endParaRPr/>
          </a:p>
        </p:txBody>
      </p:sp>
      <p:sp>
        <p:nvSpPr>
          <p:cNvPr id="238" name="Google Shape;238;p36"/>
          <p:cNvSpPr txBox="1">
            <a:spLocks noGrp="1"/>
          </p:cNvSpPr>
          <p:nvPr>
            <p:ph type="body" idx="1"/>
          </p:nvPr>
        </p:nvSpPr>
        <p:spPr>
          <a:xfrm>
            <a:off x="715814" y="5406937"/>
            <a:ext cx="11115967" cy="970936"/>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Refundable Indicator</a:t>
            </a:r>
            <a:endParaRPr dirty="0"/>
          </a:p>
          <a:p>
            <a:pPr marL="914400" lvl="1" indent="-381000" algn="l" rtl="0">
              <a:lnSpc>
                <a:spcPct val="90000"/>
              </a:lnSpc>
              <a:spcBef>
                <a:spcPts val="500"/>
              </a:spcBef>
              <a:spcAft>
                <a:spcPts val="0"/>
              </a:spcAft>
              <a:buSzPts val="2400"/>
              <a:buChar char="•"/>
            </a:pPr>
            <a:r>
              <a:rPr lang="en-US" dirty="0">
                <a:latin typeface="Franklin Gothic Medium" panose="020B0603020102020204" pitchFamily="34" charset="0"/>
              </a:rPr>
              <a:t>Allows students to get that money refunded to THEM! Or a Sponsor…</a:t>
            </a:r>
            <a:endParaRPr dirty="0">
              <a:latin typeface="Franklin Gothic Medium" panose="020B0603020102020204" pitchFamily="34" charset="0"/>
            </a:endParaRPr>
          </a:p>
          <a:p>
            <a:pPr marL="457200" marR="0" lvl="0" indent="-228600" algn="l" rtl="0">
              <a:lnSpc>
                <a:spcPct val="90000"/>
              </a:lnSpc>
              <a:spcBef>
                <a:spcPts val="1000"/>
              </a:spcBef>
              <a:spcAft>
                <a:spcPts val="0"/>
              </a:spcAft>
              <a:buClr>
                <a:srgbClr val="003764"/>
              </a:buClr>
              <a:buSzPts val="2800"/>
              <a:buFont typeface="Arial"/>
              <a:buNone/>
            </a:pPr>
            <a:endParaRPr dirty="0"/>
          </a:p>
        </p:txBody>
      </p:sp>
      <p:sp>
        <p:nvSpPr>
          <p:cNvPr id="239" name="Google Shape;239;p36"/>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21</a:t>
            </a:fld>
            <a:endParaRPr/>
          </a:p>
        </p:txBody>
      </p:sp>
      <p:pic>
        <p:nvPicPr>
          <p:cNvPr id="240" name="Google Shape;240;p36" descr="Image of the miscellaneous tab field with the refundable indicator highlighted"/>
          <p:cNvPicPr preferRelativeResize="0"/>
          <p:nvPr/>
        </p:nvPicPr>
        <p:blipFill rotWithShape="1">
          <a:blip r:embed="rId3">
            <a:alphaModFix/>
          </a:blip>
          <a:srcRect/>
          <a:stretch/>
        </p:blipFill>
        <p:spPr>
          <a:xfrm>
            <a:off x="1828430" y="2183593"/>
            <a:ext cx="8535140" cy="3124471"/>
          </a:xfrm>
          <a:prstGeom prst="rect">
            <a:avLst/>
          </a:prstGeom>
          <a:noFill/>
          <a:ln w="38100" cap="flat" cmpd="sng">
            <a:solidFill>
              <a:srgbClr val="7030A0"/>
            </a:solidFill>
            <a:prstDash val="solid"/>
            <a:round/>
            <a:headEnd type="none" w="sm" len="sm"/>
            <a:tailEnd type="none" w="sm" len="sm"/>
          </a:ln>
        </p:spPr>
      </p:pic>
      <p:sp>
        <p:nvSpPr>
          <p:cNvPr id="241" name="Google Shape;241;p36"/>
          <p:cNvSpPr/>
          <p:nvPr/>
        </p:nvSpPr>
        <p:spPr>
          <a:xfrm>
            <a:off x="5683046" y="3746090"/>
            <a:ext cx="2045109" cy="393291"/>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uiExpand="1" build="p"/>
      <p:bldP spid="2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Alec’s Definition of: Charge Priority List</a:t>
            </a:r>
            <a:endParaRPr/>
          </a:p>
        </p:txBody>
      </p:sp>
      <p:sp>
        <p:nvSpPr>
          <p:cNvPr id="247" name="Google Shape;247;p37"/>
          <p:cNvSpPr txBox="1">
            <a:spLocks noGrp="1"/>
          </p:cNvSpPr>
          <p:nvPr>
            <p:ph type="body" idx="1"/>
          </p:nvPr>
        </p:nvSpPr>
        <p:spPr>
          <a:xfrm>
            <a:off x="715814" y="5308064"/>
            <a:ext cx="11115967" cy="970936"/>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Charge Priority List</a:t>
            </a:r>
            <a:endParaRPr dirty="0"/>
          </a:p>
          <a:p>
            <a:pPr marL="914400" lvl="1" indent="-381000" algn="l" rtl="0">
              <a:lnSpc>
                <a:spcPct val="90000"/>
              </a:lnSpc>
              <a:spcBef>
                <a:spcPts val="500"/>
              </a:spcBef>
              <a:spcAft>
                <a:spcPts val="0"/>
              </a:spcAft>
              <a:buSzPts val="2400"/>
              <a:buChar char="•"/>
            </a:pPr>
            <a:r>
              <a:rPr lang="en-US" dirty="0">
                <a:latin typeface="Franklin Gothic Medium" panose="020B0603020102020204" pitchFamily="34" charset="0"/>
              </a:rPr>
              <a:t>A group of charge item types that a “payment” item type will pay. Also known as a “CPL.” </a:t>
            </a:r>
            <a:endParaRPr dirty="0">
              <a:latin typeface="Franklin Gothic Medium" panose="020B0603020102020204" pitchFamily="34" charset="0"/>
            </a:endParaRPr>
          </a:p>
          <a:p>
            <a:pPr marL="457200" marR="0" lvl="0" indent="-228600" algn="l" rtl="0">
              <a:lnSpc>
                <a:spcPct val="90000"/>
              </a:lnSpc>
              <a:spcBef>
                <a:spcPts val="1000"/>
              </a:spcBef>
              <a:spcAft>
                <a:spcPts val="0"/>
              </a:spcAft>
              <a:buClr>
                <a:srgbClr val="003764"/>
              </a:buClr>
              <a:buSzPts val="2800"/>
              <a:buFont typeface="Arial"/>
              <a:buNone/>
            </a:pPr>
            <a:endParaRPr dirty="0"/>
          </a:p>
        </p:txBody>
      </p:sp>
      <p:sp>
        <p:nvSpPr>
          <p:cNvPr id="248" name="Google Shape;248;p37"/>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22</a:t>
            </a:fld>
            <a:endParaRPr/>
          </a:p>
        </p:txBody>
      </p:sp>
      <p:pic>
        <p:nvPicPr>
          <p:cNvPr id="249" name="Google Shape;249;p37" descr="Image of the miscellaneous tab field with the charge priority list highlighted"/>
          <p:cNvPicPr preferRelativeResize="0"/>
          <p:nvPr/>
        </p:nvPicPr>
        <p:blipFill rotWithShape="1">
          <a:blip r:embed="rId3">
            <a:alphaModFix/>
          </a:blip>
          <a:srcRect/>
          <a:stretch/>
        </p:blipFill>
        <p:spPr>
          <a:xfrm>
            <a:off x="1828430" y="2183593"/>
            <a:ext cx="8535140" cy="3124471"/>
          </a:xfrm>
          <a:prstGeom prst="rect">
            <a:avLst/>
          </a:prstGeom>
          <a:noFill/>
          <a:ln w="38100" cap="flat" cmpd="sng">
            <a:solidFill>
              <a:srgbClr val="7030A0"/>
            </a:solidFill>
            <a:prstDash val="solid"/>
            <a:round/>
            <a:headEnd type="none" w="sm" len="sm"/>
            <a:tailEnd type="none" w="sm" len="sm"/>
          </a:ln>
        </p:spPr>
      </p:pic>
      <p:sp>
        <p:nvSpPr>
          <p:cNvPr id="250" name="Google Shape;250;p37"/>
          <p:cNvSpPr/>
          <p:nvPr/>
        </p:nvSpPr>
        <p:spPr>
          <a:xfrm>
            <a:off x="3087330" y="3136490"/>
            <a:ext cx="3873909" cy="393291"/>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uiExpand="1" build="p"/>
      <p:bldP spid="2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Charge Priority List</a:t>
            </a:r>
            <a:endParaRPr/>
          </a:p>
        </p:txBody>
      </p:sp>
      <p:sp>
        <p:nvSpPr>
          <p:cNvPr id="256" name="Google Shape;256;p38"/>
          <p:cNvSpPr txBox="1">
            <a:spLocks noGrp="1"/>
          </p:cNvSpPr>
          <p:nvPr>
            <p:ph type="body" idx="1"/>
          </p:nvPr>
        </p:nvSpPr>
        <p:spPr>
          <a:xfrm>
            <a:off x="715813" y="5924411"/>
            <a:ext cx="11115967" cy="864137"/>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You will notice lots of rows on the Details tab. Each new row may include a new/different Tree Node. </a:t>
            </a:r>
            <a:endParaRPr dirty="0"/>
          </a:p>
        </p:txBody>
      </p:sp>
      <p:sp>
        <p:nvSpPr>
          <p:cNvPr id="257" name="Google Shape;257;p38"/>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23</a:t>
            </a:fld>
            <a:endParaRPr/>
          </a:p>
        </p:txBody>
      </p:sp>
      <p:pic>
        <p:nvPicPr>
          <p:cNvPr id="258" name="Google Shape;258;p38" descr="Image of the charge priority list details tab with the Tree node highlighted"/>
          <p:cNvPicPr preferRelativeResize="0"/>
          <p:nvPr/>
        </p:nvPicPr>
        <p:blipFill rotWithShape="1">
          <a:blip r:embed="rId3">
            <a:alphaModFix/>
          </a:blip>
          <a:srcRect/>
          <a:stretch/>
        </p:blipFill>
        <p:spPr>
          <a:xfrm>
            <a:off x="1639277" y="2159805"/>
            <a:ext cx="8687553" cy="3764606"/>
          </a:xfrm>
          <a:prstGeom prst="rect">
            <a:avLst/>
          </a:prstGeom>
          <a:noFill/>
          <a:ln w="38100" cap="flat" cmpd="sng">
            <a:solidFill>
              <a:srgbClr val="7030A0"/>
            </a:solidFill>
            <a:prstDash val="solid"/>
            <a:round/>
            <a:headEnd type="none" w="sm" len="sm"/>
            <a:tailEnd type="none" w="sm" len="sm"/>
          </a:ln>
        </p:spPr>
      </p:pic>
      <p:sp>
        <p:nvSpPr>
          <p:cNvPr id="259" name="Google Shape;259;p38"/>
          <p:cNvSpPr txBox="1"/>
          <p:nvPr/>
        </p:nvSpPr>
        <p:spPr>
          <a:xfrm>
            <a:off x="8229061" y="2011231"/>
            <a:ext cx="3454621" cy="738623"/>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Franklin Gothic Medium" panose="020B0603020102020204" pitchFamily="34" charset="0"/>
                <a:ea typeface="Libre Franklin"/>
                <a:cs typeface="Libre Franklin"/>
                <a:sym typeface="Libre Franklin"/>
              </a:rPr>
              <a:t>Navigation:</a:t>
            </a:r>
            <a:r>
              <a:rPr lang="en-US" sz="1400" b="0" i="0" u="none" strike="noStrike" cap="none" dirty="0">
                <a:solidFill>
                  <a:schemeClr val="dk1"/>
                </a:solidFill>
                <a:latin typeface="Franklin Gothic Medium" panose="020B0603020102020204" pitchFamily="34" charset="0"/>
                <a:ea typeface="Libre Franklin"/>
                <a:cs typeface="Libre Franklin"/>
                <a:sym typeface="Libre Franklin"/>
              </a:rPr>
              <a:t> Set Up SACR &gt; Product Related &gt; Student Financials &gt; Charges and Payments &gt; Charge Priority List</a:t>
            </a:r>
            <a:endParaRPr sz="1400" b="0" i="0" u="none" strike="noStrike" cap="none" dirty="0">
              <a:solidFill>
                <a:srgbClr val="000000"/>
              </a:solidFill>
              <a:latin typeface="Franklin Gothic Medium" panose="020B0603020102020204" pitchFamily="34" charset="0"/>
              <a:sym typeface="Arial"/>
            </a:endParaRPr>
          </a:p>
        </p:txBody>
      </p:sp>
      <p:sp>
        <p:nvSpPr>
          <p:cNvPr id="260" name="Google Shape;260;p38"/>
          <p:cNvSpPr/>
          <p:nvPr/>
        </p:nvSpPr>
        <p:spPr>
          <a:xfrm>
            <a:off x="2635046" y="4100052"/>
            <a:ext cx="2959509" cy="393291"/>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
        <p:nvSpPr>
          <p:cNvPr id="261" name="Google Shape;261;p38"/>
          <p:cNvSpPr/>
          <p:nvPr/>
        </p:nvSpPr>
        <p:spPr>
          <a:xfrm>
            <a:off x="8426244" y="3714856"/>
            <a:ext cx="1848466" cy="393291"/>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build="p"/>
      <p:bldP spid="259" grpId="0" animBg="1"/>
      <p:bldP spid="260" grpId="0" animBg="1"/>
      <p:bldP spid="2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a:t>Charge Priority List (</a:t>
            </a:r>
            <a:r>
              <a:rPr lang="en-US" i="1"/>
              <a:t>Continued)</a:t>
            </a:r>
            <a:endParaRPr/>
          </a:p>
        </p:txBody>
      </p:sp>
      <p:sp>
        <p:nvSpPr>
          <p:cNvPr id="267" name="Google Shape;267;p39"/>
          <p:cNvSpPr txBox="1">
            <a:spLocks noGrp="1"/>
          </p:cNvSpPr>
          <p:nvPr>
            <p:ph type="body" idx="1"/>
          </p:nvPr>
        </p:nvSpPr>
        <p:spPr>
          <a:xfrm>
            <a:off x="715814" y="5857339"/>
            <a:ext cx="11115967" cy="864137"/>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Each row will have a Priority. This means the “Payment” Item Type will determine which group of charges to pay first. </a:t>
            </a:r>
            <a:endParaRPr dirty="0"/>
          </a:p>
        </p:txBody>
      </p:sp>
      <p:sp>
        <p:nvSpPr>
          <p:cNvPr id="268" name="Google Shape;268;p39"/>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24</a:t>
            </a:fld>
            <a:endParaRPr/>
          </a:p>
        </p:txBody>
      </p:sp>
      <p:pic>
        <p:nvPicPr>
          <p:cNvPr id="269" name="Google Shape;269;p39" descr="Image of the charge priority list details tab with the priority highlighted"/>
          <p:cNvPicPr preferRelativeResize="0"/>
          <p:nvPr/>
        </p:nvPicPr>
        <p:blipFill rotWithShape="1">
          <a:blip r:embed="rId3">
            <a:alphaModFix/>
          </a:blip>
          <a:srcRect/>
          <a:stretch/>
        </p:blipFill>
        <p:spPr>
          <a:xfrm>
            <a:off x="1639277" y="2159805"/>
            <a:ext cx="8687553" cy="3764606"/>
          </a:xfrm>
          <a:prstGeom prst="rect">
            <a:avLst/>
          </a:prstGeom>
          <a:noFill/>
          <a:ln w="38100" cap="flat" cmpd="sng">
            <a:solidFill>
              <a:srgbClr val="7030A0"/>
            </a:solidFill>
            <a:prstDash val="solid"/>
            <a:round/>
            <a:headEnd type="none" w="sm" len="sm"/>
            <a:tailEnd type="none" w="sm" len="sm"/>
          </a:ln>
        </p:spPr>
      </p:pic>
      <p:sp>
        <p:nvSpPr>
          <p:cNvPr id="270" name="Google Shape;270;p39"/>
          <p:cNvSpPr/>
          <p:nvPr/>
        </p:nvSpPr>
        <p:spPr>
          <a:xfrm>
            <a:off x="6853086" y="4100053"/>
            <a:ext cx="1278192" cy="334296"/>
          </a:xfrm>
          <a:prstGeom prst="roundRect">
            <a:avLst>
              <a:gd name="adj" fmla="val 16667"/>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Franklin Gothic Medium" panose="020B06030201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build="p"/>
      <p:bldP spid="2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25</a:t>
            </a:fld>
            <a:endParaRPr/>
          </a:p>
        </p:txBody>
      </p:sp>
      <p:pic>
        <p:nvPicPr>
          <p:cNvPr id="276" name="Google Shape;276;p40"/>
          <p:cNvPicPr preferRelativeResize="0"/>
          <p:nvPr/>
        </p:nvPicPr>
        <p:blipFill rotWithShape="1">
          <a:blip r:embed="rId3">
            <a:alphaModFix/>
          </a:blip>
          <a:srcRect/>
          <a:stretch/>
        </p:blipFill>
        <p:spPr>
          <a:xfrm>
            <a:off x="-149176" y="0"/>
            <a:ext cx="12341175" cy="67760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26</a:t>
            </a:fld>
            <a:endParaRPr/>
          </a:p>
        </p:txBody>
      </p:sp>
      <p:pic>
        <p:nvPicPr>
          <p:cNvPr id="282" name="Google Shape;282;p41"/>
          <p:cNvPicPr preferRelativeResize="0"/>
          <p:nvPr/>
        </p:nvPicPr>
        <p:blipFill rotWithShape="1">
          <a:blip r:embed="rId3">
            <a:alphaModFix/>
          </a:blip>
          <a:srcRect/>
          <a:stretch/>
        </p:blipFill>
        <p:spPr>
          <a:xfrm>
            <a:off x="0" y="0"/>
            <a:ext cx="12381318"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27</a:t>
            </a:fld>
            <a:endParaRPr lang="en-US" dirty="0"/>
          </a:p>
        </p:txBody>
      </p:sp>
      <p:sp>
        <p:nvSpPr>
          <p:cNvPr id="5" name="Title 4"/>
          <p:cNvSpPr>
            <a:spLocks noGrp="1"/>
          </p:cNvSpPr>
          <p:nvPr>
            <p:ph type="title"/>
          </p:nvPr>
        </p:nvSpPr>
        <p:spPr>
          <a:xfrm>
            <a:off x="561107" y="136524"/>
            <a:ext cx="11069783" cy="786457"/>
          </a:xfrm>
        </p:spPr>
        <p:txBody>
          <a:bodyPr/>
          <a:lstStyle/>
          <a:p>
            <a:pPr algn="ctr"/>
            <a:r>
              <a:rPr lang="en-US" sz="3600" dirty="0">
                <a:cs typeface="Arial" panose="020B0604020202020204" pitchFamily="34" charset="0"/>
              </a:rPr>
              <a:t>Next Steps/Call to Action!</a:t>
            </a:r>
          </a:p>
        </p:txBody>
      </p:sp>
      <p:sp>
        <p:nvSpPr>
          <p:cNvPr id="2" name="Text Placeholder 1">
            <a:extLst>
              <a:ext uri="{FF2B5EF4-FFF2-40B4-BE49-F238E27FC236}">
                <a16:creationId xmlns:a16="http://schemas.microsoft.com/office/drawing/2014/main" id="{A6AAD2E6-9930-E837-FB72-BE218B3E858B}"/>
              </a:ext>
            </a:extLst>
          </p:cNvPr>
          <p:cNvSpPr>
            <a:spLocks noGrp="1"/>
          </p:cNvSpPr>
          <p:nvPr>
            <p:ph type="body" idx="1"/>
          </p:nvPr>
        </p:nvSpPr>
        <p:spPr>
          <a:xfrm>
            <a:off x="360219" y="753949"/>
            <a:ext cx="11556477" cy="5775904"/>
          </a:xfrm>
        </p:spPr>
        <p:txBody>
          <a:bodyPr/>
          <a:lstStyle/>
          <a:p>
            <a:pPr marL="50800" indent="0">
              <a:buNone/>
            </a:pPr>
            <a:r>
              <a:rPr lang="en-US" sz="1600" dirty="0"/>
              <a:t>The Student Financials and Financial Aid Teams are eager to collaborate with you to review and refine any problematic item types.</a:t>
            </a:r>
          </a:p>
          <a:p>
            <a:pPr marL="50800" indent="0">
              <a:buNone/>
            </a:pPr>
            <a:endParaRPr lang="en-US" sz="1600" dirty="0"/>
          </a:p>
          <a:p>
            <a:pPr marL="50800" indent="0">
              <a:buNone/>
            </a:pPr>
            <a:r>
              <a:rPr lang="en-US" sz="1600" dirty="0"/>
              <a:t>Step 1: Initiate the Process</a:t>
            </a:r>
          </a:p>
          <a:p>
            <a:pPr marL="336550" indent="-285750">
              <a:buFont typeface="Arial" panose="020B0604020202020204" pitchFamily="34" charset="0"/>
              <a:buChar char="•"/>
            </a:pPr>
            <a:r>
              <a:rPr lang="en-US" sz="1600" dirty="0"/>
              <a:t>Open a support ticket with the request type of: ctcLink Support &gt; SF/FA &gt; SF/FA: Item Types</a:t>
            </a:r>
          </a:p>
          <a:p>
            <a:pPr marL="336550" indent="-285750">
              <a:buFont typeface="Arial" panose="020B0604020202020204" pitchFamily="34" charset="0"/>
              <a:buChar char="•"/>
            </a:pPr>
            <a:r>
              <a:rPr lang="en-US" sz="1600" dirty="0">
                <a:latin typeface="Franklin Gothic Medium" panose="020B0603020102020204" pitchFamily="34" charset="0"/>
              </a:rPr>
              <a:t>In the subject line, please include "Fin Aid Item Type Review WAXXX."</a:t>
            </a:r>
          </a:p>
          <a:p>
            <a:pPr marL="50800" indent="0">
              <a:buNone/>
            </a:pPr>
            <a:r>
              <a:rPr lang="en-US" sz="1600" dirty="0"/>
              <a:t>Step 2: Data Sharing</a:t>
            </a:r>
          </a:p>
          <a:p>
            <a:pPr marL="336550" indent="-285750">
              <a:buFont typeface="Arial" panose="020B0604020202020204" pitchFamily="34" charset="0"/>
              <a:buChar char="•"/>
            </a:pPr>
            <a:r>
              <a:rPr lang="en-US" sz="1600" dirty="0"/>
              <a:t>Following your ticket submission, the Student Financials team will respond by providing you with two spreadsheets, as presented by Charles and Charles today. In addition, these 6 steps will be included.</a:t>
            </a:r>
          </a:p>
          <a:p>
            <a:pPr marL="50800" indent="0">
              <a:buNone/>
            </a:pPr>
            <a:r>
              <a:rPr lang="en-US" sz="1600" dirty="0"/>
              <a:t>Step 3: Review and Consideration</a:t>
            </a:r>
          </a:p>
          <a:p>
            <a:pPr marL="336550" indent="-285750">
              <a:buFont typeface="Arial" panose="020B0604020202020204" pitchFamily="34" charset="0"/>
              <a:buChar char="•"/>
            </a:pPr>
            <a:r>
              <a:rPr lang="en-US" sz="1600" dirty="0">
                <a:latin typeface="Franklin Gothic Medium" panose="020B0603020102020204" pitchFamily="34" charset="0"/>
              </a:rPr>
              <a:t>Take the time to review the enclosed data together with your team. Evaluate the information and determine when it would be suitable to adjust the item type parameters.</a:t>
            </a:r>
          </a:p>
          <a:p>
            <a:pPr marL="50800" indent="0">
              <a:buNone/>
            </a:pPr>
            <a:r>
              <a:rPr lang="en-US" sz="1600" dirty="0"/>
              <a:t>Step 4: Confirmation of Review</a:t>
            </a:r>
          </a:p>
          <a:p>
            <a:pPr marL="336550" indent="-285750">
              <a:buFont typeface="Arial" panose="020B0604020202020204" pitchFamily="34" charset="0"/>
              <a:buChar char="•"/>
            </a:pPr>
            <a:r>
              <a:rPr lang="en-US" sz="1600" dirty="0">
                <a:latin typeface="Franklin Gothic Medium" panose="020B0603020102020204" pitchFamily="34" charset="0"/>
              </a:rPr>
              <a:t>Reply to the ticket, indicating that you and your team have reviewed the spreadsheets and are prepared to discuss the results.</a:t>
            </a:r>
          </a:p>
          <a:p>
            <a:pPr marL="50800" indent="0">
              <a:buNone/>
            </a:pPr>
            <a:r>
              <a:rPr lang="en-US" sz="1600" dirty="0"/>
              <a:t>Step 5: Schedule a Meeting</a:t>
            </a:r>
          </a:p>
          <a:p>
            <a:pPr marL="336550" indent="-285750">
              <a:buFont typeface="Arial" panose="020B0604020202020204" pitchFamily="34" charset="0"/>
              <a:buChar char="•"/>
            </a:pPr>
            <a:r>
              <a:rPr lang="en-US" sz="1600" dirty="0">
                <a:latin typeface="Franklin Gothic Medium" panose="020B0603020102020204" pitchFamily="34" charset="0"/>
              </a:rPr>
              <a:t>The State Board will collaborate with you to schedule a convenient meeting time. During this meeting, we will engage in a discussion and, if necessary, create a list of item type parameter adjustments.</a:t>
            </a:r>
          </a:p>
          <a:p>
            <a:pPr marL="50800" indent="0">
              <a:buNone/>
            </a:pPr>
            <a:r>
              <a:rPr lang="en-US" sz="1600" dirty="0"/>
              <a:t>Step 6: Testing and Implementation</a:t>
            </a:r>
          </a:p>
          <a:p>
            <a:pPr marL="336550" indent="-285750">
              <a:buFont typeface="Arial" panose="020B0604020202020204" pitchFamily="34" charset="0"/>
              <a:buChar char="•"/>
            </a:pPr>
            <a:r>
              <a:rPr lang="en-US" sz="1600" dirty="0"/>
              <a:t>To conclude the review process, we will work together to ensure that any adjustments are properly tested and seamlessly implemented.</a:t>
            </a:r>
          </a:p>
          <a:p>
            <a:pPr marL="50800" indent="0">
              <a:buNone/>
            </a:pPr>
            <a:endParaRPr lang="en-US" sz="1600" dirty="0"/>
          </a:p>
          <a:p>
            <a:pPr marL="50800" indent="0">
              <a:buNone/>
            </a:pPr>
            <a:r>
              <a:rPr lang="en-US" sz="1600" dirty="0"/>
              <a:t>This streamlined process will allow us to efficiently address and refine any problematic item types, ultimately enhancing our systems' performance and efficiency.</a:t>
            </a:r>
          </a:p>
        </p:txBody>
      </p:sp>
    </p:spTree>
    <p:extLst>
      <p:ext uri="{BB962C8B-B14F-4D97-AF65-F5344CB8AC3E}">
        <p14:creationId xmlns:p14="http://schemas.microsoft.com/office/powerpoint/2010/main" val="48031006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dirty="0"/>
              <a:t>Resources/Queries</a:t>
            </a:r>
            <a:endParaRPr dirty="0"/>
          </a:p>
        </p:txBody>
      </p:sp>
      <p:sp>
        <p:nvSpPr>
          <p:cNvPr id="288" name="Google Shape;288;p42"/>
          <p:cNvSpPr txBox="1">
            <a:spLocks noGrp="1"/>
          </p:cNvSpPr>
          <p:nvPr>
            <p:ph type="body" idx="1"/>
          </p:nvPr>
        </p:nvSpPr>
        <p:spPr>
          <a:xfrm>
            <a:off x="715813" y="2110354"/>
            <a:ext cx="11115967" cy="4306321"/>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QCS_SF_ITEM_TYPE_TREE_NODE</a:t>
            </a:r>
            <a:endParaRPr dirty="0"/>
          </a:p>
          <a:p>
            <a:pPr marL="457200" marR="0" lvl="0" indent="-406400" algn="l" rtl="0">
              <a:lnSpc>
                <a:spcPct val="90000"/>
              </a:lnSpc>
              <a:spcBef>
                <a:spcPts val="1000"/>
              </a:spcBef>
              <a:spcAft>
                <a:spcPts val="0"/>
              </a:spcAft>
              <a:buClr>
                <a:srgbClr val="003764"/>
              </a:buClr>
              <a:buSzPts val="2800"/>
              <a:buFont typeface="Arial"/>
              <a:buChar char="•"/>
            </a:pPr>
            <a:r>
              <a:rPr lang="en-US" dirty="0"/>
              <a:t>QCS_SF_ITEMTYPES_TO_CPL</a:t>
            </a:r>
            <a:endParaRPr dirty="0"/>
          </a:p>
          <a:p>
            <a:pPr marL="457200" marR="0" lvl="0" indent="-406400" algn="l" rtl="0">
              <a:lnSpc>
                <a:spcPct val="90000"/>
              </a:lnSpc>
              <a:spcBef>
                <a:spcPts val="1000"/>
              </a:spcBef>
              <a:spcAft>
                <a:spcPts val="0"/>
              </a:spcAft>
              <a:buClr>
                <a:srgbClr val="003764"/>
              </a:buClr>
              <a:buSzPts val="2800"/>
              <a:buFont typeface="Arial"/>
              <a:buChar char="•"/>
            </a:pPr>
            <a:r>
              <a:rPr lang="en-US" dirty="0"/>
              <a:t>QCS_SF_CPL_NODE_ITEMTYPES</a:t>
            </a:r>
          </a:p>
          <a:p>
            <a:pPr marL="457200" marR="0" lvl="0" indent="-406400" algn="l" rtl="0">
              <a:lnSpc>
                <a:spcPct val="90000"/>
              </a:lnSpc>
              <a:spcBef>
                <a:spcPts val="1000"/>
              </a:spcBef>
              <a:spcAft>
                <a:spcPts val="0"/>
              </a:spcAft>
              <a:buClr>
                <a:srgbClr val="003764"/>
              </a:buClr>
              <a:buSzPts val="2800"/>
              <a:buFont typeface="Arial"/>
              <a:buChar char="•"/>
            </a:pPr>
            <a:r>
              <a:rPr lang="en-US" dirty="0"/>
              <a:t>QCS_SF_CREDIT_BAL_NONREF</a:t>
            </a:r>
          </a:p>
          <a:p>
            <a:pPr marL="457200" marR="0" lvl="0" indent="-406400" algn="l" rtl="0">
              <a:lnSpc>
                <a:spcPct val="90000"/>
              </a:lnSpc>
              <a:spcBef>
                <a:spcPts val="1000"/>
              </a:spcBef>
              <a:spcAft>
                <a:spcPts val="0"/>
              </a:spcAft>
              <a:buClr>
                <a:srgbClr val="003764"/>
              </a:buClr>
              <a:buSzPts val="2800"/>
              <a:buFont typeface="Arial"/>
              <a:buChar char="•"/>
            </a:pPr>
            <a:r>
              <a:rPr lang="en-US" dirty="0"/>
              <a:t>QCS_SF_ITM_TYPE_GL_INTERFACE</a:t>
            </a:r>
          </a:p>
          <a:p>
            <a:pPr marL="457200" marR="0" lvl="0" indent="-406400" algn="l" rtl="0">
              <a:lnSpc>
                <a:spcPct val="90000"/>
              </a:lnSpc>
              <a:spcBef>
                <a:spcPts val="1000"/>
              </a:spcBef>
              <a:spcAft>
                <a:spcPts val="0"/>
              </a:spcAft>
              <a:buClr>
                <a:srgbClr val="003764"/>
              </a:buClr>
              <a:buSzPts val="2800"/>
              <a:buFont typeface="Arial"/>
              <a:buChar char="•"/>
            </a:pPr>
            <a:r>
              <a:rPr lang="en-US" dirty="0"/>
              <a:t>QCS_SF_FA_SA_APPLIED_DETAILS</a:t>
            </a:r>
          </a:p>
          <a:p>
            <a:pPr marL="457200" marR="0" lvl="0" indent="-406400" algn="l" rtl="0">
              <a:lnSpc>
                <a:spcPct val="90000"/>
              </a:lnSpc>
              <a:spcBef>
                <a:spcPts val="1000"/>
              </a:spcBef>
              <a:spcAft>
                <a:spcPts val="0"/>
              </a:spcAft>
              <a:buClr>
                <a:srgbClr val="003764"/>
              </a:buClr>
              <a:buSzPts val="2800"/>
              <a:buFont typeface="Arial"/>
              <a:buChar char="•"/>
            </a:pPr>
            <a:r>
              <a:rPr lang="it-IT" dirty="0"/>
              <a:t>CTC_FA_SF_DISCREPANCY_LIST </a:t>
            </a:r>
            <a:endParaRPr dirty="0"/>
          </a:p>
          <a:p>
            <a:pPr marL="457200" marR="0" lvl="0" indent="-406400" algn="l" rtl="0">
              <a:lnSpc>
                <a:spcPct val="90000"/>
              </a:lnSpc>
              <a:spcBef>
                <a:spcPts val="1000"/>
              </a:spcBef>
              <a:spcAft>
                <a:spcPts val="0"/>
              </a:spcAft>
              <a:buClr>
                <a:srgbClr val="003764"/>
              </a:buClr>
              <a:buSzPts val="2800"/>
              <a:buFont typeface="Arial"/>
              <a:buChar char="•"/>
            </a:pPr>
            <a:r>
              <a:rPr lang="en-US" u="sng" dirty="0">
                <a:solidFill>
                  <a:schemeClr val="hlink"/>
                </a:solidFill>
                <a:hlinkClick r:id="rId3"/>
              </a:rPr>
              <a:t>Understanding Item Types </a:t>
            </a:r>
            <a:r>
              <a:rPr lang="en-US" dirty="0"/>
              <a:t>QRG</a:t>
            </a:r>
            <a:endParaRPr dirty="0"/>
          </a:p>
          <a:p>
            <a:pPr marL="457200" marR="0" lvl="0" indent="-228600" algn="l" rtl="0">
              <a:lnSpc>
                <a:spcPct val="90000"/>
              </a:lnSpc>
              <a:spcBef>
                <a:spcPts val="1000"/>
              </a:spcBef>
              <a:spcAft>
                <a:spcPts val="0"/>
              </a:spcAft>
              <a:buClr>
                <a:srgbClr val="003764"/>
              </a:buClr>
              <a:buSzPts val="2800"/>
              <a:buFont typeface="Arial"/>
              <a:buNone/>
            </a:pPr>
            <a:endParaRPr dirty="0"/>
          </a:p>
          <a:p>
            <a:pPr marL="457200" marR="0" lvl="0" indent="-228600" algn="l" rtl="0">
              <a:lnSpc>
                <a:spcPct val="90000"/>
              </a:lnSpc>
              <a:spcBef>
                <a:spcPts val="1000"/>
              </a:spcBef>
              <a:spcAft>
                <a:spcPts val="0"/>
              </a:spcAft>
              <a:buClr>
                <a:srgbClr val="003764"/>
              </a:buClr>
              <a:buSzPts val="2800"/>
              <a:buFont typeface="Arial"/>
              <a:buNone/>
            </a:pPr>
            <a:endParaRPr dirty="0"/>
          </a:p>
        </p:txBody>
      </p:sp>
      <p:sp>
        <p:nvSpPr>
          <p:cNvPr id="289" name="Google Shape;289;p42"/>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5D7B-4C4A-50F9-0FDB-9634FA10AA8A}"/>
              </a:ext>
            </a:extLst>
          </p:cNvPr>
          <p:cNvSpPr>
            <a:spLocks noGrp="1"/>
          </p:cNvSpPr>
          <p:nvPr>
            <p:ph type="title"/>
          </p:nvPr>
        </p:nvSpPr>
        <p:spPr/>
        <p:txBody>
          <a:bodyPr/>
          <a:lstStyle/>
          <a:p>
            <a:r>
              <a:rPr lang="en-US" dirty="0"/>
              <a:t>Outcomes</a:t>
            </a:r>
          </a:p>
        </p:txBody>
      </p:sp>
      <p:sp>
        <p:nvSpPr>
          <p:cNvPr id="3" name="Text Placeholder 2">
            <a:extLst>
              <a:ext uri="{FF2B5EF4-FFF2-40B4-BE49-F238E27FC236}">
                <a16:creationId xmlns:a16="http://schemas.microsoft.com/office/drawing/2014/main" id="{E1E6F05F-34FE-D16C-E855-5C492AA8FFA7}"/>
              </a:ext>
            </a:extLst>
          </p:cNvPr>
          <p:cNvSpPr>
            <a:spLocks noGrp="1"/>
          </p:cNvSpPr>
          <p:nvPr>
            <p:ph type="body" idx="1"/>
          </p:nvPr>
        </p:nvSpPr>
        <p:spPr/>
        <p:txBody>
          <a:bodyPr/>
          <a:lstStyle/>
          <a:p>
            <a:r>
              <a:rPr lang="en-US" dirty="0"/>
              <a:t>At training completion, you should be able to:</a:t>
            </a:r>
          </a:p>
          <a:p>
            <a:pPr lvl="1"/>
            <a:r>
              <a:rPr lang="en-US" dirty="0">
                <a:latin typeface="Franklin Gothic Medium" panose="020B0603020102020204" pitchFamily="34" charset="0"/>
              </a:rPr>
              <a:t>Understand the reconciliation queries used in FA to track what is ‘unapplied’ to Customer Accounts.</a:t>
            </a:r>
          </a:p>
          <a:p>
            <a:pPr lvl="1"/>
            <a:r>
              <a:rPr lang="en-US" dirty="0">
                <a:latin typeface="Franklin Gothic Medium" panose="020B0603020102020204" pitchFamily="34" charset="0"/>
              </a:rPr>
              <a:t>Understand CPLs, Payment Priority, Tree Nodes, and more, in depth.</a:t>
            </a:r>
          </a:p>
          <a:p>
            <a:pPr lvl="1"/>
            <a:r>
              <a:rPr lang="en-US" dirty="0">
                <a:latin typeface="Franklin Gothic Medium" panose="020B0603020102020204" pitchFamily="34" charset="0"/>
              </a:rPr>
              <a:t>Understand how to review available queries which shows Item Type priority conflicts.</a:t>
            </a:r>
          </a:p>
          <a:p>
            <a:pPr lvl="1"/>
            <a:r>
              <a:rPr lang="en-US" dirty="0">
                <a:latin typeface="Franklin Gothic Medium" panose="020B0603020102020204" pitchFamily="34" charset="0"/>
              </a:rPr>
              <a:t>Understand the need to refurbish your institution’s FA Item Type CPLs based on the review resources shared at the session.</a:t>
            </a:r>
          </a:p>
        </p:txBody>
      </p:sp>
      <p:sp>
        <p:nvSpPr>
          <p:cNvPr id="4" name="Slide Number Placeholder 3">
            <a:extLst>
              <a:ext uri="{FF2B5EF4-FFF2-40B4-BE49-F238E27FC236}">
                <a16:creationId xmlns:a16="http://schemas.microsoft.com/office/drawing/2014/main" id="{8B6D7855-4C33-7C18-3016-38E02F572251}"/>
              </a:ext>
            </a:extLst>
          </p:cNvPr>
          <p:cNvSpPr>
            <a:spLocks noGrp="1"/>
          </p:cNvSpPr>
          <p:nvPr>
            <p:ph type="sldNum" idx="12"/>
          </p:nvPr>
        </p:nvSpPr>
        <p:spPr/>
        <p:txBody>
          <a:bodyPr/>
          <a:lstStyle/>
          <a:p>
            <a:fld id="{00000000-1234-1234-1234-123412341234}" type="slidenum">
              <a:rPr lang="en-US" smtClean="0"/>
              <a:pPr/>
              <a:t>29</a:t>
            </a:fld>
            <a:endParaRPr lang="en-US" dirty="0"/>
          </a:p>
        </p:txBody>
      </p:sp>
    </p:spTree>
    <p:extLst>
      <p:ext uri="{BB962C8B-B14F-4D97-AF65-F5344CB8AC3E}">
        <p14:creationId xmlns:p14="http://schemas.microsoft.com/office/powerpoint/2010/main" val="25628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4696836" y="1406827"/>
            <a:ext cx="2798327" cy="5989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Libre Franklin Medium"/>
              <a:buNone/>
            </a:pPr>
            <a:r>
              <a:rPr lang="en-US" dirty="0">
                <a:latin typeface="Franklin Gothic Medium" panose="020B0603020102020204" pitchFamily="34" charset="0"/>
                <a:ea typeface="Arial"/>
                <a:cs typeface="Arial"/>
                <a:sym typeface="Arial"/>
              </a:rPr>
              <a:t>Ground Rules</a:t>
            </a:r>
            <a:endParaRPr dirty="0"/>
          </a:p>
        </p:txBody>
      </p:sp>
      <p:sp>
        <p:nvSpPr>
          <p:cNvPr id="157" name="Google Shape;157;p3"/>
          <p:cNvSpPr txBox="1">
            <a:spLocks noGrp="1"/>
          </p:cNvSpPr>
          <p:nvPr>
            <p:ph type="body" idx="1"/>
          </p:nvPr>
        </p:nvSpPr>
        <p:spPr>
          <a:xfrm>
            <a:off x="786581" y="2341653"/>
            <a:ext cx="10432025" cy="4379823"/>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C00000"/>
              </a:buClr>
              <a:buSzPts val="2800"/>
              <a:buFont typeface="Noto Sans Symbols"/>
              <a:buChar char="✔"/>
            </a:pPr>
            <a:r>
              <a:rPr lang="en-US" b="1" i="1" dirty="0">
                <a:solidFill>
                  <a:srgbClr val="C00000"/>
                </a:solidFill>
                <a:latin typeface="Franklin Gothic Medium" panose="020B0603020102020204" pitchFamily="34" charset="0"/>
                <a:ea typeface="Arial"/>
                <a:cs typeface="Arial"/>
                <a:sym typeface="Arial"/>
              </a:rPr>
              <a:t>Session is being recorded - </a:t>
            </a:r>
            <a:r>
              <a:rPr lang="en-US" dirty="0">
                <a:latin typeface="Franklin Gothic Medium" panose="020B0603020102020204" pitchFamily="34" charset="0"/>
                <a:ea typeface="Arial"/>
                <a:cs typeface="Arial"/>
                <a:sym typeface="Arial"/>
              </a:rPr>
              <a:t>Find session recording in the </a:t>
            </a:r>
            <a:r>
              <a:rPr lang="en-US" i="1" dirty="0">
                <a:latin typeface="Franklin Gothic Medium" panose="020B0603020102020204" pitchFamily="34" charset="0"/>
                <a:ea typeface="Arial"/>
                <a:cs typeface="Arial"/>
                <a:sym typeface="Arial"/>
              </a:rPr>
              <a:t>ctcLink Pillar Work Session Information </a:t>
            </a:r>
            <a:r>
              <a:rPr lang="en-US" dirty="0">
                <a:latin typeface="Franklin Gothic Medium" panose="020B0603020102020204" pitchFamily="34" charset="0"/>
                <a:ea typeface="Arial"/>
                <a:cs typeface="Arial"/>
                <a:sym typeface="Arial"/>
              </a:rPr>
              <a:t>Canvas Course</a:t>
            </a:r>
            <a:endParaRPr dirty="0">
              <a:latin typeface="Franklin Gothic Medium" panose="020B0603020102020204" pitchFamily="34" charset="0"/>
              <a:ea typeface="Arial"/>
              <a:cs typeface="Arial"/>
              <a:sym typeface="Arial"/>
            </a:endParaRPr>
          </a:p>
          <a:p>
            <a:pPr marL="285750" lvl="0" indent="-285750" algn="l" rtl="0">
              <a:lnSpc>
                <a:spcPct val="90000"/>
              </a:lnSpc>
              <a:spcBef>
                <a:spcPts val="1000"/>
              </a:spcBef>
              <a:spcAft>
                <a:spcPts val="0"/>
              </a:spcAft>
              <a:buSzPts val="2800"/>
              <a:buChar char="•"/>
            </a:pPr>
            <a:r>
              <a:rPr lang="en-US" sz="1600" i="1" dirty="0">
                <a:solidFill>
                  <a:srgbClr val="002060"/>
                </a:solidFill>
                <a:latin typeface="Franklin Gothic Medium" panose="020B0603020102020204" pitchFamily="34" charset="0"/>
                <a:ea typeface="Arial"/>
                <a:cs typeface="Arial"/>
                <a:sym typeface="Arial"/>
              </a:rPr>
              <a:t>The captions for this recording are auto-generated. If additional assistance is needed to receive an increased level of access, please contact Alec Risk (arisk@sbctc.edu).</a:t>
            </a:r>
            <a:endParaRPr sz="1600" i="1" u="sng" dirty="0">
              <a:solidFill>
                <a:srgbClr val="002060"/>
              </a:solidFill>
              <a:latin typeface="Franklin Gothic Medium" panose="020B0603020102020204" pitchFamily="34" charset="0"/>
              <a:ea typeface="Arial"/>
              <a:cs typeface="Arial"/>
              <a:sym typeface="Arial"/>
              <a:hlinkClick r:id="rId3">
                <a:extLst>
                  <a:ext uri="{A12FA001-AC4F-418D-AE19-62706E023703}">
                    <ahyp:hlinkClr xmlns:ahyp="http://schemas.microsoft.com/office/drawing/2018/hyperlinkcolor" val="tx"/>
                  </a:ext>
                </a:extLst>
              </a:hlinkClick>
            </a:endParaRPr>
          </a:p>
          <a:p>
            <a:pPr marL="457200" lvl="0" indent="-457200" algn="l" rtl="0">
              <a:lnSpc>
                <a:spcPct val="90000"/>
              </a:lnSpc>
              <a:spcBef>
                <a:spcPts val="1000"/>
              </a:spcBef>
              <a:spcAft>
                <a:spcPts val="0"/>
              </a:spcAft>
              <a:buSzPts val="2800"/>
              <a:buFont typeface="Noto Sans Symbols"/>
              <a:buChar char="✔"/>
            </a:pPr>
            <a:r>
              <a:rPr lang="en-US" dirty="0">
                <a:latin typeface="Franklin Gothic Medium" panose="020B0603020102020204" pitchFamily="34" charset="0"/>
                <a:ea typeface="Arial"/>
                <a:cs typeface="Arial"/>
                <a:sym typeface="Arial"/>
              </a:rPr>
              <a:t>Please mute your line when not speaking</a:t>
            </a:r>
            <a:endParaRPr dirty="0"/>
          </a:p>
          <a:p>
            <a:pPr marL="457200" lvl="0" indent="-457200" algn="l" rtl="0">
              <a:lnSpc>
                <a:spcPct val="90000"/>
              </a:lnSpc>
              <a:spcBef>
                <a:spcPts val="1000"/>
              </a:spcBef>
              <a:spcAft>
                <a:spcPts val="0"/>
              </a:spcAft>
              <a:buSzPts val="2800"/>
              <a:buFont typeface="Noto Sans Symbols"/>
              <a:buChar char="✔"/>
            </a:pPr>
            <a:r>
              <a:rPr lang="en-US" dirty="0">
                <a:latin typeface="Franklin Gothic Medium" panose="020B0603020102020204" pitchFamily="34" charset="0"/>
                <a:ea typeface="Arial"/>
                <a:cs typeface="Arial"/>
                <a:sym typeface="Arial"/>
              </a:rPr>
              <a:t>Be ready to participate &amp; ask questions</a:t>
            </a:r>
            <a:endParaRPr dirty="0"/>
          </a:p>
          <a:p>
            <a:pPr marL="457200" lvl="0" indent="-457200" algn="l" rtl="0">
              <a:lnSpc>
                <a:spcPct val="90000"/>
              </a:lnSpc>
              <a:spcBef>
                <a:spcPts val="1000"/>
              </a:spcBef>
              <a:spcAft>
                <a:spcPts val="0"/>
              </a:spcAft>
              <a:buSzPts val="2800"/>
              <a:buFont typeface="Noto Sans Symbols"/>
              <a:buChar char="✔"/>
            </a:pPr>
            <a:r>
              <a:rPr lang="en-US" dirty="0">
                <a:latin typeface="Franklin Gothic Medium" panose="020B0603020102020204" pitchFamily="34" charset="0"/>
                <a:ea typeface="Arial"/>
                <a:cs typeface="Arial"/>
                <a:sym typeface="Arial"/>
              </a:rPr>
              <a:t>If we move too quickly, ask us to slow down or to revisit a topic</a:t>
            </a:r>
            <a:endParaRPr b="1" i="1" dirty="0">
              <a:solidFill>
                <a:srgbClr val="C00000"/>
              </a:solidFill>
              <a:latin typeface="Franklin Gothic Medium" panose="020B0603020102020204" pitchFamily="34" charset="0"/>
              <a:ea typeface="Arial"/>
              <a:cs typeface="Arial"/>
              <a:sym typeface="Arial"/>
            </a:endParaRPr>
          </a:p>
        </p:txBody>
      </p:sp>
      <p:sp>
        <p:nvSpPr>
          <p:cNvPr id="158" name="Google Shape;158;p3"/>
          <p:cNvSpPr txBox="1">
            <a:spLocks noGrp="1"/>
          </p:cNvSpPr>
          <p:nvPr>
            <p:ph type="sldNum" idx="12"/>
          </p:nvPr>
        </p:nvSpPr>
        <p:spPr>
          <a:xfrm>
            <a:off x="9930245" y="6483927"/>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5"/>
          <p:cNvPicPr preferRelativeResize="0"/>
          <p:nvPr/>
        </p:nvPicPr>
        <p:blipFill rotWithShape="1">
          <a:blip r:embed="rId3">
            <a:alphaModFix/>
          </a:blip>
          <a:srcRect/>
          <a:stretch/>
        </p:blipFill>
        <p:spPr>
          <a:xfrm>
            <a:off x="2622372" y="1736638"/>
            <a:ext cx="6947257" cy="33847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584821-B562-1347-76B8-30A6B5C65F32}"/>
              </a:ext>
            </a:extLst>
          </p:cNvPr>
          <p:cNvPicPr>
            <a:picLocks noChangeAspect="1"/>
          </p:cNvPicPr>
          <p:nvPr/>
        </p:nvPicPr>
        <p:blipFill>
          <a:blip r:embed="rId2"/>
          <a:stretch>
            <a:fillRect/>
          </a:stretch>
        </p:blipFill>
        <p:spPr>
          <a:xfrm>
            <a:off x="1372340" y="1445343"/>
            <a:ext cx="9879609" cy="5412658"/>
          </a:xfrm>
          <a:prstGeom prst="rect">
            <a:avLst/>
          </a:prstGeom>
        </p:spPr>
      </p:pic>
      <p:sp>
        <p:nvSpPr>
          <p:cNvPr id="4" name="Slide Number Placeholder 3">
            <a:extLst>
              <a:ext uri="{FF2B5EF4-FFF2-40B4-BE49-F238E27FC236}">
                <a16:creationId xmlns:a16="http://schemas.microsoft.com/office/drawing/2014/main" id="{8B6D7855-4C33-7C18-3016-38E02F572251}"/>
              </a:ext>
            </a:extLst>
          </p:cNvPr>
          <p:cNvSpPr>
            <a:spLocks noGrp="1"/>
          </p:cNvSpPr>
          <p:nvPr>
            <p:ph type="sldNum" idx="12"/>
          </p:nvPr>
        </p:nvSpPr>
        <p:spPr/>
        <p:txBody>
          <a:bodyPr/>
          <a:lstStyle/>
          <a:p>
            <a:fld id="{00000000-1234-1234-1234-123412341234}" type="slidenum">
              <a:rPr lang="en-US" smtClean="0"/>
              <a:pPr/>
              <a:t>31</a:t>
            </a:fld>
            <a:endParaRPr lang="en-US" dirty="0"/>
          </a:p>
        </p:txBody>
      </p:sp>
      <p:sp>
        <p:nvSpPr>
          <p:cNvPr id="2" name="Title 1">
            <a:extLst>
              <a:ext uri="{FF2B5EF4-FFF2-40B4-BE49-F238E27FC236}">
                <a16:creationId xmlns:a16="http://schemas.microsoft.com/office/drawing/2014/main" id="{140F5D7B-4C4A-50F9-0FDB-9634FA10AA8A}"/>
              </a:ext>
            </a:extLst>
          </p:cNvPr>
          <p:cNvSpPr>
            <a:spLocks noGrp="1"/>
          </p:cNvSpPr>
          <p:nvPr>
            <p:ph type="title" idx="4294967295"/>
          </p:nvPr>
        </p:nvSpPr>
        <p:spPr>
          <a:xfrm>
            <a:off x="820686" y="730302"/>
            <a:ext cx="11115675" cy="796925"/>
          </a:xfrm>
          <a:prstGeom prst="rect">
            <a:avLst/>
          </a:prstGeom>
        </p:spPr>
        <p:txBody>
          <a:bodyPr/>
          <a:lstStyle/>
          <a:p>
            <a:r>
              <a:rPr lang="en-US" sz="4000" dirty="0">
                <a:latin typeface="Libre Franklin Medium" pitchFamily="2" charset="0"/>
              </a:rPr>
              <a:t>Appendix</a:t>
            </a:r>
            <a:r>
              <a:rPr lang="en-US" dirty="0"/>
              <a:t> </a:t>
            </a:r>
            <a:r>
              <a:rPr lang="en-US" sz="2000" dirty="0"/>
              <a:t>(where you can see aid is paying a refund)</a:t>
            </a:r>
          </a:p>
        </p:txBody>
      </p:sp>
    </p:spTree>
    <p:extLst>
      <p:ext uri="{BB962C8B-B14F-4D97-AF65-F5344CB8AC3E}">
        <p14:creationId xmlns:p14="http://schemas.microsoft.com/office/powerpoint/2010/main" val="198540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6D7855-4C33-7C18-3016-38E02F572251}"/>
              </a:ext>
            </a:extLst>
          </p:cNvPr>
          <p:cNvSpPr>
            <a:spLocks noGrp="1"/>
          </p:cNvSpPr>
          <p:nvPr>
            <p:ph type="sldNum" idx="12"/>
          </p:nvPr>
        </p:nvSpPr>
        <p:spPr/>
        <p:txBody>
          <a:bodyPr/>
          <a:lstStyle/>
          <a:p>
            <a:fld id="{00000000-1234-1234-1234-123412341234}" type="slidenum">
              <a:rPr lang="en-US" smtClean="0"/>
              <a:pPr/>
              <a:t>32</a:t>
            </a:fld>
            <a:endParaRPr lang="en-US" dirty="0"/>
          </a:p>
        </p:txBody>
      </p:sp>
      <p:sp>
        <p:nvSpPr>
          <p:cNvPr id="2" name="Title 1">
            <a:extLst>
              <a:ext uri="{FF2B5EF4-FFF2-40B4-BE49-F238E27FC236}">
                <a16:creationId xmlns:a16="http://schemas.microsoft.com/office/drawing/2014/main" id="{140F5D7B-4C4A-50F9-0FDB-9634FA10AA8A}"/>
              </a:ext>
            </a:extLst>
          </p:cNvPr>
          <p:cNvSpPr>
            <a:spLocks noGrp="1"/>
          </p:cNvSpPr>
          <p:nvPr>
            <p:ph type="title" idx="4294967295"/>
          </p:nvPr>
        </p:nvSpPr>
        <p:spPr>
          <a:xfrm>
            <a:off x="167149" y="689795"/>
            <a:ext cx="2907762" cy="4521302"/>
          </a:xfrm>
          <a:prstGeom prst="rect">
            <a:avLst/>
          </a:prstGeom>
        </p:spPr>
        <p:txBody>
          <a:bodyPr/>
          <a:lstStyle/>
          <a:p>
            <a:r>
              <a:rPr lang="en-US" sz="2000" dirty="0"/>
              <a:t>Once a refund is processed they are linked and the source of refund will show here.  However this is the original refund detail and if that aid is undisbursed this would not be what is currently sourcing your refund.  See: </a:t>
            </a:r>
            <a:r>
              <a:rPr lang="it-IT" sz="2000" dirty="0"/>
              <a:t>QCS_SF_FA_REFUNDS_DUE </a:t>
            </a:r>
            <a:br>
              <a:rPr lang="it-IT" sz="2000" dirty="0"/>
            </a:br>
            <a:r>
              <a:rPr lang="it-IT" sz="2000" dirty="0"/>
              <a:t>to see Refunds Due. </a:t>
            </a:r>
            <a:endParaRPr lang="en-US" sz="2000" dirty="0"/>
          </a:p>
        </p:txBody>
      </p:sp>
      <p:pic>
        <p:nvPicPr>
          <p:cNvPr id="8" name="Picture 7">
            <a:extLst>
              <a:ext uri="{FF2B5EF4-FFF2-40B4-BE49-F238E27FC236}">
                <a16:creationId xmlns:a16="http://schemas.microsoft.com/office/drawing/2014/main" id="{F671C32D-2306-D011-DEF8-ECFBAB87EA9D}"/>
              </a:ext>
            </a:extLst>
          </p:cNvPr>
          <p:cNvPicPr>
            <a:picLocks noChangeAspect="1"/>
          </p:cNvPicPr>
          <p:nvPr/>
        </p:nvPicPr>
        <p:blipFill>
          <a:blip r:embed="rId2"/>
          <a:stretch>
            <a:fillRect/>
          </a:stretch>
        </p:blipFill>
        <p:spPr>
          <a:xfrm>
            <a:off x="3074910" y="357530"/>
            <a:ext cx="9117090" cy="6245171"/>
          </a:xfrm>
          <a:prstGeom prst="rect">
            <a:avLst/>
          </a:prstGeom>
        </p:spPr>
      </p:pic>
    </p:spTree>
    <p:extLst>
      <p:ext uri="{BB962C8B-B14F-4D97-AF65-F5344CB8AC3E}">
        <p14:creationId xmlns:p14="http://schemas.microsoft.com/office/powerpoint/2010/main" val="25910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6D7855-4C33-7C18-3016-38E02F572251}"/>
              </a:ext>
            </a:extLst>
          </p:cNvPr>
          <p:cNvSpPr>
            <a:spLocks noGrp="1"/>
          </p:cNvSpPr>
          <p:nvPr>
            <p:ph type="sldNum" idx="12"/>
          </p:nvPr>
        </p:nvSpPr>
        <p:spPr/>
        <p:txBody>
          <a:bodyPr/>
          <a:lstStyle/>
          <a:p>
            <a:fld id="{00000000-1234-1234-1234-123412341234}" type="slidenum">
              <a:rPr lang="en-US" smtClean="0"/>
              <a:pPr/>
              <a:t>33</a:t>
            </a:fld>
            <a:endParaRPr lang="en-US" dirty="0"/>
          </a:p>
        </p:txBody>
      </p:sp>
      <p:sp>
        <p:nvSpPr>
          <p:cNvPr id="2" name="Title 1">
            <a:extLst>
              <a:ext uri="{FF2B5EF4-FFF2-40B4-BE49-F238E27FC236}">
                <a16:creationId xmlns:a16="http://schemas.microsoft.com/office/drawing/2014/main" id="{140F5D7B-4C4A-50F9-0FDB-9634FA10AA8A}"/>
              </a:ext>
            </a:extLst>
          </p:cNvPr>
          <p:cNvSpPr>
            <a:spLocks noGrp="1"/>
          </p:cNvSpPr>
          <p:nvPr>
            <p:ph type="title"/>
          </p:nvPr>
        </p:nvSpPr>
        <p:spPr>
          <a:xfrm>
            <a:off x="761998" y="737542"/>
            <a:ext cx="11069783" cy="786457"/>
          </a:xfrm>
        </p:spPr>
        <p:txBody>
          <a:bodyPr/>
          <a:lstStyle/>
          <a:p>
            <a:r>
              <a:rPr lang="en-US" sz="2000" dirty="0"/>
              <a:t>Other Helpful Views:</a:t>
            </a:r>
          </a:p>
        </p:txBody>
      </p:sp>
      <p:pic>
        <p:nvPicPr>
          <p:cNvPr id="10" name="Picture 9">
            <a:extLst>
              <a:ext uri="{FF2B5EF4-FFF2-40B4-BE49-F238E27FC236}">
                <a16:creationId xmlns:a16="http://schemas.microsoft.com/office/drawing/2014/main" id="{71C61286-CDA2-11A0-85B4-A871E4F1B969}"/>
              </a:ext>
            </a:extLst>
          </p:cNvPr>
          <p:cNvPicPr>
            <a:picLocks noChangeAspect="1"/>
          </p:cNvPicPr>
          <p:nvPr/>
        </p:nvPicPr>
        <p:blipFill>
          <a:blip r:embed="rId2"/>
          <a:stretch>
            <a:fillRect/>
          </a:stretch>
        </p:blipFill>
        <p:spPr>
          <a:xfrm>
            <a:off x="182880" y="1523999"/>
            <a:ext cx="11961416" cy="5462753"/>
          </a:xfrm>
          <a:prstGeom prst="rect">
            <a:avLst/>
          </a:prstGeom>
        </p:spPr>
      </p:pic>
      <p:sp>
        <p:nvSpPr>
          <p:cNvPr id="11" name="Rectangle: Rounded Corners 10">
            <a:extLst>
              <a:ext uri="{FF2B5EF4-FFF2-40B4-BE49-F238E27FC236}">
                <a16:creationId xmlns:a16="http://schemas.microsoft.com/office/drawing/2014/main" id="{30FDEB08-4EF9-81F0-0F1D-A8C38C4A4BC1}"/>
              </a:ext>
            </a:extLst>
          </p:cNvPr>
          <p:cNvSpPr/>
          <p:nvPr/>
        </p:nvSpPr>
        <p:spPr>
          <a:xfrm>
            <a:off x="182880" y="4290646"/>
            <a:ext cx="10564837" cy="88626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659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7A9EF-46D1-0673-8475-DDB3C3975089}"/>
              </a:ext>
            </a:extLst>
          </p:cNvPr>
          <p:cNvPicPr>
            <a:picLocks noChangeAspect="1"/>
          </p:cNvPicPr>
          <p:nvPr/>
        </p:nvPicPr>
        <p:blipFill>
          <a:blip r:embed="rId2"/>
          <a:stretch>
            <a:fillRect/>
          </a:stretch>
        </p:blipFill>
        <p:spPr>
          <a:xfrm>
            <a:off x="1079607" y="900026"/>
            <a:ext cx="9485229" cy="5702675"/>
          </a:xfrm>
          <a:prstGeom prst="rect">
            <a:avLst/>
          </a:prstGeom>
        </p:spPr>
      </p:pic>
      <p:sp>
        <p:nvSpPr>
          <p:cNvPr id="4" name="Slide Number Placeholder 3">
            <a:extLst>
              <a:ext uri="{FF2B5EF4-FFF2-40B4-BE49-F238E27FC236}">
                <a16:creationId xmlns:a16="http://schemas.microsoft.com/office/drawing/2014/main" id="{8B6D7855-4C33-7C18-3016-38E02F572251}"/>
              </a:ext>
            </a:extLst>
          </p:cNvPr>
          <p:cNvSpPr>
            <a:spLocks noGrp="1"/>
          </p:cNvSpPr>
          <p:nvPr>
            <p:ph type="sldNum" idx="12"/>
          </p:nvPr>
        </p:nvSpPr>
        <p:spPr/>
        <p:txBody>
          <a:bodyPr/>
          <a:lstStyle/>
          <a:p>
            <a:fld id="{00000000-1234-1234-1234-123412341234}" type="slidenum">
              <a:rPr lang="en-US" smtClean="0"/>
              <a:pPr/>
              <a:t>34</a:t>
            </a:fld>
            <a:endParaRPr lang="en-US" dirty="0"/>
          </a:p>
        </p:txBody>
      </p:sp>
      <p:sp>
        <p:nvSpPr>
          <p:cNvPr id="2" name="Title 1">
            <a:extLst>
              <a:ext uri="{FF2B5EF4-FFF2-40B4-BE49-F238E27FC236}">
                <a16:creationId xmlns:a16="http://schemas.microsoft.com/office/drawing/2014/main" id="{140F5D7B-4C4A-50F9-0FDB-9634FA10AA8A}"/>
              </a:ext>
            </a:extLst>
          </p:cNvPr>
          <p:cNvSpPr>
            <a:spLocks noGrp="1"/>
          </p:cNvSpPr>
          <p:nvPr>
            <p:ph type="title"/>
          </p:nvPr>
        </p:nvSpPr>
        <p:spPr>
          <a:xfrm>
            <a:off x="692721" y="474302"/>
            <a:ext cx="11069783" cy="786457"/>
          </a:xfrm>
        </p:spPr>
        <p:txBody>
          <a:bodyPr/>
          <a:lstStyle/>
          <a:p>
            <a:r>
              <a:rPr lang="en-US" sz="2000" dirty="0"/>
              <a:t>Other Helpful Views:</a:t>
            </a:r>
          </a:p>
        </p:txBody>
      </p:sp>
      <p:sp>
        <p:nvSpPr>
          <p:cNvPr id="11" name="Rectangle: Rounded Corners 10">
            <a:extLst>
              <a:ext uri="{FF2B5EF4-FFF2-40B4-BE49-F238E27FC236}">
                <a16:creationId xmlns:a16="http://schemas.microsoft.com/office/drawing/2014/main" id="{30FDEB08-4EF9-81F0-0F1D-A8C38C4A4BC1}"/>
              </a:ext>
            </a:extLst>
          </p:cNvPr>
          <p:cNvSpPr/>
          <p:nvPr/>
        </p:nvSpPr>
        <p:spPr>
          <a:xfrm>
            <a:off x="2672862" y="4290646"/>
            <a:ext cx="8074855" cy="886265"/>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D9CEC88-D5AB-B52D-2142-9E8EB32FE78D}"/>
              </a:ext>
            </a:extLst>
          </p:cNvPr>
          <p:cNvSpPr/>
          <p:nvPr/>
        </p:nvSpPr>
        <p:spPr>
          <a:xfrm>
            <a:off x="1627163" y="2781983"/>
            <a:ext cx="848751" cy="22850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FC1CAC0-55BC-FDEF-CBF0-5E2373D6BC0B}"/>
              </a:ext>
            </a:extLst>
          </p:cNvPr>
          <p:cNvSpPr/>
          <p:nvPr/>
        </p:nvSpPr>
        <p:spPr>
          <a:xfrm>
            <a:off x="1267824" y="4505274"/>
            <a:ext cx="359340" cy="334012"/>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693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6D7855-4C33-7C18-3016-38E02F572251}"/>
              </a:ext>
            </a:extLst>
          </p:cNvPr>
          <p:cNvSpPr>
            <a:spLocks noGrp="1"/>
          </p:cNvSpPr>
          <p:nvPr>
            <p:ph type="sldNum" idx="12"/>
          </p:nvPr>
        </p:nvSpPr>
        <p:spPr/>
        <p:txBody>
          <a:bodyPr/>
          <a:lstStyle/>
          <a:p>
            <a:fld id="{00000000-1234-1234-1234-123412341234}" type="slidenum">
              <a:rPr lang="en-US" smtClean="0"/>
              <a:pPr/>
              <a:t>35</a:t>
            </a:fld>
            <a:endParaRPr lang="en-US" dirty="0"/>
          </a:p>
        </p:txBody>
      </p:sp>
      <p:sp>
        <p:nvSpPr>
          <p:cNvPr id="2" name="Title 1">
            <a:extLst>
              <a:ext uri="{FF2B5EF4-FFF2-40B4-BE49-F238E27FC236}">
                <a16:creationId xmlns:a16="http://schemas.microsoft.com/office/drawing/2014/main" id="{140F5D7B-4C4A-50F9-0FDB-9634FA10AA8A}"/>
              </a:ext>
            </a:extLst>
          </p:cNvPr>
          <p:cNvSpPr>
            <a:spLocks noGrp="1"/>
          </p:cNvSpPr>
          <p:nvPr>
            <p:ph type="title"/>
          </p:nvPr>
        </p:nvSpPr>
        <p:spPr>
          <a:xfrm>
            <a:off x="692721" y="458457"/>
            <a:ext cx="11069783" cy="786457"/>
          </a:xfrm>
        </p:spPr>
        <p:txBody>
          <a:bodyPr/>
          <a:lstStyle/>
          <a:p>
            <a:r>
              <a:rPr lang="en-US" sz="2000" dirty="0"/>
              <a:t>Other Helpful Views:</a:t>
            </a:r>
          </a:p>
        </p:txBody>
      </p:sp>
      <p:pic>
        <p:nvPicPr>
          <p:cNvPr id="5" name="Picture 4">
            <a:extLst>
              <a:ext uri="{FF2B5EF4-FFF2-40B4-BE49-F238E27FC236}">
                <a16:creationId xmlns:a16="http://schemas.microsoft.com/office/drawing/2014/main" id="{2B216851-06DB-EA37-59A2-2F817A70A61F}"/>
              </a:ext>
            </a:extLst>
          </p:cNvPr>
          <p:cNvPicPr>
            <a:picLocks noChangeAspect="1"/>
          </p:cNvPicPr>
          <p:nvPr/>
        </p:nvPicPr>
        <p:blipFill>
          <a:blip r:embed="rId2"/>
          <a:stretch>
            <a:fillRect/>
          </a:stretch>
        </p:blipFill>
        <p:spPr>
          <a:xfrm>
            <a:off x="216788" y="1101214"/>
            <a:ext cx="11954151" cy="5064972"/>
          </a:xfrm>
          <a:prstGeom prst="rect">
            <a:avLst/>
          </a:prstGeom>
        </p:spPr>
      </p:pic>
    </p:spTree>
    <p:extLst>
      <p:ext uri="{BB962C8B-B14F-4D97-AF65-F5344CB8AC3E}">
        <p14:creationId xmlns:p14="http://schemas.microsoft.com/office/powerpoint/2010/main" val="16782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D9A4-215D-43B7-15BE-CAFFA9F92D9B}"/>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DB6F9707-4F74-74F9-FC38-59035E73053A}"/>
              </a:ext>
            </a:extLst>
          </p:cNvPr>
          <p:cNvSpPr>
            <a:spLocks noGrp="1"/>
          </p:cNvSpPr>
          <p:nvPr>
            <p:ph type="body" idx="1"/>
          </p:nvPr>
        </p:nvSpPr>
        <p:spPr/>
        <p:txBody>
          <a:bodyPr/>
          <a:lstStyle/>
          <a:p>
            <a:r>
              <a:rPr lang="en-US" dirty="0"/>
              <a:t>SBCTC SF Support</a:t>
            </a:r>
          </a:p>
          <a:p>
            <a:r>
              <a:rPr lang="en-US" dirty="0"/>
              <a:t>SBCTC FA Support</a:t>
            </a:r>
          </a:p>
          <a:p>
            <a:r>
              <a:rPr lang="en-US" dirty="0"/>
              <a:t>SBCTC Policy and Accounting</a:t>
            </a:r>
          </a:p>
        </p:txBody>
      </p:sp>
      <p:sp>
        <p:nvSpPr>
          <p:cNvPr id="4" name="Slide Number Placeholder 3">
            <a:extLst>
              <a:ext uri="{FF2B5EF4-FFF2-40B4-BE49-F238E27FC236}">
                <a16:creationId xmlns:a16="http://schemas.microsoft.com/office/drawing/2014/main" id="{EB6AE846-AD8B-15CE-8C1E-C6150059364D}"/>
              </a:ext>
            </a:extLst>
          </p:cNvPr>
          <p:cNvSpPr>
            <a:spLocks noGrp="1"/>
          </p:cNvSpPr>
          <p:nvPr>
            <p:ph type="sldNum" idx="12"/>
          </p:nvPr>
        </p:nvSpPr>
        <p:spPr/>
        <p:txBody>
          <a:body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387785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2" name="Title 1">
            <a:extLst>
              <a:ext uri="{FF2B5EF4-FFF2-40B4-BE49-F238E27FC236}">
                <a16:creationId xmlns:a16="http://schemas.microsoft.com/office/drawing/2014/main" id="{E38DDB78-C82A-2D36-E818-1D0A661EA42D}"/>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59FFA130-1030-300A-0793-CDA5E46D34C7}"/>
              </a:ext>
            </a:extLst>
          </p:cNvPr>
          <p:cNvSpPr>
            <a:spLocks noGrp="1"/>
          </p:cNvSpPr>
          <p:nvPr>
            <p:ph type="body" idx="1"/>
          </p:nvPr>
        </p:nvSpPr>
        <p:spPr/>
        <p:txBody>
          <a:bodyPr/>
          <a:lstStyle/>
          <a:p>
            <a:pPr marL="50800" indent="0">
              <a:buNone/>
            </a:pPr>
            <a:r>
              <a:rPr lang="en-US" dirty="0"/>
              <a:t>After completing this training, you should be able to:</a:t>
            </a:r>
          </a:p>
          <a:p>
            <a:r>
              <a:rPr lang="en-US" dirty="0"/>
              <a:t>Understand the reconciliation queries used in FA to track what is ‘unapplied’ to Customer Accounts.</a:t>
            </a:r>
          </a:p>
          <a:p>
            <a:r>
              <a:rPr lang="en-US" dirty="0"/>
              <a:t>Understand CPLs, Payment Priority, Tree Nodes, and more, in depth.</a:t>
            </a:r>
          </a:p>
          <a:p>
            <a:r>
              <a:rPr lang="en-US" dirty="0"/>
              <a:t>Understand how to review available queries which shows Item Type priority conflicts.</a:t>
            </a:r>
          </a:p>
          <a:p>
            <a:r>
              <a:rPr lang="en-US" dirty="0"/>
              <a:t>Understand the need to refurbish your institution’s FA Item Type CPLs based on the review resources shared at the session.</a:t>
            </a:r>
          </a:p>
        </p:txBody>
      </p:sp>
      <p:sp>
        <p:nvSpPr>
          <p:cNvPr id="163" name="Google Shape;163;p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100"/>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6C43C-ACD0-D412-0D19-463F33033F1F}"/>
              </a:ext>
            </a:extLst>
          </p:cNvPr>
          <p:cNvSpPr>
            <a:spLocks noGrp="1"/>
          </p:cNvSpPr>
          <p:nvPr>
            <p:ph type="sldNum" idx="12"/>
          </p:nvPr>
        </p:nvSpPr>
        <p:spPr/>
        <p:txBody>
          <a:bodyPr/>
          <a:lstStyle/>
          <a:p>
            <a:fld id="{00000000-1234-1234-1234-123412341234}" type="slidenum">
              <a:rPr lang="en-US" smtClean="0"/>
              <a:pPr/>
              <a:t>6</a:t>
            </a:fld>
            <a:endParaRPr lang="en-US" dirty="0"/>
          </a:p>
        </p:txBody>
      </p:sp>
      <p:sp>
        <p:nvSpPr>
          <p:cNvPr id="5" name="Text Placeholder 4">
            <a:extLst>
              <a:ext uri="{FF2B5EF4-FFF2-40B4-BE49-F238E27FC236}">
                <a16:creationId xmlns:a16="http://schemas.microsoft.com/office/drawing/2014/main" id="{7BD14F76-F135-2E62-5E84-9E7CED0C90D9}"/>
              </a:ext>
            </a:extLst>
          </p:cNvPr>
          <p:cNvSpPr>
            <a:spLocks noGrp="1"/>
          </p:cNvSpPr>
          <p:nvPr>
            <p:ph type="body" idx="4294967295"/>
          </p:nvPr>
        </p:nvSpPr>
        <p:spPr>
          <a:xfrm>
            <a:off x="147484" y="963560"/>
            <a:ext cx="5948516" cy="5566293"/>
          </a:xfrm>
          <a:prstGeom prst="rect">
            <a:avLst/>
          </a:prstGeom>
          <a:solidFill>
            <a:srgbClr val="009999">
              <a:alpha val="40000"/>
            </a:srgbClr>
          </a:solidFill>
        </p:spPr>
        <p:txBody>
          <a:bodyPr/>
          <a:lstStyle/>
          <a:p>
            <a:pPr marL="50800" indent="0" algn="ctr">
              <a:buNone/>
            </a:pPr>
            <a:endParaRPr lang="en-US" sz="2400" b="0" dirty="0"/>
          </a:p>
          <a:p>
            <a:pPr marL="50800" indent="0" algn="ctr">
              <a:buNone/>
            </a:pPr>
            <a:r>
              <a:rPr lang="en-US" sz="3600" b="0" u="sng" dirty="0"/>
              <a:t>Problem:</a:t>
            </a:r>
          </a:p>
          <a:p>
            <a:pPr marL="50800" indent="0">
              <a:buNone/>
            </a:pPr>
            <a:endParaRPr lang="en-US" sz="2400" dirty="0"/>
          </a:p>
          <a:p>
            <a:pPr marL="50800" indent="0">
              <a:buNone/>
            </a:pPr>
            <a:r>
              <a:rPr lang="en-US" sz="2400" dirty="0"/>
              <a:t>Financial Aid Item Types may be displaying on the Customer Account as unapplied or misapplied. This is due to possible Item Type refundability options, competing Payment Priority numbers, Charge Priority Set Up, and Item Type Trees. </a:t>
            </a:r>
          </a:p>
          <a:p>
            <a:pPr marL="50800" indent="0">
              <a:buNone/>
            </a:pPr>
            <a:endParaRPr lang="en-US" sz="2400" dirty="0"/>
          </a:p>
          <a:p>
            <a:pPr marL="50800" indent="0">
              <a:buNone/>
            </a:pPr>
            <a:r>
              <a:rPr lang="en-US" sz="2400" dirty="0"/>
              <a:t>These problems may cause Financial Aid to be delayed or misapplied to charges/refunds on the student account.</a:t>
            </a:r>
          </a:p>
          <a:p>
            <a:endParaRPr lang="en-US" dirty="0"/>
          </a:p>
        </p:txBody>
      </p:sp>
      <p:sp>
        <p:nvSpPr>
          <p:cNvPr id="7" name="Text Placeholder 6">
            <a:extLst>
              <a:ext uri="{FF2B5EF4-FFF2-40B4-BE49-F238E27FC236}">
                <a16:creationId xmlns:a16="http://schemas.microsoft.com/office/drawing/2014/main" id="{F2E12848-639B-0FA9-782D-311F66CD8196}"/>
              </a:ext>
            </a:extLst>
          </p:cNvPr>
          <p:cNvSpPr>
            <a:spLocks noGrp="1"/>
          </p:cNvSpPr>
          <p:nvPr>
            <p:ph type="body" idx="4294967295"/>
          </p:nvPr>
        </p:nvSpPr>
        <p:spPr>
          <a:xfrm>
            <a:off x="6096000" y="963560"/>
            <a:ext cx="6096000" cy="5566293"/>
          </a:xfrm>
          <a:prstGeom prst="rect">
            <a:avLst/>
          </a:prstGeom>
          <a:solidFill>
            <a:srgbClr val="33CCFF">
              <a:alpha val="20000"/>
            </a:srgbClr>
          </a:solidFill>
        </p:spPr>
        <p:txBody>
          <a:bodyPr/>
          <a:lstStyle/>
          <a:p>
            <a:pPr marL="50800" indent="0" algn="ctr">
              <a:buNone/>
            </a:pPr>
            <a:endParaRPr lang="en-US" sz="2400" b="0" dirty="0"/>
          </a:p>
          <a:p>
            <a:pPr marL="50800" indent="0" algn="ctr">
              <a:buNone/>
            </a:pPr>
            <a:r>
              <a:rPr lang="en-US" sz="3600" b="0" u="sng" dirty="0"/>
              <a:t>Solution:</a:t>
            </a:r>
          </a:p>
          <a:p>
            <a:pPr marL="50800" indent="0">
              <a:buNone/>
            </a:pPr>
            <a:endParaRPr lang="en-US" sz="2400" dirty="0"/>
          </a:p>
          <a:p>
            <a:pPr marL="50800" indent="0">
              <a:buNone/>
            </a:pPr>
            <a:r>
              <a:rPr lang="en-US" sz="2400" dirty="0"/>
              <a:t>The focus on reviewing and refining parameters that make up item types ensures accurate charge priority lists and establishes the working order of payment priority. </a:t>
            </a:r>
          </a:p>
          <a:p>
            <a:pPr marL="50800" indent="0">
              <a:buNone/>
            </a:pPr>
            <a:endParaRPr lang="en-US" sz="2400" dirty="0"/>
          </a:p>
          <a:p>
            <a:pPr marL="50800" indent="0">
              <a:buNone/>
            </a:pPr>
            <a:r>
              <a:rPr lang="en-US" sz="2400" dirty="0"/>
              <a:t>This practice will help to instill the healthy practice of reviewing item type functionality for continuous improvement.</a:t>
            </a:r>
          </a:p>
          <a:p>
            <a:pPr marL="50800" indent="0">
              <a:buNone/>
            </a:pPr>
            <a:endParaRPr lang="en-US" dirty="0"/>
          </a:p>
        </p:txBody>
      </p:sp>
      <p:pic>
        <p:nvPicPr>
          <p:cNvPr id="11" name="Graphic 10" descr="Brainstorm with solid fill">
            <a:extLst>
              <a:ext uri="{FF2B5EF4-FFF2-40B4-BE49-F238E27FC236}">
                <a16:creationId xmlns:a16="http://schemas.microsoft.com/office/drawing/2014/main" id="{7FA80254-5ECC-9D9A-6E47-58EA17A8B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809694">
            <a:off x="415412" y="177240"/>
            <a:ext cx="1804220" cy="1804220"/>
          </a:xfrm>
          <a:prstGeom prst="rect">
            <a:avLst/>
          </a:prstGeom>
        </p:spPr>
      </p:pic>
      <p:pic>
        <p:nvPicPr>
          <p:cNvPr id="13" name="Graphic 12" descr="Lightbulb and gear with solid fill">
            <a:extLst>
              <a:ext uri="{FF2B5EF4-FFF2-40B4-BE49-F238E27FC236}">
                <a16:creationId xmlns:a16="http://schemas.microsoft.com/office/drawing/2014/main" id="{A41A495B-9C58-8B3D-3AAA-DF23633C33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44742">
            <a:off x="10335789" y="328690"/>
            <a:ext cx="1516562" cy="1516562"/>
          </a:xfrm>
          <a:prstGeom prst="rect">
            <a:avLst/>
          </a:prstGeom>
        </p:spPr>
      </p:pic>
    </p:spTree>
    <p:extLst>
      <p:ext uri="{BB962C8B-B14F-4D97-AF65-F5344CB8AC3E}">
        <p14:creationId xmlns:p14="http://schemas.microsoft.com/office/powerpoint/2010/main" val="27385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500"/>
                                        <p:tgtEl>
                                          <p:spTgt spid="7">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B0438-B0E1-3C37-01D9-4CFDF4ED3941}"/>
              </a:ext>
            </a:extLst>
          </p:cNvPr>
          <p:cNvSpPr>
            <a:spLocks noGrp="1"/>
          </p:cNvSpPr>
          <p:nvPr>
            <p:ph type="sldNum" idx="12"/>
          </p:nvPr>
        </p:nvSpPr>
        <p:spPr/>
        <p:txBody>
          <a:bodyPr/>
          <a:lstStyle/>
          <a:p>
            <a:fld id="{00000000-1234-1234-1234-123412341234}" type="slidenum">
              <a:rPr lang="en-US" smtClean="0"/>
              <a:pPr/>
              <a:t>7</a:t>
            </a:fld>
            <a:endParaRPr lang="en-US" dirty="0"/>
          </a:p>
        </p:txBody>
      </p:sp>
      <p:graphicFrame>
        <p:nvGraphicFramePr>
          <p:cNvPr id="5" name="Diagram 4">
            <a:extLst>
              <a:ext uri="{FF2B5EF4-FFF2-40B4-BE49-F238E27FC236}">
                <a16:creationId xmlns:a16="http://schemas.microsoft.com/office/drawing/2014/main" id="{260CA92D-3CAB-5E92-2677-F019252B4F4C}"/>
              </a:ext>
            </a:extLst>
          </p:cNvPr>
          <p:cNvGraphicFramePr/>
          <p:nvPr>
            <p:extLst>
              <p:ext uri="{D42A27DB-BD31-4B8C-83A1-F6EECF244321}">
                <p14:modId xmlns:p14="http://schemas.microsoft.com/office/powerpoint/2010/main" val="2051935924"/>
              </p:ext>
            </p:extLst>
          </p:nvPr>
        </p:nvGraphicFramePr>
        <p:xfrm>
          <a:off x="2220451" y="2022987"/>
          <a:ext cx="7751097" cy="4149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79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0DEA6B-AAAF-ABFD-51C6-80F710F64129}"/>
              </a:ext>
            </a:extLst>
          </p:cNvPr>
          <p:cNvSpPr>
            <a:spLocks noGrp="1"/>
          </p:cNvSpPr>
          <p:nvPr>
            <p:ph type="title"/>
          </p:nvPr>
        </p:nvSpPr>
        <p:spPr>
          <a:xfrm>
            <a:off x="2877908" y="3030465"/>
            <a:ext cx="6436183" cy="797070"/>
          </a:xfrm>
        </p:spPr>
        <p:txBody>
          <a:bodyPr/>
          <a:lstStyle/>
          <a:p>
            <a:r>
              <a:rPr lang="en-US" sz="4000" dirty="0"/>
              <a:t>Financial Aid Reconciliation</a:t>
            </a:r>
          </a:p>
        </p:txBody>
      </p:sp>
      <p:sp>
        <p:nvSpPr>
          <p:cNvPr id="4" name="Slide Number Placeholder 3">
            <a:extLst>
              <a:ext uri="{FF2B5EF4-FFF2-40B4-BE49-F238E27FC236}">
                <a16:creationId xmlns:a16="http://schemas.microsoft.com/office/drawing/2014/main" id="{08B65D6E-77C3-62A0-A6EE-D126A8F69F4E}"/>
              </a:ext>
            </a:extLst>
          </p:cNvPr>
          <p:cNvSpPr>
            <a:spLocks noGrp="1"/>
          </p:cNvSpPr>
          <p:nvPr>
            <p:ph type="sldNum" idx="12"/>
          </p:nvPr>
        </p:nvSpPr>
        <p:spPr/>
        <p:txBody>
          <a:bodyPr/>
          <a:lstStyle/>
          <a:p>
            <a:fld id="{00000000-1234-1234-1234-123412341234}" type="slidenum">
              <a:rPr lang="en-US" smtClean="0"/>
              <a:pPr/>
              <a:t>8</a:t>
            </a:fld>
            <a:endParaRPr lang="en-US" dirty="0"/>
          </a:p>
        </p:txBody>
      </p:sp>
    </p:spTree>
    <p:extLst>
      <p:ext uri="{BB962C8B-B14F-4D97-AF65-F5344CB8AC3E}">
        <p14:creationId xmlns:p14="http://schemas.microsoft.com/office/powerpoint/2010/main" val="55874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dirty="0">
                <a:latin typeface="Franklin Gothic Medium" panose="020B0603020102020204" pitchFamily="34" charset="0"/>
              </a:rPr>
              <a:t>Weekly CUST ACCOUNT Reconciliation Queries  </a:t>
            </a:r>
          </a:p>
        </p:txBody>
      </p:sp>
      <p:sp>
        <p:nvSpPr>
          <p:cNvPr id="3" name="Text Placeholder 2"/>
          <p:cNvSpPr>
            <a:spLocks noGrp="1"/>
          </p:cNvSpPr>
          <p:nvPr>
            <p:ph type="body" idx="1"/>
          </p:nvPr>
        </p:nvSpPr>
        <p:spPr/>
        <p:txBody>
          <a:bodyPr lIns="91440" tIns="45720" rIns="91440" bIns="45720" anchor="t"/>
          <a:lstStyle/>
          <a:p>
            <a:r>
              <a:rPr lang="en-US" dirty="0">
                <a:latin typeface="Franklin Gothic Medium" panose="020B0603020102020204" pitchFamily="34" charset="0"/>
              </a:rPr>
              <a:t>CTC_FA_SF_DISCREPANCY_LIST</a:t>
            </a:r>
          </a:p>
          <a:p>
            <a:pPr marL="800084" lvl="1" indent="-457200">
              <a:buFont typeface="Courier New" panose="02070309020205020404" pitchFamily="49" charset="0"/>
              <a:buChar char="o"/>
            </a:pPr>
            <a:r>
              <a:rPr lang="en-US" dirty="0">
                <a:latin typeface="Franklin Gothic Medium" panose="020B0603020102020204" pitchFamily="34" charset="0"/>
              </a:rPr>
              <a:t>Shows discrepancies on Item Types with ‘unapplied’ amounts to the Customer Account</a:t>
            </a:r>
          </a:p>
          <a:p>
            <a:pPr marL="0" indent="0">
              <a:buNone/>
            </a:pPr>
            <a:endParaRPr lang="en-US" dirty="0">
              <a:latin typeface="Franklin Gothic Medium" panose="020B0603020102020204" pitchFamily="34" charset="0"/>
            </a:endParaRPr>
          </a:p>
          <a:p>
            <a:r>
              <a:rPr lang="en-US" dirty="0">
                <a:latin typeface="Franklin Gothic Medium" panose="020B0603020102020204" pitchFamily="34" charset="0"/>
              </a:rPr>
              <a:t>QCS_SF_FA_SA_APPLIED_DETAILS </a:t>
            </a:r>
          </a:p>
          <a:p>
            <a:pPr marL="685784" lvl="1" indent="-342900">
              <a:buFont typeface="Courier New" panose="02070309020205020404" pitchFamily="49" charset="0"/>
              <a:buChar char="o"/>
            </a:pPr>
            <a:r>
              <a:rPr lang="en-US" dirty="0">
                <a:latin typeface="Franklin Gothic Medium" panose="020B0603020102020204" pitchFamily="34" charset="0"/>
              </a:rPr>
              <a:t>Shows discrepancies between SF disbursements and FA disbursements</a:t>
            </a:r>
          </a:p>
          <a:p>
            <a:pPr marL="685784" lvl="1" indent="-342900">
              <a:buFont typeface="Courier New" panose="02070309020205020404" pitchFamily="49" charset="0"/>
              <a:buChar char="o"/>
            </a:pPr>
            <a:r>
              <a:rPr lang="en-US" dirty="0">
                <a:latin typeface="Franklin Gothic Medium" panose="020B0603020102020204" pitchFamily="34" charset="0"/>
              </a:rPr>
              <a:t>Shows Item Types and what charges to which it applied</a:t>
            </a:r>
          </a:p>
          <a:p>
            <a:pPr marL="685784" lvl="1" indent="-342900">
              <a:buFont typeface="Courier New" panose="02070309020205020404" pitchFamily="49" charset="0"/>
              <a:buChar char="o"/>
            </a:pPr>
            <a:r>
              <a:rPr lang="en-US" dirty="0">
                <a:solidFill>
                  <a:srgbClr val="FF0000"/>
                </a:solidFill>
                <a:latin typeface="Franklin Gothic Medium" panose="020B0603020102020204" pitchFamily="34" charset="0"/>
              </a:rPr>
              <a:t>Formally known as CTC_SF_FINAID_REFUND_DETAILS </a:t>
            </a:r>
          </a:p>
          <a:p>
            <a:pPr marL="685165" lvl="1" indent="-342900"/>
            <a:endParaRPr lang="en-US" dirty="0">
              <a:latin typeface="Franklin Gothic Medium" panose="020B0603020102020204" pitchFamily="34" charset="0"/>
            </a:endParaRPr>
          </a:p>
          <a:p>
            <a:pPr marL="685165" lvl="1" indent="-342900"/>
            <a:endParaRPr lang="en-US" dirty="0">
              <a:latin typeface="Franklin Gothic Medium" panose="020B0603020102020204" pitchFamily="34" charset="0"/>
            </a:endParaRPr>
          </a:p>
          <a:p>
            <a:endParaRPr lang="en-US" dirty="0">
              <a:latin typeface="Franklin Gothic Medium" panose="020B0603020102020204" pitchFamily="34" charset="0"/>
            </a:endParaRPr>
          </a:p>
        </p:txBody>
      </p:sp>
    </p:spTree>
    <p:custDataLst>
      <p:tags r:id="rId1"/>
    </p:custDataLst>
    <p:extLst>
      <p:ext uri="{BB962C8B-B14F-4D97-AF65-F5344CB8AC3E}">
        <p14:creationId xmlns:p14="http://schemas.microsoft.com/office/powerpoint/2010/main" val="32104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2631</TotalTime>
  <Words>1409</Words>
  <Application>Microsoft Office PowerPoint</Application>
  <PresentationFormat>Widescreen</PresentationFormat>
  <Paragraphs>154</Paragraphs>
  <Slides>35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Noto Sans Symbols</vt:lpstr>
      <vt:lpstr>Libre Franklin Medium</vt:lpstr>
      <vt:lpstr>Libre Franklin</vt:lpstr>
      <vt:lpstr>Franklin Gothic Medium</vt:lpstr>
      <vt:lpstr>Courier New</vt:lpstr>
      <vt:lpstr>Office Theme</vt:lpstr>
      <vt:lpstr>SF/FA Cross-Pillar Work Session: CHARGE PRIORITY LIST’S (CPL’S) Part II </vt:lpstr>
      <vt:lpstr>PowerPoint Presentation</vt:lpstr>
      <vt:lpstr>Ground Rules</vt:lpstr>
      <vt:lpstr>Introductions</vt:lpstr>
      <vt:lpstr>Objectives</vt:lpstr>
      <vt:lpstr>PowerPoint Presentation</vt:lpstr>
      <vt:lpstr>PowerPoint Presentation</vt:lpstr>
      <vt:lpstr>Financial Aid Reconciliation</vt:lpstr>
      <vt:lpstr>Weekly CUST ACCOUNT Reconciliation Queries  </vt:lpstr>
      <vt:lpstr>CTC_FA_SF_DISCREPANCY_LIST  </vt:lpstr>
      <vt:lpstr>REASONS WHY FUNDS MAY NOT HAVE APPLIED </vt:lpstr>
      <vt:lpstr>QCS_SF_FA_SA_APPLIED_DETAILS</vt:lpstr>
      <vt:lpstr>PowerPoint Presentation</vt:lpstr>
      <vt:lpstr>Addt’l queries to assist in WHY charges did not apply to CUSTOMER ACCOUNTS  </vt:lpstr>
      <vt:lpstr>PowerPoint Presentation</vt:lpstr>
      <vt:lpstr>Student Financials Configuration</vt:lpstr>
      <vt:lpstr>Alec’s Definition of: Tree Node</vt:lpstr>
      <vt:lpstr>Item Types Configuration: Miscellaneous Tab</vt:lpstr>
      <vt:lpstr>Alec’s Definition of: Payment Priority Flag</vt:lpstr>
      <vt:lpstr>Alec’s (Sapien’s) Definition of: Priority</vt:lpstr>
      <vt:lpstr>Alec’s Definition of: Refundable Indicator</vt:lpstr>
      <vt:lpstr>Alec’s Definition of: Charge Priority List</vt:lpstr>
      <vt:lpstr>Charge Priority List</vt:lpstr>
      <vt:lpstr>Charge Priority List (Continued)</vt:lpstr>
      <vt:lpstr>PowerPoint Presentation</vt:lpstr>
      <vt:lpstr>PowerPoint Presentation</vt:lpstr>
      <vt:lpstr>Next Steps/Call to Action!</vt:lpstr>
      <vt:lpstr>Resources/Queries</vt:lpstr>
      <vt:lpstr>Outcomes</vt:lpstr>
      <vt:lpstr>PowerPoint Presentation</vt:lpstr>
      <vt:lpstr>Appendix (where you can see aid is paying a refund)</vt:lpstr>
      <vt:lpstr>Once a refund is processed they are linked and the source of refund will show here.  However this is the original refund detail and if that aid is undisbursed this would not be what is currently sourcing your refund.  See: QCS_SF_FA_REFUNDS_DUE  to see Refunds Due. </vt:lpstr>
      <vt:lpstr>Other Helpful Views:</vt:lpstr>
      <vt:lpstr>Other Helpful Views:</vt:lpstr>
      <vt:lpstr>Other Helpful 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 WORK SESSION: CHARGE PRIORITY LIST’S (CPL’S)</dc:title>
  <dc:creator>Sherry Nelson</dc:creator>
  <cp:lastModifiedBy>Alec Risk</cp:lastModifiedBy>
  <cp:revision>12</cp:revision>
  <dcterms:created xsi:type="dcterms:W3CDTF">2018-03-06T02:29:55Z</dcterms:created>
  <dcterms:modified xsi:type="dcterms:W3CDTF">2023-11-09T23:58:01Z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827cf6ad-251b-42c8-8114-b49e9efa05d5</vt:lpwstr>
  </property>
</Properties>
</file>