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1"/>
  </p:notesMasterIdLst>
  <p:handoutMasterIdLst>
    <p:handoutMasterId r:id="rId32"/>
  </p:handoutMasterIdLst>
  <p:sldIdLst>
    <p:sldId id="256" r:id="rId6"/>
    <p:sldId id="259" r:id="rId7"/>
    <p:sldId id="262" r:id="rId8"/>
    <p:sldId id="723" r:id="rId9"/>
    <p:sldId id="724" r:id="rId10"/>
    <p:sldId id="725" r:id="rId11"/>
    <p:sldId id="731" r:id="rId12"/>
    <p:sldId id="733" r:id="rId13"/>
    <p:sldId id="732" r:id="rId14"/>
    <p:sldId id="727" r:id="rId15"/>
    <p:sldId id="728" r:id="rId16"/>
    <p:sldId id="734" r:id="rId17"/>
    <p:sldId id="729" r:id="rId18"/>
    <p:sldId id="694" r:id="rId19"/>
    <p:sldId id="696" r:id="rId20"/>
    <p:sldId id="697" r:id="rId21"/>
    <p:sldId id="711" r:id="rId22"/>
    <p:sldId id="712" r:id="rId23"/>
    <p:sldId id="713" r:id="rId24"/>
    <p:sldId id="735" r:id="rId25"/>
    <p:sldId id="720" r:id="rId26"/>
    <p:sldId id="722" r:id="rId27"/>
    <p:sldId id="721" r:id="rId28"/>
    <p:sldId id="281" r:id="rId29"/>
    <p:sldId id="730" r:id="rId30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88645" autoAdjust="0"/>
  </p:normalViewPr>
  <p:slideViewPr>
    <p:cSldViewPr snapToGrid="0">
      <p:cViewPr varScale="1">
        <p:scale>
          <a:sx n="101" d="100"/>
          <a:sy n="101" d="100"/>
        </p:scale>
        <p:origin x="2040" y="102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Step 1: Upload </a:t>
          </a:r>
          <a:r>
            <a:rPr lang="en-US" b="1" dirty="0" err="1"/>
            <a:t>dsdf</a:t>
          </a:r>
          <a:r>
            <a:rPr lang="en-US" b="1" dirty="0"/>
            <a:t> file to ctcLink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/>
      <dgm:t>
        <a:bodyPr/>
        <a:lstStyle/>
        <a:p>
          <a:r>
            <a:rPr lang="en-US" b="0" dirty="0"/>
            <a:t>Step 2: Import Federal Data File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05AA4776-1513-4659-9039-88C64F171E96}">
      <dgm:prSet phldrT="[Text]"/>
      <dgm:spPr/>
      <dgm:t>
        <a:bodyPr/>
        <a:lstStyle/>
        <a:p>
          <a:r>
            <a:rPr lang="en-US" b="0" dirty="0"/>
            <a:t>Step 3: Run SBCTC DL Recon </a:t>
          </a:r>
          <a:r>
            <a:rPr lang="en-US" b="0" dirty="0" err="1"/>
            <a:t>Rpt</a:t>
          </a:r>
          <a:endParaRPr lang="en-US" b="0" dirty="0"/>
        </a:p>
      </dgm:t>
    </dgm:pt>
    <dgm:pt modelId="{31F1B674-5AA0-4512-BAE6-4BA324B55A47}" type="parTrans" cxnId="{DFC69FCD-CDE1-4DC8-9420-954C8DCA08C8}">
      <dgm:prSet/>
      <dgm:spPr/>
      <dgm:t>
        <a:bodyPr/>
        <a:lstStyle/>
        <a:p>
          <a:endParaRPr lang="en-US"/>
        </a:p>
      </dgm:t>
    </dgm:pt>
    <dgm:pt modelId="{5890C752-08D5-406C-80B0-A13B64F6C37F}" type="sibTrans" cxnId="{DFC69FCD-CDE1-4DC8-9420-954C8DCA08C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</dgm:pt>
    <dgm:pt modelId="{A5CC1F67-EBD6-4CFE-B0F2-AF723DD80189}" type="pres">
      <dgm:prSet presAssocID="{C7FEA775-3690-4A58-A997-45BC574ABE9D}" presName="sibTrans" presStyleCnt="0"/>
      <dgm:spPr/>
    </dgm:pt>
    <dgm:pt modelId="{20584C6B-47D6-48A9-A8C5-A7003A5AE13D}" type="pres">
      <dgm:prSet presAssocID="{05AA4776-1513-4659-9039-88C64F171E9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0101304D-59E1-4759-BFF0-DBF4C2B11DFB}" type="presOf" srcId="{05AA4776-1513-4659-9039-88C64F171E96}" destId="{20584C6B-47D6-48A9-A8C5-A7003A5AE13D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DFC69FCD-CDE1-4DC8-9420-954C8DCA08C8}" srcId="{1C7648D5-25B0-483F-9CBC-048735DDE692}" destId="{05AA4776-1513-4659-9039-88C64F171E96}" srcOrd="2" destOrd="0" parTransId="{31F1B674-5AA0-4512-BAE6-4BA324B55A47}" sibTransId="{5890C752-08D5-406C-80B0-A13B64F6C37F}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23927DBA-B5CA-4F57-8642-3B84DE7ACAE8}" type="presParOf" srcId="{86CA7D95-ADC9-4F08-AA5C-96CB6089358A}" destId="{A5CC1F67-EBD6-4CFE-B0F2-AF723DD80189}" srcOrd="3" destOrd="0" presId="urn:microsoft.com/office/officeart/2005/8/layout/hProcess9"/>
    <dgm:cxn modelId="{1EAEA7FA-FE18-4AD6-9F6E-D677B8E854BE}" type="presParOf" srcId="{86CA7D95-ADC9-4F08-AA5C-96CB6089358A}" destId="{20584C6B-47D6-48A9-A8C5-A7003A5AE13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0070C0"/>
        </a:solidFill>
      </dgm:spPr>
      <dgm:t>
        <a:bodyPr/>
        <a:lstStyle/>
        <a:p>
          <a:r>
            <a:rPr lang="en-US" b="0" dirty="0"/>
            <a:t>Step 1: Upload </a:t>
          </a:r>
          <a:r>
            <a:rPr lang="en-US" b="0" dirty="0" err="1"/>
            <a:t>dsdf</a:t>
          </a:r>
          <a:r>
            <a:rPr lang="en-US" b="0" dirty="0"/>
            <a:t> file to ctcLink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/>
            <a:t>Step 2: Import Federal Data File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05AA4776-1513-4659-9039-88C64F171E96}">
      <dgm:prSet phldrT="[Text]"/>
      <dgm:spPr/>
      <dgm:t>
        <a:bodyPr/>
        <a:lstStyle/>
        <a:p>
          <a:r>
            <a:rPr lang="en-US" b="0" dirty="0"/>
            <a:t>Step 3: Run SBCTC DL Recon </a:t>
          </a:r>
          <a:r>
            <a:rPr lang="en-US" b="0" dirty="0" err="1"/>
            <a:t>Rpt</a:t>
          </a:r>
          <a:endParaRPr lang="en-US" b="0" dirty="0"/>
        </a:p>
      </dgm:t>
    </dgm:pt>
    <dgm:pt modelId="{31F1B674-5AA0-4512-BAE6-4BA324B55A47}" type="parTrans" cxnId="{DFC69FCD-CDE1-4DC8-9420-954C8DCA08C8}">
      <dgm:prSet/>
      <dgm:spPr/>
      <dgm:t>
        <a:bodyPr/>
        <a:lstStyle/>
        <a:p>
          <a:endParaRPr lang="en-US"/>
        </a:p>
      </dgm:t>
    </dgm:pt>
    <dgm:pt modelId="{5890C752-08D5-406C-80B0-A13B64F6C37F}" type="sibTrans" cxnId="{DFC69FCD-CDE1-4DC8-9420-954C8DCA08C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</dgm:pt>
    <dgm:pt modelId="{A5CC1F67-EBD6-4CFE-B0F2-AF723DD80189}" type="pres">
      <dgm:prSet presAssocID="{C7FEA775-3690-4A58-A997-45BC574ABE9D}" presName="sibTrans" presStyleCnt="0"/>
      <dgm:spPr/>
    </dgm:pt>
    <dgm:pt modelId="{20584C6B-47D6-48A9-A8C5-A7003A5AE13D}" type="pres">
      <dgm:prSet presAssocID="{05AA4776-1513-4659-9039-88C64F171E9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0101304D-59E1-4759-BFF0-DBF4C2B11DFB}" type="presOf" srcId="{05AA4776-1513-4659-9039-88C64F171E96}" destId="{20584C6B-47D6-48A9-A8C5-A7003A5AE13D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DFC69FCD-CDE1-4DC8-9420-954C8DCA08C8}" srcId="{1C7648D5-25B0-483F-9CBC-048735DDE692}" destId="{05AA4776-1513-4659-9039-88C64F171E96}" srcOrd="2" destOrd="0" parTransId="{31F1B674-5AA0-4512-BAE6-4BA324B55A47}" sibTransId="{5890C752-08D5-406C-80B0-A13B64F6C37F}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23927DBA-B5CA-4F57-8642-3B84DE7ACAE8}" type="presParOf" srcId="{86CA7D95-ADC9-4F08-AA5C-96CB6089358A}" destId="{A5CC1F67-EBD6-4CFE-B0F2-AF723DD80189}" srcOrd="3" destOrd="0" presId="urn:microsoft.com/office/officeart/2005/8/layout/hProcess9"/>
    <dgm:cxn modelId="{1EAEA7FA-FE18-4AD6-9F6E-D677B8E854BE}" type="presParOf" srcId="{86CA7D95-ADC9-4F08-AA5C-96CB6089358A}" destId="{20584C6B-47D6-48A9-A8C5-A7003A5AE13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1DDC46-BC34-4C22-9338-40756B2EABCC}">
      <dgm:prSet phldrT="[Text]"/>
      <dgm:spPr>
        <a:solidFill>
          <a:srgbClr val="0070C0"/>
        </a:solidFill>
      </dgm:spPr>
      <dgm:t>
        <a:bodyPr/>
        <a:lstStyle/>
        <a:p>
          <a:r>
            <a:rPr lang="en-US" b="0" dirty="0"/>
            <a:t>Step 1: Upload </a:t>
          </a:r>
          <a:r>
            <a:rPr lang="en-US" b="0" dirty="0" err="1"/>
            <a:t>dsdf</a:t>
          </a:r>
          <a:r>
            <a:rPr lang="en-US" b="0" dirty="0"/>
            <a:t> file to ctcLink</a:t>
          </a:r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0" dirty="0"/>
            <a:t>Step 2: Import Federal Data File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05AA4776-1513-4659-9039-88C64F171E96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b="1" dirty="0"/>
            <a:t>Step 3: Run SBCTC DL Recon </a:t>
          </a:r>
          <a:r>
            <a:rPr lang="en-US" b="1" dirty="0" err="1"/>
            <a:t>Rpt</a:t>
          </a:r>
          <a:endParaRPr lang="en-US" b="1" dirty="0"/>
        </a:p>
      </dgm:t>
    </dgm:pt>
    <dgm:pt modelId="{31F1B674-5AA0-4512-BAE6-4BA324B55A47}" type="parTrans" cxnId="{DFC69FCD-CDE1-4DC8-9420-954C8DCA08C8}">
      <dgm:prSet/>
      <dgm:spPr/>
      <dgm:t>
        <a:bodyPr/>
        <a:lstStyle/>
        <a:p>
          <a:endParaRPr lang="en-US"/>
        </a:p>
      </dgm:t>
    </dgm:pt>
    <dgm:pt modelId="{5890C752-08D5-406C-80B0-A13B64F6C37F}" type="sibTrans" cxnId="{DFC69FCD-CDE1-4DC8-9420-954C8DCA08C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</dgm:pt>
    <dgm:pt modelId="{A5CC1F67-EBD6-4CFE-B0F2-AF723DD80189}" type="pres">
      <dgm:prSet presAssocID="{C7FEA775-3690-4A58-A997-45BC574ABE9D}" presName="sibTrans" presStyleCnt="0"/>
      <dgm:spPr/>
    </dgm:pt>
    <dgm:pt modelId="{20584C6B-47D6-48A9-A8C5-A7003A5AE13D}" type="pres">
      <dgm:prSet presAssocID="{05AA4776-1513-4659-9039-88C64F171E9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0101304D-59E1-4759-BFF0-DBF4C2B11DFB}" type="presOf" srcId="{05AA4776-1513-4659-9039-88C64F171E96}" destId="{20584C6B-47D6-48A9-A8C5-A7003A5AE13D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DFC69FCD-CDE1-4DC8-9420-954C8DCA08C8}" srcId="{1C7648D5-25B0-483F-9CBC-048735DDE692}" destId="{05AA4776-1513-4659-9039-88C64F171E96}" srcOrd="2" destOrd="0" parTransId="{31F1B674-5AA0-4512-BAE6-4BA324B55A47}" sibTransId="{5890C752-08D5-406C-80B0-A13B64F6C37F}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23927DBA-B5CA-4F57-8642-3B84DE7ACAE8}" type="presParOf" srcId="{86CA7D95-ADC9-4F08-AA5C-96CB6089358A}" destId="{A5CC1F67-EBD6-4CFE-B0F2-AF723DD80189}" srcOrd="3" destOrd="0" presId="urn:microsoft.com/office/officeart/2005/8/layout/hProcess9"/>
    <dgm:cxn modelId="{1EAEA7FA-FE18-4AD6-9F6E-D677B8E854BE}" type="presParOf" srcId="{86CA7D95-ADC9-4F08-AA5C-96CB6089358A}" destId="{20584C6B-47D6-48A9-A8C5-A7003A5AE13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228299" y="1362140"/>
          <a:ext cx="2021139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Step 1: Upload </a:t>
          </a:r>
          <a:r>
            <a:rPr lang="en-US" sz="2700" b="1" kern="1200" dirty="0" err="1"/>
            <a:t>dsdf</a:t>
          </a:r>
          <a:r>
            <a:rPr lang="en-US" sz="2700" b="1" kern="1200" dirty="0"/>
            <a:t> file to ctcLink</a:t>
          </a:r>
        </a:p>
      </dsp:txBody>
      <dsp:txXfrm>
        <a:off x="316958" y="1450799"/>
        <a:ext cx="1843821" cy="1638869"/>
      </dsp:txXfrm>
    </dsp:sp>
    <dsp:sp modelId="{8254774E-2048-458A-967A-6F55C8FB5055}">
      <dsp:nvSpPr>
        <dsp:cNvPr id="0" name=""/>
        <dsp:cNvSpPr/>
      </dsp:nvSpPr>
      <dsp:spPr>
        <a:xfrm>
          <a:off x="2357995" y="1362140"/>
          <a:ext cx="2021139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Step 2: Import Federal Data File</a:t>
          </a:r>
        </a:p>
      </dsp:txBody>
      <dsp:txXfrm>
        <a:off x="2446654" y="1450799"/>
        <a:ext cx="1843821" cy="1638869"/>
      </dsp:txXfrm>
    </dsp:sp>
    <dsp:sp modelId="{20584C6B-47D6-48A9-A8C5-A7003A5AE13D}">
      <dsp:nvSpPr>
        <dsp:cNvPr id="0" name=""/>
        <dsp:cNvSpPr/>
      </dsp:nvSpPr>
      <dsp:spPr>
        <a:xfrm>
          <a:off x="4487692" y="1362140"/>
          <a:ext cx="2021139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Step 3: Run SBCTC DL Recon </a:t>
          </a:r>
          <a:r>
            <a:rPr lang="en-US" sz="2700" b="0" kern="1200" dirty="0" err="1"/>
            <a:t>Rpt</a:t>
          </a:r>
          <a:endParaRPr lang="en-US" sz="2700" b="0" kern="1200" dirty="0"/>
        </a:p>
      </dsp:txBody>
      <dsp:txXfrm>
        <a:off x="4576351" y="1450799"/>
        <a:ext cx="1843821" cy="1638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228299" y="1362140"/>
          <a:ext cx="2021139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Step 1: Upload </a:t>
          </a:r>
          <a:r>
            <a:rPr lang="en-US" sz="2700" b="0" kern="1200" dirty="0" err="1"/>
            <a:t>dsdf</a:t>
          </a:r>
          <a:r>
            <a:rPr lang="en-US" sz="2700" b="0" kern="1200" dirty="0"/>
            <a:t> file to ctcLink</a:t>
          </a:r>
        </a:p>
      </dsp:txBody>
      <dsp:txXfrm>
        <a:off x="316958" y="1450799"/>
        <a:ext cx="1843821" cy="1638869"/>
      </dsp:txXfrm>
    </dsp:sp>
    <dsp:sp modelId="{8254774E-2048-458A-967A-6F55C8FB5055}">
      <dsp:nvSpPr>
        <dsp:cNvPr id="0" name=""/>
        <dsp:cNvSpPr/>
      </dsp:nvSpPr>
      <dsp:spPr>
        <a:xfrm>
          <a:off x="2357995" y="1362140"/>
          <a:ext cx="2021139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Step 2: Import Federal Data File</a:t>
          </a:r>
        </a:p>
      </dsp:txBody>
      <dsp:txXfrm>
        <a:off x="2446654" y="1450799"/>
        <a:ext cx="1843821" cy="1638869"/>
      </dsp:txXfrm>
    </dsp:sp>
    <dsp:sp modelId="{20584C6B-47D6-48A9-A8C5-A7003A5AE13D}">
      <dsp:nvSpPr>
        <dsp:cNvPr id="0" name=""/>
        <dsp:cNvSpPr/>
      </dsp:nvSpPr>
      <dsp:spPr>
        <a:xfrm>
          <a:off x="4487692" y="1362140"/>
          <a:ext cx="2021139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Step 3: Run SBCTC DL Recon </a:t>
          </a:r>
          <a:r>
            <a:rPr lang="en-US" sz="2700" b="0" kern="1200" dirty="0" err="1"/>
            <a:t>Rpt</a:t>
          </a:r>
          <a:endParaRPr lang="en-US" sz="2700" b="0" kern="1200" dirty="0"/>
        </a:p>
      </dsp:txBody>
      <dsp:txXfrm>
        <a:off x="4576351" y="1450799"/>
        <a:ext cx="1843821" cy="1638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228299" y="1362140"/>
          <a:ext cx="2021139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Step 1: Upload </a:t>
          </a:r>
          <a:r>
            <a:rPr lang="en-US" sz="2700" b="0" kern="1200" dirty="0" err="1"/>
            <a:t>dsdf</a:t>
          </a:r>
          <a:r>
            <a:rPr lang="en-US" sz="2700" b="0" kern="1200" dirty="0"/>
            <a:t> file to ctcLink</a:t>
          </a:r>
        </a:p>
      </dsp:txBody>
      <dsp:txXfrm>
        <a:off x="316958" y="1450799"/>
        <a:ext cx="1843821" cy="1638869"/>
      </dsp:txXfrm>
    </dsp:sp>
    <dsp:sp modelId="{8254774E-2048-458A-967A-6F55C8FB5055}">
      <dsp:nvSpPr>
        <dsp:cNvPr id="0" name=""/>
        <dsp:cNvSpPr/>
      </dsp:nvSpPr>
      <dsp:spPr>
        <a:xfrm>
          <a:off x="2357995" y="1362140"/>
          <a:ext cx="2021139" cy="181618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/>
            <a:t>Step 2: Import Federal Data File</a:t>
          </a:r>
        </a:p>
      </dsp:txBody>
      <dsp:txXfrm>
        <a:off x="2446654" y="1450799"/>
        <a:ext cx="1843821" cy="1638869"/>
      </dsp:txXfrm>
    </dsp:sp>
    <dsp:sp modelId="{20584C6B-47D6-48A9-A8C5-A7003A5AE13D}">
      <dsp:nvSpPr>
        <dsp:cNvPr id="0" name=""/>
        <dsp:cNvSpPr/>
      </dsp:nvSpPr>
      <dsp:spPr>
        <a:xfrm>
          <a:off x="4487692" y="1362140"/>
          <a:ext cx="2021139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Step 3: Run SBCTC DL Recon </a:t>
          </a:r>
          <a:r>
            <a:rPr lang="en-US" sz="2700" b="1" kern="1200" dirty="0" err="1"/>
            <a:t>Rpt</a:t>
          </a:r>
          <a:endParaRPr lang="en-US" sz="2700" b="1" kern="1200" dirty="0"/>
        </a:p>
      </dsp:txBody>
      <dsp:txXfrm>
        <a:off x="4576351" y="1450799"/>
        <a:ext cx="1843821" cy="1638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60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26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79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 Loan Action Status = P.</a:t>
            </a:r>
            <a:r>
              <a:rPr lang="en-US" baseline="0" dirty="0"/>
              <a:t>  You can view the Loan Action Status Codes in the View Loan Action Codes page.  In this example, the P = Pending Origination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79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18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06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01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4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12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10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52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06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5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60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2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11/7/2023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11/7/2023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071040" y="1052215"/>
            <a:ext cx="6426237" cy="223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21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071040" y="3376911"/>
            <a:ext cx="6426237" cy="155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87"/>
            </a:lvl1pPr>
            <a:lvl2pPr lvl="1" algn="ctr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406"/>
            </a:lvl2pPr>
            <a:lvl3pPr lvl="2" algn="ctr">
              <a:spcBef>
                <a:spcPts val="25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65"/>
            </a:lvl3pPr>
            <a:lvl4pPr lvl="3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4pPr>
            <a:lvl5pPr lvl="4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5pPr>
            <a:lvl6pPr lvl="5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6pPr>
            <a:lvl7pPr lvl="6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7pPr>
            <a:lvl8pPr lvl="7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8pPr>
            <a:lvl9pPr lvl="8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321312" y="5959078"/>
            <a:ext cx="149945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195631" y="5959078"/>
            <a:ext cx="203497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605470" y="5959078"/>
            <a:ext cx="149945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7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11/7/2023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11/7/2023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11/7/2023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11/7/2023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11/7/2023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11/7/2023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11/7/2023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11/7/2023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343" y="827314"/>
            <a:ext cx="8610599" cy="4974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3120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9543" y="1491088"/>
            <a:ext cx="4144018" cy="254037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2075139" y="1494435"/>
            <a:ext cx="2129842" cy="133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40" tIns="66940" rIns="66940" bIns="0" anchor="t" anchorCtr="0">
            <a:noAutofit/>
          </a:bodyPr>
          <a:lstStyle/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MEETING</a:t>
            </a:r>
            <a:endParaRPr sz="1265"/>
          </a:p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RECORDING</a:t>
            </a:r>
            <a:endParaRPr sz="1265"/>
          </a:p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NOTICE</a:t>
            </a:r>
            <a:endParaRPr sz="1265"/>
          </a:p>
        </p:txBody>
      </p:sp>
      <p:sp>
        <p:nvSpPr>
          <p:cNvPr id="93" name="Google Shape;93;p1"/>
          <p:cNvSpPr/>
          <p:nvPr/>
        </p:nvSpPr>
        <p:spPr>
          <a:xfrm>
            <a:off x="4226767" y="1514517"/>
            <a:ext cx="2164918" cy="294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40" tIns="66940" rIns="66940" bIns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The law requires consent prior to recording a person’s participation in an event. Your participation in this video conference (training) equals consent to be recorded, as required by law.</a:t>
            </a:r>
            <a:endParaRPr sz="1265" dirty="0"/>
          </a:p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 </a:t>
            </a:r>
            <a:endParaRPr sz="1265" dirty="0"/>
          </a:p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If you do not consent to being recorded but choose to participate, please turn your camera off and use the chat feature to interact with the other </a:t>
            </a:r>
            <a:r>
              <a:rPr lang="en-US" sz="1054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participants</a:t>
            </a: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sz="1265" dirty="0"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389217">
            <a:off x="5884670" y="1663276"/>
            <a:ext cx="2039951" cy="59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0085A1C-1288-1A7B-F243-478F4E84B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1" y="1500688"/>
            <a:ext cx="8580419" cy="36700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RUN SBCTC DL RECON REPORT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9951" y="936954"/>
            <a:ext cx="8604269" cy="5247648"/>
          </a:xfrm>
        </p:spPr>
        <p:txBody>
          <a:bodyPr/>
          <a:lstStyle/>
          <a:p>
            <a:r>
              <a:rPr lang="en-US" dirty="0"/>
              <a:t>CTC CUSTOM PAGE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296252" y="110340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CTC Custom &gt; CTC Reports &gt; SBCTC DL Reconciliation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246" y="5551714"/>
            <a:ext cx="87521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the available DL Batch ID and select Run</a:t>
            </a:r>
          </a:p>
        </p:txBody>
      </p:sp>
    </p:spTree>
    <p:extLst>
      <p:ext uri="{BB962C8B-B14F-4D97-AF65-F5344CB8AC3E}">
        <p14:creationId xmlns:p14="http://schemas.microsoft.com/office/powerpoint/2010/main" val="3379195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 shot of a document&#10;&#10;Description automatically generated">
            <a:extLst>
              <a:ext uri="{FF2B5EF4-FFF2-40B4-BE49-F238E27FC236}">
                <a16:creationId xmlns:a16="http://schemas.microsoft.com/office/drawing/2014/main" id="{21A4C83C-86B1-9B84-7A6E-59D22205D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3" y="1119683"/>
            <a:ext cx="7995280" cy="55974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7" y="106923"/>
            <a:ext cx="8569630" cy="786457"/>
          </a:xfrm>
        </p:spPr>
        <p:txBody>
          <a:bodyPr/>
          <a:lstStyle/>
          <a:p>
            <a:r>
              <a:rPr lang="en-US" dirty="0"/>
              <a:t>RUN SBCTC DL RECON REPORT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9866" y="627566"/>
            <a:ext cx="8552012" cy="5247648"/>
          </a:xfrm>
        </p:spPr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247" y="6381683"/>
            <a:ext cx="875211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Review the </a:t>
            </a:r>
            <a:r>
              <a:rPr lang="en-US" b="1" dirty="0"/>
              <a:t>YTD </a:t>
            </a:r>
            <a:r>
              <a:rPr lang="en-US" b="1" dirty="0" err="1"/>
              <a:t>Disb</a:t>
            </a:r>
            <a:r>
              <a:rPr lang="en-US" b="1" dirty="0"/>
              <a:t> Difference </a:t>
            </a:r>
            <a:r>
              <a:rPr lang="en-US" dirty="0"/>
              <a:t>and compare the </a:t>
            </a:r>
            <a:r>
              <a:rPr lang="en-US" b="1" dirty="0"/>
              <a:t>PS Gross/Net </a:t>
            </a:r>
            <a:r>
              <a:rPr lang="en-US" dirty="0"/>
              <a:t>to the </a:t>
            </a:r>
            <a:r>
              <a:rPr lang="en-US" b="1" dirty="0"/>
              <a:t>COD Gross/Net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7884DD-67B7-4EC6-1607-9A9521CC1A4A}"/>
              </a:ext>
            </a:extLst>
          </p:cNvPr>
          <p:cNvCxnSpPr>
            <a:cxnSpLocks/>
          </p:cNvCxnSpPr>
          <p:nvPr/>
        </p:nvCxnSpPr>
        <p:spPr>
          <a:xfrm flipV="1">
            <a:off x="2838893" y="5738317"/>
            <a:ext cx="1789411" cy="6433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2CA6EC-FA9B-B934-8769-3515D108A769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4628304" y="5875214"/>
            <a:ext cx="2250961" cy="5064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930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-up of a document&#10;&#10;Description automatically generated">
            <a:extLst>
              <a:ext uri="{FF2B5EF4-FFF2-40B4-BE49-F238E27FC236}">
                <a16:creationId xmlns:a16="http://schemas.microsoft.com/office/drawing/2014/main" id="{80D36F5F-9C71-64E6-3848-5117533B8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7" y="1089979"/>
            <a:ext cx="7968320" cy="56610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7" y="106923"/>
            <a:ext cx="8569630" cy="786457"/>
          </a:xfrm>
        </p:spPr>
        <p:txBody>
          <a:bodyPr/>
          <a:lstStyle/>
          <a:p>
            <a:r>
              <a:rPr lang="en-US" dirty="0"/>
              <a:t>RUN SBCTC DL RECON REPORT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9865" y="627566"/>
            <a:ext cx="8552012" cy="5247648"/>
          </a:xfrm>
        </p:spPr>
        <p:txBody>
          <a:bodyPr/>
          <a:lstStyle/>
          <a:p>
            <a:r>
              <a:rPr lang="en-US" dirty="0"/>
              <a:t>CHECK YOUR KNOWLEDGE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92700C-D2E2-787A-15A5-B2970ADED188}"/>
              </a:ext>
            </a:extLst>
          </p:cNvPr>
          <p:cNvSpPr txBox="1"/>
          <p:nvPr/>
        </p:nvSpPr>
        <p:spPr>
          <a:xfrm>
            <a:off x="680484" y="2782669"/>
            <a:ext cx="2551814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Which disbursements in these groups needs to be reconciled?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11B331-A321-31F4-2E98-5080B5964B87}"/>
              </a:ext>
            </a:extLst>
          </p:cNvPr>
          <p:cNvCxnSpPr>
            <a:cxnSpLocks/>
          </p:cNvCxnSpPr>
          <p:nvPr/>
        </p:nvCxnSpPr>
        <p:spPr>
          <a:xfrm>
            <a:off x="2392326" y="3705999"/>
            <a:ext cx="839972" cy="5576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844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1059262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LOAN ORIGINATION </a:t>
            </a:r>
          </a:p>
          <a:p>
            <a:pPr marL="0" indent="0" algn="ctr">
              <a:buNone/>
            </a:pPr>
            <a:r>
              <a:rPr lang="en-US" sz="4000" b="1" dirty="0"/>
              <a:t>REPORTS</a:t>
            </a:r>
          </a:p>
        </p:txBody>
      </p:sp>
    </p:spTree>
    <p:extLst>
      <p:ext uri="{BB962C8B-B14F-4D97-AF65-F5344CB8AC3E}">
        <p14:creationId xmlns:p14="http://schemas.microsoft.com/office/powerpoint/2010/main" val="3454851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LOAN origination reports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/>
              <a:t>LOANS ON HOLD REPORT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EBEB572-9C57-43B9-A415-83BEF1F0C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0" y="1602344"/>
            <a:ext cx="8498586" cy="34135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5296252" y="11034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Loans &gt; Direct Lending Reconciliation &gt; Loans on Hold Report </a:t>
            </a:r>
          </a:p>
        </p:txBody>
      </p:sp>
    </p:spTree>
    <p:extLst>
      <p:ext uri="{BB962C8B-B14F-4D97-AF65-F5344CB8AC3E}">
        <p14:creationId xmlns:p14="http://schemas.microsoft.com/office/powerpoint/2010/main" val="184493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LOAN </a:t>
            </a:r>
            <a:r>
              <a:rPr lang="en-US" dirty="0" err="1"/>
              <a:t>orig</a:t>
            </a:r>
            <a:r>
              <a:rPr lang="en-US" dirty="0"/>
              <a:t> reports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/>
              <a:t>LOANS ON HOLD REPORT</a:t>
            </a:r>
          </a:p>
        </p:txBody>
      </p:sp>
      <p:pic>
        <p:nvPicPr>
          <p:cNvPr id="6" name="Picture 5" descr="A screenshot of a document&#10;&#10;Description automatically generated">
            <a:extLst>
              <a:ext uri="{FF2B5EF4-FFF2-40B4-BE49-F238E27FC236}">
                <a16:creationId xmlns:a16="http://schemas.microsoft.com/office/drawing/2014/main" id="{54B8E68E-3E53-5101-35CA-AD82107F4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365120"/>
            <a:ext cx="6884841" cy="52719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2061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LOAN VALIDATION ERROR</a:t>
            </a:r>
          </a:p>
          <a:p>
            <a:pPr marL="0" indent="0" algn="ctr">
              <a:buNone/>
            </a:pPr>
            <a:r>
              <a:rPr lang="en-US" sz="4000" b="1" dirty="0"/>
              <a:t> REPORT</a:t>
            </a:r>
          </a:p>
        </p:txBody>
      </p:sp>
    </p:spTree>
    <p:extLst>
      <p:ext uri="{BB962C8B-B14F-4D97-AF65-F5344CB8AC3E}">
        <p14:creationId xmlns:p14="http://schemas.microsoft.com/office/powerpoint/2010/main" val="1574435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7" y="238048"/>
            <a:ext cx="8569630" cy="786457"/>
          </a:xfrm>
        </p:spPr>
        <p:txBody>
          <a:bodyPr/>
          <a:lstStyle/>
          <a:p>
            <a:r>
              <a:rPr lang="en-US" dirty="0"/>
              <a:t>LOAN VALIDATION ERROR REPORT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9865" y="792843"/>
            <a:ext cx="8604269" cy="5321878"/>
          </a:xfrm>
        </p:spPr>
        <p:txBody>
          <a:bodyPr/>
          <a:lstStyle/>
          <a:p>
            <a:r>
              <a:rPr lang="en-US" dirty="0"/>
              <a:t>ORIG &amp; DISBRSMNT ERRORS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CE3D8772-328A-704D-6DD4-7F48F4E08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297149"/>
            <a:ext cx="7125608" cy="2895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5366126" y="792843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Loans &gt; Direct Loan Reconciliation &gt; Validation Errors Report</a:t>
            </a: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8431E6EB-45B1-483A-DC85-909FBDF94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5" y="4643930"/>
            <a:ext cx="5366310" cy="20782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4676775" y="1876425"/>
            <a:ext cx="2028825" cy="40290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176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EF5FFA9-E6EF-729C-3A16-C75CF81A7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6" y="1340184"/>
            <a:ext cx="6818166" cy="52573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6" y="216914"/>
            <a:ext cx="8569630" cy="786457"/>
          </a:xfrm>
        </p:spPr>
        <p:txBody>
          <a:bodyPr/>
          <a:lstStyle/>
          <a:p>
            <a:r>
              <a:rPr lang="en-US" dirty="0"/>
              <a:t>LOAN VALIDATION ERROR REPORT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4926" y="805176"/>
            <a:ext cx="8604269" cy="5247648"/>
          </a:xfrm>
        </p:spPr>
        <p:txBody>
          <a:bodyPr/>
          <a:lstStyle/>
          <a:p>
            <a:r>
              <a:rPr lang="en-US" dirty="0"/>
              <a:t>ORIGINATION ERRORS RPT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526867" y="893380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Loans &gt; Direct Loan Reconciliation &gt; Validation Errors Report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445060" y="3601236"/>
            <a:ext cx="50904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262A259-0CD9-DA56-CF0E-88D933A2EAFD}"/>
              </a:ext>
            </a:extLst>
          </p:cNvPr>
          <p:cNvCxnSpPr/>
          <p:nvPr/>
        </p:nvCxnSpPr>
        <p:spPr>
          <a:xfrm flipH="1">
            <a:off x="5445059" y="4753761"/>
            <a:ext cx="50904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59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0557" y="4058705"/>
            <a:ext cx="8542885" cy="999259"/>
          </a:xfrm>
        </p:spPr>
        <p:txBody>
          <a:bodyPr/>
          <a:lstStyle/>
          <a:p>
            <a:r>
              <a:rPr lang="en-US" sz="4200" dirty="0"/>
              <a:t>DIRECT LOAN reconciliation</a:t>
            </a:r>
            <a:br>
              <a:rPr lang="en-US" sz="4200" dirty="0"/>
            </a:br>
            <a:r>
              <a:rPr lang="en-US" sz="4200" dirty="0"/>
              <a:t>Refresher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328746"/>
            <a:ext cx="6430306" cy="1400114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October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6" y="216914"/>
            <a:ext cx="8569630" cy="786457"/>
          </a:xfrm>
        </p:spPr>
        <p:txBody>
          <a:bodyPr/>
          <a:lstStyle/>
          <a:p>
            <a:r>
              <a:rPr lang="en-US" dirty="0"/>
              <a:t>LOAN VALIDATION ERROR REPORT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4926" y="805176"/>
            <a:ext cx="8604269" cy="5247648"/>
          </a:xfrm>
        </p:spPr>
        <p:txBody>
          <a:bodyPr/>
          <a:lstStyle/>
          <a:p>
            <a:r>
              <a:rPr lang="en-US" dirty="0"/>
              <a:t>ORIGINATION ERRORS RPT CONT’D</a:t>
            </a:r>
          </a:p>
        </p:txBody>
      </p:sp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EA80E91-6775-CB79-AA24-87BE16162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4" y="1349246"/>
            <a:ext cx="6899487" cy="529184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262A259-0CD9-DA56-CF0E-88D933A2EAFD}"/>
              </a:ext>
            </a:extLst>
          </p:cNvPr>
          <p:cNvCxnSpPr/>
          <p:nvPr/>
        </p:nvCxnSpPr>
        <p:spPr>
          <a:xfrm flipH="1">
            <a:off x="5835584" y="4753761"/>
            <a:ext cx="50904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882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LOAN VIEW PAGES</a:t>
            </a:r>
          </a:p>
        </p:txBody>
      </p:sp>
    </p:spTree>
    <p:extLst>
      <p:ext uri="{BB962C8B-B14F-4D97-AF65-F5344CB8AC3E}">
        <p14:creationId xmlns:p14="http://schemas.microsoft.com/office/powerpoint/2010/main" val="3905816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VIEW LOAN PROCESSING ACTIONS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383CF8-3811-E5B7-1B7A-A6DA17F47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8" y="1472740"/>
            <a:ext cx="8569630" cy="35333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8720" y="877860"/>
            <a:ext cx="8604269" cy="5247648"/>
          </a:xfrm>
        </p:spPr>
        <p:txBody>
          <a:bodyPr/>
          <a:lstStyle/>
          <a:p>
            <a:r>
              <a:rPr lang="en-US" dirty="0"/>
              <a:t>DL ORIG ACTIONS TAB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341808" y="86857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Loans &gt; Manage Direct Lending &gt; View Loan Processing Actions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93031" y="4128939"/>
            <a:ext cx="2034579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page is also helpful to view why loans are being rejected, or what their origination or booking status is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40" y="4796956"/>
            <a:ext cx="4934204" cy="156218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2450969" y="4057650"/>
            <a:ext cx="2359156" cy="8348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026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193618"/>
            <a:ext cx="8569630" cy="786457"/>
          </a:xfrm>
        </p:spPr>
        <p:txBody>
          <a:bodyPr/>
          <a:lstStyle/>
          <a:p>
            <a:r>
              <a:rPr lang="en-US" dirty="0"/>
              <a:t>VIEW COD DATA PAGE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297BFC9-C9BE-2767-3AA1-EB0E28254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2" y="1241280"/>
            <a:ext cx="8618976" cy="40260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3165" y="753102"/>
            <a:ext cx="8604269" cy="5247648"/>
          </a:xfrm>
        </p:spPr>
        <p:txBody>
          <a:bodyPr/>
          <a:lstStyle/>
          <a:p>
            <a:r>
              <a:rPr lang="en-US" dirty="0"/>
              <a:t>COD AWARD TAB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341807" y="694251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File Management &gt; Full COD Participant &gt; View COD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7299" y="3299381"/>
            <a:ext cx="203457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page is good to assist in troubleshooting, to view the COD response</a:t>
            </a:r>
          </a:p>
        </p:txBody>
      </p:sp>
    </p:spTree>
    <p:extLst>
      <p:ext uri="{BB962C8B-B14F-4D97-AF65-F5344CB8AC3E}">
        <p14:creationId xmlns:p14="http://schemas.microsoft.com/office/powerpoint/2010/main" val="202697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1916082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the completion of the Direct Loan Reconciliation Refresher Training, you should now be able to:</a:t>
            </a:r>
          </a:p>
          <a:p>
            <a:pPr lvl="0" fontAlgn="base"/>
            <a:r>
              <a:rPr lang="en-US" dirty="0"/>
              <a:t>Understand the steps to produce the Direct Loan Reconciliation report in ctcLink</a:t>
            </a:r>
          </a:p>
          <a:p>
            <a:pPr lvl="1" fontAlgn="base"/>
            <a:r>
              <a:rPr lang="en-US" sz="2800" dirty="0"/>
              <a:t>Upload/Download File Process</a:t>
            </a:r>
          </a:p>
          <a:p>
            <a:pPr lvl="1" fontAlgn="base"/>
            <a:r>
              <a:rPr lang="en-US" sz="2800" dirty="0"/>
              <a:t>Import Federal Data Files</a:t>
            </a:r>
          </a:p>
          <a:p>
            <a:pPr lvl="1" fontAlgn="base"/>
            <a:r>
              <a:rPr lang="en-US" sz="2800" dirty="0"/>
              <a:t>Running SBCTC DL Recon Reports </a:t>
            </a:r>
          </a:p>
          <a:p>
            <a:pPr lvl="0"/>
            <a:r>
              <a:rPr lang="en-US" dirty="0"/>
              <a:t>Understand how to view and work the DL Recon reports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Direct Loans Reconciliation Refresher Training Complete! </a:t>
            </a:r>
          </a:p>
          <a:p>
            <a:r>
              <a:rPr lang="en-US" dirty="0"/>
              <a:t>Please review the videos and additional resources in your canvas course material and the reference center as you progress through Direct Loan reconciliation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42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60" y="1989655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After today’s training, you should be able to:</a:t>
            </a:r>
          </a:p>
          <a:p>
            <a:pPr lvl="0" fontAlgn="base"/>
            <a:r>
              <a:rPr lang="en-US" dirty="0"/>
              <a:t>Understand the steps to produce the Direct Loan Reconciliation report in ctcLink</a:t>
            </a:r>
          </a:p>
          <a:p>
            <a:pPr lvl="1" fontAlgn="base"/>
            <a:r>
              <a:rPr lang="en-US" sz="2800" dirty="0"/>
              <a:t>Upload/Download File Process</a:t>
            </a:r>
          </a:p>
          <a:p>
            <a:pPr lvl="1" fontAlgn="base"/>
            <a:r>
              <a:rPr lang="en-US" sz="2800" dirty="0"/>
              <a:t>Import Federal Data Files</a:t>
            </a:r>
          </a:p>
          <a:p>
            <a:pPr lvl="1" fontAlgn="base"/>
            <a:r>
              <a:rPr lang="en-US" sz="2800" dirty="0"/>
              <a:t>Running SBCTC DL Recon Reports </a:t>
            </a:r>
          </a:p>
          <a:p>
            <a:pPr lvl="0"/>
            <a:r>
              <a:rPr lang="en-US" dirty="0"/>
              <a:t>Understand how to view and work the DL Recon reports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519540" y="220929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SBCTC DL RECONCILIATION</a:t>
            </a:r>
          </a:p>
          <a:p>
            <a:pPr marL="0" indent="0" algn="ctr">
              <a:buNone/>
            </a:pPr>
            <a:r>
              <a:rPr lang="en-US" sz="4000" b="1" dirty="0"/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101598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LOAN RECONCILIATION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3-STEP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93811006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2038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Upload file to </a:t>
            </a:r>
            <a:r>
              <a:rPr lang="en-US" dirty="0" err="1"/>
              <a:t>ctclink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247" y="893380"/>
            <a:ext cx="8604269" cy="5247648"/>
          </a:xfrm>
        </p:spPr>
        <p:txBody>
          <a:bodyPr/>
          <a:lstStyle/>
          <a:p>
            <a:r>
              <a:rPr lang="en-US" dirty="0"/>
              <a:t>DSDF MESSAGE CLASS FILE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11FBD61-0FB5-5805-2D00-576133D23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3" y="1538716"/>
            <a:ext cx="8240397" cy="40036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5296252" y="110340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PeopleTools</a:t>
            </a:r>
            <a:r>
              <a:rPr lang="en-US" sz="1400" dirty="0">
                <a:solidFill>
                  <a:schemeClr val="tx1"/>
                </a:solidFill>
              </a:rPr>
              <a:t> &gt; CTC Custom &gt; Extensions &gt; Upload/Download Files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246" y="5551714"/>
            <a:ext cx="875211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If you have not seen a </a:t>
            </a:r>
            <a:r>
              <a:rPr lang="en-US" dirty="0" err="1"/>
              <a:t>dsdf</a:t>
            </a:r>
            <a:r>
              <a:rPr lang="en-US" dirty="0"/>
              <a:t> file in your SAIG mailbox, you will need to contact SAIG and/or COD customer service to request the file.  The </a:t>
            </a:r>
            <a:r>
              <a:rPr lang="en-US" dirty="0" err="1"/>
              <a:t>dsdf</a:t>
            </a:r>
            <a:r>
              <a:rPr lang="en-US" dirty="0"/>
              <a:t> file is typically delivered every 1</a:t>
            </a:r>
            <a:r>
              <a:rPr lang="en-US" baseline="30000" dirty="0"/>
              <a:t>st</a:t>
            </a:r>
            <a:r>
              <a:rPr lang="en-US" dirty="0"/>
              <a:t> Saturday of the month.  The first file may come in as a </a:t>
            </a:r>
            <a:r>
              <a:rPr lang="en-US" dirty="0" err="1"/>
              <a:t>dsyf</a:t>
            </a:r>
            <a:r>
              <a:rPr lang="en-US" dirty="0"/>
              <a:t> file; which is a YTD version of the </a:t>
            </a:r>
            <a:r>
              <a:rPr lang="en-US" dirty="0" err="1"/>
              <a:t>dsdf</a:t>
            </a:r>
            <a:r>
              <a:rPr lang="en-US" dirty="0"/>
              <a:t> file</a:t>
            </a:r>
          </a:p>
        </p:txBody>
      </p:sp>
    </p:spTree>
    <p:extLst>
      <p:ext uri="{BB962C8B-B14F-4D97-AF65-F5344CB8AC3E}">
        <p14:creationId xmlns:p14="http://schemas.microsoft.com/office/powerpoint/2010/main" val="2546706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LOAN RECONCILIATION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3-STEP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6750796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0747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B29268CD-AAC2-C9F7-40D6-E1415CB41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4" y="1299705"/>
            <a:ext cx="8707533" cy="3217866"/>
          </a:xfr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248" y="294198"/>
            <a:ext cx="8569630" cy="786457"/>
          </a:xfrm>
        </p:spPr>
        <p:txBody>
          <a:bodyPr/>
          <a:lstStyle/>
          <a:p>
            <a:r>
              <a:rPr lang="en-US" dirty="0"/>
              <a:t>IMPORT FEDERAL DATA FILES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392990" y="920654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File Management &gt; Import Federal Data Files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247" y="5840616"/>
            <a:ext cx="87521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Tip! </a:t>
            </a:r>
            <a:r>
              <a:rPr lang="en-US" dirty="0"/>
              <a:t>Copy the file path, and file name from the Upload/Download page; doing so reduces the occurrence of errors in processing this step.</a:t>
            </a:r>
          </a:p>
        </p:txBody>
      </p:sp>
    </p:spTree>
    <p:extLst>
      <p:ext uri="{BB962C8B-B14F-4D97-AF65-F5344CB8AC3E}">
        <p14:creationId xmlns:p14="http://schemas.microsoft.com/office/powerpoint/2010/main" val="104255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LOAN RECONCILIATION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3-STEP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12163762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61371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A79F04-4403-4038-BEAC-654037707E52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686bc730-dfb5-4557-ac43-64e2aeb71117"/>
    <ds:schemaRef ds:uri="http://purl.org/dc/elements/1.1/"/>
    <ds:schemaRef ds:uri="http://schemas.microsoft.com/sharepoint/v4"/>
    <ds:schemaRef ds:uri="http://purl.org/dc/dcmitype/"/>
    <ds:schemaRef ds:uri="http://schemas.microsoft.com/office/infopath/2007/PartnerControls"/>
    <ds:schemaRef ds:uri="dbb9891f-5342-44b3-9004-2472729e727f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26167</TotalTime>
  <Words>746</Words>
  <Application>Microsoft Office PowerPoint</Application>
  <PresentationFormat>On-screen Show (4:3)</PresentationFormat>
  <Paragraphs>131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Fira Sans</vt:lpstr>
      <vt:lpstr>Franklin Gothic Book</vt:lpstr>
      <vt:lpstr>Franklin Gothic Medium</vt:lpstr>
      <vt:lpstr>Office Theme</vt:lpstr>
      <vt:lpstr>PowerPoint Presentation</vt:lpstr>
      <vt:lpstr>DIRECT LOAN reconciliation Refresher</vt:lpstr>
      <vt:lpstr>Objectives</vt:lpstr>
      <vt:lpstr>PowerPoint Presentation</vt:lpstr>
      <vt:lpstr>DIRECT LOAN RECONCILIATION PROCESS</vt:lpstr>
      <vt:lpstr>Upload file to ctclink</vt:lpstr>
      <vt:lpstr>DIRECT LOAN RECONCILIATION PROCESS</vt:lpstr>
      <vt:lpstr>IMPORT FEDERAL DATA FILES</vt:lpstr>
      <vt:lpstr>DIRECT LOAN RECONCILIATION PROCESS</vt:lpstr>
      <vt:lpstr>RUN SBCTC DL RECON REPORT</vt:lpstr>
      <vt:lpstr>RUN SBCTC DL RECON REPORT CONT’D</vt:lpstr>
      <vt:lpstr>RUN SBCTC DL RECON REPORT CONT’D</vt:lpstr>
      <vt:lpstr>PowerPoint Presentation</vt:lpstr>
      <vt:lpstr>PowerPoint Presentation</vt:lpstr>
      <vt:lpstr>LOAN origination reports</vt:lpstr>
      <vt:lpstr>LOAN orig reports</vt:lpstr>
      <vt:lpstr>PowerPoint Presentation</vt:lpstr>
      <vt:lpstr>LOAN VALIDATION ERROR REPORT</vt:lpstr>
      <vt:lpstr>LOAN VALIDATION ERROR REPORT CONT’D</vt:lpstr>
      <vt:lpstr>LOAN VALIDATION ERROR REPORT CONT’D</vt:lpstr>
      <vt:lpstr>PowerPoint Presentation</vt:lpstr>
      <vt:lpstr>VIEW LOAN PROCESSING ACTIONS</vt:lpstr>
      <vt:lpstr>VIEW COD DATA PAGE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1128</cp:revision>
  <dcterms:created xsi:type="dcterms:W3CDTF">2019-02-17T19:57:33Z</dcterms:created>
  <dcterms:modified xsi:type="dcterms:W3CDTF">2023-11-07T20:36:44Z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