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1"/>
  </p:notesMasterIdLst>
  <p:handoutMasterIdLst>
    <p:handoutMasterId r:id="rId32"/>
  </p:handoutMasterIdLst>
  <p:sldIdLst>
    <p:sldId id="259" r:id="rId6"/>
    <p:sldId id="256" r:id="rId7"/>
    <p:sldId id="262" r:id="rId8"/>
    <p:sldId id="723" r:id="rId9"/>
    <p:sldId id="724" r:id="rId10"/>
    <p:sldId id="725" r:id="rId11"/>
    <p:sldId id="731" r:id="rId12"/>
    <p:sldId id="733" r:id="rId13"/>
    <p:sldId id="732" r:id="rId14"/>
    <p:sldId id="727" r:id="rId15"/>
    <p:sldId id="728" r:id="rId16"/>
    <p:sldId id="734" r:id="rId17"/>
    <p:sldId id="729" r:id="rId18"/>
    <p:sldId id="694" r:id="rId19"/>
    <p:sldId id="696" r:id="rId20"/>
    <p:sldId id="697" r:id="rId21"/>
    <p:sldId id="711" r:id="rId22"/>
    <p:sldId id="712" r:id="rId23"/>
    <p:sldId id="713" r:id="rId24"/>
    <p:sldId id="735" r:id="rId25"/>
    <p:sldId id="720" r:id="rId26"/>
    <p:sldId id="722" r:id="rId27"/>
    <p:sldId id="721" r:id="rId28"/>
    <p:sldId id="281" r:id="rId29"/>
    <p:sldId id="730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204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Upload </a:t>
          </a:r>
          <a:r>
            <a:rPr lang="en-US" b="1" dirty="0" err="1"/>
            <a:t>dsdf</a:t>
          </a:r>
          <a:r>
            <a:rPr lang="en-US" b="1" dirty="0"/>
            <a:t> file to ctcLink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0" dirty="0"/>
            <a:t>Step 2: Import Federal Data File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/>
      <dgm:t>
        <a:bodyPr/>
        <a:lstStyle/>
        <a:p>
          <a:r>
            <a:rPr lang="en-US" b="0" dirty="0"/>
            <a:t>Step 3: Run SBCTC DL Recon </a:t>
          </a:r>
          <a:r>
            <a:rPr lang="en-US" b="0" dirty="0" err="1"/>
            <a:t>Rpt</a:t>
          </a:r>
          <a:endParaRPr lang="en-US" b="0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/>
            <a:t>Step 1: Upload </a:t>
          </a:r>
          <a:r>
            <a:rPr lang="en-US" b="0" dirty="0" err="1"/>
            <a:t>dsdf</a:t>
          </a:r>
          <a:r>
            <a:rPr lang="en-US" b="0" dirty="0"/>
            <a:t> file to ctcLink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2: Import Federal Data File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/>
      <dgm:t>
        <a:bodyPr/>
        <a:lstStyle/>
        <a:p>
          <a:r>
            <a:rPr lang="en-US" b="0" dirty="0"/>
            <a:t>Step 3: Run SBCTC DL Recon </a:t>
          </a:r>
          <a:r>
            <a:rPr lang="en-US" b="0" dirty="0" err="1"/>
            <a:t>Rpt</a:t>
          </a:r>
          <a:endParaRPr lang="en-US" b="0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/>
            <a:t>Step 1: Upload </a:t>
          </a:r>
          <a:r>
            <a:rPr lang="en-US" b="0" dirty="0" err="1"/>
            <a:t>dsdf</a:t>
          </a:r>
          <a:r>
            <a:rPr lang="en-US" b="0" dirty="0"/>
            <a:t> file to ctcLink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/>
            <a:t>Step 2: Import Federal Data File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3: Run SBCTC DL Recon </a:t>
          </a:r>
          <a:r>
            <a:rPr lang="en-US" b="1" dirty="0" err="1"/>
            <a:t>Rpt</a:t>
          </a:r>
          <a:endParaRPr lang="en-US" b="1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1: Upload </a:t>
          </a:r>
          <a:r>
            <a:rPr lang="en-US" sz="2700" b="1" kern="1200" dirty="0" err="1"/>
            <a:t>dsdf</a:t>
          </a:r>
          <a:r>
            <a:rPr lang="en-US" sz="2700" b="1" kern="1200" dirty="0"/>
            <a:t> file to ctcLink</a:t>
          </a:r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2: Import Federal Data File</a:t>
          </a:r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3: Run SBCTC DL Recon </a:t>
          </a:r>
          <a:r>
            <a:rPr lang="en-US" sz="2700" b="0" kern="1200" dirty="0" err="1"/>
            <a:t>Rpt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1: Upload </a:t>
          </a:r>
          <a:r>
            <a:rPr lang="en-US" sz="2700" b="0" kern="1200" dirty="0" err="1"/>
            <a:t>dsdf</a:t>
          </a:r>
          <a:r>
            <a:rPr lang="en-US" sz="2700" b="0" kern="1200" dirty="0"/>
            <a:t> file to ctcLink</a:t>
          </a:r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2: Import Federal Data File</a:t>
          </a:r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3: Run SBCTC DL Recon </a:t>
          </a:r>
          <a:r>
            <a:rPr lang="en-US" sz="2700" b="0" kern="1200" dirty="0" err="1"/>
            <a:t>Rpt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1: Upload </a:t>
          </a:r>
          <a:r>
            <a:rPr lang="en-US" sz="2700" b="0" kern="1200" dirty="0" err="1"/>
            <a:t>dsdf</a:t>
          </a:r>
          <a:r>
            <a:rPr lang="en-US" sz="2700" b="0" kern="1200" dirty="0"/>
            <a:t> file to ctcLink</a:t>
          </a:r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2: Import Federal Data File</a:t>
          </a:r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3: Run SBCTC DL Recon </a:t>
          </a:r>
          <a:r>
            <a:rPr lang="en-US" sz="2700" b="1" kern="1200" dirty="0" err="1"/>
            <a:t>Rpt</a:t>
          </a:r>
          <a:endParaRPr lang="en-US" sz="2700" b="1" kern="1200" dirty="0"/>
        </a:p>
      </dsp:txBody>
      <dsp:txXfrm>
        <a:off x="4576351" y="1450799"/>
        <a:ext cx="1843821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Loan Action Status = P.</a:t>
            </a:r>
            <a:r>
              <a:rPr lang="en-US" baseline="0" dirty="0"/>
              <a:t>  You can view the Loan Action Status Codes in the View Loan Action Codes page.  In this example, the P = Pending Origination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9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1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1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0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11/6/2023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11/6/2023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11/6/2023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11/6/2023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11/6/2023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11/6/2023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11/6/2023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11/6/2023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11/6/2023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11/6/2023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557" y="4058705"/>
            <a:ext cx="8542885" cy="999259"/>
          </a:xfrm>
        </p:spPr>
        <p:txBody>
          <a:bodyPr/>
          <a:lstStyle/>
          <a:p>
            <a:r>
              <a:rPr lang="en-US" sz="4200" dirty="0"/>
              <a:t>DIRECT LOAN reconciliation</a:t>
            </a:r>
            <a:br>
              <a:rPr lang="en-US" sz="4200" dirty="0"/>
            </a:br>
            <a:r>
              <a:rPr lang="en-US" sz="4200" dirty="0"/>
              <a:t>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October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0085A1C-1288-1A7B-F243-478F4E84B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" y="1500688"/>
            <a:ext cx="8580419" cy="3670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RUN SBCTC DL RECON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951" y="936954"/>
            <a:ext cx="8604269" cy="5247648"/>
          </a:xfrm>
        </p:spPr>
        <p:txBody>
          <a:bodyPr/>
          <a:lstStyle/>
          <a:p>
            <a:r>
              <a:rPr lang="en-US" dirty="0"/>
              <a:t>CTC CUSTOM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CTC Custom &gt; CTC Reports &gt; SBCTC DL Reconciliation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6" y="5551714"/>
            <a:ext cx="8752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available DL Batch ID and select Run</a:t>
            </a:r>
          </a:p>
        </p:txBody>
      </p:sp>
    </p:spTree>
    <p:extLst>
      <p:ext uri="{BB962C8B-B14F-4D97-AF65-F5344CB8AC3E}">
        <p14:creationId xmlns:p14="http://schemas.microsoft.com/office/powerpoint/2010/main" val="337919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document&#10;&#10;Description automatically generated">
            <a:extLst>
              <a:ext uri="{FF2B5EF4-FFF2-40B4-BE49-F238E27FC236}">
                <a16:creationId xmlns:a16="http://schemas.microsoft.com/office/drawing/2014/main" id="{21A4C83C-86B1-9B84-7A6E-59D22205D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3" y="1119683"/>
            <a:ext cx="7995280" cy="5597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106923"/>
            <a:ext cx="8569630" cy="786457"/>
          </a:xfrm>
        </p:spPr>
        <p:txBody>
          <a:bodyPr/>
          <a:lstStyle/>
          <a:p>
            <a:r>
              <a:rPr lang="en-US" dirty="0"/>
              <a:t>RUN SBCTC DL RECON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866" y="627566"/>
            <a:ext cx="8552012" cy="5247648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7" y="6381683"/>
            <a:ext cx="87521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</a:t>
            </a:r>
            <a:r>
              <a:rPr lang="en-US" b="1" dirty="0"/>
              <a:t>YTD </a:t>
            </a:r>
            <a:r>
              <a:rPr lang="en-US" b="1" dirty="0" err="1"/>
              <a:t>Disb</a:t>
            </a:r>
            <a:r>
              <a:rPr lang="en-US" b="1" dirty="0"/>
              <a:t> Difference </a:t>
            </a:r>
            <a:r>
              <a:rPr lang="en-US" dirty="0"/>
              <a:t>and compare the </a:t>
            </a:r>
            <a:r>
              <a:rPr lang="en-US" b="1" dirty="0"/>
              <a:t>PS Gross/Net </a:t>
            </a:r>
            <a:r>
              <a:rPr lang="en-US" dirty="0"/>
              <a:t>to the </a:t>
            </a:r>
            <a:r>
              <a:rPr lang="en-US" b="1" dirty="0"/>
              <a:t>COD Gross/Net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884DD-67B7-4EC6-1607-9A9521CC1A4A}"/>
              </a:ext>
            </a:extLst>
          </p:cNvPr>
          <p:cNvCxnSpPr>
            <a:cxnSpLocks/>
          </p:cNvCxnSpPr>
          <p:nvPr/>
        </p:nvCxnSpPr>
        <p:spPr>
          <a:xfrm flipV="1">
            <a:off x="2838893" y="5738317"/>
            <a:ext cx="1789411" cy="643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2CA6EC-FA9B-B934-8769-3515D108A76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628304" y="5875214"/>
            <a:ext cx="2250961" cy="506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3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document&#10;&#10;Description automatically generated">
            <a:extLst>
              <a:ext uri="{FF2B5EF4-FFF2-40B4-BE49-F238E27FC236}">
                <a16:creationId xmlns:a16="http://schemas.microsoft.com/office/drawing/2014/main" id="{80D36F5F-9C71-64E6-3848-5117533B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" y="1089979"/>
            <a:ext cx="7968320" cy="5661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106923"/>
            <a:ext cx="8569630" cy="786457"/>
          </a:xfrm>
        </p:spPr>
        <p:txBody>
          <a:bodyPr/>
          <a:lstStyle/>
          <a:p>
            <a:r>
              <a:rPr lang="en-US" dirty="0"/>
              <a:t>RUN SBCTC DL RECON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865" y="627566"/>
            <a:ext cx="8552012" cy="5247648"/>
          </a:xfrm>
        </p:spPr>
        <p:txBody>
          <a:bodyPr/>
          <a:lstStyle/>
          <a:p>
            <a:r>
              <a:rPr lang="en-US" dirty="0"/>
              <a:t>CHECK YOUR KNOWLEDGE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2700C-D2E2-787A-15A5-B2970ADED188}"/>
              </a:ext>
            </a:extLst>
          </p:cNvPr>
          <p:cNvSpPr txBox="1"/>
          <p:nvPr/>
        </p:nvSpPr>
        <p:spPr>
          <a:xfrm>
            <a:off x="680484" y="2782669"/>
            <a:ext cx="255181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Which disbursements in these groups needs to be reconciled?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11B331-A321-31F4-2E98-5080B5964B87}"/>
              </a:ext>
            </a:extLst>
          </p:cNvPr>
          <p:cNvCxnSpPr>
            <a:cxnSpLocks/>
          </p:cNvCxnSpPr>
          <p:nvPr/>
        </p:nvCxnSpPr>
        <p:spPr>
          <a:xfrm>
            <a:off x="2392326" y="3705999"/>
            <a:ext cx="839972" cy="557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84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05926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LOAN ORIGINATION </a:t>
            </a:r>
          </a:p>
          <a:p>
            <a:pPr marL="0" indent="0" algn="ctr">
              <a:buNone/>
            </a:pPr>
            <a:r>
              <a:rPr lang="en-US" sz="4000" b="1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345485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LOAN origination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LOANS ON HOLD REPORT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EBEB572-9C57-43B9-A415-83BEF1F0C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" y="1602344"/>
            <a:ext cx="8498586" cy="3413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Lending Reconciliation &gt; Loans on Hold Report </a:t>
            </a:r>
          </a:p>
        </p:txBody>
      </p:sp>
    </p:spTree>
    <p:extLst>
      <p:ext uri="{BB962C8B-B14F-4D97-AF65-F5344CB8AC3E}">
        <p14:creationId xmlns:p14="http://schemas.microsoft.com/office/powerpoint/2010/main" val="18449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LOAN </a:t>
            </a:r>
            <a:r>
              <a:rPr lang="en-US" dirty="0" err="1"/>
              <a:t>orig</a:t>
            </a:r>
            <a:r>
              <a:rPr lang="en-US" dirty="0"/>
              <a:t>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LOANS ON HOLD REPORT</a:t>
            </a:r>
          </a:p>
        </p:txBody>
      </p:sp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54B8E68E-3E53-5101-35CA-AD82107F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65120"/>
            <a:ext cx="6884841" cy="5271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206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LOAN VALIDATION ERROR</a:t>
            </a:r>
          </a:p>
          <a:p>
            <a:pPr marL="0" indent="0" algn="ctr">
              <a:buNone/>
            </a:pPr>
            <a:r>
              <a:rPr lang="en-US" sz="4000" b="1" dirty="0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157443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238048"/>
            <a:ext cx="8569630" cy="786457"/>
          </a:xfrm>
        </p:spPr>
        <p:txBody>
          <a:bodyPr/>
          <a:lstStyle/>
          <a:p>
            <a:r>
              <a:rPr lang="en-US" dirty="0"/>
              <a:t>LOAN VALIDATION ERROR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865" y="792843"/>
            <a:ext cx="8604269" cy="5321878"/>
          </a:xfrm>
        </p:spPr>
        <p:txBody>
          <a:bodyPr/>
          <a:lstStyle/>
          <a:p>
            <a:r>
              <a:rPr lang="en-US" dirty="0"/>
              <a:t>ORIG &amp; DISBRSMNT ERRORS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E3D8772-328A-704D-6DD4-7F48F4E08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97149"/>
            <a:ext cx="7125608" cy="2895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366126" y="79284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Loan Reconciliation &gt; Validation Errors Report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431E6EB-45B1-483A-DC85-909FBDF94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4643930"/>
            <a:ext cx="5366310" cy="20782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4676775" y="1876425"/>
            <a:ext cx="2028825" cy="4029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7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EF5FFA9-E6EF-729C-3A16-C75CF81A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340184"/>
            <a:ext cx="6818166" cy="5257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6" y="216914"/>
            <a:ext cx="8569630" cy="786457"/>
          </a:xfrm>
        </p:spPr>
        <p:txBody>
          <a:bodyPr/>
          <a:lstStyle/>
          <a:p>
            <a:r>
              <a:rPr lang="en-US" dirty="0"/>
              <a:t>LOAN VALIDATION ERROR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926" y="805176"/>
            <a:ext cx="8604269" cy="5247648"/>
          </a:xfrm>
        </p:spPr>
        <p:txBody>
          <a:bodyPr/>
          <a:lstStyle/>
          <a:p>
            <a:r>
              <a:rPr lang="en-US" dirty="0"/>
              <a:t>ORIGINATION ERRORS RPT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526867" y="8933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Loan Reconciliation &gt; Validation Errors Report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45060" y="3601236"/>
            <a:ext cx="5090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62A259-0CD9-DA56-CF0E-88D933A2EAFD}"/>
              </a:ext>
            </a:extLst>
          </p:cNvPr>
          <p:cNvCxnSpPr/>
          <p:nvPr/>
        </p:nvCxnSpPr>
        <p:spPr>
          <a:xfrm flipH="1">
            <a:off x="5445059" y="4753761"/>
            <a:ext cx="5090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9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6" y="216914"/>
            <a:ext cx="8569630" cy="786457"/>
          </a:xfrm>
        </p:spPr>
        <p:txBody>
          <a:bodyPr/>
          <a:lstStyle/>
          <a:p>
            <a:r>
              <a:rPr lang="en-US" dirty="0"/>
              <a:t>LOAN VALIDATION ERROR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926" y="805176"/>
            <a:ext cx="8604269" cy="5247648"/>
          </a:xfrm>
        </p:spPr>
        <p:txBody>
          <a:bodyPr/>
          <a:lstStyle/>
          <a:p>
            <a:r>
              <a:rPr lang="en-US" dirty="0"/>
              <a:t>ORIGINATION ERRORS RPT CONT’D</a:t>
            </a: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EA80E91-6775-CB79-AA24-87BE16162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" y="1349246"/>
            <a:ext cx="6899487" cy="52918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62A259-0CD9-DA56-CF0E-88D933A2EAFD}"/>
              </a:ext>
            </a:extLst>
          </p:cNvPr>
          <p:cNvCxnSpPr/>
          <p:nvPr/>
        </p:nvCxnSpPr>
        <p:spPr>
          <a:xfrm flipH="1">
            <a:off x="5835584" y="4753761"/>
            <a:ext cx="5090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8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LOAN VIEW PAGES</a:t>
            </a:r>
          </a:p>
        </p:txBody>
      </p:sp>
    </p:spTree>
    <p:extLst>
      <p:ext uri="{BB962C8B-B14F-4D97-AF65-F5344CB8AC3E}">
        <p14:creationId xmlns:p14="http://schemas.microsoft.com/office/powerpoint/2010/main" val="390581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VIEW LOAN PROCESSING 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83CF8-3811-E5B7-1B7A-A6DA17F47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472740"/>
            <a:ext cx="8569630" cy="3533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/>
              <a:t>DL ORIG ACTIONS TAB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Manage Direct Lending &gt; View Loan Processing 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3031" y="4128939"/>
            <a:ext cx="203457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page is also helpful to view why loans are being rejected, or what their origination or booking status is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0" y="4796956"/>
            <a:ext cx="4934204" cy="15621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450969" y="4057650"/>
            <a:ext cx="2359156" cy="834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2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193618"/>
            <a:ext cx="8569630" cy="786457"/>
          </a:xfrm>
        </p:spPr>
        <p:txBody>
          <a:bodyPr/>
          <a:lstStyle/>
          <a:p>
            <a:r>
              <a:rPr lang="en-US" dirty="0"/>
              <a:t>VIEW COD DATA PAGE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297BFC9-C9BE-2767-3AA1-EB0E28254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1241280"/>
            <a:ext cx="8618976" cy="4026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3165" y="753102"/>
            <a:ext cx="8604269" cy="5247648"/>
          </a:xfrm>
        </p:spPr>
        <p:txBody>
          <a:bodyPr/>
          <a:lstStyle/>
          <a:p>
            <a:r>
              <a:rPr lang="en-US" dirty="0"/>
              <a:t>COD AWARD TAB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41807" y="69425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Full COD Participant &gt; View COD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7299" y="3299381"/>
            <a:ext cx="203457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page is good to assist in troubleshooting, to view the COD response</a:t>
            </a:r>
          </a:p>
        </p:txBody>
      </p:sp>
    </p:spTree>
    <p:extLst>
      <p:ext uri="{BB962C8B-B14F-4D97-AF65-F5344CB8AC3E}">
        <p14:creationId xmlns:p14="http://schemas.microsoft.com/office/powerpoint/2010/main" val="202697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1608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the completion of the Direct Loan Reconciliation Refresher Training, you should now be able to:</a:t>
            </a:r>
          </a:p>
          <a:p>
            <a:pPr lvl="0" fontAlgn="base"/>
            <a:r>
              <a:rPr lang="en-US" dirty="0"/>
              <a:t>Understand the steps to produce the Direct Loan Reconciliation report in ctcLink</a:t>
            </a:r>
          </a:p>
          <a:p>
            <a:pPr lvl="1" fontAlgn="base"/>
            <a:r>
              <a:rPr lang="en-US" sz="2800" dirty="0"/>
              <a:t>Upload/Download File Process</a:t>
            </a:r>
          </a:p>
          <a:p>
            <a:pPr lvl="1" fontAlgn="base"/>
            <a:r>
              <a:rPr lang="en-US" sz="2800" dirty="0"/>
              <a:t>Import Federal Data Files</a:t>
            </a:r>
          </a:p>
          <a:p>
            <a:pPr lvl="1" fontAlgn="base"/>
            <a:r>
              <a:rPr lang="en-US" sz="2800" dirty="0"/>
              <a:t>Running SBCTC DL Recon Reports </a:t>
            </a:r>
          </a:p>
          <a:p>
            <a:pPr lvl="0"/>
            <a:r>
              <a:rPr lang="en-US" dirty="0"/>
              <a:t>Understand how to view and work the DL Recon reports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Direct Loans Reconciliation Refresher Training Complete! </a:t>
            </a:r>
          </a:p>
          <a:p>
            <a:r>
              <a:rPr lang="en-US" dirty="0"/>
              <a:t>Please review the videos and additional resources in your canvas course material and the reference center as you progress through Direct Loan reconciliation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2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9896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After today’s training, you should be able to:</a:t>
            </a:r>
          </a:p>
          <a:p>
            <a:pPr lvl="0" fontAlgn="base"/>
            <a:r>
              <a:rPr lang="en-US" dirty="0"/>
              <a:t>Understand the steps to produce the Direct Loan Reconciliation report in ctcLink</a:t>
            </a:r>
          </a:p>
          <a:p>
            <a:pPr lvl="1" fontAlgn="base"/>
            <a:r>
              <a:rPr lang="en-US" sz="2800" dirty="0"/>
              <a:t>Upload/Download File Process</a:t>
            </a:r>
          </a:p>
          <a:p>
            <a:pPr lvl="1" fontAlgn="base"/>
            <a:r>
              <a:rPr lang="en-US" sz="2800" dirty="0"/>
              <a:t>Import Federal Data Files</a:t>
            </a:r>
          </a:p>
          <a:p>
            <a:pPr lvl="1" fontAlgn="base"/>
            <a:r>
              <a:rPr lang="en-US" sz="2800" dirty="0"/>
              <a:t>Running SBCTC DL Recon Reports </a:t>
            </a:r>
          </a:p>
          <a:p>
            <a:pPr lvl="0"/>
            <a:r>
              <a:rPr lang="en-US" dirty="0"/>
              <a:t>Understand how to view and work the DL Recon reports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SBCTC DL RECONCILIATION</a:t>
            </a:r>
          </a:p>
          <a:p>
            <a:pPr marL="0" indent="0" algn="ctr">
              <a:buNone/>
            </a:pPr>
            <a:r>
              <a:rPr lang="en-US" sz="40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01598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LOAN RECONCILIATION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381100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203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Upload file to </a:t>
            </a:r>
            <a:r>
              <a:rPr lang="en-US" dirty="0" err="1"/>
              <a:t>ctclink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DSDF MESSAGE CLAS FILE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1FBD61-0FB5-5805-2D00-576133D23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3" y="1538716"/>
            <a:ext cx="8592400" cy="4174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6" y="5551714"/>
            <a:ext cx="8752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have not seen a </a:t>
            </a:r>
            <a:r>
              <a:rPr lang="en-US" dirty="0" err="1"/>
              <a:t>dsdf</a:t>
            </a:r>
            <a:r>
              <a:rPr lang="en-US" dirty="0"/>
              <a:t> file in your SAIG mailbox, you will need to contact SAIG and/or COD customer service to request the file.  The </a:t>
            </a:r>
            <a:r>
              <a:rPr lang="en-US" dirty="0" err="1"/>
              <a:t>dsdf</a:t>
            </a:r>
            <a:r>
              <a:rPr lang="en-US" dirty="0"/>
              <a:t> file is typically delivered every 1</a:t>
            </a:r>
            <a:r>
              <a:rPr lang="en-US" baseline="30000" dirty="0"/>
              <a:t>st</a:t>
            </a:r>
            <a:r>
              <a:rPr lang="en-US" dirty="0"/>
              <a:t> Saturday of the month.  The first file may come in as a </a:t>
            </a:r>
            <a:r>
              <a:rPr lang="en-US" dirty="0" err="1"/>
              <a:t>dsyf</a:t>
            </a:r>
            <a:r>
              <a:rPr lang="en-US" dirty="0"/>
              <a:t> file; which is a YTD version of the </a:t>
            </a:r>
            <a:r>
              <a:rPr lang="en-US" dirty="0" err="1"/>
              <a:t>dsdf</a:t>
            </a:r>
            <a:r>
              <a:rPr lang="en-US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254670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LOAN RECONCILIATION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75079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74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B29268CD-AAC2-C9F7-40D6-E1415CB41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4" y="1299705"/>
            <a:ext cx="8707533" cy="3217866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IMPORT FEDERAL DATA FILES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92990" y="920654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Import Federal Data 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7" y="5840616"/>
            <a:ext cx="87521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Tip! </a:t>
            </a:r>
            <a:r>
              <a:rPr lang="en-US" dirty="0"/>
              <a:t>Copy the file path, and file name from the Upload/Download page; doing so reduces the occurrence of errors in processing this step.</a:t>
            </a:r>
          </a:p>
        </p:txBody>
      </p:sp>
    </p:spTree>
    <p:extLst>
      <p:ext uri="{BB962C8B-B14F-4D97-AF65-F5344CB8AC3E}">
        <p14:creationId xmlns:p14="http://schemas.microsoft.com/office/powerpoint/2010/main" val="10425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LOAN RECONCILIATION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216376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613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686bc730-dfb5-4557-ac43-64e2aeb71117"/>
    <ds:schemaRef ds:uri="http://purl.org/dc/elements/1.1/"/>
    <ds:schemaRef ds:uri="http://schemas.microsoft.com/sharepoint/v4"/>
    <ds:schemaRef ds:uri="http://purl.org/dc/dcmitype/"/>
    <ds:schemaRef ds:uri="http://schemas.microsoft.com/office/infopath/2007/PartnerControls"/>
    <ds:schemaRef ds:uri="dbb9891f-5342-44b3-9004-2472729e727f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25895</TotalTime>
  <Words>746</Words>
  <Application>Microsoft Office PowerPoint</Application>
  <PresentationFormat>On-screen Show (4:3)</PresentationFormat>
  <Paragraphs>131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Fira Sans</vt:lpstr>
      <vt:lpstr>Franklin Gothic Book</vt:lpstr>
      <vt:lpstr>Franklin Gothic Medium</vt:lpstr>
      <vt:lpstr>Office Theme</vt:lpstr>
      <vt:lpstr>DIRECT LOAN reconciliation Refresher</vt:lpstr>
      <vt:lpstr>PowerPoint Presentation</vt:lpstr>
      <vt:lpstr>Objectives</vt:lpstr>
      <vt:lpstr>PowerPoint Presentation</vt:lpstr>
      <vt:lpstr>DIRECT LOAN RECONCILIATION PROCESS</vt:lpstr>
      <vt:lpstr>Upload file to ctclink</vt:lpstr>
      <vt:lpstr>DIRECT LOAN RECONCILIATION PROCESS</vt:lpstr>
      <vt:lpstr>IMPORT FEDERAL DATA FILES</vt:lpstr>
      <vt:lpstr>DIRECT LOAN RECONCILIATION PROCESS</vt:lpstr>
      <vt:lpstr>RUN SBCTC DL RECON REPORT</vt:lpstr>
      <vt:lpstr>RUN SBCTC DL RECON REPORT CONT’D</vt:lpstr>
      <vt:lpstr>RUN SBCTC DL RECON REPORT CONT’D</vt:lpstr>
      <vt:lpstr>PowerPoint Presentation</vt:lpstr>
      <vt:lpstr>PowerPoint Presentation</vt:lpstr>
      <vt:lpstr>LOAN origination reports</vt:lpstr>
      <vt:lpstr>LOAN orig reports</vt:lpstr>
      <vt:lpstr>PowerPoint Presentation</vt:lpstr>
      <vt:lpstr>LOAN VALIDATION ERROR REPORT</vt:lpstr>
      <vt:lpstr>LOAN VALIDATION ERROR REPORT CONT’D</vt:lpstr>
      <vt:lpstr>LOAN VALIDATION ERROR REPORT CONT’D</vt:lpstr>
      <vt:lpstr>PowerPoint Presentation</vt:lpstr>
      <vt:lpstr>VIEW LOAN PROCESSING ACTIONS</vt:lpstr>
      <vt:lpstr>VIEW COD DATA PAGE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1126</cp:revision>
  <dcterms:created xsi:type="dcterms:W3CDTF">2019-02-17T19:57:33Z</dcterms:created>
  <dcterms:modified xsi:type="dcterms:W3CDTF">2023-11-07T00:59:41Z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