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8" r:id="rId2"/>
    <p:sldId id="554" r:id="rId3"/>
    <p:sldId id="577" r:id="rId4"/>
    <p:sldId id="509" r:id="rId5"/>
    <p:sldId id="550" r:id="rId6"/>
    <p:sldId id="783" r:id="rId7"/>
    <p:sldId id="594" r:id="rId8"/>
    <p:sldId id="595" r:id="rId9"/>
    <p:sldId id="582" r:id="rId10"/>
    <p:sldId id="599" r:id="rId11"/>
    <p:sldId id="583" r:id="rId12"/>
    <p:sldId id="608" r:id="rId13"/>
    <p:sldId id="551" r:id="rId14"/>
    <p:sldId id="600" r:id="rId15"/>
    <p:sldId id="604" r:id="rId16"/>
    <p:sldId id="605" r:id="rId17"/>
    <p:sldId id="596" r:id="rId18"/>
    <p:sldId id="610" r:id="rId19"/>
    <p:sldId id="606" r:id="rId20"/>
    <p:sldId id="530" r:id="rId21"/>
    <p:sldId id="567" r:id="rId22"/>
    <p:sldId id="533" r:id="rId23"/>
    <p:sldId id="611" r:id="rId24"/>
    <p:sldId id="612" r:id="rId25"/>
    <p:sldId id="614" r:id="rId26"/>
    <p:sldId id="782" r:id="rId27"/>
    <p:sldId id="617" r:id="rId28"/>
    <p:sldId id="615" r:id="rId29"/>
    <p:sldId id="535" r:id="rId30"/>
    <p:sldId id="616" r:id="rId31"/>
    <p:sldId id="618" r:id="rId32"/>
    <p:sldId id="575" r:id="rId33"/>
    <p:sldId id="574" r:id="rId34"/>
    <p:sldId id="511" r:id="rId35"/>
    <p:sldId id="512" r:id="rId36"/>
    <p:sldId id="508" r:id="rId37"/>
    <p:sldId id="513" r:id="rId38"/>
    <p:sldId id="597" r:id="rId39"/>
    <p:sldId id="526" r:id="rId40"/>
    <p:sldId id="781" r:id="rId41"/>
  </p:sldIdLst>
  <p:sldSz cx="12192000" cy="68580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Section" id="{A0F527DF-260B-4D2F-B0A2-CD1145445FED}">
          <p14:sldIdLst>
            <p14:sldId id="258"/>
            <p14:sldId id="554"/>
            <p14:sldId id="577"/>
            <p14:sldId id="509"/>
            <p14:sldId id="550"/>
            <p14:sldId id="783"/>
          </p14:sldIdLst>
        </p14:section>
        <p14:section name="Maximum Attempted Units" id="{533EA953-DB24-45C6-AF3A-31080916EAD0}">
          <p14:sldIdLst>
            <p14:sldId id="594"/>
            <p14:sldId id="595"/>
            <p14:sldId id="582"/>
            <p14:sldId id="599"/>
            <p14:sldId id="583"/>
            <p14:sldId id="608"/>
          </p14:sldIdLst>
        </p14:section>
        <p14:section name="Solution Design" id="{6AB05D43-5525-46EB-9CB8-66C86831903A}">
          <p14:sldIdLst>
            <p14:sldId id="551"/>
            <p14:sldId id="600"/>
            <p14:sldId id="604"/>
            <p14:sldId id="605"/>
            <p14:sldId id="596"/>
            <p14:sldId id="610"/>
            <p14:sldId id="606"/>
          </p14:sldIdLst>
        </p14:section>
        <p14:section name="User Acceptance Testing" id="{35C5CDFC-451E-4400-8B7A-565E3A96880C}">
          <p14:sldIdLst>
            <p14:sldId id="530"/>
            <p14:sldId id="567"/>
            <p14:sldId id="533"/>
            <p14:sldId id="611"/>
            <p14:sldId id="612"/>
            <p14:sldId id="614"/>
            <p14:sldId id="782"/>
            <p14:sldId id="617"/>
            <p14:sldId id="615"/>
            <p14:sldId id="535"/>
            <p14:sldId id="616"/>
            <p14:sldId id="618"/>
            <p14:sldId id="575"/>
            <p14:sldId id="574"/>
            <p14:sldId id="511"/>
            <p14:sldId id="512"/>
            <p14:sldId id="508"/>
            <p14:sldId id="513"/>
          </p14:sldIdLst>
        </p14:section>
        <p14:section name="Next Steps" id="{DEA51E5D-08C1-45EB-B2E4-E76FBCC3E544}">
          <p14:sldIdLst>
            <p14:sldId id="597"/>
            <p14:sldId id="526"/>
            <p14:sldId id="78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651B46-F62C-9D44-2AEF-93AE1CB1D1A7}" name="Amanda Hoover" initials="AH" userId="S::ahoover@sbctc.edu::3be4b5f3-2bf2-4a30-a457-0969cc17c03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DF7"/>
    <a:srgbClr val="5B9BD5"/>
    <a:srgbClr val="3D6CC1"/>
    <a:srgbClr val="FFF9E7"/>
    <a:srgbClr val="FFEEB9"/>
    <a:srgbClr val="FFC000"/>
    <a:srgbClr val="7C7C7C"/>
    <a:srgbClr val="003764"/>
    <a:srgbClr val="213B69"/>
    <a:srgbClr val="7F9E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4" autoAdjust="0"/>
    <p:restoredTop sz="96261" autoAdjust="0"/>
  </p:normalViewPr>
  <p:slideViewPr>
    <p:cSldViewPr snapToGrid="0">
      <p:cViewPr varScale="1">
        <p:scale>
          <a:sx n="106" d="100"/>
          <a:sy n="106" d="100"/>
        </p:scale>
        <p:origin x="120" y="27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B5DB9A-55C9-4137-A025-645BDD918404}" type="doc">
      <dgm:prSet loTypeId="urn:microsoft.com/office/officeart/2005/8/layout/equation1" loCatId="process" qsTypeId="urn:microsoft.com/office/officeart/2005/8/quickstyle/simple1" qsCatId="simple" csTypeId="urn:microsoft.com/office/officeart/2005/8/colors/accent1_2" csCatId="accent1" phldr="1"/>
      <dgm:spPr/>
    </dgm:pt>
    <dgm:pt modelId="{156D9640-B88E-4B03-902B-12F956BBF4AB}">
      <dgm:prSet phldrT="[Text]"/>
      <dgm:spPr/>
      <dgm:t>
        <a:bodyPr/>
        <a:lstStyle/>
        <a:p>
          <a:r>
            <a:rPr lang="en-US"/>
            <a:t>Attempted Units</a:t>
          </a:r>
        </a:p>
      </dgm:t>
    </dgm:pt>
    <dgm:pt modelId="{2CD6DACD-70DA-4B44-9B3F-A0E0ABD569FD}" type="parTrans" cxnId="{AD8B17C6-4DBF-4559-8161-3C878A54F015}">
      <dgm:prSet/>
      <dgm:spPr/>
      <dgm:t>
        <a:bodyPr/>
        <a:lstStyle/>
        <a:p>
          <a:endParaRPr lang="en-US"/>
        </a:p>
      </dgm:t>
    </dgm:pt>
    <dgm:pt modelId="{33A8B1EB-612A-47F1-B03D-7AB35F25BAEF}" type="sibTrans" cxnId="{AD8B17C6-4DBF-4559-8161-3C878A54F015}">
      <dgm:prSet/>
      <dgm:spPr/>
      <dgm:t>
        <a:bodyPr/>
        <a:lstStyle/>
        <a:p>
          <a:endParaRPr lang="en-US"/>
        </a:p>
      </dgm:t>
    </dgm:pt>
    <dgm:pt modelId="{8E3C5055-9BD0-4FB1-A5BD-BF3E636B8EAE}">
      <dgm:prSet phldrT="[Text]"/>
      <dgm:spPr/>
      <dgm:t>
        <a:bodyPr/>
        <a:lstStyle/>
        <a:p>
          <a:r>
            <a:rPr lang="en-US" dirty="0"/>
            <a:t>Attempted ESL Units to Exclude*</a:t>
          </a:r>
        </a:p>
      </dgm:t>
    </dgm:pt>
    <dgm:pt modelId="{69376B71-DA61-4F89-B40B-5FCA0187A6DD}" type="parTrans" cxnId="{A08D2DBE-3B4E-484E-8E1D-B4759C6D8D3A}">
      <dgm:prSet/>
      <dgm:spPr/>
      <dgm:t>
        <a:bodyPr/>
        <a:lstStyle/>
        <a:p>
          <a:endParaRPr lang="en-US"/>
        </a:p>
      </dgm:t>
    </dgm:pt>
    <dgm:pt modelId="{D2815BB2-FD7D-4D12-B6A1-CCF82B32A2ED}" type="sibTrans" cxnId="{A08D2DBE-3B4E-484E-8E1D-B4759C6D8D3A}">
      <dgm:prSet/>
      <dgm:spPr/>
      <dgm:t>
        <a:bodyPr/>
        <a:lstStyle/>
        <a:p>
          <a:endParaRPr lang="en-US"/>
        </a:p>
      </dgm:t>
    </dgm:pt>
    <dgm:pt modelId="{44D84752-9CC5-41CB-BE99-7812BE27A2BB}">
      <dgm:prSet phldrT="[Text]"/>
      <dgm:spPr/>
      <dgm:t>
        <a:bodyPr/>
        <a:lstStyle/>
        <a:p>
          <a:r>
            <a:rPr lang="en-US" dirty="0"/>
            <a:t>Attempted Remedial Units to Exclude*</a:t>
          </a:r>
        </a:p>
      </dgm:t>
    </dgm:pt>
    <dgm:pt modelId="{DFE233DD-51B5-49EC-94A4-62803E923ABC}" type="parTrans" cxnId="{6C08A1B4-0F5B-4DDD-A631-2FB1B0B0FC49}">
      <dgm:prSet/>
      <dgm:spPr/>
      <dgm:t>
        <a:bodyPr/>
        <a:lstStyle/>
        <a:p>
          <a:endParaRPr lang="en-US"/>
        </a:p>
      </dgm:t>
    </dgm:pt>
    <dgm:pt modelId="{69399A4F-E0CB-4FEA-8014-1125580BE980}" type="sibTrans" cxnId="{6C08A1B4-0F5B-4DDD-A631-2FB1B0B0FC49}">
      <dgm:prSet/>
      <dgm:spPr/>
      <dgm:t>
        <a:bodyPr/>
        <a:lstStyle/>
        <a:p>
          <a:endParaRPr lang="en-US"/>
        </a:p>
      </dgm:t>
    </dgm:pt>
    <dgm:pt modelId="{4D17FA92-7A74-47D5-BDFF-2D13CFD26A89}">
      <dgm:prSet phldrT="[Text]"/>
      <dgm:spPr/>
      <dgm:t>
        <a:bodyPr/>
        <a:lstStyle/>
        <a:p>
          <a:r>
            <a:rPr lang="en-US" dirty="0"/>
            <a:t>Transfer Units**</a:t>
          </a:r>
        </a:p>
      </dgm:t>
    </dgm:pt>
    <dgm:pt modelId="{7D819DF0-BA75-442E-A6C8-B49100FAA53C}" type="parTrans" cxnId="{B5940D9B-7AFF-4C94-9980-DF5E5658352C}">
      <dgm:prSet/>
      <dgm:spPr/>
      <dgm:t>
        <a:bodyPr/>
        <a:lstStyle/>
        <a:p>
          <a:endParaRPr lang="en-US"/>
        </a:p>
      </dgm:t>
    </dgm:pt>
    <dgm:pt modelId="{21C05880-CFFA-486E-B7E5-87BEEE105681}" type="sibTrans" cxnId="{B5940D9B-7AFF-4C94-9980-DF5E5658352C}">
      <dgm:prSet/>
      <dgm:spPr/>
      <dgm:t>
        <a:bodyPr/>
        <a:lstStyle/>
        <a:p>
          <a:endParaRPr lang="en-US"/>
        </a:p>
      </dgm:t>
    </dgm:pt>
    <dgm:pt modelId="{0D81165B-2C03-4418-9C9D-01F59B1A3132}">
      <dgm:prSet phldrT="[Text]"/>
      <dgm:spPr/>
      <dgm:t>
        <a:bodyPr/>
        <a:lstStyle/>
        <a:p>
          <a:r>
            <a:rPr lang="en-US"/>
            <a:t>Maximum Attempted Units</a:t>
          </a:r>
        </a:p>
      </dgm:t>
    </dgm:pt>
    <dgm:pt modelId="{61336A59-7F72-421F-ADAC-8316CFB47930}" type="parTrans" cxnId="{DD3892C1-59F5-4E12-B056-57BFF1BBB554}">
      <dgm:prSet/>
      <dgm:spPr/>
      <dgm:t>
        <a:bodyPr/>
        <a:lstStyle/>
        <a:p>
          <a:endParaRPr lang="en-US"/>
        </a:p>
      </dgm:t>
    </dgm:pt>
    <dgm:pt modelId="{5FF39C77-253F-4B1F-87CA-AFC09CFA6A93}" type="sibTrans" cxnId="{DD3892C1-59F5-4E12-B056-57BFF1BBB554}">
      <dgm:prSet/>
      <dgm:spPr/>
      <dgm:t>
        <a:bodyPr/>
        <a:lstStyle/>
        <a:p>
          <a:endParaRPr lang="en-US"/>
        </a:p>
      </dgm:t>
    </dgm:pt>
    <dgm:pt modelId="{E1861D57-C82E-4EE2-BC9D-499DF293D4D5}" type="pres">
      <dgm:prSet presAssocID="{81B5DB9A-55C9-4137-A025-645BDD918404}" presName="linearFlow" presStyleCnt="0">
        <dgm:presLayoutVars>
          <dgm:dir/>
          <dgm:resizeHandles val="exact"/>
        </dgm:presLayoutVars>
      </dgm:prSet>
      <dgm:spPr/>
    </dgm:pt>
    <dgm:pt modelId="{463DFF32-DD54-4E95-A511-C13A40385FAB}" type="pres">
      <dgm:prSet presAssocID="{156D9640-B88E-4B03-902B-12F956BBF4AB}" presName="node" presStyleLbl="node1" presStyleIdx="0" presStyleCnt="5">
        <dgm:presLayoutVars>
          <dgm:bulletEnabled val="1"/>
        </dgm:presLayoutVars>
      </dgm:prSet>
      <dgm:spPr/>
    </dgm:pt>
    <dgm:pt modelId="{1B80017F-9472-4465-BF01-39503C0CBCFC}" type="pres">
      <dgm:prSet presAssocID="{33A8B1EB-612A-47F1-B03D-7AB35F25BAEF}" presName="spacerL" presStyleCnt="0"/>
      <dgm:spPr/>
    </dgm:pt>
    <dgm:pt modelId="{94F5780B-1075-4AF7-8DCC-F1ABE9733AA3}" type="pres">
      <dgm:prSet presAssocID="{33A8B1EB-612A-47F1-B03D-7AB35F25BAEF}" presName="sibTrans" presStyleLbl="sibTrans2D1" presStyleIdx="0" presStyleCnt="4"/>
      <dgm:spPr>
        <a:prstGeom prst="mathMinus">
          <a:avLst/>
        </a:prstGeom>
      </dgm:spPr>
    </dgm:pt>
    <dgm:pt modelId="{A5956F69-C6FE-4D17-8DF9-8BE53EB4F35A}" type="pres">
      <dgm:prSet presAssocID="{33A8B1EB-612A-47F1-B03D-7AB35F25BAEF}" presName="spacerR" presStyleCnt="0"/>
      <dgm:spPr/>
    </dgm:pt>
    <dgm:pt modelId="{7771F45E-12F4-4E66-BA6D-0B74B25F1082}" type="pres">
      <dgm:prSet presAssocID="{8E3C5055-9BD0-4FB1-A5BD-BF3E636B8EAE}" presName="node" presStyleLbl="node1" presStyleIdx="1" presStyleCnt="5" custScaleX="105828" custScaleY="101425">
        <dgm:presLayoutVars>
          <dgm:bulletEnabled val="1"/>
        </dgm:presLayoutVars>
      </dgm:prSet>
      <dgm:spPr/>
    </dgm:pt>
    <dgm:pt modelId="{12CEBC24-DDA5-49CE-AEE3-2E182E703C14}" type="pres">
      <dgm:prSet presAssocID="{D2815BB2-FD7D-4D12-B6A1-CCF82B32A2ED}" presName="spacerL" presStyleCnt="0"/>
      <dgm:spPr/>
    </dgm:pt>
    <dgm:pt modelId="{F7398FC1-98F9-4BAA-8230-24CAA37154E6}" type="pres">
      <dgm:prSet presAssocID="{D2815BB2-FD7D-4D12-B6A1-CCF82B32A2ED}" presName="sibTrans" presStyleLbl="sibTrans2D1" presStyleIdx="1" presStyleCnt="4"/>
      <dgm:spPr>
        <a:prstGeom prst="mathMinus">
          <a:avLst/>
        </a:prstGeom>
      </dgm:spPr>
    </dgm:pt>
    <dgm:pt modelId="{2799268E-0D02-4D31-A5F2-92ED8B21841C}" type="pres">
      <dgm:prSet presAssocID="{D2815BB2-FD7D-4D12-B6A1-CCF82B32A2ED}" presName="spacerR" presStyleCnt="0"/>
      <dgm:spPr/>
    </dgm:pt>
    <dgm:pt modelId="{7DF849D0-ACA5-450A-A59F-EE7A8D3FBD04}" type="pres">
      <dgm:prSet presAssocID="{44D84752-9CC5-41CB-BE99-7812BE27A2BB}" presName="node" presStyleLbl="node1" presStyleIdx="2" presStyleCnt="5">
        <dgm:presLayoutVars>
          <dgm:bulletEnabled val="1"/>
        </dgm:presLayoutVars>
      </dgm:prSet>
      <dgm:spPr/>
    </dgm:pt>
    <dgm:pt modelId="{4F137AD6-DCEE-45AB-905A-4A0CAC7DE3B4}" type="pres">
      <dgm:prSet presAssocID="{69399A4F-E0CB-4FEA-8014-1125580BE980}" presName="spacerL" presStyleCnt="0"/>
      <dgm:spPr/>
    </dgm:pt>
    <dgm:pt modelId="{B6FCDE83-0F8D-4B64-8100-6DBC7F38A908}" type="pres">
      <dgm:prSet presAssocID="{69399A4F-E0CB-4FEA-8014-1125580BE980}" presName="sibTrans" presStyleLbl="sibTrans2D1" presStyleIdx="2" presStyleCnt="4"/>
      <dgm:spPr/>
    </dgm:pt>
    <dgm:pt modelId="{E8272B26-AEF0-4AFF-B845-3906401563F2}" type="pres">
      <dgm:prSet presAssocID="{69399A4F-E0CB-4FEA-8014-1125580BE980}" presName="spacerR" presStyleCnt="0"/>
      <dgm:spPr/>
    </dgm:pt>
    <dgm:pt modelId="{CAA68BBF-DC77-466B-AE52-978168A467E2}" type="pres">
      <dgm:prSet presAssocID="{4D17FA92-7A74-47D5-BDFF-2D13CFD26A89}" presName="node" presStyleLbl="node1" presStyleIdx="3" presStyleCnt="5">
        <dgm:presLayoutVars>
          <dgm:bulletEnabled val="1"/>
        </dgm:presLayoutVars>
      </dgm:prSet>
      <dgm:spPr/>
    </dgm:pt>
    <dgm:pt modelId="{A538CEF6-9571-499A-ABC1-CBE549F0DB79}" type="pres">
      <dgm:prSet presAssocID="{21C05880-CFFA-486E-B7E5-87BEEE105681}" presName="spacerL" presStyleCnt="0"/>
      <dgm:spPr/>
    </dgm:pt>
    <dgm:pt modelId="{061403ED-866A-4756-8527-5E0F02960C34}" type="pres">
      <dgm:prSet presAssocID="{21C05880-CFFA-486E-B7E5-87BEEE105681}" presName="sibTrans" presStyleLbl="sibTrans2D1" presStyleIdx="3" presStyleCnt="4"/>
      <dgm:spPr/>
    </dgm:pt>
    <dgm:pt modelId="{B944BE5B-4E6E-466B-893A-1941EDAE4F16}" type="pres">
      <dgm:prSet presAssocID="{21C05880-CFFA-486E-B7E5-87BEEE105681}" presName="spacerR" presStyleCnt="0"/>
      <dgm:spPr/>
    </dgm:pt>
    <dgm:pt modelId="{394C9511-3C82-4754-B679-B6E78A04F3C3}" type="pres">
      <dgm:prSet presAssocID="{0D81165B-2C03-4418-9C9D-01F59B1A3132}" presName="node" presStyleLbl="node1" presStyleIdx="4" presStyleCnt="5">
        <dgm:presLayoutVars>
          <dgm:bulletEnabled val="1"/>
        </dgm:presLayoutVars>
      </dgm:prSet>
      <dgm:spPr/>
    </dgm:pt>
  </dgm:ptLst>
  <dgm:cxnLst>
    <dgm:cxn modelId="{EA268307-FA99-4699-9035-ACF1106AD309}" type="presOf" srcId="{21C05880-CFFA-486E-B7E5-87BEEE105681}" destId="{061403ED-866A-4756-8527-5E0F02960C34}" srcOrd="0" destOrd="0" presId="urn:microsoft.com/office/officeart/2005/8/layout/equation1"/>
    <dgm:cxn modelId="{DA742A22-CBB5-40CB-B8B1-D12444298CBB}" type="presOf" srcId="{0D81165B-2C03-4418-9C9D-01F59B1A3132}" destId="{394C9511-3C82-4754-B679-B6E78A04F3C3}" srcOrd="0" destOrd="0" presId="urn:microsoft.com/office/officeart/2005/8/layout/equation1"/>
    <dgm:cxn modelId="{D5EBB82B-8033-4585-90FD-97BCC8DDF098}" type="presOf" srcId="{81B5DB9A-55C9-4137-A025-645BDD918404}" destId="{E1861D57-C82E-4EE2-BC9D-499DF293D4D5}" srcOrd="0" destOrd="0" presId="urn:microsoft.com/office/officeart/2005/8/layout/equation1"/>
    <dgm:cxn modelId="{C1F2232F-40E7-4331-9E3E-C3A245308242}" type="presOf" srcId="{156D9640-B88E-4B03-902B-12F956BBF4AB}" destId="{463DFF32-DD54-4E95-A511-C13A40385FAB}" srcOrd="0" destOrd="0" presId="urn:microsoft.com/office/officeart/2005/8/layout/equation1"/>
    <dgm:cxn modelId="{7CADD941-73CF-41FB-A852-671D520BAB3F}" type="presOf" srcId="{33A8B1EB-612A-47F1-B03D-7AB35F25BAEF}" destId="{94F5780B-1075-4AF7-8DCC-F1ABE9733AA3}" srcOrd="0" destOrd="0" presId="urn:microsoft.com/office/officeart/2005/8/layout/equation1"/>
    <dgm:cxn modelId="{96444E8B-06C9-4F08-B7F7-39C366D09F79}" type="presOf" srcId="{69399A4F-E0CB-4FEA-8014-1125580BE980}" destId="{B6FCDE83-0F8D-4B64-8100-6DBC7F38A908}" srcOrd="0" destOrd="0" presId="urn:microsoft.com/office/officeart/2005/8/layout/equation1"/>
    <dgm:cxn modelId="{F951438E-5D8B-4850-AA20-D6D775830D85}" type="presOf" srcId="{44D84752-9CC5-41CB-BE99-7812BE27A2BB}" destId="{7DF849D0-ACA5-450A-A59F-EE7A8D3FBD04}" srcOrd="0" destOrd="0" presId="urn:microsoft.com/office/officeart/2005/8/layout/equation1"/>
    <dgm:cxn modelId="{206F8993-A68A-4107-AA42-AD0D7048847B}" type="presOf" srcId="{D2815BB2-FD7D-4D12-B6A1-CCF82B32A2ED}" destId="{F7398FC1-98F9-4BAA-8230-24CAA37154E6}" srcOrd="0" destOrd="0" presId="urn:microsoft.com/office/officeart/2005/8/layout/equation1"/>
    <dgm:cxn modelId="{B5940D9B-7AFF-4C94-9980-DF5E5658352C}" srcId="{81B5DB9A-55C9-4137-A025-645BDD918404}" destId="{4D17FA92-7A74-47D5-BDFF-2D13CFD26A89}" srcOrd="3" destOrd="0" parTransId="{7D819DF0-BA75-442E-A6C8-B49100FAA53C}" sibTransId="{21C05880-CFFA-486E-B7E5-87BEEE105681}"/>
    <dgm:cxn modelId="{4194C6AC-C904-4A79-A635-E040E635FB6A}" type="presOf" srcId="{4D17FA92-7A74-47D5-BDFF-2D13CFD26A89}" destId="{CAA68BBF-DC77-466B-AE52-978168A467E2}" srcOrd="0" destOrd="0" presId="urn:microsoft.com/office/officeart/2005/8/layout/equation1"/>
    <dgm:cxn modelId="{6C08A1B4-0F5B-4DDD-A631-2FB1B0B0FC49}" srcId="{81B5DB9A-55C9-4137-A025-645BDD918404}" destId="{44D84752-9CC5-41CB-BE99-7812BE27A2BB}" srcOrd="2" destOrd="0" parTransId="{DFE233DD-51B5-49EC-94A4-62803E923ABC}" sibTransId="{69399A4F-E0CB-4FEA-8014-1125580BE980}"/>
    <dgm:cxn modelId="{A08D2DBE-3B4E-484E-8E1D-B4759C6D8D3A}" srcId="{81B5DB9A-55C9-4137-A025-645BDD918404}" destId="{8E3C5055-9BD0-4FB1-A5BD-BF3E636B8EAE}" srcOrd="1" destOrd="0" parTransId="{69376B71-DA61-4F89-B40B-5FCA0187A6DD}" sibTransId="{D2815BB2-FD7D-4D12-B6A1-CCF82B32A2ED}"/>
    <dgm:cxn modelId="{DD3892C1-59F5-4E12-B056-57BFF1BBB554}" srcId="{81B5DB9A-55C9-4137-A025-645BDD918404}" destId="{0D81165B-2C03-4418-9C9D-01F59B1A3132}" srcOrd="4" destOrd="0" parTransId="{61336A59-7F72-421F-ADAC-8316CFB47930}" sibTransId="{5FF39C77-253F-4B1F-87CA-AFC09CFA6A93}"/>
    <dgm:cxn modelId="{AD8B17C6-4DBF-4559-8161-3C878A54F015}" srcId="{81B5DB9A-55C9-4137-A025-645BDD918404}" destId="{156D9640-B88E-4B03-902B-12F956BBF4AB}" srcOrd="0" destOrd="0" parTransId="{2CD6DACD-70DA-4B44-9B3F-A0E0ABD569FD}" sibTransId="{33A8B1EB-612A-47F1-B03D-7AB35F25BAEF}"/>
    <dgm:cxn modelId="{1279CBEE-4531-4702-A851-EE46692F70DE}" type="presOf" srcId="{8E3C5055-9BD0-4FB1-A5BD-BF3E636B8EAE}" destId="{7771F45E-12F4-4E66-BA6D-0B74B25F1082}" srcOrd="0" destOrd="0" presId="urn:microsoft.com/office/officeart/2005/8/layout/equation1"/>
    <dgm:cxn modelId="{B55F5F51-0752-42B4-9A41-17418CED3D6F}" type="presParOf" srcId="{E1861D57-C82E-4EE2-BC9D-499DF293D4D5}" destId="{463DFF32-DD54-4E95-A511-C13A40385FAB}" srcOrd="0" destOrd="0" presId="urn:microsoft.com/office/officeart/2005/8/layout/equation1"/>
    <dgm:cxn modelId="{2FAAAE5A-A5F6-45E4-A0B3-DD4F11879AA6}" type="presParOf" srcId="{E1861D57-C82E-4EE2-BC9D-499DF293D4D5}" destId="{1B80017F-9472-4465-BF01-39503C0CBCFC}" srcOrd="1" destOrd="0" presId="urn:microsoft.com/office/officeart/2005/8/layout/equation1"/>
    <dgm:cxn modelId="{CA3A6D2E-82AA-4629-A26C-C38ADCD3426F}" type="presParOf" srcId="{E1861D57-C82E-4EE2-BC9D-499DF293D4D5}" destId="{94F5780B-1075-4AF7-8DCC-F1ABE9733AA3}" srcOrd="2" destOrd="0" presId="urn:microsoft.com/office/officeart/2005/8/layout/equation1"/>
    <dgm:cxn modelId="{D3EC8700-B8B9-4D2C-9FFD-E12ACF49EEFF}" type="presParOf" srcId="{E1861D57-C82E-4EE2-BC9D-499DF293D4D5}" destId="{A5956F69-C6FE-4D17-8DF9-8BE53EB4F35A}" srcOrd="3" destOrd="0" presId="urn:microsoft.com/office/officeart/2005/8/layout/equation1"/>
    <dgm:cxn modelId="{02A34357-F247-4356-90E9-81048DB4BB52}" type="presParOf" srcId="{E1861D57-C82E-4EE2-BC9D-499DF293D4D5}" destId="{7771F45E-12F4-4E66-BA6D-0B74B25F1082}" srcOrd="4" destOrd="0" presId="urn:microsoft.com/office/officeart/2005/8/layout/equation1"/>
    <dgm:cxn modelId="{BFF36B43-3607-4494-9396-59C8C564F071}" type="presParOf" srcId="{E1861D57-C82E-4EE2-BC9D-499DF293D4D5}" destId="{12CEBC24-DDA5-49CE-AEE3-2E182E703C14}" srcOrd="5" destOrd="0" presId="urn:microsoft.com/office/officeart/2005/8/layout/equation1"/>
    <dgm:cxn modelId="{7D471E63-7C05-4F78-ABFF-3C23B411D427}" type="presParOf" srcId="{E1861D57-C82E-4EE2-BC9D-499DF293D4D5}" destId="{F7398FC1-98F9-4BAA-8230-24CAA37154E6}" srcOrd="6" destOrd="0" presId="urn:microsoft.com/office/officeart/2005/8/layout/equation1"/>
    <dgm:cxn modelId="{F4D9288E-E810-4BE1-B8FC-4273DEFE4A88}" type="presParOf" srcId="{E1861D57-C82E-4EE2-BC9D-499DF293D4D5}" destId="{2799268E-0D02-4D31-A5F2-92ED8B21841C}" srcOrd="7" destOrd="0" presId="urn:microsoft.com/office/officeart/2005/8/layout/equation1"/>
    <dgm:cxn modelId="{D805A106-2006-493D-BC5A-BC21F987ED07}" type="presParOf" srcId="{E1861D57-C82E-4EE2-BC9D-499DF293D4D5}" destId="{7DF849D0-ACA5-450A-A59F-EE7A8D3FBD04}" srcOrd="8" destOrd="0" presId="urn:microsoft.com/office/officeart/2005/8/layout/equation1"/>
    <dgm:cxn modelId="{5E6C8676-7DDF-40F4-A047-68527A955474}" type="presParOf" srcId="{E1861D57-C82E-4EE2-BC9D-499DF293D4D5}" destId="{4F137AD6-DCEE-45AB-905A-4A0CAC7DE3B4}" srcOrd="9" destOrd="0" presId="urn:microsoft.com/office/officeart/2005/8/layout/equation1"/>
    <dgm:cxn modelId="{99F87874-B03D-41A8-9F8C-03F5A11B4A84}" type="presParOf" srcId="{E1861D57-C82E-4EE2-BC9D-499DF293D4D5}" destId="{B6FCDE83-0F8D-4B64-8100-6DBC7F38A908}" srcOrd="10" destOrd="0" presId="urn:microsoft.com/office/officeart/2005/8/layout/equation1"/>
    <dgm:cxn modelId="{D44B9730-2DAD-4B5A-AB10-AD9ADFE10A31}" type="presParOf" srcId="{E1861D57-C82E-4EE2-BC9D-499DF293D4D5}" destId="{E8272B26-AEF0-4AFF-B845-3906401563F2}" srcOrd="11" destOrd="0" presId="urn:microsoft.com/office/officeart/2005/8/layout/equation1"/>
    <dgm:cxn modelId="{4B447AC9-1DF1-4F04-9F9D-ED26DACFE6C2}" type="presParOf" srcId="{E1861D57-C82E-4EE2-BC9D-499DF293D4D5}" destId="{CAA68BBF-DC77-466B-AE52-978168A467E2}" srcOrd="12" destOrd="0" presId="urn:microsoft.com/office/officeart/2005/8/layout/equation1"/>
    <dgm:cxn modelId="{5D0365BD-54F7-4BA7-AD05-5D1AA0C1C22D}" type="presParOf" srcId="{E1861D57-C82E-4EE2-BC9D-499DF293D4D5}" destId="{A538CEF6-9571-499A-ABC1-CBE549F0DB79}" srcOrd="13" destOrd="0" presId="urn:microsoft.com/office/officeart/2005/8/layout/equation1"/>
    <dgm:cxn modelId="{BB66D041-DA8F-4628-A9EC-46D3F4B3F677}" type="presParOf" srcId="{E1861D57-C82E-4EE2-BC9D-499DF293D4D5}" destId="{061403ED-866A-4756-8527-5E0F02960C34}" srcOrd="14" destOrd="0" presId="urn:microsoft.com/office/officeart/2005/8/layout/equation1"/>
    <dgm:cxn modelId="{D5B9CBFC-6177-4B86-BC78-FE5802832875}" type="presParOf" srcId="{E1861D57-C82E-4EE2-BC9D-499DF293D4D5}" destId="{B944BE5B-4E6E-466B-893A-1941EDAE4F16}" srcOrd="15" destOrd="0" presId="urn:microsoft.com/office/officeart/2005/8/layout/equation1"/>
    <dgm:cxn modelId="{12556C0A-F392-4726-B258-1D7F7A14DB6D}" type="presParOf" srcId="{E1861D57-C82E-4EE2-BC9D-499DF293D4D5}" destId="{394C9511-3C82-4754-B679-B6E78A04F3C3}" srcOrd="16"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B5DB9A-55C9-4137-A025-645BDD918404}" type="doc">
      <dgm:prSet loTypeId="urn:microsoft.com/office/officeart/2005/8/layout/equation1" loCatId="process" qsTypeId="urn:microsoft.com/office/officeart/2005/8/quickstyle/simple1" qsCatId="simple" csTypeId="urn:microsoft.com/office/officeart/2005/8/colors/accent1_2" csCatId="accent1" phldr="1"/>
      <dgm:spPr/>
    </dgm:pt>
    <dgm:pt modelId="{156D9640-B88E-4B03-902B-12F956BBF4AB}">
      <dgm:prSet phldrT="[Text]"/>
      <dgm:spPr/>
      <dgm:t>
        <a:bodyPr/>
        <a:lstStyle/>
        <a:p>
          <a:r>
            <a:rPr lang="en-US"/>
            <a:t>Attempted Units</a:t>
          </a:r>
        </a:p>
      </dgm:t>
    </dgm:pt>
    <dgm:pt modelId="{2CD6DACD-70DA-4B44-9B3F-A0E0ABD569FD}" type="parTrans" cxnId="{AD8B17C6-4DBF-4559-8161-3C878A54F015}">
      <dgm:prSet/>
      <dgm:spPr/>
      <dgm:t>
        <a:bodyPr/>
        <a:lstStyle/>
        <a:p>
          <a:endParaRPr lang="en-US"/>
        </a:p>
      </dgm:t>
    </dgm:pt>
    <dgm:pt modelId="{33A8B1EB-612A-47F1-B03D-7AB35F25BAEF}" type="sibTrans" cxnId="{AD8B17C6-4DBF-4559-8161-3C878A54F015}">
      <dgm:prSet/>
      <dgm:spPr/>
      <dgm:t>
        <a:bodyPr/>
        <a:lstStyle/>
        <a:p>
          <a:endParaRPr lang="en-US"/>
        </a:p>
      </dgm:t>
    </dgm:pt>
    <dgm:pt modelId="{8E3C5055-9BD0-4FB1-A5BD-BF3E636B8EAE}">
      <dgm:prSet phldrT="[Text]"/>
      <dgm:spPr/>
      <dgm:t>
        <a:bodyPr/>
        <a:lstStyle/>
        <a:p>
          <a:r>
            <a:rPr lang="en-US" dirty="0"/>
            <a:t>Attempted ESL Units to Exclude*</a:t>
          </a:r>
        </a:p>
      </dgm:t>
    </dgm:pt>
    <dgm:pt modelId="{69376B71-DA61-4F89-B40B-5FCA0187A6DD}" type="parTrans" cxnId="{A08D2DBE-3B4E-484E-8E1D-B4759C6D8D3A}">
      <dgm:prSet/>
      <dgm:spPr/>
      <dgm:t>
        <a:bodyPr/>
        <a:lstStyle/>
        <a:p>
          <a:endParaRPr lang="en-US"/>
        </a:p>
      </dgm:t>
    </dgm:pt>
    <dgm:pt modelId="{D2815BB2-FD7D-4D12-B6A1-CCF82B32A2ED}" type="sibTrans" cxnId="{A08D2DBE-3B4E-484E-8E1D-B4759C6D8D3A}">
      <dgm:prSet/>
      <dgm:spPr/>
      <dgm:t>
        <a:bodyPr/>
        <a:lstStyle/>
        <a:p>
          <a:endParaRPr lang="en-US"/>
        </a:p>
      </dgm:t>
    </dgm:pt>
    <dgm:pt modelId="{44D84752-9CC5-41CB-BE99-7812BE27A2BB}">
      <dgm:prSet phldrT="[Text]"/>
      <dgm:spPr/>
      <dgm:t>
        <a:bodyPr/>
        <a:lstStyle/>
        <a:p>
          <a:r>
            <a:rPr lang="en-US" dirty="0"/>
            <a:t>Attempted Remedial Units to Exclude*</a:t>
          </a:r>
        </a:p>
      </dgm:t>
    </dgm:pt>
    <dgm:pt modelId="{DFE233DD-51B5-49EC-94A4-62803E923ABC}" type="parTrans" cxnId="{6C08A1B4-0F5B-4DDD-A631-2FB1B0B0FC49}">
      <dgm:prSet/>
      <dgm:spPr/>
      <dgm:t>
        <a:bodyPr/>
        <a:lstStyle/>
        <a:p>
          <a:endParaRPr lang="en-US"/>
        </a:p>
      </dgm:t>
    </dgm:pt>
    <dgm:pt modelId="{69399A4F-E0CB-4FEA-8014-1125580BE980}" type="sibTrans" cxnId="{6C08A1B4-0F5B-4DDD-A631-2FB1B0B0FC49}">
      <dgm:prSet/>
      <dgm:spPr/>
      <dgm:t>
        <a:bodyPr/>
        <a:lstStyle/>
        <a:p>
          <a:endParaRPr lang="en-US"/>
        </a:p>
      </dgm:t>
    </dgm:pt>
    <dgm:pt modelId="{4D17FA92-7A74-47D5-BDFF-2D13CFD26A89}">
      <dgm:prSet phldrT="[Text]"/>
      <dgm:spPr/>
      <dgm:t>
        <a:bodyPr/>
        <a:lstStyle/>
        <a:p>
          <a:r>
            <a:rPr lang="en-US" dirty="0"/>
            <a:t>Transfer Units</a:t>
          </a:r>
        </a:p>
      </dgm:t>
    </dgm:pt>
    <dgm:pt modelId="{7D819DF0-BA75-442E-A6C8-B49100FAA53C}" type="parTrans" cxnId="{B5940D9B-7AFF-4C94-9980-DF5E5658352C}">
      <dgm:prSet/>
      <dgm:spPr/>
      <dgm:t>
        <a:bodyPr/>
        <a:lstStyle/>
        <a:p>
          <a:endParaRPr lang="en-US"/>
        </a:p>
      </dgm:t>
    </dgm:pt>
    <dgm:pt modelId="{21C05880-CFFA-486E-B7E5-87BEEE105681}" type="sibTrans" cxnId="{B5940D9B-7AFF-4C94-9980-DF5E5658352C}">
      <dgm:prSet/>
      <dgm:spPr/>
      <dgm:t>
        <a:bodyPr/>
        <a:lstStyle/>
        <a:p>
          <a:endParaRPr lang="en-US"/>
        </a:p>
      </dgm:t>
    </dgm:pt>
    <dgm:pt modelId="{0D81165B-2C03-4418-9C9D-01F59B1A3132}">
      <dgm:prSet phldrT="[Text]"/>
      <dgm:spPr/>
      <dgm:t>
        <a:bodyPr/>
        <a:lstStyle/>
        <a:p>
          <a:r>
            <a:rPr lang="en-US"/>
            <a:t>Maximum Attempted Units</a:t>
          </a:r>
        </a:p>
      </dgm:t>
    </dgm:pt>
    <dgm:pt modelId="{61336A59-7F72-421F-ADAC-8316CFB47930}" type="parTrans" cxnId="{DD3892C1-59F5-4E12-B056-57BFF1BBB554}">
      <dgm:prSet/>
      <dgm:spPr/>
      <dgm:t>
        <a:bodyPr/>
        <a:lstStyle/>
        <a:p>
          <a:endParaRPr lang="en-US"/>
        </a:p>
      </dgm:t>
    </dgm:pt>
    <dgm:pt modelId="{5FF39C77-253F-4B1F-87CA-AFC09CFA6A93}" type="sibTrans" cxnId="{DD3892C1-59F5-4E12-B056-57BFF1BBB554}">
      <dgm:prSet/>
      <dgm:spPr/>
      <dgm:t>
        <a:bodyPr/>
        <a:lstStyle/>
        <a:p>
          <a:endParaRPr lang="en-US"/>
        </a:p>
      </dgm:t>
    </dgm:pt>
    <dgm:pt modelId="{E1861D57-C82E-4EE2-BC9D-499DF293D4D5}" type="pres">
      <dgm:prSet presAssocID="{81B5DB9A-55C9-4137-A025-645BDD918404}" presName="linearFlow" presStyleCnt="0">
        <dgm:presLayoutVars>
          <dgm:dir/>
          <dgm:resizeHandles val="exact"/>
        </dgm:presLayoutVars>
      </dgm:prSet>
      <dgm:spPr/>
    </dgm:pt>
    <dgm:pt modelId="{463DFF32-DD54-4E95-A511-C13A40385FAB}" type="pres">
      <dgm:prSet presAssocID="{156D9640-B88E-4B03-902B-12F956BBF4AB}" presName="node" presStyleLbl="node1" presStyleIdx="0" presStyleCnt="5">
        <dgm:presLayoutVars>
          <dgm:bulletEnabled val="1"/>
        </dgm:presLayoutVars>
      </dgm:prSet>
      <dgm:spPr/>
    </dgm:pt>
    <dgm:pt modelId="{1B80017F-9472-4465-BF01-39503C0CBCFC}" type="pres">
      <dgm:prSet presAssocID="{33A8B1EB-612A-47F1-B03D-7AB35F25BAEF}" presName="spacerL" presStyleCnt="0"/>
      <dgm:spPr/>
    </dgm:pt>
    <dgm:pt modelId="{94F5780B-1075-4AF7-8DCC-F1ABE9733AA3}" type="pres">
      <dgm:prSet presAssocID="{33A8B1EB-612A-47F1-B03D-7AB35F25BAEF}" presName="sibTrans" presStyleLbl="sibTrans2D1" presStyleIdx="0" presStyleCnt="4"/>
      <dgm:spPr>
        <a:prstGeom prst="mathMinus">
          <a:avLst/>
        </a:prstGeom>
      </dgm:spPr>
    </dgm:pt>
    <dgm:pt modelId="{A5956F69-C6FE-4D17-8DF9-8BE53EB4F35A}" type="pres">
      <dgm:prSet presAssocID="{33A8B1EB-612A-47F1-B03D-7AB35F25BAEF}" presName="spacerR" presStyleCnt="0"/>
      <dgm:spPr/>
    </dgm:pt>
    <dgm:pt modelId="{7771F45E-12F4-4E66-BA6D-0B74B25F1082}" type="pres">
      <dgm:prSet presAssocID="{8E3C5055-9BD0-4FB1-A5BD-BF3E636B8EAE}" presName="node" presStyleLbl="node1" presStyleIdx="1" presStyleCnt="5">
        <dgm:presLayoutVars>
          <dgm:bulletEnabled val="1"/>
        </dgm:presLayoutVars>
      </dgm:prSet>
      <dgm:spPr/>
    </dgm:pt>
    <dgm:pt modelId="{12CEBC24-DDA5-49CE-AEE3-2E182E703C14}" type="pres">
      <dgm:prSet presAssocID="{D2815BB2-FD7D-4D12-B6A1-CCF82B32A2ED}" presName="spacerL" presStyleCnt="0"/>
      <dgm:spPr/>
    </dgm:pt>
    <dgm:pt modelId="{F7398FC1-98F9-4BAA-8230-24CAA37154E6}" type="pres">
      <dgm:prSet presAssocID="{D2815BB2-FD7D-4D12-B6A1-CCF82B32A2ED}" presName="sibTrans" presStyleLbl="sibTrans2D1" presStyleIdx="1" presStyleCnt="4"/>
      <dgm:spPr>
        <a:prstGeom prst="mathMinus">
          <a:avLst/>
        </a:prstGeom>
      </dgm:spPr>
    </dgm:pt>
    <dgm:pt modelId="{2799268E-0D02-4D31-A5F2-92ED8B21841C}" type="pres">
      <dgm:prSet presAssocID="{D2815BB2-FD7D-4D12-B6A1-CCF82B32A2ED}" presName="spacerR" presStyleCnt="0"/>
      <dgm:spPr/>
    </dgm:pt>
    <dgm:pt modelId="{7DF849D0-ACA5-450A-A59F-EE7A8D3FBD04}" type="pres">
      <dgm:prSet presAssocID="{44D84752-9CC5-41CB-BE99-7812BE27A2BB}" presName="node" presStyleLbl="node1" presStyleIdx="2" presStyleCnt="5">
        <dgm:presLayoutVars>
          <dgm:bulletEnabled val="1"/>
        </dgm:presLayoutVars>
      </dgm:prSet>
      <dgm:spPr/>
    </dgm:pt>
    <dgm:pt modelId="{4F137AD6-DCEE-45AB-905A-4A0CAC7DE3B4}" type="pres">
      <dgm:prSet presAssocID="{69399A4F-E0CB-4FEA-8014-1125580BE980}" presName="spacerL" presStyleCnt="0"/>
      <dgm:spPr/>
    </dgm:pt>
    <dgm:pt modelId="{B6FCDE83-0F8D-4B64-8100-6DBC7F38A908}" type="pres">
      <dgm:prSet presAssocID="{69399A4F-E0CB-4FEA-8014-1125580BE980}" presName="sibTrans" presStyleLbl="sibTrans2D1" presStyleIdx="2" presStyleCnt="4"/>
      <dgm:spPr>
        <a:prstGeom prst="mathPlus">
          <a:avLst/>
        </a:prstGeom>
      </dgm:spPr>
    </dgm:pt>
    <dgm:pt modelId="{E8272B26-AEF0-4AFF-B845-3906401563F2}" type="pres">
      <dgm:prSet presAssocID="{69399A4F-E0CB-4FEA-8014-1125580BE980}" presName="spacerR" presStyleCnt="0"/>
      <dgm:spPr/>
    </dgm:pt>
    <dgm:pt modelId="{CAA68BBF-DC77-466B-AE52-978168A467E2}" type="pres">
      <dgm:prSet presAssocID="{4D17FA92-7A74-47D5-BDFF-2D13CFD26A89}" presName="node" presStyleLbl="node1" presStyleIdx="3" presStyleCnt="5">
        <dgm:presLayoutVars>
          <dgm:bulletEnabled val="1"/>
        </dgm:presLayoutVars>
      </dgm:prSet>
      <dgm:spPr/>
    </dgm:pt>
    <dgm:pt modelId="{A538CEF6-9571-499A-ABC1-CBE549F0DB79}" type="pres">
      <dgm:prSet presAssocID="{21C05880-CFFA-486E-B7E5-87BEEE105681}" presName="spacerL" presStyleCnt="0"/>
      <dgm:spPr/>
    </dgm:pt>
    <dgm:pt modelId="{061403ED-866A-4756-8527-5E0F02960C34}" type="pres">
      <dgm:prSet presAssocID="{21C05880-CFFA-486E-B7E5-87BEEE105681}" presName="sibTrans" presStyleLbl="sibTrans2D1" presStyleIdx="3" presStyleCnt="4"/>
      <dgm:spPr/>
    </dgm:pt>
    <dgm:pt modelId="{B944BE5B-4E6E-466B-893A-1941EDAE4F16}" type="pres">
      <dgm:prSet presAssocID="{21C05880-CFFA-486E-B7E5-87BEEE105681}" presName="spacerR" presStyleCnt="0"/>
      <dgm:spPr/>
    </dgm:pt>
    <dgm:pt modelId="{394C9511-3C82-4754-B679-B6E78A04F3C3}" type="pres">
      <dgm:prSet presAssocID="{0D81165B-2C03-4418-9C9D-01F59B1A3132}" presName="node" presStyleLbl="node1" presStyleIdx="4" presStyleCnt="5">
        <dgm:presLayoutVars>
          <dgm:bulletEnabled val="1"/>
        </dgm:presLayoutVars>
      </dgm:prSet>
      <dgm:spPr/>
    </dgm:pt>
  </dgm:ptLst>
  <dgm:cxnLst>
    <dgm:cxn modelId="{EA268307-FA99-4699-9035-ACF1106AD309}" type="presOf" srcId="{21C05880-CFFA-486E-B7E5-87BEEE105681}" destId="{061403ED-866A-4756-8527-5E0F02960C34}" srcOrd="0" destOrd="0" presId="urn:microsoft.com/office/officeart/2005/8/layout/equation1"/>
    <dgm:cxn modelId="{DA742A22-CBB5-40CB-B8B1-D12444298CBB}" type="presOf" srcId="{0D81165B-2C03-4418-9C9D-01F59B1A3132}" destId="{394C9511-3C82-4754-B679-B6E78A04F3C3}" srcOrd="0" destOrd="0" presId="urn:microsoft.com/office/officeart/2005/8/layout/equation1"/>
    <dgm:cxn modelId="{D5EBB82B-8033-4585-90FD-97BCC8DDF098}" type="presOf" srcId="{81B5DB9A-55C9-4137-A025-645BDD918404}" destId="{E1861D57-C82E-4EE2-BC9D-499DF293D4D5}" srcOrd="0" destOrd="0" presId="urn:microsoft.com/office/officeart/2005/8/layout/equation1"/>
    <dgm:cxn modelId="{C1F2232F-40E7-4331-9E3E-C3A245308242}" type="presOf" srcId="{156D9640-B88E-4B03-902B-12F956BBF4AB}" destId="{463DFF32-DD54-4E95-A511-C13A40385FAB}" srcOrd="0" destOrd="0" presId="urn:microsoft.com/office/officeart/2005/8/layout/equation1"/>
    <dgm:cxn modelId="{7CADD941-73CF-41FB-A852-671D520BAB3F}" type="presOf" srcId="{33A8B1EB-612A-47F1-B03D-7AB35F25BAEF}" destId="{94F5780B-1075-4AF7-8DCC-F1ABE9733AA3}" srcOrd="0" destOrd="0" presId="urn:microsoft.com/office/officeart/2005/8/layout/equation1"/>
    <dgm:cxn modelId="{96444E8B-06C9-4F08-B7F7-39C366D09F79}" type="presOf" srcId="{69399A4F-E0CB-4FEA-8014-1125580BE980}" destId="{B6FCDE83-0F8D-4B64-8100-6DBC7F38A908}" srcOrd="0" destOrd="0" presId="urn:microsoft.com/office/officeart/2005/8/layout/equation1"/>
    <dgm:cxn modelId="{F951438E-5D8B-4850-AA20-D6D775830D85}" type="presOf" srcId="{44D84752-9CC5-41CB-BE99-7812BE27A2BB}" destId="{7DF849D0-ACA5-450A-A59F-EE7A8D3FBD04}" srcOrd="0" destOrd="0" presId="urn:microsoft.com/office/officeart/2005/8/layout/equation1"/>
    <dgm:cxn modelId="{206F8993-A68A-4107-AA42-AD0D7048847B}" type="presOf" srcId="{D2815BB2-FD7D-4D12-B6A1-CCF82B32A2ED}" destId="{F7398FC1-98F9-4BAA-8230-24CAA37154E6}" srcOrd="0" destOrd="0" presId="urn:microsoft.com/office/officeart/2005/8/layout/equation1"/>
    <dgm:cxn modelId="{B5940D9B-7AFF-4C94-9980-DF5E5658352C}" srcId="{81B5DB9A-55C9-4137-A025-645BDD918404}" destId="{4D17FA92-7A74-47D5-BDFF-2D13CFD26A89}" srcOrd="3" destOrd="0" parTransId="{7D819DF0-BA75-442E-A6C8-B49100FAA53C}" sibTransId="{21C05880-CFFA-486E-B7E5-87BEEE105681}"/>
    <dgm:cxn modelId="{4194C6AC-C904-4A79-A635-E040E635FB6A}" type="presOf" srcId="{4D17FA92-7A74-47D5-BDFF-2D13CFD26A89}" destId="{CAA68BBF-DC77-466B-AE52-978168A467E2}" srcOrd="0" destOrd="0" presId="urn:microsoft.com/office/officeart/2005/8/layout/equation1"/>
    <dgm:cxn modelId="{6C08A1B4-0F5B-4DDD-A631-2FB1B0B0FC49}" srcId="{81B5DB9A-55C9-4137-A025-645BDD918404}" destId="{44D84752-9CC5-41CB-BE99-7812BE27A2BB}" srcOrd="2" destOrd="0" parTransId="{DFE233DD-51B5-49EC-94A4-62803E923ABC}" sibTransId="{69399A4F-E0CB-4FEA-8014-1125580BE980}"/>
    <dgm:cxn modelId="{A08D2DBE-3B4E-484E-8E1D-B4759C6D8D3A}" srcId="{81B5DB9A-55C9-4137-A025-645BDD918404}" destId="{8E3C5055-9BD0-4FB1-A5BD-BF3E636B8EAE}" srcOrd="1" destOrd="0" parTransId="{69376B71-DA61-4F89-B40B-5FCA0187A6DD}" sibTransId="{D2815BB2-FD7D-4D12-B6A1-CCF82B32A2ED}"/>
    <dgm:cxn modelId="{DD3892C1-59F5-4E12-B056-57BFF1BBB554}" srcId="{81B5DB9A-55C9-4137-A025-645BDD918404}" destId="{0D81165B-2C03-4418-9C9D-01F59B1A3132}" srcOrd="4" destOrd="0" parTransId="{61336A59-7F72-421F-ADAC-8316CFB47930}" sibTransId="{5FF39C77-253F-4B1F-87CA-AFC09CFA6A93}"/>
    <dgm:cxn modelId="{AD8B17C6-4DBF-4559-8161-3C878A54F015}" srcId="{81B5DB9A-55C9-4137-A025-645BDD918404}" destId="{156D9640-B88E-4B03-902B-12F956BBF4AB}" srcOrd="0" destOrd="0" parTransId="{2CD6DACD-70DA-4B44-9B3F-A0E0ABD569FD}" sibTransId="{33A8B1EB-612A-47F1-B03D-7AB35F25BAEF}"/>
    <dgm:cxn modelId="{1279CBEE-4531-4702-A851-EE46692F70DE}" type="presOf" srcId="{8E3C5055-9BD0-4FB1-A5BD-BF3E636B8EAE}" destId="{7771F45E-12F4-4E66-BA6D-0B74B25F1082}" srcOrd="0" destOrd="0" presId="urn:microsoft.com/office/officeart/2005/8/layout/equation1"/>
    <dgm:cxn modelId="{B55F5F51-0752-42B4-9A41-17418CED3D6F}" type="presParOf" srcId="{E1861D57-C82E-4EE2-BC9D-499DF293D4D5}" destId="{463DFF32-DD54-4E95-A511-C13A40385FAB}" srcOrd="0" destOrd="0" presId="urn:microsoft.com/office/officeart/2005/8/layout/equation1"/>
    <dgm:cxn modelId="{2FAAAE5A-A5F6-45E4-A0B3-DD4F11879AA6}" type="presParOf" srcId="{E1861D57-C82E-4EE2-BC9D-499DF293D4D5}" destId="{1B80017F-9472-4465-BF01-39503C0CBCFC}" srcOrd="1" destOrd="0" presId="urn:microsoft.com/office/officeart/2005/8/layout/equation1"/>
    <dgm:cxn modelId="{CA3A6D2E-82AA-4629-A26C-C38ADCD3426F}" type="presParOf" srcId="{E1861D57-C82E-4EE2-BC9D-499DF293D4D5}" destId="{94F5780B-1075-4AF7-8DCC-F1ABE9733AA3}" srcOrd="2" destOrd="0" presId="urn:microsoft.com/office/officeart/2005/8/layout/equation1"/>
    <dgm:cxn modelId="{D3EC8700-B8B9-4D2C-9FFD-E12ACF49EEFF}" type="presParOf" srcId="{E1861D57-C82E-4EE2-BC9D-499DF293D4D5}" destId="{A5956F69-C6FE-4D17-8DF9-8BE53EB4F35A}" srcOrd="3" destOrd="0" presId="urn:microsoft.com/office/officeart/2005/8/layout/equation1"/>
    <dgm:cxn modelId="{02A34357-F247-4356-90E9-81048DB4BB52}" type="presParOf" srcId="{E1861D57-C82E-4EE2-BC9D-499DF293D4D5}" destId="{7771F45E-12F4-4E66-BA6D-0B74B25F1082}" srcOrd="4" destOrd="0" presId="urn:microsoft.com/office/officeart/2005/8/layout/equation1"/>
    <dgm:cxn modelId="{BFF36B43-3607-4494-9396-59C8C564F071}" type="presParOf" srcId="{E1861D57-C82E-4EE2-BC9D-499DF293D4D5}" destId="{12CEBC24-DDA5-49CE-AEE3-2E182E703C14}" srcOrd="5" destOrd="0" presId="urn:microsoft.com/office/officeart/2005/8/layout/equation1"/>
    <dgm:cxn modelId="{7D471E63-7C05-4F78-ABFF-3C23B411D427}" type="presParOf" srcId="{E1861D57-C82E-4EE2-BC9D-499DF293D4D5}" destId="{F7398FC1-98F9-4BAA-8230-24CAA37154E6}" srcOrd="6" destOrd="0" presId="urn:microsoft.com/office/officeart/2005/8/layout/equation1"/>
    <dgm:cxn modelId="{F4D9288E-E810-4BE1-B8FC-4273DEFE4A88}" type="presParOf" srcId="{E1861D57-C82E-4EE2-BC9D-499DF293D4D5}" destId="{2799268E-0D02-4D31-A5F2-92ED8B21841C}" srcOrd="7" destOrd="0" presId="urn:microsoft.com/office/officeart/2005/8/layout/equation1"/>
    <dgm:cxn modelId="{D805A106-2006-493D-BC5A-BC21F987ED07}" type="presParOf" srcId="{E1861D57-C82E-4EE2-BC9D-499DF293D4D5}" destId="{7DF849D0-ACA5-450A-A59F-EE7A8D3FBD04}" srcOrd="8" destOrd="0" presId="urn:microsoft.com/office/officeart/2005/8/layout/equation1"/>
    <dgm:cxn modelId="{5E6C8676-7DDF-40F4-A047-68527A955474}" type="presParOf" srcId="{E1861D57-C82E-4EE2-BC9D-499DF293D4D5}" destId="{4F137AD6-DCEE-45AB-905A-4A0CAC7DE3B4}" srcOrd="9" destOrd="0" presId="urn:microsoft.com/office/officeart/2005/8/layout/equation1"/>
    <dgm:cxn modelId="{99F87874-B03D-41A8-9F8C-03F5A11B4A84}" type="presParOf" srcId="{E1861D57-C82E-4EE2-BC9D-499DF293D4D5}" destId="{B6FCDE83-0F8D-4B64-8100-6DBC7F38A908}" srcOrd="10" destOrd="0" presId="urn:microsoft.com/office/officeart/2005/8/layout/equation1"/>
    <dgm:cxn modelId="{D44B9730-2DAD-4B5A-AB10-AD9ADFE10A31}" type="presParOf" srcId="{E1861D57-C82E-4EE2-BC9D-499DF293D4D5}" destId="{E8272B26-AEF0-4AFF-B845-3906401563F2}" srcOrd="11" destOrd="0" presId="urn:microsoft.com/office/officeart/2005/8/layout/equation1"/>
    <dgm:cxn modelId="{4B447AC9-1DF1-4F04-9F9D-ED26DACFE6C2}" type="presParOf" srcId="{E1861D57-C82E-4EE2-BC9D-499DF293D4D5}" destId="{CAA68BBF-DC77-466B-AE52-978168A467E2}" srcOrd="12" destOrd="0" presId="urn:microsoft.com/office/officeart/2005/8/layout/equation1"/>
    <dgm:cxn modelId="{5D0365BD-54F7-4BA7-AD05-5D1AA0C1C22D}" type="presParOf" srcId="{E1861D57-C82E-4EE2-BC9D-499DF293D4D5}" destId="{A538CEF6-9571-499A-ABC1-CBE549F0DB79}" srcOrd="13" destOrd="0" presId="urn:microsoft.com/office/officeart/2005/8/layout/equation1"/>
    <dgm:cxn modelId="{BB66D041-DA8F-4628-A9EC-46D3F4B3F677}" type="presParOf" srcId="{E1861D57-C82E-4EE2-BC9D-499DF293D4D5}" destId="{061403ED-866A-4756-8527-5E0F02960C34}" srcOrd="14" destOrd="0" presId="urn:microsoft.com/office/officeart/2005/8/layout/equation1"/>
    <dgm:cxn modelId="{D5B9CBFC-6177-4B86-BC78-FE5802832875}" type="presParOf" srcId="{E1861D57-C82E-4EE2-BC9D-499DF293D4D5}" destId="{B944BE5B-4E6E-466B-893A-1941EDAE4F16}" srcOrd="15" destOrd="0" presId="urn:microsoft.com/office/officeart/2005/8/layout/equation1"/>
    <dgm:cxn modelId="{12556C0A-F392-4726-B258-1D7F7A14DB6D}" type="presParOf" srcId="{E1861D57-C82E-4EE2-BC9D-499DF293D4D5}" destId="{394C9511-3C82-4754-B679-B6E78A04F3C3}" srcOrd="16"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DFF32-DD54-4E95-A511-C13A40385FAB}">
      <dsp:nvSpPr>
        <dsp:cNvPr id="0" name=""/>
        <dsp:cNvSpPr/>
      </dsp:nvSpPr>
      <dsp:spPr>
        <a:xfrm>
          <a:off x="2539" y="543187"/>
          <a:ext cx="1454201" cy="14542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Attempted Units</a:t>
          </a:r>
        </a:p>
      </dsp:txBody>
      <dsp:txXfrm>
        <a:off x="215502" y="756150"/>
        <a:ext cx="1028275" cy="1028275"/>
      </dsp:txXfrm>
    </dsp:sp>
    <dsp:sp modelId="{94F5780B-1075-4AF7-8DCC-F1ABE9733AA3}">
      <dsp:nvSpPr>
        <dsp:cNvPr id="0" name=""/>
        <dsp:cNvSpPr/>
      </dsp:nvSpPr>
      <dsp:spPr>
        <a:xfrm>
          <a:off x="1574822" y="848569"/>
          <a:ext cx="843437" cy="843437"/>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686620" y="1171099"/>
        <a:ext cx="619841" cy="198377"/>
      </dsp:txXfrm>
    </dsp:sp>
    <dsp:sp modelId="{7771F45E-12F4-4E66-BA6D-0B74B25F1082}">
      <dsp:nvSpPr>
        <dsp:cNvPr id="0" name=""/>
        <dsp:cNvSpPr/>
      </dsp:nvSpPr>
      <dsp:spPr>
        <a:xfrm>
          <a:off x="2536340" y="532825"/>
          <a:ext cx="1538952" cy="14749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Attempted ESL Units to Exclude*</a:t>
          </a:r>
        </a:p>
      </dsp:txBody>
      <dsp:txXfrm>
        <a:off x="2761714" y="748823"/>
        <a:ext cx="1088204" cy="1042928"/>
      </dsp:txXfrm>
    </dsp:sp>
    <dsp:sp modelId="{F7398FC1-98F9-4BAA-8230-24CAA37154E6}">
      <dsp:nvSpPr>
        <dsp:cNvPr id="0" name=""/>
        <dsp:cNvSpPr/>
      </dsp:nvSpPr>
      <dsp:spPr>
        <a:xfrm>
          <a:off x="4193375" y="848569"/>
          <a:ext cx="843437" cy="843437"/>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305173" y="1171099"/>
        <a:ext cx="619841" cy="198377"/>
      </dsp:txXfrm>
    </dsp:sp>
    <dsp:sp modelId="{7DF849D0-ACA5-450A-A59F-EE7A8D3FBD04}">
      <dsp:nvSpPr>
        <dsp:cNvPr id="0" name=""/>
        <dsp:cNvSpPr/>
      </dsp:nvSpPr>
      <dsp:spPr>
        <a:xfrm>
          <a:off x="5154893" y="543187"/>
          <a:ext cx="1454201" cy="14542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Attempted Remedial Units to Exclude*</a:t>
          </a:r>
        </a:p>
      </dsp:txBody>
      <dsp:txXfrm>
        <a:off x="5367856" y="756150"/>
        <a:ext cx="1028275" cy="1028275"/>
      </dsp:txXfrm>
    </dsp:sp>
    <dsp:sp modelId="{B6FCDE83-0F8D-4B64-8100-6DBC7F38A908}">
      <dsp:nvSpPr>
        <dsp:cNvPr id="0" name=""/>
        <dsp:cNvSpPr/>
      </dsp:nvSpPr>
      <dsp:spPr>
        <a:xfrm>
          <a:off x="6727176" y="848569"/>
          <a:ext cx="843437" cy="843437"/>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838974" y="1171099"/>
        <a:ext cx="619841" cy="198377"/>
      </dsp:txXfrm>
    </dsp:sp>
    <dsp:sp modelId="{CAA68BBF-DC77-466B-AE52-978168A467E2}">
      <dsp:nvSpPr>
        <dsp:cNvPr id="0" name=""/>
        <dsp:cNvSpPr/>
      </dsp:nvSpPr>
      <dsp:spPr>
        <a:xfrm>
          <a:off x="7688695" y="543187"/>
          <a:ext cx="1454201" cy="14542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Transfer Units**</a:t>
          </a:r>
        </a:p>
      </dsp:txBody>
      <dsp:txXfrm>
        <a:off x="7901658" y="756150"/>
        <a:ext cx="1028275" cy="1028275"/>
      </dsp:txXfrm>
    </dsp:sp>
    <dsp:sp modelId="{061403ED-866A-4756-8527-5E0F02960C34}">
      <dsp:nvSpPr>
        <dsp:cNvPr id="0" name=""/>
        <dsp:cNvSpPr/>
      </dsp:nvSpPr>
      <dsp:spPr>
        <a:xfrm>
          <a:off x="9260978" y="848569"/>
          <a:ext cx="843437" cy="843437"/>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9372776" y="1022317"/>
        <a:ext cx="619841" cy="495941"/>
      </dsp:txXfrm>
    </dsp:sp>
    <dsp:sp modelId="{394C9511-3C82-4754-B679-B6E78A04F3C3}">
      <dsp:nvSpPr>
        <dsp:cNvPr id="0" name=""/>
        <dsp:cNvSpPr/>
      </dsp:nvSpPr>
      <dsp:spPr>
        <a:xfrm>
          <a:off x="10222496" y="543187"/>
          <a:ext cx="1454201" cy="145420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Maximum Attempted Units</a:t>
          </a:r>
        </a:p>
      </dsp:txBody>
      <dsp:txXfrm>
        <a:off x="10435459" y="756150"/>
        <a:ext cx="1028275" cy="10282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DFF32-DD54-4E95-A511-C13A40385FAB}">
      <dsp:nvSpPr>
        <dsp:cNvPr id="0" name=""/>
        <dsp:cNvSpPr/>
      </dsp:nvSpPr>
      <dsp:spPr>
        <a:xfrm>
          <a:off x="10828" y="380395"/>
          <a:ext cx="1462756" cy="14627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Attempted Units</a:t>
          </a:r>
        </a:p>
      </dsp:txBody>
      <dsp:txXfrm>
        <a:off x="225044" y="594611"/>
        <a:ext cx="1034324" cy="1034324"/>
      </dsp:txXfrm>
    </dsp:sp>
    <dsp:sp modelId="{94F5780B-1075-4AF7-8DCC-F1ABE9733AA3}">
      <dsp:nvSpPr>
        <dsp:cNvPr id="0" name=""/>
        <dsp:cNvSpPr/>
      </dsp:nvSpPr>
      <dsp:spPr>
        <a:xfrm>
          <a:off x="1592360" y="687574"/>
          <a:ext cx="848398" cy="848398"/>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704815" y="1012001"/>
        <a:ext cx="623488" cy="199544"/>
      </dsp:txXfrm>
    </dsp:sp>
    <dsp:sp modelId="{7771F45E-12F4-4E66-BA6D-0B74B25F1082}">
      <dsp:nvSpPr>
        <dsp:cNvPr id="0" name=""/>
        <dsp:cNvSpPr/>
      </dsp:nvSpPr>
      <dsp:spPr>
        <a:xfrm>
          <a:off x="2559534" y="380395"/>
          <a:ext cx="1462756" cy="14627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Attempted ESL Units to Exclude*</a:t>
          </a:r>
        </a:p>
      </dsp:txBody>
      <dsp:txXfrm>
        <a:off x="2773750" y="594611"/>
        <a:ext cx="1034324" cy="1034324"/>
      </dsp:txXfrm>
    </dsp:sp>
    <dsp:sp modelId="{F7398FC1-98F9-4BAA-8230-24CAA37154E6}">
      <dsp:nvSpPr>
        <dsp:cNvPr id="0" name=""/>
        <dsp:cNvSpPr/>
      </dsp:nvSpPr>
      <dsp:spPr>
        <a:xfrm>
          <a:off x="4141066" y="687574"/>
          <a:ext cx="848398" cy="848398"/>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253521" y="1012001"/>
        <a:ext cx="623488" cy="199544"/>
      </dsp:txXfrm>
    </dsp:sp>
    <dsp:sp modelId="{7DF849D0-ACA5-450A-A59F-EE7A8D3FBD04}">
      <dsp:nvSpPr>
        <dsp:cNvPr id="0" name=""/>
        <dsp:cNvSpPr/>
      </dsp:nvSpPr>
      <dsp:spPr>
        <a:xfrm>
          <a:off x="5108240" y="380395"/>
          <a:ext cx="1462756" cy="14627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Attempted Remedial Units to Exclude*</a:t>
          </a:r>
        </a:p>
      </dsp:txBody>
      <dsp:txXfrm>
        <a:off x="5322456" y="594611"/>
        <a:ext cx="1034324" cy="1034324"/>
      </dsp:txXfrm>
    </dsp:sp>
    <dsp:sp modelId="{B6FCDE83-0F8D-4B64-8100-6DBC7F38A908}">
      <dsp:nvSpPr>
        <dsp:cNvPr id="0" name=""/>
        <dsp:cNvSpPr/>
      </dsp:nvSpPr>
      <dsp:spPr>
        <a:xfrm>
          <a:off x="6689772" y="687574"/>
          <a:ext cx="848398" cy="848398"/>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6802227" y="1012001"/>
        <a:ext cx="623488" cy="199544"/>
      </dsp:txXfrm>
    </dsp:sp>
    <dsp:sp modelId="{CAA68BBF-DC77-466B-AE52-978168A467E2}">
      <dsp:nvSpPr>
        <dsp:cNvPr id="0" name=""/>
        <dsp:cNvSpPr/>
      </dsp:nvSpPr>
      <dsp:spPr>
        <a:xfrm>
          <a:off x="7656947" y="380395"/>
          <a:ext cx="1462756" cy="14627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Transfer Units</a:t>
          </a:r>
        </a:p>
      </dsp:txBody>
      <dsp:txXfrm>
        <a:off x="7871163" y="594611"/>
        <a:ext cx="1034324" cy="1034324"/>
      </dsp:txXfrm>
    </dsp:sp>
    <dsp:sp modelId="{061403ED-866A-4756-8527-5E0F02960C34}">
      <dsp:nvSpPr>
        <dsp:cNvPr id="0" name=""/>
        <dsp:cNvSpPr/>
      </dsp:nvSpPr>
      <dsp:spPr>
        <a:xfrm>
          <a:off x="9238479" y="687574"/>
          <a:ext cx="848398" cy="848398"/>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9350934" y="862344"/>
        <a:ext cx="623488" cy="498858"/>
      </dsp:txXfrm>
    </dsp:sp>
    <dsp:sp modelId="{394C9511-3C82-4754-B679-B6E78A04F3C3}">
      <dsp:nvSpPr>
        <dsp:cNvPr id="0" name=""/>
        <dsp:cNvSpPr/>
      </dsp:nvSpPr>
      <dsp:spPr>
        <a:xfrm>
          <a:off x="10205653" y="380395"/>
          <a:ext cx="1462756" cy="14627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a:t>Maximum Attempted Units</a:t>
          </a:r>
        </a:p>
      </dsp:txBody>
      <dsp:txXfrm>
        <a:off x="10419869" y="594611"/>
        <a:ext cx="1034324" cy="1034324"/>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6"/>
          </a:xfrm>
          <a:prstGeom prst="rect">
            <a:avLst/>
          </a:prstGeom>
        </p:spPr>
        <p:txBody>
          <a:bodyPr vert="horz" lIns="93104" tIns="46552" rIns="93104" bIns="46552" rtlCol="0"/>
          <a:lstStyle>
            <a:lvl1pPr algn="r">
              <a:defRPr sz="1200"/>
            </a:lvl1pPr>
          </a:lstStyle>
          <a:p>
            <a:fld id="{4AF131F8-226A-44CA-9287-BE9486FBF43B}" type="datetimeFigureOut">
              <a:rPr lang="en-US" smtClean="0"/>
              <a:t>10/31/2023</a:t>
            </a:fld>
            <a:endParaRPr lang="en-US"/>
          </a:p>
        </p:txBody>
      </p:sp>
      <p:sp>
        <p:nvSpPr>
          <p:cNvPr id="4" name="Slide Image Placeholder 3"/>
          <p:cNvSpPr>
            <a:spLocks noGrp="1" noRot="1" noChangeAspect="1"/>
          </p:cNvSpPr>
          <p:nvPr>
            <p:ph type="sldImg" idx="2"/>
          </p:nvPr>
        </p:nvSpPr>
        <p:spPr>
          <a:xfrm>
            <a:off x="714375" y="1160463"/>
            <a:ext cx="5575300" cy="3136900"/>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405" y="4470837"/>
            <a:ext cx="5603240" cy="3657957"/>
          </a:xfrm>
          <a:prstGeom prst="rect">
            <a:avLst/>
          </a:prstGeom>
        </p:spPr>
        <p:txBody>
          <a:bodyPr vert="horz" lIns="93104" tIns="46552" rIns="93104"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5"/>
          </a:xfrm>
          <a:prstGeom prst="rect">
            <a:avLst/>
          </a:prstGeom>
        </p:spPr>
        <p:txBody>
          <a:bodyPr vert="horz" lIns="93104" tIns="46552" rIns="93104" bIns="46552" rtlCol="0" anchor="b"/>
          <a:lstStyle>
            <a:lvl1pPr algn="r">
              <a:defRPr sz="1200"/>
            </a:lvl1pPr>
          </a:lstStyle>
          <a:p>
            <a:fld id="{A508B161-6399-438A-A908-F02D3E2A6E9F}" type="slidenum">
              <a:rPr lang="en-US" smtClean="0"/>
              <a:t>‹#›</a:t>
            </a:fld>
            <a:endParaRPr lang="en-US"/>
          </a:p>
        </p:txBody>
      </p:sp>
    </p:spTree>
    <p:extLst>
      <p:ext uri="{BB962C8B-B14F-4D97-AF65-F5344CB8AC3E}">
        <p14:creationId xmlns:p14="http://schemas.microsoft.com/office/powerpoint/2010/main" val="3224034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08B161-6399-438A-A908-F02D3E2A6E9F}" type="slidenum">
              <a:rPr lang="en-US" smtClean="0"/>
              <a:t>1</a:t>
            </a:fld>
            <a:endParaRPr lang="en-US"/>
          </a:p>
        </p:txBody>
      </p:sp>
    </p:spTree>
    <p:extLst>
      <p:ext uri="{BB962C8B-B14F-4D97-AF65-F5344CB8AC3E}">
        <p14:creationId xmlns:p14="http://schemas.microsoft.com/office/powerpoint/2010/main" val="7491683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5419725" y="0"/>
            <a:ext cx="6776662" cy="3749964"/>
          </a:xfrm>
          <a:prstGeom prst="rect">
            <a:avLst/>
          </a:prstGeom>
        </p:spPr>
      </p:pic>
      <p:sp>
        <p:nvSpPr>
          <p:cNvPr id="13" name="Title 1"/>
          <p:cNvSpPr>
            <a:spLocks noGrp="1"/>
          </p:cNvSpPr>
          <p:nvPr>
            <p:ph type="title" hasCustomPrompt="1"/>
          </p:nvPr>
        </p:nvSpPr>
        <p:spPr>
          <a:xfrm>
            <a:off x="493185" y="3863686"/>
            <a:ext cx="11115967"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493184" y="5769403"/>
            <a:ext cx="6153149"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72276828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210424" y="1"/>
            <a:ext cx="4981575" cy="1481791"/>
          </a:xfrm>
          <a:prstGeom prst="rect">
            <a:avLst/>
          </a:prstGeom>
        </p:spPr>
      </p:pic>
      <p:sp>
        <p:nvSpPr>
          <p:cNvPr id="2" name="Title 1"/>
          <p:cNvSpPr>
            <a:spLocks noGrp="1"/>
          </p:cNvSpPr>
          <p:nvPr>
            <p:ph type="title"/>
          </p:nvPr>
        </p:nvSpPr>
        <p:spPr>
          <a:xfrm>
            <a:off x="831851" y="1709746"/>
            <a:ext cx="105156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1"/>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10/31/2023</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1" y="528408"/>
            <a:ext cx="2019438" cy="468186"/>
          </a:xfrm>
          <a:prstGeom prst="rect">
            <a:avLst/>
          </a:prstGeom>
        </p:spPr>
      </p:pic>
    </p:spTree>
    <p:extLst>
      <p:ext uri="{BB962C8B-B14F-4D97-AF65-F5344CB8AC3E}">
        <p14:creationId xmlns:p14="http://schemas.microsoft.com/office/powerpoint/2010/main" val="60279152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10/31/2023</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19221074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2" name="Title 1">
            <a:extLst>
              <a:ext uri="{FF2B5EF4-FFF2-40B4-BE49-F238E27FC236}">
                <a16:creationId xmlns:a16="http://schemas.microsoft.com/office/drawing/2014/main" id="{0E0C906B-7F71-C546-1F6A-B1D088BF1BCA}"/>
              </a:ext>
            </a:extLst>
          </p:cNvPr>
          <p:cNvSpPr>
            <a:spLocks noGrp="1"/>
          </p:cNvSpPr>
          <p:nvPr>
            <p:ph type="title"/>
          </p:nvPr>
        </p:nvSpPr>
        <p:spPr>
          <a:xfrm>
            <a:off x="761998" y="21973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Tree>
    <p:extLst>
      <p:ext uri="{BB962C8B-B14F-4D97-AF65-F5344CB8AC3E}">
        <p14:creationId xmlns:p14="http://schemas.microsoft.com/office/powerpoint/2010/main" val="319893340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1"/>
          <p:cNvSpPr>
            <a:spLocks noGrp="1"/>
          </p:cNvSpPr>
          <p:nvPr>
            <p:ph type="title"/>
          </p:nvPr>
        </p:nvSpPr>
        <p:spPr>
          <a:xfrm>
            <a:off x="609600" y="274638"/>
            <a:ext cx="10972800" cy="547630"/>
          </a:xfrm>
        </p:spPr>
        <p:txBody>
          <a:bodyPr>
            <a:normAutofit/>
          </a:bodyPr>
          <a:lstStyle>
            <a:lvl1pPr algn="l">
              <a:defRPr sz="2400" b="1" i="0">
                <a:latin typeface="Arial"/>
                <a:cs typeface="Arial"/>
              </a:defRPr>
            </a:lvl1pPr>
          </a:lstStyle>
          <a:p>
            <a:r>
              <a:rPr lang="en-US"/>
              <a:t>Click to edit Master title style</a:t>
            </a:r>
            <a:endParaRPr lang="en-US" dirty="0"/>
          </a:p>
        </p:txBody>
      </p:sp>
      <p:sp>
        <p:nvSpPr>
          <p:cNvPr id="8" name="Content Placeholder 2"/>
          <p:cNvSpPr>
            <a:spLocks noGrp="1"/>
          </p:cNvSpPr>
          <p:nvPr>
            <p:ph idx="1"/>
          </p:nvPr>
        </p:nvSpPr>
        <p:spPr>
          <a:xfrm>
            <a:off x="609600" y="993236"/>
            <a:ext cx="10972800" cy="5132928"/>
          </a:xfrm>
        </p:spPr>
        <p:txBody>
          <a:bodyPr>
            <a:normAutofit/>
          </a:bodyPr>
          <a:lstStyle>
            <a:lvl1pPr>
              <a:defRPr sz="1800">
                <a:latin typeface="Arial"/>
                <a:cs typeface="Arial"/>
              </a:defRPr>
            </a:lvl1pPr>
          </a:lstStyle>
          <a:p>
            <a:r>
              <a:rPr lang="en-US" dirty="0"/>
              <a:t>Page text here. 18 pt Arial Regular recommended</a:t>
            </a:r>
          </a:p>
        </p:txBody>
      </p:sp>
    </p:spTree>
    <p:extLst>
      <p:ext uri="{BB962C8B-B14F-4D97-AF65-F5344CB8AC3E}">
        <p14:creationId xmlns:p14="http://schemas.microsoft.com/office/powerpoint/2010/main" val="346431916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2" name="Title 1"/>
          <p:cNvSpPr>
            <a:spLocks noGrp="1"/>
          </p:cNvSpPr>
          <p:nvPr>
            <p:ph type="title" hasCustomPrompt="1"/>
          </p:nvPr>
        </p:nvSpPr>
        <p:spPr>
          <a:xfrm>
            <a:off x="838200" y="1476958"/>
            <a:ext cx="105156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838200" y="2265367"/>
            <a:ext cx="105156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838200" y="6399147"/>
            <a:ext cx="1113632"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939096" y="6445500"/>
            <a:ext cx="5046616" cy="207749"/>
          </a:xfrm>
          <a:prstGeom prst="rect">
            <a:avLst/>
          </a:prstGeom>
          <a:noFill/>
        </p:spPr>
        <p:txBody>
          <a:bodyPr wrap="square" rtlCol="0">
            <a:spAutoFit/>
          </a:bodyPr>
          <a:lstStyle/>
          <a:p>
            <a:r>
              <a:rPr lang="en-US" sz="750" b="0" i="1" kern="1200">
                <a:solidFill>
                  <a:schemeClr val="bg1">
                    <a:lumMod val="50000"/>
                  </a:schemeClr>
                </a:solidFill>
                <a:effectLst/>
                <a:latin typeface="+mn-lt"/>
                <a:ea typeface="+mn-ea"/>
                <a:cs typeface="+mn-cs"/>
              </a:rPr>
              <a:t>Except where otherwise noted, this work is licensed under </a:t>
            </a:r>
            <a:r>
              <a:rPr lang="en-US" sz="750" b="0" i="1" u="sng" kern="1200">
                <a:solidFill>
                  <a:schemeClr val="tx1"/>
                </a:solidFill>
                <a:effectLst/>
                <a:latin typeface="+mn-lt"/>
                <a:ea typeface="+mn-ea"/>
                <a:cs typeface="+mn-cs"/>
              </a:rPr>
              <a:t>CC BY 4.0</a:t>
            </a:r>
            <a:r>
              <a:rPr lang="en-US" sz="750" b="0" i="1">
                <a:solidFill>
                  <a:schemeClr val="bg1">
                    <a:lumMod val="50000"/>
                  </a:schemeClr>
                </a:solidFill>
                <a:latin typeface="+mn-lt"/>
              </a:rPr>
              <a:t>.</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3413217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46578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48550" y="1"/>
            <a:ext cx="4743450" cy="1481791"/>
          </a:xfrm>
          <a:prstGeom prst="rect">
            <a:avLst/>
          </a:prstGeom>
        </p:spPr>
      </p:pic>
      <p:sp>
        <p:nvSpPr>
          <p:cNvPr id="14" name="Title 1"/>
          <p:cNvSpPr>
            <a:spLocks noGrp="1"/>
          </p:cNvSpPr>
          <p:nvPr>
            <p:ph type="title"/>
          </p:nvPr>
        </p:nvSpPr>
        <p:spPr>
          <a:xfrm>
            <a:off x="715814" y="1549936"/>
            <a:ext cx="11115967"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4"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F79CB6C7-AD96-437F-A75B-A1987D8D9ACA}" type="datetime1">
              <a:rPr lang="en-US" smtClean="0"/>
              <a:t>10/31/2023</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08327" y="6483927"/>
            <a:ext cx="623453"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09163" cy="424977"/>
          </a:xfrm>
          <a:prstGeom prst="rect">
            <a:avLst/>
          </a:prstGeom>
        </p:spPr>
      </p:pic>
    </p:spTree>
    <p:extLst>
      <p:ext uri="{BB962C8B-B14F-4D97-AF65-F5344CB8AC3E}">
        <p14:creationId xmlns:p14="http://schemas.microsoft.com/office/powerpoint/2010/main" val="288241922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647295"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902002" y="1"/>
            <a:ext cx="5289997" cy="1481791"/>
          </a:xfrm>
          <a:prstGeom prst="rect">
            <a:avLst/>
          </a:prstGeom>
        </p:spPr>
      </p:pic>
      <p:sp>
        <p:nvSpPr>
          <p:cNvPr id="14" name="Title 1"/>
          <p:cNvSpPr>
            <a:spLocks noGrp="1"/>
          </p:cNvSpPr>
          <p:nvPr>
            <p:ph type="title"/>
          </p:nvPr>
        </p:nvSpPr>
        <p:spPr>
          <a:xfrm>
            <a:off x="776624" y="1709745"/>
            <a:ext cx="11027451"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4" y="4589470"/>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E68BEF8-F67A-4B64-B2F2-CC4AA048128C}" type="datetime1">
              <a:rPr lang="en-US" smtClean="0"/>
              <a:t>10/31/2023</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29711" cy="424977"/>
          </a:xfrm>
          <a:prstGeom prst="rect">
            <a:avLst/>
          </a:prstGeom>
        </p:spPr>
      </p:pic>
    </p:spTree>
    <p:extLst>
      <p:ext uri="{BB962C8B-B14F-4D97-AF65-F5344CB8AC3E}">
        <p14:creationId xmlns:p14="http://schemas.microsoft.com/office/powerpoint/2010/main" val="377326867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67600" y="1"/>
            <a:ext cx="4724400" cy="1481791"/>
          </a:xfrm>
          <a:prstGeom prst="rect">
            <a:avLst/>
          </a:prstGeom>
        </p:spPr>
      </p:pic>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1"/>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5"/>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1001848F-E7F6-4E55-B1DE-CC691BBD4F09}" type="datetime1">
              <a:rPr lang="en-US" smtClean="0"/>
              <a:t>10/31/2023</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42727" cy="424977"/>
          </a:xfrm>
          <a:prstGeom prst="rect">
            <a:avLst/>
          </a:prstGeom>
        </p:spPr>
      </p:pic>
    </p:spTree>
    <p:extLst>
      <p:ext uri="{BB962C8B-B14F-4D97-AF65-F5344CB8AC3E}">
        <p14:creationId xmlns:p14="http://schemas.microsoft.com/office/powerpoint/2010/main" val="140412537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12412"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34224" y="4064"/>
            <a:ext cx="5057775" cy="1481791"/>
          </a:xfrm>
          <a:prstGeom prst="rect">
            <a:avLst/>
          </a:prstGeom>
        </p:spPr>
      </p:pic>
      <p:sp>
        <p:nvSpPr>
          <p:cNvPr id="16" name="Title 1"/>
          <p:cNvSpPr>
            <a:spLocks noGrp="1"/>
          </p:cNvSpPr>
          <p:nvPr>
            <p:ph type="title"/>
          </p:nvPr>
        </p:nvSpPr>
        <p:spPr>
          <a:xfrm>
            <a:off x="676368" y="1485854"/>
            <a:ext cx="11113851"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5"/>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1"/>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1"/>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5E48A247-4D0D-4017-954A-CBEE1B524F16}" type="datetime1">
              <a:rPr lang="en-US" smtClean="0"/>
              <a:t>10/31/2023</a:t>
            </a:fld>
            <a:endParaRPr lang="en-US"/>
          </a:p>
        </p:txBody>
      </p:sp>
      <p:sp>
        <p:nvSpPr>
          <p:cNvPr id="2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1956508" cy="424977"/>
          </a:xfrm>
          <a:prstGeom prst="rect">
            <a:avLst/>
          </a:prstGeom>
        </p:spPr>
      </p:pic>
    </p:spTree>
    <p:extLst>
      <p:ext uri="{BB962C8B-B14F-4D97-AF65-F5344CB8AC3E}">
        <p14:creationId xmlns:p14="http://schemas.microsoft.com/office/powerpoint/2010/main" val="186276460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917758"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353300" y="1"/>
            <a:ext cx="4838700" cy="1481791"/>
          </a:xfrm>
          <a:prstGeom prst="rect">
            <a:avLst/>
          </a:prstGeom>
        </p:spPr>
      </p:pic>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3F43D62C-E4AB-4F6C-BB6E-7C3A3BBC5E2B}" type="datetime1">
              <a:rPr lang="en-US" smtClean="0"/>
              <a:t>10/31/2023</a:t>
            </a:fld>
            <a:endParaRPr lang="en-US"/>
          </a:p>
        </p:txBody>
      </p:sp>
      <p:sp>
        <p:nvSpPr>
          <p:cNvPr id="14"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60534" cy="424977"/>
          </a:xfrm>
          <a:prstGeom prst="rect">
            <a:avLst/>
          </a:prstGeom>
        </p:spPr>
      </p:pic>
    </p:spTree>
    <p:extLst>
      <p:ext uri="{BB962C8B-B14F-4D97-AF65-F5344CB8AC3E}">
        <p14:creationId xmlns:p14="http://schemas.microsoft.com/office/powerpoint/2010/main" val="72425740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010736" y="1"/>
            <a:ext cx="5181263" cy="1481791"/>
          </a:xfrm>
          <a:prstGeom prst="rect">
            <a:avLst/>
          </a:prstGeom>
        </p:spPr>
      </p:pic>
      <p:sp>
        <p:nvSpPr>
          <p:cNvPr id="8" name="Rectangle 7"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92275FF0-9E97-4E0A-B533-109FB6621FD2}" type="datetime1">
              <a:rPr lang="en-US" smtClean="0"/>
              <a:t>10/31/2023</a:t>
            </a:fld>
            <a:endParaRPr lang="en-US"/>
          </a:p>
        </p:txBody>
      </p:sp>
      <p:sp>
        <p:nvSpPr>
          <p:cNvPr id="1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99383" cy="424977"/>
          </a:xfrm>
          <a:prstGeom prst="rect">
            <a:avLst/>
          </a:prstGeom>
        </p:spPr>
      </p:pic>
    </p:spTree>
    <p:extLst>
      <p:ext uri="{BB962C8B-B14F-4D97-AF65-F5344CB8AC3E}">
        <p14:creationId xmlns:p14="http://schemas.microsoft.com/office/powerpoint/2010/main" val="260404055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5168" y="1"/>
            <a:ext cx="5016831" cy="1481791"/>
          </a:xfrm>
          <a:prstGeom prst="rect">
            <a:avLst/>
          </a:prstGeom>
        </p:spPr>
      </p:pic>
      <p:sp>
        <p:nvSpPr>
          <p:cNvPr id="14" name="Title 1"/>
          <p:cNvSpPr>
            <a:spLocks noGrp="1"/>
          </p:cNvSpPr>
          <p:nvPr>
            <p:ph type="title"/>
          </p:nvPr>
        </p:nvSpPr>
        <p:spPr>
          <a:xfrm>
            <a:off x="648659"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59"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7"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A3C062AC-1CC2-40A8-B531-F2154AC26E35}" type="datetime1">
              <a:rPr lang="en-US" smtClean="0"/>
              <a:t>10/31/2023</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3" y="528407"/>
            <a:ext cx="2166058" cy="424977"/>
          </a:xfrm>
          <a:prstGeom prst="rect">
            <a:avLst/>
          </a:prstGeom>
        </p:spPr>
      </p:pic>
    </p:spTree>
    <p:extLst>
      <p:ext uri="{BB962C8B-B14F-4D97-AF65-F5344CB8AC3E}">
        <p14:creationId xmlns:p14="http://schemas.microsoft.com/office/powerpoint/2010/main" val="47789064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0593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6656" y="1"/>
            <a:ext cx="5015344" cy="1481791"/>
          </a:xfrm>
          <a:prstGeom prst="rect">
            <a:avLst/>
          </a:prstGeom>
        </p:spPr>
      </p:pic>
      <p:sp>
        <p:nvSpPr>
          <p:cNvPr id="14" name="Title 1"/>
          <p:cNvSpPr>
            <a:spLocks noGrp="1"/>
          </p:cNvSpPr>
          <p:nvPr>
            <p:ph type="title"/>
          </p:nvPr>
        </p:nvSpPr>
        <p:spPr>
          <a:xfrm>
            <a:off x="537827"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27" y="2888674"/>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6" y="1569027"/>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6EA93EB-E55E-4DBB-B6AA-C54A9BA5E4A4}" type="datetime1">
              <a:rPr lang="en-US" smtClean="0"/>
              <a:t>10/31/2023</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11905" cy="424977"/>
          </a:xfrm>
          <a:prstGeom prst="rect">
            <a:avLst/>
          </a:prstGeom>
        </p:spPr>
      </p:pic>
    </p:spTree>
    <p:extLst>
      <p:ext uri="{BB962C8B-B14F-4D97-AF65-F5344CB8AC3E}">
        <p14:creationId xmlns:p14="http://schemas.microsoft.com/office/powerpoint/2010/main" val="386924641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322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2" r:id="rId13"/>
    <p:sldLayoutId id="2147483674" r:id="rId14"/>
  </p:sldLayoutIdLst>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4.sv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ctclinkreferencecenter.ctclink.us/m/92428/l/926757-9-2-calculating-sap-per-student" TargetMode="External"/><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s://ctclinkreferencecenter.ctclink.us/m/92428/l/939595-9-2-process-sap-in-batch"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ahoover@sbctc.edu" TargetMode="External"/><Relationship Id="rId2" Type="http://schemas.openxmlformats.org/officeDocument/2006/relationships/hyperlink" Target="mailto:cstein@sbctc.edu" TargetMode="External"/><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hyperlink" Target="https://servicedesk.sbctc.edu/" TargetMode="External"/><Relationship Id="rId4" Type="http://schemas.openxmlformats.org/officeDocument/2006/relationships/hyperlink" Target="mailto:aybarra@sbctc.edu"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pt-pqa.peoplesoft-nonprod-aws.ctclink.sbctc.edu/psp/ptpqa/?cmd=login"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surveymonkey.com/r/WKMPWG6"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ctclinkreferencecenter.ctclink.us/m/98421/l/1722924-sap-item-6b-transfer-units-in-maxt-course-exclusions"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s://ctclinkreferencecenter.ctclink.us/m/PMO_Info/l/1625563-fa-satisfactory-academic-progress-sap-project-information-guid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185" y="3748135"/>
            <a:ext cx="11502657" cy="1059254"/>
          </a:xfrm>
        </p:spPr>
        <p:txBody>
          <a:bodyPr anchor="ctr"/>
          <a:lstStyle/>
          <a:p>
            <a:r>
              <a:rPr lang="en-US" sz="5400" dirty="0">
                <a:solidFill>
                  <a:schemeClr val="accent1">
                    <a:lumMod val="50000"/>
                  </a:schemeClr>
                </a:solidFill>
              </a:rPr>
              <a:t>College User Acceptance Testing</a:t>
            </a:r>
          </a:p>
        </p:txBody>
      </p:sp>
      <p:sp>
        <p:nvSpPr>
          <p:cNvPr id="3" name="Subtitle 2"/>
          <p:cNvSpPr>
            <a:spLocks noGrp="1"/>
          </p:cNvSpPr>
          <p:nvPr>
            <p:ph type="subTitle" idx="1"/>
          </p:nvPr>
        </p:nvSpPr>
        <p:spPr>
          <a:xfrm>
            <a:off x="494144" y="4807389"/>
            <a:ext cx="11185237" cy="588023"/>
          </a:xfrm>
        </p:spPr>
        <p:txBody>
          <a:bodyPr/>
          <a:lstStyle/>
          <a:p>
            <a:r>
              <a:rPr lang="en-US" dirty="0">
                <a:solidFill>
                  <a:schemeClr val="accent1">
                    <a:lumMod val="50000"/>
                  </a:schemeClr>
                </a:solidFill>
              </a:rPr>
              <a:t>SAP Item #6B: Legacy Transfer Units in MAXT Course Exclusions</a:t>
            </a:r>
          </a:p>
        </p:txBody>
      </p:sp>
      <p:sp>
        <p:nvSpPr>
          <p:cNvPr id="4" name="Text Placeholder 3"/>
          <p:cNvSpPr>
            <a:spLocks noGrp="1"/>
          </p:cNvSpPr>
          <p:nvPr>
            <p:ph type="body" sz="quarter" idx="10"/>
          </p:nvPr>
        </p:nvSpPr>
        <p:spPr>
          <a:xfrm>
            <a:off x="493185" y="5877912"/>
            <a:ext cx="10832040" cy="760072"/>
          </a:xfrm>
        </p:spPr>
        <p:txBody>
          <a:bodyPr/>
          <a:lstStyle/>
          <a:p>
            <a:r>
              <a:rPr lang="en-US" dirty="0">
                <a:solidFill>
                  <a:schemeClr val="accent1">
                    <a:lumMod val="50000"/>
                  </a:schemeClr>
                </a:solidFill>
              </a:rPr>
              <a:t>Amanda Hoover</a:t>
            </a:r>
            <a:r>
              <a:rPr lang="en-US" i="1" dirty="0">
                <a:solidFill>
                  <a:schemeClr val="accent1">
                    <a:lumMod val="50000"/>
                  </a:schemeClr>
                </a:solidFill>
              </a:rPr>
              <a:t> (presenter)</a:t>
            </a:r>
          </a:p>
          <a:p>
            <a:r>
              <a:rPr lang="en-US" dirty="0">
                <a:solidFill>
                  <a:schemeClr val="accent1">
                    <a:lumMod val="50000"/>
                  </a:schemeClr>
                </a:solidFill>
              </a:rPr>
              <a:t>October 31</a:t>
            </a:r>
            <a:r>
              <a:rPr lang="en-US" sz="2000" dirty="0">
                <a:solidFill>
                  <a:schemeClr val="accent1">
                    <a:lumMod val="50000"/>
                  </a:schemeClr>
                </a:solidFill>
              </a:rPr>
              <a:t>, 2023</a:t>
            </a:r>
            <a:endParaRPr lang="en-US" dirty="0">
              <a:solidFill>
                <a:schemeClr val="accent1">
                  <a:lumMod val="50000"/>
                </a:schemeClr>
              </a:solidFill>
            </a:endParaRPr>
          </a:p>
        </p:txBody>
      </p:sp>
    </p:spTree>
    <p:extLst>
      <p:ext uri="{BB962C8B-B14F-4D97-AF65-F5344CB8AC3E}">
        <p14:creationId xmlns:p14="http://schemas.microsoft.com/office/powerpoint/2010/main" val="3929591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3C1AB6A-1AC4-34A5-FF3F-D698CF854EE8}"/>
              </a:ext>
            </a:extLst>
          </p:cNvPr>
          <p:cNvPicPr>
            <a:picLocks noChangeAspect="1"/>
          </p:cNvPicPr>
          <p:nvPr/>
        </p:nvPicPr>
        <p:blipFill>
          <a:blip r:embed="rId2"/>
          <a:stretch>
            <a:fillRect/>
          </a:stretch>
        </p:blipFill>
        <p:spPr>
          <a:xfrm>
            <a:off x="640179" y="2288724"/>
            <a:ext cx="10844209" cy="4131127"/>
          </a:xfrm>
          <a:prstGeom prst="rect">
            <a:avLst/>
          </a:prstGeom>
        </p:spPr>
      </p:pic>
      <p:sp>
        <p:nvSpPr>
          <p:cNvPr id="4" name="Slide Number Placeholder 3">
            <a:extLst>
              <a:ext uri="{FF2B5EF4-FFF2-40B4-BE49-F238E27FC236}">
                <a16:creationId xmlns:a16="http://schemas.microsoft.com/office/drawing/2014/main" id="{4EE4B41D-CF73-1A90-D11F-5C89BF0A750C}"/>
              </a:ext>
            </a:extLst>
          </p:cNvPr>
          <p:cNvSpPr>
            <a:spLocks noGrp="1"/>
          </p:cNvSpPr>
          <p:nvPr>
            <p:ph type="sldNum" sz="quarter" idx="12"/>
          </p:nvPr>
        </p:nvSpPr>
        <p:spPr>
          <a:xfrm>
            <a:off x="11144827" y="6255327"/>
            <a:ext cx="623453" cy="237549"/>
          </a:xfrm>
        </p:spPr>
        <p:txBody>
          <a:bodyPr/>
          <a:lstStyle/>
          <a:p>
            <a:fld id="{DEE5BC03-7CE3-4FE3-BC0A-0ACCA8AC1F24}" type="slidenum">
              <a:rPr lang="en-US" smtClean="0"/>
              <a:pPr/>
              <a:t>10</a:t>
            </a:fld>
            <a:endParaRPr lang="en-US" dirty="0"/>
          </a:p>
        </p:txBody>
      </p:sp>
      <p:sp>
        <p:nvSpPr>
          <p:cNvPr id="3" name="TextBox 2">
            <a:extLst>
              <a:ext uri="{FF2B5EF4-FFF2-40B4-BE49-F238E27FC236}">
                <a16:creationId xmlns:a16="http://schemas.microsoft.com/office/drawing/2014/main" id="{EBEF5B2C-088C-A534-4E6B-F052F72ACFDA}"/>
              </a:ext>
            </a:extLst>
          </p:cNvPr>
          <p:cNvSpPr txBox="1"/>
          <p:nvPr/>
        </p:nvSpPr>
        <p:spPr>
          <a:xfrm>
            <a:off x="139700" y="6442076"/>
            <a:ext cx="12007850" cy="307777"/>
          </a:xfrm>
          <a:prstGeom prst="rect">
            <a:avLst/>
          </a:prstGeom>
          <a:noFill/>
        </p:spPr>
        <p:txBody>
          <a:bodyPr wrap="square" rtlCol="0">
            <a:spAutoFit/>
          </a:bodyPr>
          <a:lstStyle/>
          <a:p>
            <a:pPr algn="ctr"/>
            <a:r>
              <a:rPr lang="en-US" sz="1400" i="1" u="sng" dirty="0"/>
              <a:t>Navigation</a:t>
            </a:r>
            <a:r>
              <a:rPr lang="en-US" sz="1400" i="1" dirty="0"/>
              <a:t>: Set Up SACR &gt; Product Related &gt; Financial Aid &gt; Satisfactory Academic Progress &gt; Define Set Up Criteria &gt;&gt; Exclusions tab</a:t>
            </a:r>
          </a:p>
        </p:txBody>
      </p:sp>
      <p:cxnSp>
        <p:nvCxnSpPr>
          <p:cNvPr id="14" name="Straight Arrow Connector 13">
            <a:extLst>
              <a:ext uri="{FF2B5EF4-FFF2-40B4-BE49-F238E27FC236}">
                <a16:creationId xmlns:a16="http://schemas.microsoft.com/office/drawing/2014/main" id="{FB3681A6-28B1-7B40-CE93-CA29FBF55807}"/>
              </a:ext>
            </a:extLst>
          </p:cNvPr>
          <p:cNvCxnSpPr>
            <a:cxnSpLocks/>
          </p:cNvCxnSpPr>
          <p:nvPr/>
        </p:nvCxnSpPr>
        <p:spPr>
          <a:xfrm>
            <a:off x="5928800" y="3853603"/>
            <a:ext cx="0" cy="647108"/>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21" name="Rectangle: Rounded Corners 20">
            <a:extLst>
              <a:ext uri="{FF2B5EF4-FFF2-40B4-BE49-F238E27FC236}">
                <a16:creationId xmlns:a16="http://schemas.microsoft.com/office/drawing/2014/main" id="{0A643D28-A548-A427-BA25-9AC594663E74}"/>
              </a:ext>
            </a:extLst>
          </p:cNvPr>
          <p:cNvSpPr/>
          <p:nvPr/>
        </p:nvSpPr>
        <p:spPr>
          <a:xfrm>
            <a:off x="5591885" y="3045068"/>
            <a:ext cx="3628316" cy="968541"/>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List of Courses to be excluded from the total Maximum Attempted Units value and categorized by Course Type</a:t>
            </a:r>
          </a:p>
        </p:txBody>
      </p:sp>
      <p:cxnSp>
        <p:nvCxnSpPr>
          <p:cNvPr id="13" name="Straight Arrow Connector 12">
            <a:extLst>
              <a:ext uri="{FF2B5EF4-FFF2-40B4-BE49-F238E27FC236}">
                <a16:creationId xmlns:a16="http://schemas.microsoft.com/office/drawing/2014/main" id="{C5B6B607-675D-BDBD-3AF3-DF02AB3A1BD1}"/>
              </a:ext>
            </a:extLst>
          </p:cNvPr>
          <p:cNvCxnSpPr>
            <a:cxnSpLocks/>
          </p:cNvCxnSpPr>
          <p:nvPr/>
        </p:nvCxnSpPr>
        <p:spPr>
          <a:xfrm>
            <a:off x="356287" y="2186937"/>
            <a:ext cx="448564" cy="517940"/>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cxnSp>
        <p:nvCxnSpPr>
          <p:cNvPr id="29" name="Straight Arrow Connector 28">
            <a:extLst>
              <a:ext uri="{FF2B5EF4-FFF2-40B4-BE49-F238E27FC236}">
                <a16:creationId xmlns:a16="http://schemas.microsoft.com/office/drawing/2014/main" id="{25C46593-9391-BC4B-03D2-F37BBED920CA}"/>
              </a:ext>
            </a:extLst>
          </p:cNvPr>
          <p:cNvCxnSpPr>
            <a:cxnSpLocks/>
          </p:cNvCxnSpPr>
          <p:nvPr/>
        </p:nvCxnSpPr>
        <p:spPr>
          <a:xfrm flipH="1">
            <a:off x="9288492" y="3818505"/>
            <a:ext cx="1097948" cy="747891"/>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30" name="Rectangle: Rounded Corners 29">
            <a:extLst>
              <a:ext uri="{FF2B5EF4-FFF2-40B4-BE49-F238E27FC236}">
                <a16:creationId xmlns:a16="http://schemas.microsoft.com/office/drawing/2014/main" id="{22F4BBE2-6DC5-9A90-3226-F9CB8AE7476C}"/>
              </a:ext>
            </a:extLst>
          </p:cNvPr>
          <p:cNvSpPr/>
          <p:nvPr/>
        </p:nvSpPr>
        <p:spPr>
          <a:xfrm>
            <a:off x="9755431" y="2889938"/>
            <a:ext cx="2277931" cy="1265235"/>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Course Type options (Remedial or ESL). These correspond to the Max Units to Exclude configurations.</a:t>
            </a:r>
          </a:p>
        </p:txBody>
      </p:sp>
      <p:sp>
        <p:nvSpPr>
          <p:cNvPr id="2" name="Title 1">
            <a:extLst>
              <a:ext uri="{FF2B5EF4-FFF2-40B4-BE49-F238E27FC236}">
                <a16:creationId xmlns:a16="http://schemas.microsoft.com/office/drawing/2014/main" id="{04B66884-9E04-6B95-4DD6-A7A1A1A9EE25}"/>
              </a:ext>
            </a:extLst>
          </p:cNvPr>
          <p:cNvSpPr>
            <a:spLocks noGrp="1"/>
          </p:cNvSpPr>
          <p:nvPr>
            <p:ph type="title"/>
          </p:nvPr>
        </p:nvSpPr>
        <p:spPr>
          <a:xfrm>
            <a:off x="652314" y="1106508"/>
            <a:ext cx="11115967" cy="608317"/>
          </a:xfrm>
        </p:spPr>
        <p:txBody>
          <a:bodyPr/>
          <a:lstStyle/>
          <a:p>
            <a:r>
              <a:rPr lang="en-US" dirty="0"/>
              <a:t>Course Exclusions Setup</a:t>
            </a:r>
          </a:p>
        </p:txBody>
      </p:sp>
      <p:sp>
        <p:nvSpPr>
          <p:cNvPr id="16" name="Rectangle: Rounded Corners 15">
            <a:extLst>
              <a:ext uri="{FF2B5EF4-FFF2-40B4-BE49-F238E27FC236}">
                <a16:creationId xmlns:a16="http://schemas.microsoft.com/office/drawing/2014/main" id="{B3FD8283-E42B-FCE7-EF98-DD03B5F3F41C}"/>
              </a:ext>
            </a:extLst>
          </p:cNvPr>
          <p:cNvSpPr/>
          <p:nvPr/>
        </p:nvSpPr>
        <p:spPr>
          <a:xfrm>
            <a:off x="265381" y="1756084"/>
            <a:ext cx="4971811" cy="629514"/>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Checkbox to enable SAP process to use this configuration </a:t>
            </a:r>
            <a:r>
              <a:rPr lang="en-US" sz="1600" i="1" dirty="0">
                <a:solidFill>
                  <a:srgbClr val="7030A0"/>
                </a:solidFill>
                <a:latin typeface="Calibri" panose="020F0502020204030204" pitchFamily="34" charset="0"/>
              </a:rPr>
              <a:t>(works with the Maximum Attempted Units Test only)</a:t>
            </a:r>
          </a:p>
        </p:txBody>
      </p:sp>
      <p:cxnSp>
        <p:nvCxnSpPr>
          <p:cNvPr id="32" name="Straight Arrow Connector 31">
            <a:extLst>
              <a:ext uri="{FF2B5EF4-FFF2-40B4-BE49-F238E27FC236}">
                <a16:creationId xmlns:a16="http://schemas.microsoft.com/office/drawing/2014/main" id="{79305983-1E0E-DC09-1B9E-ABC1DDA6701E}"/>
              </a:ext>
            </a:extLst>
          </p:cNvPr>
          <p:cNvCxnSpPr>
            <a:cxnSpLocks/>
          </p:cNvCxnSpPr>
          <p:nvPr/>
        </p:nvCxnSpPr>
        <p:spPr>
          <a:xfrm flipH="1">
            <a:off x="4017461" y="2572347"/>
            <a:ext cx="2609184" cy="1073454"/>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33" name="Rectangle: Rounded Corners 32">
            <a:extLst>
              <a:ext uri="{FF2B5EF4-FFF2-40B4-BE49-F238E27FC236}">
                <a16:creationId xmlns:a16="http://schemas.microsoft.com/office/drawing/2014/main" id="{A90EE5E5-5923-E7A1-100A-D752B03FBC0C}"/>
              </a:ext>
            </a:extLst>
          </p:cNvPr>
          <p:cNvSpPr/>
          <p:nvPr/>
        </p:nvSpPr>
        <p:spPr>
          <a:xfrm>
            <a:off x="6295035" y="1756084"/>
            <a:ext cx="5161518" cy="1025508"/>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Maximum number of units that can be excluded from the total Maximum Attempted Units value, based on Course Type in the configuration below. (Blank means no limit.)</a:t>
            </a:r>
          </a:p>
        </p:txBody>
      </p:sp>
    </p:spTree>
    <p:extLst>
      <p:ext uri="{BB962C8B-B14F-4D97-AF65-F5344CB8AC3E}">
        <p14:creationId xmlns:p14="http://schemas.microsoft.com/office/powerpoint/2010/main" val="101756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EE4B41D-CF73-1A90-D11F-5C89BF0A750C}"/>
              </a:ext>
            </a:extLst>
          </p:cNvPr>
          <p:cNvSpPr>
            <a:spLocks noGrp="1"/>
          </p:cNvSpPr>
          <p:nvPr>
            <p:ph type="sldNum" sz="quarter" idx="12"/>
          </p:nvPr>
        </p:nvSpPr>
        <p:spPr>
          <a:xfrm>
            <a:off x="11144827" y="6255327"/>
            <a:ext cx="623453" cy="237549"/>
          </a:xfrm>
        </p:spPr>
        <p:txBody>
          <a:bodyPr/>
          <a:lstStyle/>
          <a:p>
            <a:fld id="{DEE5BC03-7CE3-4FE3-BC0A-0ACCA8AC1F24}" type="slidenum">
              <a:rPr lang="en-US" smtClean="0"/>
              <a:pPr/>
              <a:t>11</a:t>
            </a:fld>
            <a:endParaRPr lang="en-US" dirty="0"/>
          </a:p>
        </p:txBody>
      </p:sp>
      <p:sp>
        <p:nvSpPr>
          <p:cNvPr id="3" name="TextBox 2">
            <a:extLst>
              <a:ext uri="{FF2B5EF4-FFF2-40B4-BE49-F238E27FC236}">
                <a16:creationId xmlns:a16="http://schemas.microsoft.com/office/drawing/2014/main" id="{EBEF5B2C-088C-A534-4E6B-F052F72ACFDA}"/>
              </a:ext>
            </a:extLst>
          </p:cNvPr>
          <p:cNvSpPr txBox="1"/>
          <p:nvPr/>
        </p:nvSpPr>
        <p:spPr>
          <a:xfrm>
            <a:off x="139700" y="6442076"/>
            <a:ext cx="12007850" cy="307777"/>
          </a:xfrm>
          <a:prstGeom prst="rect">
            <a:avLst/>
          </a:prstGeom>
          <a:noFill/>
        </p:spPr>
        <p:txBody>
          <a:bodyPr wrap="square" rtlCol="0">
            <a:spAutoFit/>
          </a:bodyPr>
          <a:lstStyle/>
          <a:p>
            <a:pPr algn="ctr"/>
            <a:r>
              <a:rPr lang="en-US" sz="1400" i="1" u="sng" dirty="0"/>
              <a:t>Navigation</a:t>
            </a:r>
            <a:r>
              <a:rPr lang="en-US" sz="1400" i="1" dirty="0"/>
              <a:t>: Financial Aid &gt; Satisfactory Academic Progress &gt; Maintain Student SAP Data</a:t>
            </a:r>
          </a:p>
        </p:txBody>
      </p:sp>
      <p:sp>
        <p:nvSpPr>
          <p:cNvPr id="2" name="Title 1">
            <a:extLst>
              <a:ext uri="{FF2B5EF4-FFF2-40B4-BE49-F238E27FC236}">
                <a16:creationId xmlns:a16="http://schemas.microsoft.com/office/drawing/2014/main" id="{04B66884-9E04-6B95-4DD6-A7A1A1A9EE25}"/>
              </a:ext>
            </a:extLst>
          </p:cNvPr>
          <p:cNvSpPr>
            <a:spLocks noGrp="1"/>
          </p:cNvSpPr>
          <p:nvPr>
            <p:ph type="title"/>
          </p:nvPr>
        </p:nvSpPr>
        <p:spPr>
          <a:xfrm>
            <a:off x="652314" y="1162792"/>
            <a:ext cx="11115967" cy="608317"/>
          </a:xfrm>
        </p:spPr>
        <p:txBody>
          <a:bodyPr/>
          <a:lstStyle/>
          <a:p>
            <a:r>
              <a:rPr lang="en-US" dirty="0"/>
              <a:t>Maximum Attempted Units – Student SAP Page</a:t>
            </a:r>
          </a:p>
        </p:txBody>
      </p:sp>
      <p:sp>
        <p:nvSpPr>
          <p:cNvPr id="6" name="Content Placeholder 5">
            <a:extLst>
              <a:ext uri="{FF2B5EF4-FFF2-40B4-BE49-F238E27FC236}">
                <a16:creationId xmlns:a16="http://schemas.microsoft.com/office/drawing/2014/main" id="{023FCF7E-9A5A-4B01-9237-5F6D4C903571}"/>
              </a:ext>
            </a:extLst>
          </p:cNvPr>
          <p:cNvSpPr>
            <a:spLocks noGrp="1"/>
          </p:cNvSpPr>
          <p:nvPr>
            <p:ph idx="1"/>
          </p:nvPr>
        </p:nvSpPr>
        <p:spPr>
          <a:xfrm>
            <a:off x="715814" y="1676725"/>
            <a:ext cx="11115967" cy="1807693"/>
          </a:xfrm>
        </p:spPr>
        <p:txBody>
          <a:bodyPr/>
          <a:lstStyle/>
          <a:p>
            <a:r>
              <a:rPr lang="en-US" sz="2600" dirty="0">
                <a:solidFill>
                  <a:schemeClr val="accent5">
                    <a:lumMod val="50000"/>
                  </a:schemeClr>
                </a:solidFill>
              </a:rPr>
              <a:t>Displays the total Maximum Attempted Units value up to the term being evaluated</a:t>
            </a:r>
          </a:p>
          <a:p>
            <a:pPr lvl="1"/>
            <a:r>
              <a:rPr lang="en-US" sz="2200" dirty="0">
                <a:solidFill>
                  <a:schemeClr val="accent5">
                    <a:lumMod val="50000"/>
                  </a:schemeClr>
                </a:solidFill>
              </a:rPr>
              <a:t>Course Exclusions apply to this value, per local configurations</a:t>
            </a:r>
          </a:p>
          <a:p>
            <a:r>
              <a:rPr lang="en-US" sz="2600" dirty="0">
                <a:solidFill>
                  <a:schemeClr val="accent5">
                    <a:lumMod val="50000"/>
                  </a:schemeClr>
                </a:solidFill>
              </a:rPr>
              <a:t>Displays information in the “Rule Range” fields if the student matches a Max Attempted Units Rule</a:t>
            </a:r>
          </a:p>
        </p:txBody>
      </p:sp>
      <p:pic>
        <p:nvPicPr>
          <p:cNvPr id="9" name="Content Placeholder 5">
            <a:extLst>
              <a:ext uri="{FF2B5EF4-FFF2-40B4-BE49-F238E27FC236}">
                <a16:creationId xmlns:a16="http://schemas.microsoft.com/office/drawing/2014/main" id="{351D5B02-B59D-E878-5E2A-A60353015019}"/>
              </a:ext>
            </a:extLst>
          </p:cNvPr>
          <p:cNvPicPr>
            <a:picLocks noChangeAspect="1"/>
          </p:cNvPicPr>
          <p:nvPr/>
        </p:nvPicPr>
        <p:blipFill>
          <a:blip r:embed="rId2"/>
          <a:stretch>
            <a:fillRect/>
          </a:stretch>
        </p:blipFill>
        <p:spPr>
          <a:xfrm>
            <a:off x="476955" y="3684574"/>
            <a:ext cx="11115675" cy="2620253"/>
          </a:xfrm>
          <a:prstGeom prst="rect">
            <a:avLst/>
          </a:prstGeom>
        </p:spPr>
      </p:pic>
      <p:sp>
        <p:nvSpPr>
          <p:cNvPr id="10" name="Rectangle 9">
            <a:extLst>
              <a:ext uri="{FF2B5EF4-FFF2-40B4-BE49-F238E27FC236}">
                <a16:creationId xmlns:a16="http://schemas.microsoft.com/office/drawing/2014/main" id="{55E81118-BA50-0D41-E6BA-2E7E0169D3D3}"/>
              </a:ext>
            </a:extLst>
          </p:cNvPr>
          <p:cNvSpPr/>
          <p:nvPr/>
        </p:nvSpPr>
        <p:spPr>
          <a:xfrm>
            <a:off x="1759194" y="4676775"/>
            <a:ext cx="9833436" cy="225425"/>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9364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0475-4938-1049-F3E3-62B211A6B625}"/>
              </a:ext>
            </a:extLst>
          </p:cNvPr>
          <p:cNvSpPr>
            <a:spLocks noGrp="1"/>
          </p:cNvSpPr>
          <p:nvPr>
            <p:ph type="title"/>
          </p:nvPr>
        </p:nvSpPr>
        <p:spPr/>
        <p:txBody>
          <a:bodyPr/>
          <a:lstStyle/>
          <a:p>
            <a:r>
              <a:rPr lang="en-US" dirty="0"/>
              <a:t>Maximum Attempted Units Value Calculation</a:t>
            </a:r>
          </a:p>
        </p:txBody>
      </p:sp>
      <p:sp>
        <p:nvSpPr>
          <p:cNvPr id="3" name="Content Placeholder 2">
            <a:extLst>
              <a:ext uri="{FF2B5EF4-FFF2-40B4-BE49-F238E27FC236}">
                <a16:creationId xmlns:a16="http://schemas.microsoft.com/office/drawing/2014/main" id="{572B16B7-4303-B94D-D73E-4F1657705148}"/>
              </a:ext>
            </a:extLst>
          </p:cNvPr>
          <p:cNvSpPr>
            <a:spLocks noGrp="1"/>
          </p:cNvSpPr>
          <p:nvPr>
            <p:ph idx="1"/>
          </p:nvPr>
        </p:nvSpPr>
        <p:spPr/>
        <p:txBody>
          <a:bodyPr/>
          <a:lstStyle/>
          <a:p>
            <a:r>
              <a:rPr lang="en-US" dirty="0"/>
              <a:t>Unit totals from Student Term History (STDNT_CAR_TERM)</a:t>
            </a:r>
          </a:p>
          <a:p>
            <a:r>
              <a:rPr lang="en-US" dirty="0"/>
              <a:t>Student Enrollment data (STDNT_ENRL) compared to the Course Exclusions configurations</a:t>
            </a:r>
          </a:p>
        </p:txBody>
      </p:sp>
      <p:sp>
        <p:nvSpPr>
          <p:cNvPr id="4" name="Slide Number Placeholder 3">
            <a:extLst>
              <a:ext uri="{FF2B5EF4-FFF2-40B4-BE49-F238E27FC236}">
                <a16:creationId xmlns:a16="http://schemas.microsoft.com/office/drawing/2014/main" id="{C7789F79-FAF6-60C7-6414-9FAFD461A109}"/>
              </a:ext>
            </a:extLst>
          </p:cNvPr>
          <p:cNvSpPr>
            <a:spLocks noGrp="1"/>
          </p:cNvSpPr>
          <p:nvPr>
            <p:ph type="sldNum" sz="quarter" idx="12"/>
          </p:nvPr>
        </p:nvSpPr>
        <p:spPr/>
        <p:txBody>
          <a:bodyPr/>
          <a:lstStyle/>
          <a:p>
            <a:fld id="{DEE5BC03-7CE3-4FE3-BC0A-0ACCA8AC1F24}" type="slidenum">
              <a:rPr lang="en-US" smtClean="0"/>
              <a:pPr/>
              <a:t>12</a:t>
            </a:fld>
            <a:endParaRPr lang="en-US" dirty="0"/>
          </a:p>
        </p:txBody>
      </p:sp>
      <p:graphicFrame>
        <p:nvGraphicFramePr>
          <p:cNvPr id="5" name="Content Placeholder 4">
            <a:extLst>
              <a:ext uri="{FF2B5EF4-FFF2-40B4-BE49-F238E27FC236}">
                <a16:creationId xmlns:a16="http://schemas.microsoft.com/office/drawing/2014/main" id="{06DCE1A0-F411-89F4-2212-F5DBB2D21B6F}"/>
              </a:ext>
            </a:extLst>
          </p:cNvPr>
          <p:cNvGraphicFramePr>
            <a:graphicFrameLocks/>
          </p:cNvGraphicFramePr>
          <p:nvPr>
            <p:extLst>
              <p:ext uri="{D42A27DB-BD31-4B8C-83A1-F6EECF244321}">
                <p14:modId xmlns:p14="http://schemas.microsoft.com/office/powerpoint/2010/main" val="4115775341"/>
              </p:ext>
            </p:extLst>
          </p:nvPr>
        </p:nvGraphicFramePr>
        <p:xfrm>
          <a:off x="329403" y="3420051"/>
          <a:ext cx="11679238" cy="2540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31EE1E69-F988-8933-6B2F-F2BFB34F60EC}"/>
              </a:ext>
            </a:extLst>
          </p:cNvPr>
          <p:cNvSpPr txBox="1"/>
          <p:nvPr/>
        </p:nvSpPr>
        <p:spPr>
          <a:xfrm>
            <a:off x="659529" y="5632312"/>
            <a:ext cx="11018986" cy="1200329"/>
          </a:xfrm>
          <a:prstGeom prst="rect">
            <a:avLst/>
          </a:prstGeom>
          <a:noFill/>
        </p:spPr>
        <p:txBody>
          <a:bodyPr wrap="square" rtlCol="0">
            <a:spAutoFit/>
          </a:bodyPr>
          <a:lstStyle/>
          <a:p>
            <a:r>
              <a:rPr lang="en-US" sz="1800" i="1" dirty="0">
                <a:solidFill>
                  <a:srgbClr val="003764"/>
                </a:solidFill>
                <a:effectLst/>
                <a:latin typeface="Calibri" panose="020F0502020204030204" pitchFamily="34" charset="0"/>
                <a:ea typeface="Times New Roman" panose="02020603050405020304" pitchFamily="18" charset="0"/>
              </a:rPr>
              <a:t>*These values are subject to the Max Units to Exclude values in setup</a:t>
            </a:r>
          </a:p>
          <a:p>
            <a:r>
              <a:rPr lang="en-US" sz="1800" i="1" dirty="0">
                <a:solidFill>
                  <a:srgbClr val="003764"/>
                </a:solidFill>
                <a:effectLst/>
                <a:latin typeface="Calibri" panose="020F0502020204030204" pitchFamily="34" charset="0"/>
                <a:ea typeface="Times New Roman" panose="02020603050405020304" pitchFamily="18" charset="0"/>
              </a:rPr>
              <a:t>**All items checked in the Maximum Attempted Transfer Unit Criteria configuration are considered by the SAP test as part of the Transfer Units value calculated here (Towards GPA, No GPA, Course Credit, Test Credit, Other Credit, and TC Units Adjust).</a:t>
            </a:r>
            <a:endParaRPr lang="en-US" dirty="0">
              <a:solidFill>
                <a:srgbClr val="003764"/>
              </a:solidFill>
            </a:endParaRPr>
          </a:p>
        </p:txBody>
      </p:sp>
    </p:spTree>
    <p:extLst>
      <p:ext uri="{BB962C8B-B14F-4D97-AF65-F5344CB8AC3E}">
        <p14:creationId xmlns:p14="http://schemas.microsoft.com/office/powerpoint/2010/main" val="1786855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2E4A-4EAD-9C3E-0E55-C65EC65F732C}"/>
              </a:ext>
            </a:extLst>
          </p:cNvPr>
          <p:cNvSpPr>
            <a:spLocks noGrp="1"/>
          </p:cNvSpPr>
          <p:nvPr>
            <p:ph type="title"/>
          </p:nvPr>
        </p:nvSpPr>
        <p:spPr/>
        <p:txBody>
          <a:bodyPr/>
          <a:lstStyle/>
          <a:p>
            <a:r>
              <a:rPr lang="en-US" dirty="0"/>
              <a:t>The Problem</a:t>
            </a:r>
          </a:p>
        </p:txBody>
      </p:sp>
      <p:sp>
        <p:nvSpPr>
          <p:cNvPr id="3" name="Text Placeholder 2">
            <a:extLst>
              <a:ext uri="{FF2B5EF4-FFF2-40B4-BE49-F238E27FC236}">
                <a16:creationId xmlns:a16="http://schemas.microsoft.com/office/drawing/2014/main" id="{A9BCE1C4-A252-82D1-7399-072826322F64}"/>
              </a:ext>
            </a:extLst>
          </p:cNvPr>
          <p:cNvSpPr>
            <a:spLocks noGrp="1"/>
          </p:cNvSpPr>
          <p:nvPr>
            <p:ph type="body" idx="1"/>
          </p:nvPr>
        </p:nvSpPr>
        <p:spPr/>
        <p:txBody>
          <a:bodyPr/>
          <a:lstStyle/>
          <a:p>
            <a:r>
              <a:rPr lang="en-US" dirty="0"/>
              <a:t>SAP Item #6B: Legacy Transfer Units in MAXT Course Exclusions</a:t>
            </a:r>
          </a:p>
        </p:txBody>
      </p:sp>
      <p:sp>
        <p:nvSpPr>
          <p:cNvPr id="4" name="Slide Number Placeholder 3">
            <a:extLst>
              <a:ext uri="{FF2B5EF4-FFF2-40B4-BE49-F238E27FC236}">
                <a16:creationId xmlns:a16="http://schemas.microsoft.com/office/drawing/2014/main" id="{299CC1B3-4947-E750-2F1F-DC2CAF2DA8CE}"/>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3335432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D1AC5-B412-6D31-C841-16B48D199B5B}"/>
              </a:ext>
            </a:extLst>
          </p:cNvPr>
          <p:cNvSpPr>
            <a:spLocks noGrp="1"/>
          </p:cNvSpPr>
          <p:nvPr>
            <p:ph type="title"/>
          </p:nvPr>
        </p:nvSpPr>
        <p:spPr/>
        <p:txBody>
          <a:bodyPr/>
          <a:lstStyle/>
          <a:p>
            <a:r>
              <a:rPr lang="en-US" dirty="0"/>
              <a:t>The Problem</a:t>
            </a:r>
          </a:p>
        </p:txBody>
      </p:sp>
      <p:sp>
        <p:nvSpPr>
          <p:cNvPr id="3" name="Content Placeholder 2">
            <a:extLst>
              <a:ext uri="{FF2B5EF4-FFF2-40B4-BE49-F238E27FC236}">
                <a16:creationId xmlns:a16="http://schemas.microsoft.com/office/drawing/2014/main" id="{D52F793A-2C8A-BBC0-49AD-9F1A04802E93}"/>
              </a:ext>
            </a:extLst>
          </p:cNvPr>
          <p:cNvSpPr>
            <a:spLocks noGrp="1"/>
          </p:cNvSpPr>
          <p:nvPr>
            <p:ph idx="1"/>
          </p:nvPr>
        </p:nvSpPr>
        <p:spPr>
          <a:xfrm>
            <a:off x="715814" y="2415155"/>
            <a:ext cx="11115967" cy="3957070"/>
          </a:xfrm>
        </p:spPr>
        <p:txBody>
          <a:bodyPr/>
          <a:lstStyle/>
          <a:p>
            <a:r>
              <a:rPr lang="en-US" dirty="0"/>
              <a:t>Non-converted legacy data is manually entered by the college as transfer credit</a:t>
            </a:r>
          </a:p>
          <a:p>
            <a:r>
              <a:rPr lang="en-US" dirty="0"/>
              <a:t>This legacy data is not stored in the student’s enrollment record</a:t>
            </a:r>
          </a:p>
          <a:p>
            <a:r>
              <a:rPr lang="en-US" dirty="0"/>
              <a:t>MAXT is designed to exclude courses on the enrollment record</a:t>
            </a:r>
          </a:p>
          <a:p>
            <a:r>
              <a:rPr lang="en-US" dirty="0"/>
              <a:t>MAXT does not exclude courses entered in as transfer credit</a:t>
            </a:r>
          </a:p>
          <a:p>
            <a:r>
              <a:rPr lang="en-US" dirty="0"/>
              <a:t>Legacy courses at the college are not excluded from the final Maximum Attempted Units value, per local college configuration</a:t>
            </a:r>
          </a:p>
          <a:p>
            <a:r>
              <a:rPr lang="en-US" dirty="0"/>
              <a:t>Students may inaccurately fail the Maximum Attempted Units Test</a:t>
            </a:r>
          </a:p>
        </p:txBody>
      </p:sp>
      <p:sp>
        <p:nvSpPr>
          <p:cNvPr id="4" name="Slide Number Placeholder 3">
            <a:extLst>
              <a:ext uri="{FF2B5EF4-FFF2-40B4-BE49-F238E27FC236}">
                <a16:creationId xmlns:a16="http://schemas.microsoft.com/office/drawing/2014/main" id="{67A57453-FC59-468E-14E4-939899DE19D9}"/>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1432907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74481-6ED8-1AAC-EDA8-DB62D549AA73}"/>
              </a:ext>
            </a:extLst>
          </p:cNvPr>
          <p:cNvSpPr>
            <a:spLocks noGrp="1"/>
          </p:cNvSpPr>
          <p:nvPr>
            <p:ph type="title"/>
          </p:nvPr>
        </p:nvSpPr>
        <p:spPr>
          <a:xfrm>
            <a:off x="715814" y="1235611"/>
            <a:ext cx="11115967" cy="797070"/>
          </a:xfrm>
        </p:spPr>
        <p:txBody>
          <a:bodyPr/>
          <a:lstStyle/>
          <a:p>
            <a:r>
              <a:rPr lang="en-US" dirty="0"/>
              <a:t>The Problem – Student Example</a:t>
            </a:r>
          </a:p>
        </p:txBody>
      </p:sp>
      <p:pic>
        <p:nvPicPr>
          <p:cNvPr id="10" name="Content Placeholder 9">
            <a:extLst>
              <a:ext uri="{FF2B5EF4-FFF2-40B4-BE49-F238E27FC236}">
                <a16:creationId xmlns:a16="http://schemas.microsoft.com/office/drawing/2014/main" id="{2EBE8944-8FE2-0D32-51C4-90233A59784C}"/>
              </a:ext>
            </a:extLst>
          </p:cNvPr>
          <p:cNvPicPr>
            <a:picLocks noGrp="1" noChangeAspect="1"/>
          </p:cNvPicPr>
          <p:nvPr>
            <p:ph idx="1"/>
          </p:nvPr>
        </p:nvPicPr>
        <p:blipFill rotWithShape="1">
          <a:blip r:embed="rId2"/>
          <a:srcRect b="28464"/>
          <a:stretch/>
        </p:blipFill>
        <p:spPr>
          <a:xfrm>
            <a:off x="1800478" y="5054968"/>
            <a:ext cx="8586216" cy="1406398"/>
          </a:xfrm>
        </p:spPr>
      </p:pic>
      <p:sp>
        <p:nvSpPr>
          <p:cNvPr id="4" name="Slide Number Placeholder 3">
            <a:extLst>
              <a:ext uri="{FF2B5EF4-FFF2-40B4-BE49-F238E27FC236}">
                <a16:creationId xmlns:a16="http://schemas.microsoft.com/office/drawing/2014/main" id="{7BD7EC53-4B11-91D1-B356-90A4F8D02C05}"/>
              </a:ext>
            </a:extLst>
          </p:cNvPr>
          <p:cNvSpPr>
            <a:spLocks noGrp="1"/>
          </p:cNvSpPr>
          <p:nvPr>
            <p:ph type="sldNum" sz="quarter" idx="12"/>
          </p:nvPr>
        </p:nvSpPr>
        <p:spPr/>
        <p:txBody>
          <a:bodyPr/>
          <a:lstStyle/>
          <a:p>
            <a:fld id="{DEE5BC03-7CE3-4FE3-BC0A-0ACCA8AC1F24}" type="slidenum">
              <a:rPr lang="en-US" smtClean="0"/>
              <a:pPr/>
              <a:t>15</a:t>
            </a:fld>
            <a:endParaRPr lang="en-US" dirty="0"/>
          </a:p>
        </p:txBody>
      </p:sp>
      <p:pic>
        <p:nvPicPr>
          <p:cNvPr id="6" name="Picture 5">
            <a:extLst>
              <a:ext uri="{FF2B5EF4-FFF2-40B4-BE49-F238E27FC236}">
                <a16:creationId xmlns:a16="http://schemas.microsoft.com/office/drawing/2014/main" id="{59A49649-D1A3-A985-0436-3A4CDB03448A}"/>
              </a:ext>
            </a:extLst>
          </p:cNvPr>
          <p:cNvPicPr>
            <a:picLocks noChangeAspect="1"/>
          </p:cNvPicPr>
          <p:nvPr/>
        </p:nvPicPr>
        <p:blipFill rotWithShape="1">
          <a:blip r:embed="rId3"/>
          <a:srcRect b="31614"/>
          <a:stretch/>
        </p:blipFill>
        <p:spPr>
          <a:xfrm>
            <a:off x="1805305" y="2839753"/>
            <a:ext cx="8581389" cy="1104462"/>
          </a:xfrm>
          <a:prstGeom prst="rect">
            <a:avLst/>
          </a:prstGeom>
        </p:spPr>
      </p:pic>
      <p:pic>
        <p:nvPicPr>
          <p:cNvPr id="8" name="Picture 7">
            <a:extLst>
              <a:ext uri="{FF2B5EF4-FFF2-40B4-BE49-F238E27FC236}">
                <a16:creationId xmlns:a16="http://schemas.microsoft.com/office/drawing/2014/main" id="{4E264B17-8EAF-23B9-C183-5028E9564DBD}"/>
              </a:ext>
            </a:extLst>
          </p:cNvPr>
          <p:cNvPicPr>
            <a:picLocks noChangeAspect="1"/>
          </p:cNvPicPr>
          <p:nvPr/>
        </p:nvPicPr>
        <p:blipFill rotWithShape="1">
          <a:blip r:embed="rId4"/>
          <a:srcRect b="31990"/>
          <a:stretch/>
        </p:blipFill>
        <p:spPr>
          <a:xfrm>
            <a:off x="1800478" y="3954698"/>
            <a:ext cx="8586216" cy="1104462"/>
          </a:xfrm>
          <a:prstGeom prst="rect">
            <a:avLst/>
          </a:prstGeom>
        </p:spPr>
      </p:pic>
      <p:sp>
        <p:nvSpPr>
          <p:cNvPr id="13" name="TextBox 12">
            <a:extLst>
              <a:ext uri="{FF2B5EF4-FFF2-40B4-BE49-F238E27FC236}">
                <a16:creationId xmlns:a16="http://schemas.microsoft.com/office/drawing/2014/main" id="{F5040CFF-EBCC-9908-3D41-6A33DDBD2D7D}"/>
              </a:ext>
            </a:extLst>
          </p:cNvPr>
          <p:cNvSpPr txBox="1"/>
          <p:nvPr/>
        </p:nvSpPr>
        <p:spPr>
          <a:xfrm>
            <a:off x="715813" y="1880758"/>
            <a:ext cx="10760371" cy="892552"/>
          </a:xfrm>
          <a:prstGeom prst="rect">
            <a:avLst/>
          </a:prstGeom>
          <a:noFill/>
        </p:spPr>
        <p:txBody>
          <a:bodyPr wrap="square" rtlCol="0">
            <a:spAutoFit/>
          </a:bodyPr>
          <a:lstStyle/>
          <a:p>
            <a:pPr marL="342900" indent="-342900">
              <a:buFont typeface="Arial" panose="020B0604020202020204" pitchFamily="34" charset="0"/>
              <a:buChar char="•"/>
            </a:pPr>
            <a:r>
              <a:rPr lang="en-US" sz="2600" dirty="0">
                <a:solidFill>
                  <a:srgbClr val="003764"/>
                </a:solidFill>
              </a:rPr>
              <a:t>This student has 8 units of remedial courses manually entered from legacy that should be excluded from the Maximum Attempted Units value.</a:t>
            </a:r>
          </a:p>
        </p:txBody>
      </p:sp>
    </p:spTree>
    <p:extLst>
      <p:ext uri="{BB962C8B-B14F-4D97-AF65-F5344CB8AC3E}">
        <p14:creationId xmlns:p14="http://schemas.microsoft.com/office/powerpoint/2010/main" val="3928357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0EBDA-F4CB-FA60-C0EA-9946FF139DBE}"/>
              </a:ext>
            </a:extLst>
          </p:cNvPr>
          <p:cNvSpPr>
            <a:spLocks noGrp="1"/>
          </p:cNvSpPr>
          <p:nvPr>
            <p:ph type="title"/>
          </p:nvPr>
        </p:nvSpPr>
        <p:spPr>
          <a:xfrm>
            <a:off x="715814" y="1350766"/>
            <a:ext cx="11115967" cy="797070"/>
          </a:xfrm>
        </p:spPr>
        <p:txBody>
          <a:bodyPr/>
          <a:lstStyle/>
          <a:p>
            <a:r>
              <a:rPr lang="en-US" dirty="0"/>
              <a:t>The Problem – Student Example</a:t>
            </a:r>
          </a:p>
        </p:txBody>
      </p:sp>
      <p:sp>
        <p:nvSpPr>
          <p:cNvPr id="3" name="Content Placeholder 2">
            <a:extLst>
              <a:ext uri="{FF2B5EF4-FFF2-40B4-BE49-F238E27FC236}">
                <a16:creationId xmlns:a16="http://schemas.microsoft.com/office/drawing/2014/main" id="{F9BC3E24-83C0-3C4A-FF4C-A00D0BB33B0F}"/>
              </a:ext>
            </a:extLst>
          </p:cNvPr>
          <p:cNvSpPr>
            <a:spLocks noGrp="1"/>
          </p:cNvSpPr>
          <p:nvPr>
            <p:ph idx="1"/>
          </p:nvPr>
        </p:nvSpPr>
        <p:spPr>
          <a:xfrm>
            <a:off x="715814" y="2109456"/>
            <a:ext cx="11115967" cy="3978433"/>
          </a:xfrm>
        </p:spPr>
        <p:txBody>
          <a:bodyPr/>
          <a:lstStyle/>
          <a:p>
            <a:r>
              <a:rPr lang="en-US" dirty="0"/>
              <a:t>The Maximum Attempted Units value is unaffected by the Course Exclusions logic, as the only courses to exclude for this student are manually entered legacy units.</a:t>
            </a:r>
          </a:p>
        </p:txBody>
      </p:sp>
      <p:sp>
        <p:nvSpPr>
          <p:cNvPr id="4" name="Slide Number Placeholder 3">
            <a:extLst>
              <a:ext uri="{FF2B5EF4-FFF2-40B4-BE49-F238E27FC236}">
                <a16:creationId xmlns:a16="http://schemas.microsoft.com/office/drawing/2014/main" id="{B9D4BBA0-CB89-ABAF-DF4A-299404585C77}"/>
              </a:ext>
            </a:extLst>
          </p:cNvPr>
          <p:cNvSpPr>
            <a:spLocks noGrp="1"/>
          </p:cNvSpPr>
          <p:nvPr>
            <p:ph type="sldNum" sz="quarter" idx="12"/>
          </p:nvPr>
        </p:nvSpPr>
        <p:spPr/>
        <p:txBody>
          <a:bodyPr/>
          <a:lstStyle/>
          <a:p>
            <a:fld id="{DEE5BC03-7CE3-4FE3-BC0A-0ACCA8AC1F24}" type="slidenum">
              <a:rPr lang="en-US" smtClean="0"/>
              <a:pPr/>
              <a:t>16</a:t>
            </a:fld>
            <a:endParaRPr lang="en-US" dirty="0"/>
          </a:p>
        </p:txBody>
      </p:sp>
      <p:pic>
        <p:nvPicPr>
          <p:cNvPr id="5" name="Content Placeholder 5">
            <a:extLst>
              <a:ext uri="{FF2B5EF4-FFF2-40B4-BE49-F238E27FC236}">
                <a16:creationId xmlns:a16="http://schemas.microsoft.com/office/drawing/2014/main" id="{71D29F98-C8A2-2618-6F6B-53FC989E7F18}"/>
              </a:ext>
            </a:extLst>
          </p:cNvPr>
          <p:cNvPicPr>
            <a:picLocks noChangeAspect="1"/>
          </p:cNvPicPr>
          <p:nvPr/>
        </p:nvPicPr>
        <p:blipFill>
          <a:blip r:embed="rId2"/>
          <a:stretch>
            <a:fillRect/>
          </a:stretch>
        </p:blipFill>
        <p:spPr>
          <a:xfrm>
            <a:off x="788502" y="3526024"/>
            <a:ext cx="10614995" cy="2459140"/>
          </a:xfrm>
          <a:prstGeom prst="rect">
            <a:avLst/>
          </a:prstGeom>
        </p:spPr>
      </p:pic>
      <p:pic>
        <p:nvPicPr>
          <p:cNvPr id="6" name="Graphic 5" descr="Badge Cross with solid fill">
            <a:extLst>
              <a:ext uri="{FF2B5EF4-FFF2-40B4-BE49-F238E27FC236}">
                <a16:creationId xmlns:a16="http://schemas.microsoft.com/office/drawing/2014/main" id="{46E080FA-913C-B770-5882-54740F8EBAA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67216" y="4347662"/>
            <a:ext cx="502920" cy="502920"/>
          </a:xfrm>
          <a:prstGeom prst="rect">
            <a:avLst/>
          </a:prstGeom>
        </p:spPr>
      </p:pic>
      <p:sp>
        <p:nvSpPr>
          <p:cNvPr id="7" name="Rectangle: Rounded Corners 6">
            <a:extLst>
              <a:ext uri="{FF2B5EF4-FFF2-40B4-BE49-F238E27FC236}">
                <a16:creationId xmlns:a16="http://schemas.microsoft.com/office/drawing/2014/main" id="{3D4FF5ED-82D6-966C-DFF5-52209EE0E3F2}"/>
              </a:ext>
            </a:extLst>
          </p:cNvPr>
          <p:cNvSpPr/>
          <p:nvPr/>
        </p:nvSpPr>
        <p:spPr>
          <a:xfrm>
            <a:off x="5386741" y="5027983"/>
            <a:ext cx="1721982" cy="806315"/>
          </a:xfrm>
          <a:prstGeom prst="roundRect">
            <a:avLst/>
          </a:prstGeom>
          <a:solidFill>
            <a:schemeClr val="bg1"/>
          </a:solid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7030A0"/>
                </a:solidFill>
                <a:latin typeface="Calibri" panose="020F0502020204030204" pitchFamily="34" charset="0"/>
                <a:cs typeface="Calibri" panose="020F0502020204030204" pitchFamily="34" charset="0"/>
              </a:rPr>
              <a:t>8 legacy remedial units should be excluded</a:t>
            </a:r>
          </a:p>
        </p:txBody>
      </p:sp>
      <p:cxnSp>
        <p:nvCxnSpPr>
          <p:cNvPr id="8" name="Straight Arrow Connector 7">
            <a:extLst>
              <a:ext uri="{FF2B5EF4-FFF2-40B4-BE49-F238E27FC236}">
                <a16:creationId xmlns:a16="http://schemas.microsoft.com/office/drawing/2014/main" id="{AAA68E19-3AB6-7F1A-1CCC-9D2AAAB999B9}"/>
              </a:ext>
            </a:extLst>
          </p:cNvPr>
          <p:cNvCxnSpPr>
            <a:cxnSpLocks/>
          </p:cNvCxnSpPr>
          <p:nvPr/>
        </p:nvCxnSpPr>
        <p:spPr>
          <a:xfrm flipH="1" flipV="1">
            <a:off x="4929541" y="4751521"/>
            <a:ext cx="495300" cy="324087"/>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Rounded Corners 8">
            <a:extLst>
              <a:ext uri="{FF2B5EF4-FFF2-40B4-BE49-F238E27FC236}">
                <a16:creationId xmlns:a16="http://schemas.microsoft.com/office/drawing/2014/main" id="{0C3E3F63-495D-78E7-6AD7-D2EFECB8CD42}"/>
              </a:ext>
            </a:extLst>
          </p:cNvPr>
          <p:cNvSpPr/>
          <p:nvPr/>
        </p:nvSpPr>
        <p:spPr>
          <a:xfrm>
            <a:off x="9044342" y="5015184"/>
            <a:ext cx="1721982" cy="589204"/>
          </a:xfrm>
          <a:prstGeom prst="roundRect">
            <a:avLst/>
          </a:prstGeom>
          <a:solidFill>
            <a:schemeClr val="bg1"/>
          </a:solid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7030A0"/>
                </a:solidFill>
                <a:latin typeface="Calibri" panose="020F0502020204030204" pitchFamily="34" charset="0"/>
                <a:cs typeface="Calibri" panose="020F0502020204030204" pitchFamily="34" charset="0"/>
              </a:rPr>
              <a:t>Student has failed the MAXT Test</a:t>
            </a:r>
          </a:p>
        </p:txBody>
      </p:sp>
      <p:cxnSp>
        <p:nvCxnSpPr>
          <p:cNvPr id="10" name="Straight Arrow Connector 9">
            <a:extLst>
              <a:ext uri="{FF2B5EF4-FFF2-40B4-BE49-F238E27FC236}">
                <a16:creationId xmlns:a16="http://schemas.microsoft.com/office/drawing/2014/main" id="{59988CEE-97D1-7D3D-D413-CBACE335C29C}"/>
              </a:ext>
            </a:extLst>
          </p:cNvPr>
          <p:cNvCxnSpPr>
            <a:cxnSpLocks/>
          </p:cNvCxnSpPr>
          <p:nvPr/>
        </p:nvCxnSpPr>
        <p:spPr>
          <a:xfrm flipH="1" flipV="1">
            <a:off x="8587141" y="4738721"/>
            <a:ext cx="495300" cy="324087"/>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7851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2E4A-4EAD-9C3E-0E55-C65EC65F732C}"/>
              </a:ext>
            </a:extLst>
          </p:cNvPr>
          <p:cNvSpPr>
            <a:spLocks noGrp="1"/>
          </p:cNvSpPr>
          <p:nvPr>
            <p:ph type="title"/>
          </p:nvPr>
        </p:nvSpPr>
        <p:spPr/>
        <p:txBody>
          <a:bodyPr/>
          <a:lstStyle/>
          <a:p>
            <a:r>
              <a:rPr lang="en-US" dirty="0"/>
              <a:t>The Solution</a:t>
            </a:r>
          </a:p>
        </p:txBody>
      </p:sp>
      <p:sp>
        <p:nvSpPr>
          <p:cNvPr id="3" name="Text Placeholder 2">
            <a:extLst>
              <a:ext uri="{FF2B5EF4-FFF2-40B4-BE49-F238E27FC236}">
                <a16:creationId xmlns:a16="http://schemas.microsoft.com/office/drawing/2014/main" id="{A9BCE1C4-A252-82D1-7399-072826322F64}"/>
              </a:ext>
            </a:extLst>
          </p:cNvPr>
          <p:cNvSpPr>
            <a:spLocks noGrp="1"/>
          </p:cNvSpPr>
          <p:nvPr>
            <p:ph type="body" idx="1"/>
          </p:nvPr>
        </p:nvSpPr>
        <p:spPr/>
        <p:txBody>
          <a:bodyPr/>
          <a:lstStyle/>
          <a:p>
            <a:r>
              <a:rPr lang="en-US" dirty="0"/>
              <a:t>SAP Item #6B: Legacy Transfer Units in MAXT Course Exclusions</a:t>
            </a:r>
          </a:p>
        </p:txBody>
      </p:sp>
      <p:sp>
        <p:nvSpPr>
          <p:cNvPr id="4" name="Slide Number Placeholder 3">
            <a:extLst>
              <a:ext uri="{FF2B5EF4-FFF2-40B4-BE49-F238E27FC236}">
                <a16:creationId xmlns:a16="http://schemas.microsoft.com/office/drawing/2014/main" id="{299CC1B3-4947-E750-2F1F-DC2CAF2DA8CE}"/>
              </a:ext>
            </a:extLst>
          </p:cNvPr>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3507400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0475-4938-1049-F3E3-62B211A6B625}"/>
              </a:ext>
            </a:extLst>
          </p:cNvPr>
          <p:cNvSpPr>
            <a:spLocks noGrp="1"/>
          </p:cNvSpPr>
          <p:nvPr>
            <p:ph type="title"/>
          </p:nvPr>
        </p:nvSpPr>
        <p:spPr>
          <a:xfrm>
            <a:off x="715814" y="1159411"/>
            <a:ext cx="11115967" cy="797070"/>
          </a:xfrm>
        </p:spPr>
        <p:txBody>
          <a:bodyPr/>
          <a:lstStyle/>
          <a:p>
            <a:r>
              <a:rPr lang="en-US" dirty="0"/>
              <a:t>Customized Calculation of </a:t>
            </a:r>
            <a:br>
              <a:rPr lang="en-US" dirty="0"/>
            </a:br>
            <a:r>
              <a:rPr lang="en-US" dirty="0"/>
              <a:t>Maximum Attempted Units Value</a:t>
            </a:r>
          </a:p>
        </p:txBody>
      </p:sp>
      <p:sp>
        <p:nvSpPr>
          <p:cNvPr id="3" name="Content Placeholder 2">
            <a:extLst>
              <a:ext uri="{FF2B5EF4-FFF2-40B4-BE49-F238E27FC236}">
                <a16:creationId xmlns:a16="http://schemas.microsoft.com/office/drawing/2014/main" id="{572B16B7-4303-B94D-D73E-4F1657705148}"/>
              </a:ext>
            </a:extLst>
          </p:cNvPr>
          <p:cNvSpPr>
            <a:spLocks noGrp="1"/>
          </p:cNvSpPr>
          <p:nvPr>
            <p:ph idx="1"/>
          </p:nvPr>
        </p:nvSpPr>
        <p:spPr>
          <a:xfrm>
            <a:off x="715814" y="2218099"/>
            <a:ext cx="11115967" cy="4030302"/>
          </a:xfrm>
        </p:spPr>
        <p:txBody>
          <a:bodyPr/>
          <a:lstStyle/>
          <a:p>
            <a:r>
              <a:rPr lang="en-US" sz="2600" dirty="0"/>
              <a:t>Add logic to include a custom view to identify and evaluate non-converted, manually entered legacy transfer units against Course Exclusions</a:t>
            </a:r>
          </a:p>
          <a:p>
            <a:pPr marL="0" indent="0">
              <a:buNone/>
            </a:pPr>
            <a:endParaRPr lang="en-US" sz="2600" dirty="0"/>
          </a:p>
        </p:txBody>
      </p:sp>
      <p:sp>
        <p:nvSpPr>
          <p:cNvPr id="4" name="Slide Number Placeholder 3">
            <a:extLst>
              <a:ext uri="{FF2B5EF4-FFF2-40B4-BE49-F238E27FC236}">
                <a16:creationId xmlns:a16="http://schemas.microsoft.com/office/drawing/2014/main" id="{C7789F79-FAF6-60C7-6414-9FAFD461A109}"/>
              </a:ext>
            </a:extLst>
          </p:cNvPr>
          <p:cNvSpPr>
            <a:spLocks noGrp="1"/>
          </p:cNvSpPr>
          <p:nvPr>
            <p:ph type="sldNum" sz="quarter" idx="12"/>
          </p:nvPr>
        </p:nvSpPr>
        <p:spPr/>
        <p:txBody>
          <a:bodyPr/>
          <a:lstStyle/>
          <a:p>
            <a:fld id="{DEE5BC03-7CE3-4FE3-BC0A-0ACCA8AC1F24}" type="slidenum">
              <a:rPr lang="en-US" smtClean="0"/>
              <a:pPr/>
              <a:t>18</a:t>
            </a:fld>
            <a:endParaRPr lang="en-US" dirty="0"/>
          </a:p>
        </p:txBody>
      </p:sp>
      <p:graphicFrame>
        <p:nvGraphicFramePr>
          <p:cNvPr id="5" name="Content Placeholder 4">
            <a:extLst>
              <a:ext uri="{FF2B5EF4-FFF2-40B4-BE49-F238E27FC236}">
                <a16:creationId xmlns:a16="http://schemas.microsoft.com/office/drawing/2014/main" id="{06DCE1A0-F411-89F4-2212-F5DBB2D21B6F}"/>
              </a:ext>
            </a:extLst>
          </p:cNvPr>
          <p:cNvGraphicFramePr>
            <a:graphicFrameLocks/>
          </p:cNvGraphicFramePr>
          <p:nvPr>
            <p:extLst>
              <p:ext uri="{D42A27DB-BD31-4B8C-83A1-F6EECF244321}">
                <p14:modId xmlns:p14="http://schemas.microsoft.com/office/powerpoint/2010/main" val="2292021952"/>
              </p:ext>
            </p:extLst>
          </p:nvPr>
        </p:nvGraphicFramePr>
        <p:xfrm>
          <a:off x="360219" y="2863353"/>
          <a:ext cx="11679238" cy="2223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oup 6">
            <a:extLst>
              <a:ext uri="{FF2B5EF4-FFF2-40B4-BE49-F238E27FC236}">
                <a16:creationId xmlns:a16="http://schemas.microsoft.com/office/drawing/2014/main" id="{DF935BE8-E43F-501D-D021-9A8F329B18A7}"/>
              </a:ext>
            </a:extLst>
          </p:cNvPr>
          <p:cNvGrpSpPr/>
          <p:nvPr/>
        </p:nvGrpSpPr>
        <p:grpSpPr>
          <a:xfrm>
            <a:off x="2965103" y="5178360"/>
            <a:ext cx="1462756" cy="1462756"/>
            <a:chOff x="2559534" y="538909"/>
            <a:chExt cx="1462756" cy="1462756"/>
          </a:xfrm>
        </p:grpSpPr>
        <p:sp>
          <p:nvSpPr>
            <p:cNvPr id="8" name="Oval 7">
              <a:extLst>
                <a:ext uri="{FF2B5EF4-FFF2-40B4-BE49-F238E27FC236}">
                  <a16:creationId xmlns:a16="http://schemas.microsoft.com/office/drawing/2014/main" id="{C007AF24-7147-14DE-E5B4-52C7189F9B84}"/>
                </a:ext>
              </a:extLst>
            </p:cNvPr>
            <p:cNvSpPr/>
            <p:nvPr/>
          </p:nvSpPr>
          <p:spPr>
            <a:xfrm>
              <a:off x="2559534" y="538909"/>
              <a:ext cx="1462756" cy="1462756"/>
            </a:xfrm>
            <a:prstGeom prst="ellipse">
              <a:avLst/>
            </a:prstGeom>
          </p:spPr>
          <p:style>
            <a:lnRef idx="1">
              <a:schemeClr val="accent4"/>
            </a:lnRef>
            <a:fillRef idx="2">
              <a:schemeClr val="accent4"/>
            </a:fillRef>
            <a:effectRef idx="1">
              <a:schemeClr val="accent4"/>
            </a:effectRef>
            <a:fontRef idx="minor">
              <a:schemeClr val="dk1"/>
            </a:fontRef>
          </p:style>
          <p:txBody>
            <a:bodyPr/>
            <a:lstStyle/>
            <a:p>
              <a:endParaRPr lang="en-US"/>
            </a:p>
          </p:txBody>
        </p:sp>
        <p:sp>
          <p:nvSpPr>
            <p:cNvPr id="9" name="Oval 4">
              <a:extLst>
                <a:ext uri="{FF2B5EF4-FFF2-40B4-BE49-F238E27FC236}">
                  <a16:creationId xmlns:a16="http://schemas.microsoft.com/office/drawing/2014/main" id="{EDAE3A88-B777-F266-E9D3-A1C0E1BAEA86}"/>
                </a:ext>
              </a:extLst>
            </p:cNvPr>
            <p:cNvSpPr txBox="1"/>
            <p:nvPr/>
          </p:nvSpPr>
          <p:spPr>
            <a:xfrm>
              <a:off x="2773750" y="753125"/>
              <a:ext cx="1034324" cy="10343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Legacy ESL Units to Exclude</a:t>
              </a:r>
            </a:p>
            <a:p>
              <a:pPr marL="0" lvl="0" indent="0" algn="ctr" defTabSz="755650">
                <a:lnSpc>
                  <a:spcPct val="90000"/>
                </a:lnSpc>
                <a:spcBef>
                  <a:spcPct val="0"/>
                </a:spcBef>
                <a:spcAft>
                  <a:spcPct val="35000"/>
                </a:spcAft>
                <a:buNone/>
              </a:pPr>
              <a:r>
                <a:rPr lang="en-US" sz="1700" dirty="0">
                  <a:solidFill>
                    <a:schemeClr val="tx1"/>
                  </a:solidFill>
                </a:rPr>
                <a:t>(Transfer)</a:t>
              </a:r>
              <a:endParaRPr lang="en-US" sz="1700" kern="1200" dirty="0">
                <a:solidFill>
                  <a:schemeClr val="tx1"/>
                </a:solidFill>
              </a:endParaRPr>
            </a:p>
          </p:txBody>
        </p:sp>
      </p:grpSp>
      <p:grpSp>
        <p:nvGrpSpPr>
          <p:cNvPr id="13" name="Group 12">
            <a:extLst>
              <a:ext uri="{FF2B5EF4-FFF2-40B4-BE49-F238E27FC236}">
                <a16:creationId xmlns:a16="http://schemas.microsoft.com/office/drawing/2014/main" id="{E2F73FA3-6F21-8325-2C12-EE8A24D67400}"/>
              </a:ext>
            </a:extLst>
          </p:cNvPr>
          <p:cNvGrpSpPr/>
          <p:nvPr/>
        </p:nvGrpSpPr>
        <p:grpSpPr>
          <a:xfrm>
            <a:off x="1333309" y="5178360"/>
            <a:ext cx="1462756" cy="1462756"/>
            <a:chOff x="2559534" y="538909"/>
            <a:chExt cx="1462756" cy="1462756"/>
          </a:xfrm>
        </p:grpSpPr>
        <p:sp>
          <p:nvSpPr>
            <p:cNvPr id="14" name="Oval 13">
              <a:extLst>
                <a:ext uri="{FF2B5EF4-FFF2-40B4-BE49-F238E27FC236}">
                  <a16:creationId xmlns:a16="http://schemas.microsoft.com/office/drawing/2014/main" id="{DC01DAFF-1267-3C32-5511-20A6F813416F}"/>
                </a:ext>
              </a:extLst>
            </p:cNvPr>
            <p:cNvSpPr/>
            <p:nvPr/>
          </p:nvSpPr>
          <p:spPr>
            <a:xfrm>
              <a:off x="2559534" y="538909"/>
              <a:ext cx="1462756" cy="1462756"/>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5" name="Oval 4">
              <a:extLst>
                <a:ext uri="{FF2B5EF4-FFF2-40B4-BE49-F238E27FC236}">
                  <a16:creationId xmlns:a16="http://schemas.microsoft.com/office/drawing/2014/main" id="{A3BB302F-561B-1AC3-D59B-8E08AD0466BA}"/>
                </a:ext>
              </a:extLst>
            </p:cNvPr>
            <p:cNvSpPr txBox="1"/>
            <p:nvPr/>
          </p:nvSpPr>
          <p:spPr>
            <a:xfrm>
              <a:off x="2666642" y="749798"/>
              <a:ext cx="1248540" cy="10343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ESL Units to Exclude</a:t>
              </a:r>
            </a:p>
            <a:p>
              <a:pPr marL="0" lvl="0" indent="0" algn="ctr" defTabSz="755650">
                <a:lnSpc>
                  <a:spcPct val="90000"/>
                </a:lnSpc>
                <a:spcBef>
                  <a:spcPct val="0"/>
                </a:spcBef>
                <a:spcAft>
                  <a:spcPct val="35000"/>
                </a:spcAft>
                <a:buNone/>
              </a:pPr>
              <a:r>
                <a:rPr lang="en-US" sz="1700" dirty="0"/>
                <a:t>(Enrollment)</a:t>
              </a:r>
              <a:endParaRPr lang="en-US" sz="1700" kern="1200" dirty="0"/>
            </a:p>
          </p:txBody>
        </p:sp>
      </p:grpSp>
      <p:grpSp>
        <p:nvGrpSpPr>
          <p:cNvPr id="19" name="Group 18">
            <a:extLst>
              <a:ext uri="{FF2B5EF4-FFF2-40B4-BE49-F238E27FC236}">
                <a16:creationId xmlns:a16="http://schemas.microsoft.com/office/drawing/2014/main" id="{09BC6932-BEDD-37CB-7530-20221B6CFCAA}"/>
              </a:ext>
            </a:extLst>
          </p:cNvPr>
          <p:cNvGrpSpPr/>
          <p:nvPr/>
        </p:nvGrpSpPr>
        <p:grpSpPr>
          <a:xfrm>
            <a:off x="5476874" y="5174307"/>
            <a:ext cx="1462756" cy="1462756"/>
            <a:chOff x="2559534" y="538909"/>
            <a:chExt cx="1462756" cy="1462756"/>
          </a:xfrm>
        </p:grpSpPr>
        <p:sp>
          <p:nvSpPr>
            <p:cNvPr id="20" name="Oval 19">
              <a:extLst>
                <a:ext uri="{FF2B5EF4-FFF2-40B4-BE49-F238E27FC236}">
                  <a16:creationId xmlns:a16="http://schemas.microsoft.com/office/drawing/2014/main" id="{6F95CD37-1D4A-6314-A0A2-FD2790B16F7E}"/>
                </a:ext>
              </a:extLst>
            </p:cNvPr>
            <p:cNvSpPr/>
            <p:nvPr/>
          </p:nvSpPr>
          <p:spPr>
            <a:xfrm>
              <a:off x="2559534" y="538909"/>
              <a:ext cx="1462756" cy="1462756"/>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1" name="Oval 4">
              <a:extLst>
                <a:ext uri="{FF2B5EF4-FFF2-40B4-BE49-F238E27FC236}">
                  <a16:creationId xmlns:a16="http://schemas.microsoft.com/office/drawing/2014/main" id="{EC297FBC-92C2-2EB4-ACA2-7AC71A740596}"/>
                </a:ext>
              </a:extLst>
            </p:cNvPr>
            <p:cNvSpPr txBox="1"/>
            <p:nvPr/>
          </p:nvSpPr>
          <p:spPr>
            <a:xfrm>
              <a:off x="2666642" y="711698"/>
              <a:ext cx="1248540" cy="10343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Remedial Units to Exclude</a:t>
              </a:r>
            </a:p>
            <a:p>
              <a:pPr marL="0" lvl="0" indent="0" algn="ctr" defTabSz="755650">
                <a:lnSpc>
                  <a:spcPct val="90000"/>
                </a:lnSpc>
                <a:spcBef>
                  <a:spcPct val="0"/>
                </a:spcBef>
                <a:spcAft>
                  <a:spcPct val="35000"/>
                </a:spcAft>
                <a:buNone/>
              </a:pPr>
              <a:r>
                <a:rPr lang="en-US" sz="1700" dirty="0"/>
                <a:t>(Enrollment)</a:t>
              </a:r>
              <a:endParaRPr lang="en-US" sz="1700" kern="1200" dirty="0"/>
            </a:p>
          </p:txBody>
        </p:sp>
      </p:grpSp>
      <p:cxnSp>
        <p:nvCxnSpPr>
          <p:cNvPr id="27" name="Straight Arrow Connector 26">
            <a:extLst>
              <a:ext uri="{FF2B5EF4-FFF2-40B4-BE49-F238E27FC236}">
                <a16:creationId xmlns:a16="http://schemas.microsoft.com/office/drawing/2014/main" id="{7C3DB402-706C-E3AC-4785-B0EC4934C442}"/>
              </a:ext>
            </a:extLst>
          </p:cNvPr>
          <p:cNvCxnSpPr>
            <a:cxnSpLocks/>
            <a:stCxn id="14" idx="7"/>
          </p:cNvCxnSpPr>
          <p:nvPr/>
        </p:nvCxnSpPr>
        <p:spPr>
          <a:xfrm flipV="1">
            <a:off x="2581849" y="4615377"/>
            <a:ext cx="652460" cy="777199"/>
          </a:xfrm>
          <a:prstGeom prst="straightConnector1">
            <a:avLst/>
          </a:prstGeom>
          <a:ln w="76200">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8A793481-18C5-ED62-D104-74866D417751}"/>
              </a:ext>
            </a:extLst>
          </p:cNvPr>
          <p:cNvCxnSpPr>
            <a:cxnSpLocks/>
            <a:stCxn id="8" idx="0"/>
          </p:cNvCxnSpPr>
          <p:nvPr/>
        </p:nvCxnSpPr>
        <p:spPr>
          <a:xfrm flipV="1">
            <a:off x="3696481" y="4719484"/>
            <a:ext cx="0" cy="458876"/>
          </a:xfrm>
          <a:prstGeom prst="straightConnector1">
            <a:avLst/>
          </a:prstGeom>
          <a:ln w="76200">
            <a:prstDash val="sysDot"/>
            <a:tailEnd type="triangle"/>
          </a:ln>
        </p:spPr>
        <p:style>
          <a:lnRef idx="1">
            <a:schemeClr val="accent4"/>
          </a:lnRef>
          <a:fillRef idx="0">
            <a:schemeClr val="accent4"/>
          </a:fillRef>
          <a:effectRef idx="0">
            <a:schemeClr val="accent4"/>
          </a:effectRef>
          <a:fontRef idx="minor">
            <a:schemeClr val="tx1"/>
          </a:fontRef>
        </p:style>
      </p:cxnSp>
      <p:cxnSp>
        <p:nvCxnSpPr>
          <p:cNvPr id="35" name="Straight Arrow Connector 34">
            <a:extLst>
              <a:ext uri="{FF2B5EF4-FFF2-40B4-BE49-F238E27FC236}">
                <a16:creationId xmlns:a16="http://schemas.microsoft.com/office/drawing/2014/main" id="{9B3D7E1B-F9A9-9E45-249E-29755C49BC2C}"/>
              </a:ext>
            </a:extLst>
          </p:cNvPr>
          <p:cNvCxnSpPr>
            <a:cxnSpLocks/>
          </p:cNvCxnSpPr>
          <p:nvPr/>
        </p:nvCxnSpPr>
        <p:spPr>
          <a:xfrm flipH="1" flipV="1">
            <a:off x="6580288" y="4615377"/>
            <a:ext cx="733770" cy="936103"/>
          </a:xfrm>
          <a:prstGeom prst="straightConnector1">
            <a:avLst/>
          </a:prstGeom>
          <a:ln w="762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0DD0754F-4B2B-9064-DC1A-BAEF5679C15C}"/>
              </a:ext>
            </a:extLst>
          </p:cNvPr>
          <p:cNvCxnSpPr>
            <a:cxnSpLocks/>
            <a:stCxn id="20" idx="0"/>
          </p:cNvCxnSpPr>
          <p:nvPr/>
        </p:nvCxnSpPr>
        <p:spPr>
          <a:xfrm flipH="1" flipV="1">
            <a:off x="6187303" y="4715431"/>
            <a:ext cx="20949" cy="458876"/>
          </a:xfrm>
          <a:prstGeom prst="straightConnector1">
            <a:avLst/>
          </a:prstGeom>
          <a:ln w="76200">
            <a:solidFill>
              <a:srgbClr val="5B9BD5"/>
            </a:solidFill>
            <a:prstDash val="sysDot"/>
            <a:tailEnd type="triangle"/>
          </a:ln>
        </p:spPr>
        <p:style>
          <a:lnRef idx="1">
            <a:schemeClr val="accent4"/>
          </a:lnRef>
          <a:fillRef idx="0">
            <a:schemeClr val="accent4"/>
          </a:fillRef>
          <a:effectRef idx="0">
            <a:schemeClr val="accent4"/>
          </a:effectRef>
          <a:fontRef idx="minor">
            <a:schemeClr val="tx1"/>
          </a:fontRef>
        </p:style>
      </p:cxnSp>
      <p:grpSp>
        <p:nvGrpSpPr>
          <p:cNvPr id="10" name="Group 9">
            <a:extLst>
              <a:ext uri="{FF2B5EF4-FFF2-40B4-BE49-F238E27FC236}">
                <a16:creationId xmlns:a16="http://schemas.microsoft.com/office/drawing/2014/main" id="{D3E8D786-AFA0-E50A-9D51-74DA9478CBF5}"/>
              </a:ext>
            </a:extLst>
          </p:cNvPr>
          <p:cNvGrpSpPr/>
          <p:nvPr/>
        </p:nvGrpSpPr>
        <p:grpSpPr>
          <a:xfrm>
            <a:off x="7099842" y="5174307"/>
            <a:ext cx="1462756" cy="1462756"/>
            <a:chOff x="2559534" y="538909"/>
            <a:chExt cx="1462756" cy="1462756"/>
          </a:xfrm>
        </p:grpSpPr>
        <p:sp>
          <p:nvSpPr>
            <p:cNvPr id="11" name="Oval 10">
              <a:extLst>
                <a:ext uri="{FF2B5EF4-FFF2-40B4-BE49-F238E27FC236}">
                  <a16:creationId xmlns:a16="http://schemas.microsoft.com/office/drawing/2014/main" id="{230CE04A-3BB9-008E-1CFF-638EBC285083}"/>
                </a:ext>
              </a:extLst>
            </p:cNvPr>
            <p:cNvSpPr/>
            <p:nvPr/>
          </p:nvSpPr>
          <p:spPr>
            <a:xfrm>
              <a:off x="2559534" y="538909"/>
              <a:ext cx="1462756" cy="1462756"/>
            </a:xfrm>
            <a:prstGeom prst="ellipse">
              <a:avLst/>
            </a:prstGeom>
          </p:spPr>
          <p:style>
            <a:lnRef idx="1">
              <a:schemeClr val="accent4"/>
            </a:lnRef>
            <a:fillRef idx="2">
              <a:schemeClr val="accent4"/>
            </a:fillRef>
            <a:effectRef idx="1">
              <a:schemeClr val="accent4"/>
            </a:effectRef>
            <a:fontRef idx="minor">
              <a:schemeClr val="dk1"/>
            </a:fontRef>
          </p:style>
          <p:txBody>
            <a:bodyPr/>
            <a:lstStyle/>
            <a:p>
              <a:endParaRPr lang="en-US"/>
            </a:p>
          </p:txBody>
        </p:sp>
        <p:sp>
          <p:nvSpPr>
            <p:cNvPr id="12" name="Oval 4">
              <a:extLst>
                <a:ext uri="{FF2B5EF4-FFF2-40B4-BE49-F238E27FC236}">
                  <a16:creationId xmlns:a16="http://schemas.microsoft.com/office/drawing/2014/main" id="{5212D560-AAAD-02BD-F7B0-AEBDF2CF5732}"/>
                </a:ext>
              </a:extLst>
            </p:cNvPr>
            <p:cNvSpPr txBox="1"/>
            <p:nvPr/>
          </p:nvSpPr>
          <p:spPr>
            <a:xfrm>
              <a:off x="2773750" y="753125"/>
              <a:ext cx="1034324" cy="103432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solidFill>
                    <a:schemeClr val="tx1"/>
                  </a:solidFill>
                </a:rPr>
                <a:t>Legacy Remedial Units to Exclude</a:t>
              </a:r>
            </a:p>
            <a:p>
              <a:pPr marL="0" lvl="0" indent="0" algn="ctr" defTabSz="755650">
                <a:lnSpc>
                  <a:spcPct val="90000"/>
                </a:lnSpc>
                <a:spcBef>
                  <a:spcPct val="0"/>
                </a:spcBef>
                <a:spcAft>
                  <a:spcPct val="35000"/>
                </a:spcAft>
                <a:buNone/>
              </a:pPr>
              <a:r>
                <a:rPr lang="en-US" sz="1700" dirty="0">
                  <a:solidFill>
                    <a:schemeClr val="tx1"/>
                  </a:solidFill>
                </a:rPr>
                <a:t>(Transfer)</a:t>
              </a:r>
              <a:endParaRPr lang="en-US" sz="1700" kern="1200" dirty="0">
                <a:solidFill>
                  <a:schemeClr val="tx1"/>
                </a:solidFill>
              </a:endParaRPr>
            </a:p>
          </p:txBody>
        </p:sp>
      </p:grpSp>
      <p:sp>
        <p:nvSpPr>
          <p:cNvPr id="49" name="Content Placeholder 2">
            <a:extLst>
              <a:ext uri="{FF2B5EF4-FFF2-40B4-BE49-F238E27FC236}">
                <a16:creationId xmlns:a16="http://schemas.microsoft.com/office/drawing/2014/main" id="{28D1FBF4-FD69-C7D0-5FA7-0626359E5A1A}"/>
              </a:ext>
            </a:extLst>
          </p:cNvPr>
          <p:cNvSpPr txBox="1">
            <a:spLocks/>
          </p:cNvSpPr>
          <p:nvPr/>
        </p:nvSpPr>
        <p:spPr>
          <a:xfrm>
            <a:off x="8987871" y="5864258"/>
            <a:ext cx="3096417" cy="85079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i="1" dirty="0"/>
              <a:t>*Note: These values are still subject to the Max Units to Exclude values in setup</a:t>
            </a:r>
          </a:p>
        </p:txBody>
      </p:sp>
    </p:spTree>
    <p:extLst>
      <p:ext uri="{BB962C8B-B14F-4D97-AF65-F5344CB8AC3E}">
        <p14:creationId xmlns:p14="http://schemas.microsoft.com/office/powerpoint/2010/main" val="2589962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BFF8F-C4B6-FBB6-39A0-3077B7C1B49F}"/>
              </a:ext>
            </a:extLst>
          </p:cNvPr>
          <p:cNvSpPr>
            <a:spLocks noGrp="1"/>
          </p:cNvSpPr>
          <p:nvPr>
            <p:ph type="title"/>
          </p:nvPr>
        </p:nvSpPr>
        <p:spPr>
          <a:xfrm>
            <a:off x="154985" y="1741385"/>
            <a:ext cx="646262" cy="2459736"/>
          </a:xfrm>
        </p:spPr>
        <p:txBody>
          <a:bodyPr vert="vert270"/>
          <a:lstStyle/>
          <a:p>
            <a:pPr algn="ctr"/>
            <a:r>
              <a:rPr lang="en-US" dirty="0">
                <a:solidFill>
                  <a:schemeClr val="tx1">
                    <a:lumMod val="50000"/>
                    <a:lumOff val="50000"/>
                  </a:schemeClr>
                </a:solidFill>
              </a:rPr>
              <a:t>Before</a:t>
            </a:r>
          </a:p>
        </p:txBody>
      </p:sp>
      <p:pic>
        <p:nvPicPr>
          <p:cNvPr id="6" name="Content Placeholder 5">
            <a:extLst>
              <a:ext uri="{FF2B5EF4-FFF2-40B4-BE49-F238E27FC236}">
                <a16:creationId xmlns:a16="http://schemas.microsoft.com/office/drawing/2014/main" id="{888F715C-9CF9-51F8-A430-8354D2EC0C0E}"/>
              </a:ext>
            </a:extLst>
          </p:cNvPr>
          <p:cNvPicPr>
            <a:picLocks noGrp="1" noChangeAspect="1"/>
          </p:cNvPicPr>
          <p:nvPr>
            <p:ph idx="1"/>
          </p:nvPr>
        </p:nvPicPr>
        <p:blipFill>
          <a:blip r:embed="rId2"/>
          <a:stretch>
            <a:fillRect/>
          </a:stretch>
        </p:blipFill>
        <p:spPr>
          <a:xfrm>
            <a:off x="802436" y="1741385"/>
            <a:ext cx="10614995" cy="2459140"/>
          </a:xfrm>
        </p:spPr>
      </p:pic>
      <p:sp>
        <p:nvSpPr>
          <p:cNvPr id="4" name="Slide Number Placeholder 3">
            <a:extLst>
              <a:ext uri="{FF2B5EF4-FFF2-40B4-BE49-F238E27FC236}">
                <a16:creationId xmlns:a16="http://schemas.microsoft.com/office/drawing/2014/main" id="{6410F16E-FE3E-F7DC-3EA6-C4FFA0FD90BF}"/>
              </a:ext>
            </a:extLst>
          </p:cNvPr>
          <p:cNvSpPr>
            <a:spLocks noGrp="1"/>
          </p:cNvSpPr>
          <p:nvPr>
            <p:ph type="sldNum" sz="quarter" idx="12"/>
          </p:nvPr>
        </p:nvSpPr>
        <p:spPr/>
        <p:txBody>
          <a:bodyPr/>
          <a:lstStyle/>
          <a:p>
            <a:fld id="{DEE5BC03-7CE3-4FE3-BC0A-0ACCA8AC1F24}" type="slidenum">
              <a:rPr lang="en-US" smtClean="0"/>
              <a:pPr/>
              <a:t>19</a:t>
            </a:fld>
            <a:endParaRPr lang="en-US" dirty="0"/>
          </a:p>
        </p:txBody>
      </p:sp>
      <p:sp>
        <p:nvSpPr>
          <p:cNvPr id="7" name="Title 1">
            <a:extLst>
              <a:ext uri="{FF2B5EF4-FFF2-40B4-BE49-F238E27FC236}">
                <a16:creationId xmlns:a16="http://schemas.microsoft.com/office/drawing/2014/main" id="{5E6925B9-E237-2030-CCD9-D40F3B57B97A}"/>
              </a:ext>
            </a:extLst>
          </p:cNvPr>
          <p:cNvSpPr txBox="1">
            <a:spLocks/>
          </p:cNvSpPr>
          <p:nvPr/>
        </p:nvSpPr>
        <p:spPr>
          <a:xfrm>
            <a:off x="192793" y="4233606"/>
            <a:ext cx="608454" cy="2459736"/>
          </a:xfrm>
          <a:prstGeom prst="rect">
            <a:avLst/>
          </a:prstGeom>
        </p:spPr>
        <p:txBody>
          <a:bodyPr vert="vert270"/>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pPr algn="ctr"/>
            <a:r>
              <a:rPr lang="en-US" dirty="0">
                <a:solidFill>
                  <a:schemeClr val="tx1">
                    <a:lumMod val="50000"/>
                    <a:lumOff val="50000"/>
                  </a:schemeClr>
                </a:solidFill>
              </a:rPr>
              <a:t>After</a:t>
            </a:r>
          </a:p>
        </p:txBody>
      </p:sp>
      <p:pic>
        <p:nvPicPr>
          <p:cNvPr id="8" name="Content Placeholder 5">
            <a:extLst>
              <a:ext uri="{FF2B5EF4-FFF2-40B4-BE49-F238E27FC236}">
                <a16:creationId xmlns:a16="http://schemas.microsoft.com/office/drawing/2014/main" id="{170107B9-B046-98B0-04CE-9C6D9E956DF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01247" y="4233606"/>
            <a:ext cx="10616184" cy="2457368"/>
          </a:xfrm>
          <a:prstGeom prst="rect">
            <a:avLst/>
          </a:prstGeom>
        </p:spPr>
      </p:pic>
      <p:sp>
        <p:nvSpPr>
          <p:cNvPr id="3" name="Rectangle: Rounded Corners 2">
            <a:extLst>
              <a:ext uri="{FF2B5EF4-FFF2-40B4-BE49-F238E27FC236}">
                <a16:creationId xmlns:a16="http://schemas.microsoft.com/office/drawing/2014/main" id="{26288B51-FD81-25C8-1B05-91306109C059}"/>
              </a:ext>
            </a:extLst>
          </p:cNvPr>
          <p:cNvSpPr/>
          <p:nvPr/>
        </p:nvSpPr>
        <p:spPr>
          <a:xfrm>
            <a:off x="5524501" y="5734050"/>
            <a:ext cx="1466850" cy="817212"/>
          </a:xfrm>
          <a:prstGeom prst="roundRect">
            <a:avLst/>
          </a:prstGeom>
          <a:solidFill>
            <a:schemeClr val="bg1"/>
          </a:solid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7030A0"/>
                </a:solidFill>
                <a:latin typeface="Calibri" panose="020F0502020204030204" pitchFamily="34" charset="0"/>
                <a:cs typeface="Calibri" panose="020F0502020204030204" pitchFamily="34" charset="0"/>
              </a:rPr>
              <a:t>8 legacy remedial units removed</a:t>
            </a:r>
          </a:p>
        </p:txBody>
      </p:sp>
      <p:cxnSp>
        <p:nvCxnSpPr>
          <p:cNvPr id="11" name="Straight Arrow Connector 10">
            <a:extLst>
              <a:ext uri="{FF2B5EF4-FFF2-40B4-BE49-F238E27FC236}">
                <a16:creationId xmlns:a16="http://schemas.microsoft.com/office/drawing/2014/main" id="{F06A8587-9DA3-74C7-4A80-3D66ACBB68BD}"/>
              </a:ext>
            </a:extLst>
          </p:cNvPr>
          <p:cNvCxnSpPr>
            <a:cxnSpLocks/>
          </p:cNvCxnSpPr>
          <p:nvPr/>
        </p:nvCxnSpPr>
        <p:spPr>
          <a:xfrm flipH="1" flipV="1">
            <a:off x="5067300" y="5457588"/>
            <a:ext cx="495300" cy="324087"/>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pic>
        <p:nvPicPr>
          <p:cNvPr id="14" name="Graphic 13" descr="Badge Cross with solid fill">
            <a:extLst>
              <a:ext uri="{FF2B5EF4-FFF2-40B4-BE49-F238E27FC236}">
                <a16:creationId xmlns:a16="http://schemas.microsoft.com/office/drawing/2014/main" id="{47212CB0-B7ED-9EE4-6FBB-EB3BDF495AB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81150" y="2563023"/>
            <a:ext cx="502920" cy="502920"/>
          </a:xfrm>
          <a:prstGeom prst="rect">
            <a:avLst/>
          </a:prstGeom>
        </p:spPr>
      </p:pic>
      <p:pic>
        <p:nvPicPr>
          <p:cNvPr id="18" name="Graphic 17" descr="Badge Tick1 with solid fill">
            <a:extLst>
              <a:ext uri="{FF2B5EF4-FFF2-40B4-BE49-F238E27FC236}">
                <a16:creationId xmlns:a16="http://schemas.microsoft.com/office/drawing/2014/main" id="{93E28BC9-09C8-140B-09D9-006572FB461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81150" y="5046130"/>
            <a:ext cx="502920" cy="502920"/>
          </a:xfrm>
          <a:prstGeom prst="rect">
            <a:avLst/>
          </a:prstGeom>
        </p:spPr>
      </p:pic>
      <p:sp>
        <p:nvSpPr>
          <p:cNvPr id="10" name="Title 1">
            <a:extLst>
              <a:ext uri="{FF2B5EF4-FFF2-40B4-BE49-F238E27FC236}">
                <a16:creationId xmlns:a16="http://schemas.microsoft.com/office/drawing/2014/main" id="{21F9E18F-838A-5A86-31C3-3391FDB70E96}"/>
              </a:ext>
            </a:extLst>
          </p:cNvPr>
          <p:cNvSpPr txBox="1">
            <a:spLocks/>
          </p:cNvSpPr>
          <p:nvPr/>
        </p:nvSpPr>
        <p:spPr>
          <a:xfrm>
            <a:off x="715814" y="1085799"/>
            <a:ext cx="11115967" cy="797070"/>
          </a:xfrm>
          <a:prstGeom prst="rect">
            <a:avLst/>
          </a:prstGeom>
        </p:spPr>
        <p:txBody>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r>
              <a:rPr lang="en-US" dirty="0"/>
              <a:t>Solution – Student Example</a:t>
            </a:r>
          </a:p>
        </p:txBody>
      </p:sp>
      <p:sp>
        <p:nvSpPr>
          <p:cNvPr id="12" name="Rectangle: Rounded Corners 11">
            <a:extLst>
              <a:ext uri="{FF2B5EF4-FFF2-40B4-BE49-F238E27FC236}">
                <a16:creationId xmlns:a16="http://schemas.microsoft.com/office/drawing/2014/main" id="{B21AC5A8-7D3B-4803-EA07-0A4113E07A3B}"/>
              </a:ext>
            </a:extLst>
          </p:cNvPr>
          <p:cNvSpPr/>
          <p:nvPr/>
        </p:nvSpPr>
        <p:spPr>
          <a:xfrm>
            <a:off x="9077325" y="5734050"/>
            <a:ext cx="1666875" cy="657225"/>
          </a:xfrm>
          <a:prstGeom prst="roundRect">
            <a:avLst/>
          </a:prstGeom>
          <a:solidFill>
            <a:schemeClr val="bg1"/>
          </a:solid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7030A0"/>
                </a:solidFill>
                <a:latin typeface="Calibri" panose="020F0502020204030204" pitchFamily="34" charset="0"/>
                <a:cs typeface="Calibri" panose="020F0502020204030204" pitchFamily="34" charset="0"/>
              </a:rPr>
              <a:t>Student now meets MAXT</a:t>
            </a:r>
          </a:p>
        </p:txBody>
      </p:sp>
      <p:cxnSp>
        <p:nvCxnSpPr>
          <p:cNvPr id="13" name="Straight Arrow Connector 12">
            <a:extLst>
              <a:ext uri="{FF2B5EF4-FFF2-40B4-BE49-F238E27FC236}">
                <a16:creationId xmlns:a16="http://schemas.microsoft.com/office/drawing/2014/main" id="{D86F2AF1-D421-DC9A-79AE-7C6707142988}"/>
              </a:ext>
            </a:extLst>
          </p:cNvPr>
          <p:cNvCxnSpPr>
            <a:cxnSpLocks/>
          </p:cNvCxnSpPr>
          <p:nvPr/>
        </p:nvCxnSpPr>
        <p:spPr>
          <a:xfrm flipH="1" flipV="1">
            <a:off x="8620125" y="5457588"/>
            <a:ext cx="495300" cy="324087"/>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2275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1462D-5A24-6724-0945-A39735461C0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9A77C9F4-D3D1-FADA-EDFE-F77823E8EB1C}"/>
              </a:ext>
            </a:extLst>
          </p:cNvPr>
          <p:cNvSpPr>
            <a:spLocks noGrp="1"/>
          </p:cNvSpPr>
          <p:nvPr>
            <p:ph idx="1"/>
          </p:nvPr>
        </p:nvSpPr>
        <p:spPr/>
        <p:txBody>
          <a:bodyPr/>
          <a:lstStyle/>
          <a:p>
            <a:r>
              <a:rPr lang="en-US" dirty="0"/>
              <a:t>Project Overview of SAP Item #6B Legacy Transfer Units in MAXT Course Exclusions</a:t>
            </a:r>
          </a:p>
          <a:p>
            <a:r>
              <a:rPr lang="en-US" dirty="0"/>
              <a:t>A note about the updated Solution Design Document</a:t>
            </a:r>
          </a:p>
          <a:p>
            <a:r>
              <a:rPr lang="en-US" dirty="0"/>
              <a:t>Delivered Maximum Attempted Units Test functionality</a:t>
            </a:r>
          </a:p>
          <a:p>
            <a:r>
              <a:rPr lang="en-US" dirty="0"/>
              <a:t>Solution Design</a:t>
            </a:r>
          </a:p>
          <a:p>
            <a:r>
              <a:rPr lang="en-US" dirty="0"/>
              <a:t>User Acceptance Testing</a:t>
            </a:r>
          </a:p>
          <a:p>
            <a:r>
              <a:rPr lang="en-US" dirty="0"/>
              <a:t>Next Steps</a:t>
            </a:r>
          </a:p>
        </p:txBody>
      </p:sp>
      <p:sp>
        <p:nvSpPr>
          <p:cNvPr id="4" name="Slide Number Placeholder 3">
            <a:extLst>
              <a:ext uri="{FF2B5EF4-FFF2-40B4-BE49-F238E27FC236}">
                <a16:creationId xmlns:a16="http://schemas.microsoft.com/office/drawing/2014/main" id="{F4461DD7-A24C-56DF-B52A-6A250210DFFF}"/>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180645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2E4A-4EAD-9C3E-0E55-C65EC65F732C}"/>
              </a:ext>
            </a:extLst>
          </p:cNvPr>
          <p:cNvSpPr>
            <a:spLocks noGrp="1"/>
          </p:cNvSpPr>
          <p:nvPr>
            <p:ph type="title"/>
          </p:nvPr>
        </p:nvSpPr>
        <p:spPr/>
        <p:txBody>
          <a:bodyPr/>
          <a:lstStyle/>
          <a:p>
            <a:r>
              <a:rPr lang="en-US" dirty="0"/>
              <a:t>User Acceptance Testing</a:t>
            </a:r>
          </a:p>
        </p:txBody>
      </p:sp>
      <p:sp>
        <p:nvSpPr>
          <p:cNvPr id="3" name="Text Placeholder 2">
            <a:extLst>
              <a:ext uri="{FF2B5EF4-FFF2-40B4-BE49-F238E27FC236}">
                <a16:creationId xmlns:a16="http://schemas.microsoft.com/office/drawing/2014/main" id="{A9BCE1C4-A252-82D1-7399-072826322F64}"/>
              </a:ext>
            </a:extLst>
          </p:cNvPr>
          <p:cNvSpPr>
            <a:spLocks noGrp="1"/>
          </p:cNvSpPr>
          <p:nvPr>
            <p:ph type="body" idx="1"/>
          </p:nvPr>
        </p:nvSpPr>
        <p:spPr/>
        <p:txBody>
          <a:bodyPr/>
          <a:lstStyle/>
          <a:p>
            <a:r>
              <a:rPr lang="en-US" dirty="0"/>
              <a:t>Testing Timeframe: </a:t>
            </a:r>
            <a:r>
              <a:rPr lang="en-US" b="1" dirty="0"/>
              <a:t>October 31 to November 13</a:t>
            </a:r>
          </a:p>
          <a:p>
            <a:r>
              <a:rPr lang="en-US" dirty="0"/>
              <a:t>Testing Sign-off Due: </a:t>
            </a:r>
            <a:r>
              <a:rPr lang="en-US" b="1" dirty="0"/>
              <a:t>November 13, end of day</a:t>
            </a:r>
          </a:p>
        </p:txBody>
      </p:sp>
      <p:sp>
        <p:nvSpPr>
          <p:cNvPr id="4" name="Slide Number Placeholder 3">
            <a:extLst>
              <a:ext uri="{FF2B5EF4-FFF2-40B4-BE49-F238E27FC236}">
                <a16:creationId xmlns:a16="http://schemas.microsoft.com/office/drawing/2014/main" id="{299CC1B3-4947-E750-2F1F-DC2CAF2DA8CE}"/>
              </a:ext>
            </a:extLst>
          </p:cNvPr>
          <p:cNvSpPr>
            <a:spLocks noGrp="1"/>
          </p:cNvSpPr>
          <p:nvPr>
            <p:ph type="sldNum" sz="quarter" idx="12"/>
          </p:nvPr>
        </p:nvSpPr>
        <p:spPr/>
        <p:txBody>
          <a:bodyPr/>
          <a:lstStyle/>
          <a:p>
            <a:fld id="{DEE5BC03-7CE3-4FE3-BC0A-0ACCA8AC1F24}" type="slidenum">
              <a:rPr lang="en-US" smtClean="0"/>
              <a:pPr/>
              <a:t>20</a:t>
            </a:fld>
            <a:endParaRPr lang="en-US" dirty="0"/>
          </a:p>
        </p:txBody>
      </p:sp>
    </p:spTree>
    <p:extLst>
      <p:ext uri="{BB962C8B-B14F-4D97-AF65-F5344CB8AC3E}">
        <p14:creationId xmlns:p14="http://schemas.microsoft.com/office/powerpoint/2010/main" val="682484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C2F04-8B5B-DEE0-22F8-FA68BEE16597}"/>
              </a:ext>
            </a:extLst>
          </p:cNvPr>
          <p:cNvSpPr>
            <a:spLocks noGrp="1"/>
          </p:cNvSpPr>
          <p:nvPr>
            <p:ph type="title"/>
          </p:nvPr>
        </p:nvSpPr>
        <p:spPr>
          <a:xfrm>
            <a:off x="715814" y="1239364"/>
            <a:ext cx="11115967" cy="553493"/>
          </a:xfrm>
        </p:spPr>
        <p:txBody>
          <a:bodyPr/>
          <a:lstStyle/>
          <a:p>
            <a:r>
              <a:rPr lang="en-US" dirty="0"/>
              <a:t>Testing Scope</a:t>
            </a:r>
          </a:p>
        </p:txBody>
      </p:sp>
      <p:sp>
        <p:nvSpPr>
          <p:cNvPr id="3" name="Content Placeholder 2">
            <a:extLst>
              <a:ext uri="{FF2B5EF4-FFF2-40B4-BE49-F238E27FC236}">
                <a16:creationId xmlns:a16="http://schemas.microsoft.com/office/drawing/2014/main" id="{A1923C8C-B8A4-C5D6-ED6D-F58351EF5C07}"/>
              </a:ext>
            </a:extLst>
          </p:cNvPr>
          <p:cNvSpPr>
            <a:spLocks noGrp="1"/>
          </p:cNvSpPr>
          <p:nvPr>
            <p:ph idx="1"/>
          </p:nvPr>
        </p:nvSpPr>
        <p:spPr>
          <a:xfrm>
            <a:off x="715814" y="2070100"/>
            <a:ext cx="11115967" cy="4651376"/>
          </a:xfrm>
        </p:spPr>
        <p:txBody>
          <a:bodyPr/>
          <a:lstStyle/>
          <a:p>
            <a:pPr marL="0" indent="0">
              <a:buNone/>
            </a:pPr>
            <a:r>
              <a:rPr lang="en-US" sz="3200" b="1" dirty="0"/>
              <a:t>In Scope</a:t>
            </a:r>
            <a:endParaRPr lang="en-US" dirty="0"/>
          </a:p>
          <a:p>
            <a:r>
              <a:rPr lang="en-US" dirty="0"/>
              <a:t>Maximum Attempted Units Test</a:t>
            </a:r>
          </a:p>
          <a:p>
            <a:r>
              <a:rPr lang="en-US" dirty="0"/>
              <a:t>Students with non-converted, manually entered legacy units for courses listed in the local college Course Exclusions configuration</a:t>
            </a:r>
          </a:p>
          <a:p>
            <a:pPr marL="0" indent="0">
              <a:buNone/>
            </a:pPr>
            <a:endParaRPr lang="en-US" sz="1500" b="1" dirty="0"/>
          </a:p>
          <a:p>
            <a:pPr marL="0" indent="0">
              <a:buNone/>
            </a:pPr>
            <a:r>
              <a:rPr lang="en-US" sz="3200" b="1" dirty="0"/>
              <a:t>Out of Scope</a:t>
            </a:r>
          </a:p>
          <a:p>
            <a:r>
              <a:rPr lang="en-US" dirty="0"/>
              <a:t>Other SAP Tests</a:t>
            </a:r>
          </a:p>
          <a:p>
            <a:r>
              <a:rPr lang="en-US" dirty="0"/>
              <a:t>Students with </a:t>
            </a:r>
            <a:r>
              <a:rPr lang="en-US" i="1" dirty="0"/>
              <a:t>converted</a:t>
            </a:r>
            <a:r>
              <a:rPr lang="en-US" dirty="0"/>
              <a:t> legacy units – these are already being excluded as desired per the local college Course Exclusions configuration</a:t>
            </a:r>
          </a:p>
        </p:txBody>
      </p:sp>
      <p:sp>
        <p:nvSpPr>
          <p:cNvPr id="4" name="Slide Number Placeholder 3">
            <a:extLst>
              <a:ext uri="{FF2B5EF4-FFF2-40B4-BE49-F238E27FC236}">
                <a16:creationId xmlns:a16="http://schemas.microsoft.com/office/drawing/2014/main" id="{A7C97C9E-A8B2-6F41-9EAF-B7078F2A3845}"/>
              </a:ext>
            </a:extLst>
          </p:cNvPr>
          <p:cNvSpPr>
            <a:spLocks noGrp="1"/>
          </p:cNvSpPr>
          <p:nvPr>
            <p:ph type="sldNum" sz="quarter" idx="12"/>
          </p:nvPr>
        </p:nvSpPr>
        <p:spPr/>
        <p:txBody>
          <a:bodyPr/>
          <a:lstStyle/>
          <a:p>
            <a:fld id="{DEE5BC03-7CE3-4FE3-BC0A-0ACCA8AC1F24}" type="slidenum">
              <a:rPr lang="en-US" smtClean="0"/>
              <a:pPr/>
              <a:t>21</a:t>
            </a:fld>
            <a:endParaRPr lang="en-US" dirty="0"/>
          </a:p>
        </p:txBody>
      </p:sp>
    </p:spTree>
    <p:extLst>
      <p:ext uri="{BB962C8B-B14F-4D97-AF65-F5344CB8AC3E}">
        <p14:creationId xmlns:p14="http://schemas.microsoft.com/office/powerpoint/2010/main" val="2220928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1E9CB-80A7-14E2-6AFD-9FDFDDA5FEF1}"/>
              </a:ext>
            </a:extLst>
          </p:cNvPr>
          <p:cNvSpPr>
            <a:spLocks noGrp="1"/>
          </p:cNvSpPr>
          <p:nvPr>
            <p:ph type="title"/>
          </p:nvPr>
        </p:nvSpPr>
        <p:spPr>
          <a:xfrm>
            <a:off x="715814" y="1432247"/>
            <a:ext cx="11115967" cy="797070"/>
          </a:xfrm>
        </p:spPr>
        <p:txBody>
          <a:bodyPr/>
          <a:lstStyle/>
          <a:p>
            <a:r>
              <a:rPr lang="en-US" dirty="0"/>
              <a:t>Overview of Testing Steps</a:t>
            </a:r>
          </a:p>
        </p:txBody>
      </p:sp>
      <p:sp>
        <p:nvSpPr>
          <p:cNvPr id="3" name="Content Placeholder 2">
            <a:extLst>
              <a:ext uri="{FF2B5EF4-FFF2-40B4-BE49-F238E27FC236}">
                <a16:creationId xmlns:a16="http://schemas.microsoft.com/office/drawing/2014/main" id="{F855F714-7E4F-735E-6C0F-2FD5136F532F}"/>
              </a:ext>
            </a:extLst>
          </p:cNvPr>
          <p:cNvSpPr>
            <a:spLocks noGrp="1"/>
          </p:cNvSpPr>
          <p:nvPr>
            <p:ph idx="1"/>
          </p:nvPr>
        </p:nvSpPr>
        <p:spPr>
          <a:xfrm>
            <a:off x="715814" y="2133600"/>
            <a:ext cx="11115967" cy="4350327"/>
          </a:xfrm>
        </p:spPr>
        <p:txBody>
          <a:bodyPr/>
          <a:lstStyle/>
          <a:p>
            <a:pPr marL="514350" indent="-514350">
              <a:buFont typeface="+mj-lt"/>
              <a:buAutoNum type="arabicPeriod"/>
            </a:pPr>
            <a:r>
              <a:rPr lang="en-US" dirty="0"/>
              <a:t>Review Maximum Attempted Units Test setup for your college</a:t>
            </a:r>
          </a:p>
          <a:p>
            <a:pPr marL="514350" indent="-514350">
              <a:buFont typeface="+mj-lt"/>
              <a:buAutoNum type="arabicPeriod"/>
            </a:pPr>
            <a:r>
              <a:rPr lang="en-US" dirty="0"/>
              <a:t>Review Course Exclusions setup for your college</a:t>
            </a:r>
          </a:p>
          <a:p>
            <a:pPr marL="514350" indent="-514350">
              <a:buFont typeface="+mj-lt"/>
              <a:buAutoNum type="arabicPeriod"/>
            </a:pPr>
            <a:r>
              <a:rPr lang="en-US" dirty="0"/>
              <a:t>Define test scenarios</a:t>
            </a:r>
          </a:p>
          <a:p>
            <a:pPr marL="514350" indent="-514350">
              <a:buFont typeface="+mj-lt"/>
              <a:buAutoNum type="arabicPeriod"/>
            </a:pPr>
            <a:r>
              <a:rPr lang="en-US" dirty="0"/>
              <a:t>Run query to find test students</a:t>
            </a:r>
          </a:p>
          <a:p>
            <a:pPr marL="514350" indent="-514350">
              <a:buFont typeface="+mj-lt"/>
              <a:buAutoNum type="arabicPeriod"/>
            </a:pPr>
            <a:r>
              <a:rPr lang="en-US" dirty="0"/>
              <a:t>Run query for information on manually entered legacy data</a:t>
            </a:r>
          </a:p>
          <a:p>
            <a:pPr marL="514350" indent="-514350">
              <a:buFont typeface="+mj-lt"/>
              <a:buAutoNum type="arabicPeriod"/>
            </a:pPr>
            <a:r>
              <a:rPr lang="en-US" dirty="0"/>
              <a:t>Compare legacy units to Course Exclusions</a:t>
            </a:r>
          </a:p>
          <a:p>
            <a:pPr marL="514350" indent="-514350">
              <a:buFont typeface="+mj-lt"/>
              <a:buAutoNum type="arabicPeriod"/>
            </a:pPr>
            <a:r>
              <a:rPr lang="en-US" dirty="0"/>
              <a:t>Process SAP </a:t>
            </a:r>
          </a:p>
          <a:p>
            <a:pPr marL="914400" lvl="1" indent="-457200">
              <a:buFont typeface="+mj-lt"/>
              <a:buAutoNum type="alphaLcPeriod"/>
            </a:pPr>
            <a:r>
              <a:rPr lang="en-US" dirty="0"/>
              <a:t>Manually build SAP for test student</a:t>
            </a:r>
          </a:p>
          <a:p>
            <a:pPr marL="914400" lvl="1" indent="-457200">
              <a:buFont typeface="+mj-lt"/>
              <a:buAutoNum type="alphaLcPeriod"/>
            </a:pPr>
            <a:r>
              <a:rPr lang="en-US" dirty="0"/>
              <a:t>Run SAP in batch or Report Mode</a:t>
            </a:r>
          </a:p>
          <a:p>
            <a:endParaRPr lang="en-US" dirty="0"/>
          </a:p>
        </p:txBody>
      </p:sp>
      <p:sp>
        <p:nvSpPr>
          <p:cNvPr id="4" name="Slide Number Placeholder 3">
            <a:extLst>
              <a:ext uri="{FF2B5EF4-FFF2-40B4-BE49-F238E27FC236}">
                <a16:creationId xmlns:a16="http://schemas.microsoft.com/office/drawing/2014/main" id="{EABE9D97-3BD9-177C-7BE6-C1156CDFA946}"/>
              </a:ext>
            </a:extLst>
          </p:cNvPr>
          <p:cNvSpPr>
            <a:spLocks noGrp="1"/>
          </p:cNvSpPr>
          <p:nvPr>
            <p:ph type="sldNum" sz="quarter" idx="12"/>
          </p:nvPr>
        </p:nvSpPr>
        <p:spPr/>
        <p:txBody>
          <a:bodyPr/>
          <a:lstStyle/>
          <a:p>
            <a:fld id="{DEE5BC03-7CE3-4FE3-BC0A-0ACCA8AC1F24}" type="slidenum">
              <a:rPr lang="en-US" smtClean="0"/>
              <a:pPr/>
              <a:t>22</a:t>
            </a:fld>
            <a:endParaRPr lang="en-US" dirty="0"/>
          </a:p>
        </p:txBody>
      </p:sp>
    </p:spTree>
    <p:extLst>
      <p:ext uri="{BB962C8B-B14F-4D97-AF65-F5344CB8AC3E}">
        <p14:creationId xmlns:p14="http://schemas.microsoft.com/office/powerpoint/2010/main" val="56274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037B7-5A95-9A76-D378-8DA2BD282FF4}"/>
              </a:ext>
            </a:extLst>
          </p:cNvPr>
          <p:cNvSpPr>
            <a:spLocks noGrp="1"/>
          </p:cNvSpPr>
          <p:nvPr>
            <p:ph type="title"/>
          </p:nvPr>
        </p:nvSpPr>
        <p:spPr>
          <a:xfrm>
            <a:off x="715814" y="1549935"/>
            <a:ext cx="11285686" cy="1183739"/>
          </a:xfrm>
        </p:spPr>
        <p:txBody>
          <a:bodyPr/>
          <a:lstStyle/>
          <a:p>
            <a:r>
              <a:rPr lang="en-US" dirty="0"/>
              <a:t>Step 1 - Review Maximum Attempted Units Test Setup</a:t>
            </a:r>
          </a:p>
        </p:txBody>
      </p:sp>
      <p:sp>
        <p:nvSpPr>
          <p:cNvPr id="3" name="Content Placeholder 2">
            <a:extLst>
              <a:ext uri="{FF2B5EF4-FFF2-40B4-BE49-F238E27FC236}">
                <a16:creationId xmlns:a16="http://schemas.microsoft.com/office/drawing/2014/main" id="{C2352CC8-9553-319E-A53D-398004C9106D}"/>
              </a:ext>
            </a:extLst>
          </p:cNvPr>
          <p:cNvSpPr>
            <a:spLocks noGrp="1"/>
          </p:cNvSpPr>
          <p:nvPr>
            <p:ph idx="1"/>
          </p:nvPr>
        </p:nvSpPr>
        <p:spPr>
          <a:xfrm>
            <a:off x="715814" y="2733673"/>
            <a:ext cx="11115967" cy="3438527"/>
          </a:xfrm>
        </p:spPr>
        <p:txBody>
          <a:bodyPr/>
          <a:lstStyle/>
          <a:p>
            <a:r>
              <a:rPr lang="en-US" dirty="0">
                <a:solidFill>
                  <a:schemeClr val="accent5">
                    <a:lumMod val="50000"/>
                  </a:schemeClr>
                </a:solidFill>
              </a:rPr>
              <a:t>Review Maximum Attempted Transfer Unit Criteria</a:t>
            </a:r>
          </a:p>
          <a:p>
            <a:pPr lvl="1"/>
            <a:r>
              <a:rPr lang="en-US" dirty="0">
                <a:solidFill>
                  <a:schemeClr val="accent5">
                    <a:lumMod val="50000"/>
                  </a:schemeClr>
                </a:solidFill>
              </a:rPr>
              <a:t>We recommend that all boxes are checked</a:t>
            </a:r>
          </a:p>
          <a:p>
            <a:r>
              <a:rPr lang="en-US" dirty="0">
                <a:solidFill>
                  <a:schemeClr val="accent5">
                    <a:lumMod val="50000"/>
                  </a:schemeClr>
                </a:solidFill>
              </a:rPr>
              <a:t>Review Max Attempted Units Rules</a:t>
            </a:r>
          </a:p>
          <a:p>
            <a:pPr lvl="1"/>
            <a:r>
              <a:rPr lang="en-US" dirty="0">
                <a:solidFill>
                  <a:schemeClr val="accent5">
                    <a:lumMod val="50000"/>
                  </a:schemeClr>
                </a:solidFill>
              </a:rPr>
              <a:t>Review Attempted MAX Units From and Attempted MAX Units To ranges</a:t>
            </a:r>
          </a:p>
          <a:p>
            <a:pPr lvl="1"/>
            <a:r>
              <a:rPr lang="en-US" dirty="0">
                <a:solidFill>
                  <a:schemeClr val="accent5">
                    <a:lumMod val="50000"/>
                  </a:schemeClr>
                </a:solidFill>
              </a:rPr>
              <a:t>Ensure there are no overlapping ranges for each Academic Program/Academic Plan combination</a:t>
            </a:r>
          </a:p>
        </p:txBody>
      </p:sp>
      <p:sp>
        <p:nvSpPr>
          <p:cNvPr id="4" name="Slide Number Placeholder 3">
            <a:extLst>
              <a:ext uri="{FF2B5EF4-FFF2-40B4-BE49-F238E27FC236}">
                <a16:creationId xmlns:a16="http://schemas.microsoft.com/office/drawing/2014/main" id="{D9C12A5E-28FE-A784-D0DF-8F06E3F9889B}"/>
              </a:ext>
            </a:extLst>
          </p:cNvPr>
          <p:cNvSpPr>
            <a:spLocks noGrp="1"/>
          </p:cNvSpPr>
          <p:nvPr>
            <p:ph type="sldNum" sz="quarter" idx="12"/>
          </p:nvPr>
        </p:nvSpPr>
        <p:spPr/>
        <p:txBody>
          <a:bodyPr/>
          <a:lstStyle/>
          <a:p>
            <a:fld id="{DEE5BC03-7CE3-4FE3-BC0A-0ACCA8AC1F24}" type="slidenum">
              <a:rPr lang="en-US" smtClean="0"/>
              <a:pPr/>
              <a:t>23</a:t>
            </a:fld>
            <a:endParaRPr lang="en-US" dirty="0"/>
          </a:p>
        </p:txBody>
      </p:sp>
    </p:spTree>
    <p:extLst>
      <p:ext uri="{BB962C8B-B14F-4D97-AF65-F5344CB8AC3E}">
        <p14:creationId xmlns:p14="http://schemas.microsoft.com/office/powerpoint/2010/main" val="3661134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FCEFFA0-770E-6153-AD93-49A89096B7F0}"/>
              </a:ext>
            </a:extLst>
          </p:cNvPr>
          <p:cNvPicPr>
            <a:picLocks noChangeAspect="1"/>
          </p:cNvPicPr>
          <p:nvPr/>
        </p:nvPicPr>
        <p:blipFill>
          <a:blip r:embed="rId2"/>
          <a:stretch>
            <a:fillRect/>
          </a:stretch>
        </p:blipFill>
        <p:spPr>
          <a:xfrm>
            <a:off x="671141" y="2551482"/>
            <a:ext cx="10844209" cy="3938219"/>
          </a:xfrm>
          <a:prstGeom prst="rect">
            <a:avLst/>
          </a:prstGeom>
        </p:spPr>
      </p:pic>
      <p:sp>
        <p:nvSpPr>
          <p:cNvPr id="4" name="Slide Number Placeholder 3">
            <a:extLst>
              <a:ext uri="{FF2B5EF4-FFF2-40B4-BE49-F238E27FC236}">
                <a16:creationId xmlns:a16="http://schemas.microsoft.com/office/drawing/2014/main" id="{4EE4B41D-CF73-1A90-D11F-5C89BF0A750C}"/>
              </a:ext>
            </a:extLst>
          </p:cNvPr>
          <p:cNvSpPr>
            <a:spLocks noGrp="1"/>
          </p:cNvSpPr>
          <p:nvPr>
            <p:ph type="sldNum" sz="quarter" idx="12"/>
          </p:nvPr>
        </p:nvSpPr>
        <p:spPr>
          <a:xfrm>
            <a:off x="11144827" y="6255327"/>
            <a:ext cx="623453" cy="237549"/>
          </a:xfrm>
        </p:spPr>
        <p:txBody>
          <a:bodyPr/>
          <a:lstStyle/>
          <a:p>
            <a:fld id="{DEE5BC03-7CE3-4FE3-BC0A-0ACCA8AC1F24}" type="slidenum">
              <a:rPr lang="en-US" smtClean="0"/>
              <a:pPr/>
              <a:t>24</a:t>
            </a:fld>
            <a:endParaRPr lang="en-US" dirty="0"/>
          </a:p>
        </p:txBody>
      </p:sp>
      <p:sp>
        <p:nvSpPr>
          <p:cNvPr id="3" name="TextBox 2">
            <a:extLst>
              <a:ext uri="{FF2B5EF4-FFF2-40B4-BE49-F238E27FC236}">
                <a16:creationId xmlns:a16="http://schemas.microsoft.com/office/drawing/2014/main" id="{EBEF5B2C-088C-A534-4E6B-F052F72ACFDA}"/>
              </a:ext>
            </a:extLst>
          </p:cNvPr>
          <p:cNvSpPr txBox="1"/>
          <p:nvPr/>
        </p:nvSpPr>
        <p:spPr>
          <a:xfrm>
            <a:off x="139700" y="6442076"/>
            <a:ext cx="12007850" cy="307777"/>
          </a:xfrm>
          <a:prstGeom prst="rect">
            <a:avLst/>
          </a:prstGeom>
          <a:noFill/>
        </p:spPr>
        <p:txBody>
          <a:bodyPr wrap="square" rtlCol="0">
            <a:spAutoFit/>
          </a:bodyPr>
          <a:lstStyle/>
          <a:p>
            <a:pPr algn="ctr"/>
            <a:r>
              <a:rPr lang="en-US" sz="1400" i="1" u="sng" dirty="0"/>
              <a:t>Navigation</a:t>
            </a:r>
            <a:r>
              <a:rPr lang="en-US" sz="1400" i="1" dirty="0"/>
              <a:t>: Set Up SACR &gt; Product Related &gt; Financial Aid &gt; Satisfactory Academic Progress &gt; Define Set Up Criteria &gt;&gt; Criteria 1 tab</a:t>
            </a:r>
          </a:p>
        </p:txBody>
      </p:sp>
      <p:sp>
        <p:nvSpPr>
          <p:cNvPr id="2" name="Title 1">
            <a:extLst>
              <a:ext uri="{FF2B5EF4-FFF2-40B4-BE49-F238E27FC236}">
                <a16:creationId xmlns:a16="http://schemas.microsoft.com/office/drawing/2014/main" id="{04B66884-9E04-6B95-4DD6-A7A1A1A9EE25}"/>
              </a:ext>
            </a:extLst>
          </p:cNvPr>
          <p:cNvSpPr>
            <a:spLocks noGrp="1"/>
          </p:cNvSpPr>
          <p:nvPr>
            <p:ph type="title"/>
          </p:nvPr>
        </p:nvSpPr>
        <p:spPr>
          <a:xfrm>
            <a:off x="652314" y="1106508"/>
            <a:ext cx="11115967" cy="608317"/>
          </a:xfrm>
        </p:spPr>
        <p:txBody>
          <a:bodyPr/>
          <a:lstStyle/>
          <a:p>
            <a:r>
              <a:rPr lang="en-US" dirty="0"/>
              <a:t>Step 1 - Review Maximum Attempted Units</a:t>
            </a:r>
            <a:br>
              <a:rPr lang="en-US" dirty="0"/>
            </a:br>
            <a:r>
              <a:rPr lang="en-US" dirty="0"/>
              <a:t>Test Setup</a:t>
            </a:r>
          </a:p>
        </p:txBody>
      </p:sp>
      <p:cxnSp>
        <p:nvCxnSpPr>
          <p:cNvPr id="32" name="Straight Arrow Connector 31">
            <a:extLst>
              <a:ext uri="{FF2B5EF4-FFF2-40B4-BE49-F238E27FC236}">
                <a16:creationId xmlns:a16="http://schemas.microsoft.com/office/drawing/2014/main" id="{79305983-1E0E-DC09-1B9E-ABC1DDA6701E}"/>
              </a:ext>
            </a:extLst>
          </p:cNvPr>
          <p:cNvCxnSpPr>
            <a:cxnSpLocks/>
          </p:cNvCxnSpPr>
          <p:nvPr/>
        </p:nvCxnSpPr>
        <p:spPr>
          <a:xfrm flipH="1">
            <a:off x="5893806" y="2829732"/>
            <a:ext cx="497941" cy="898088"/>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33" name="Rectangle: Rounded Corners 32">
            <a:extLst>
              <a:ext uri="{FF2B5EF4-FFF2-40B4-BE49-F238E27FC236}">
                <a16:creationId xmlns:a16="http://schemas.microsoft.com/office/drawing/2014/main" id="{A90EE5E5-5923-E7A1-100A-D752B03FBC0C}"/>
              </a:ext>
            </a:extLst>
          </p:cNvPr>
          <p:cNvSpPr/>
          <p:nvPr/>
        </p:nvSpPr>
        <p:spPr>
          <a:xfrm>
            <a:off x="5058903" y="2187604"/>
            <a:ext cx="5161518" cy="840889"/>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lnSpc>
                <a:spcPct val="115000"/>
              </a:lnSpc>
              <a:spcBef>
                <a:spcPts val="500"/>
              </a:spcBef>
              <a:spcAft>
                <a:spcPts val="1000"/>
              </a:spcAft>
            </a:pPr>
            <a:r>
              <a:rPr lang="en-US" sz="1600" dirty="0">
                <a:solidFill>
                  <a:srgbClr val="7030A0"/>
                </a:solidFill>
                <a:latin typeface="Calibri" panose="020F0502020204030204" pitchFamily="34" charset="0"/>
                <a:cs typeface="Times New Roman" panose="02020603050405020304" pitchFamily="18" charset="0"/>
              </a:rPr>
              <a:t>We recommend that all of these boxes are checked. If not, then some types of transfer units will not be included in the Maximum Attempted Units calculation</a:t>
            </a:r>
          </a:p>
        </p:txBody>
      </p:sp>
      <p:cxnSp>
        <p:nvCxnSpPr>
          <p:cNvPr id="11" name="Straight Arrow Connector 10">
            <a:extLst>
              <a:ext uri="{FF2B5EF4-FFF2-40B4-BE49-F238E27FC236}">
                <a16:creationId xmlns:a16="http://schemas.microsoft.com/office/drawing/2014/main" id="{F78AF98C-2F51-C435-96C3-57827B9A6E67}"/>
              </a:ext>
            </a:extLst>
          </p:cNvPr>
          <p:cNvCxnSpPr>
            <a:cxnSpLocks/>
          </p:cNvCxnSpPr>
          <p:nvPr/>
        </p:nvCxnSpPr>
        <p:spPr>
          <a:xfrm flipH="1">
            <a:off x="8084745" y="3902044"/>
            <a:ext cx="1702051" cy="783872"/>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12" name="Rectangle: Rounded Corners 11">
            <a:extLst>
              <a:ext uri="{FF2B5EF4-FFF2-40B4-BE49-F238E27FC236}">
                <a16:creationId xmlns:a16="http://schemas.microsoft.com/office/drawing/2014/main" id="{55A89EA6-A15E-DEF5-C5C1-913F7B55E01D}"/>
              </a:ext>
            </a:extLst>
          </p:cNvPr>
          <p:cNvSpPr/>
          <p:nvPr/>
        </p:nvSpPr>
        <p:spPr>
          <a:xfrm>
            <a:off x="8306803" y="3433618"/>
            <a:ext cx="3461477" cy="898088"/>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Ensure there are no overlapping From/To ranges for each Academic Program/Academic Plan combination</a:t>
            </a:r>
          </a:p>
        </p:txBody>
      </p:sp>
    </p:spTree>
    <p:extLst>
      <p:ext uri="{BB962C8B-B14F-4D97-AF65-F5344CB8AC3E}">
        <p14:creationId xmlns:p14="http://schemas.microsoft.com/office/powerpoint/2010/main" val="1149820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037B7-5A95-9A76-D378-8DA2BD282FF4}"/>
              </a:ext>
            </a:extLst>
          </p:cNvPr>
          <p:cNvSpPr>
            <a:spLocks noGrp="1"/>
          </p:cNvSpPr>
          <p:nvPr>
            <p:ph type="title"/>
          </p:nvPr>
        </p:nvSpPr>
        <p:spPr>
          <a:xfrm>
            <a:off x="715814" y="1159410"/>
            <a:ext cx="11285686" cy="804217"/>
          </a:xfrm>
        </p:spPr>
        <p:txBody>
          <a:bodyPr/>
          <a:lstStyle/>
          <a:p>
            <a:r>
              <a:rPr lang="en-US" dirty="0"/>
              <a:t>Step 2 - Review Course Exclusions Setup</a:t>
            </a:r>
          </a:p>
        </p:txBody>
      </p:sp>
      <p:sp>
        <p:nvSpPr>
          <p:cNvPr id="3" name="Content Placeholder 2">
            <a:extLst>
              <a:ext uri="{FF2B5EF4-FFF2-40B4-BE49-F238E27FC236}">
                <a16:creationId xmlns:a16="http://schemas.microsoft.com/office/drawing/2014/main" id="{C2352CC8-9553-319E-A53D-398004C9106D}"/>
              </a:ext>
            </a:extLst>
          </p:cNvPr>
          <p:cNvSpPr>
            <a:spLocks noGrp="1"/>
          </p:cNvSpPr>
          <p:nvPr>
            <p:ph idx="1"/>
          </p:nvPr>
        </p:nvSpPr>
        <p:spPr>
          <a:xfrm>
            <a:off x="715814" y="1809752"/>
            <a:ext cx="11115967" cy="4911724"/>
          </a:xfrm>
        </p:spPr>
        <p:txBody>
          <a:bodyPr/>
          <a:lstStyle/>
          <a:p>
            <a:r>
              <a:rPr lang="en-US" dirty="0">
                <a:solidFill>
                  <a:schemeClr val="accent5">
                    <a:lumMod val="50000"/>
                  </a:schemeClr>
                </a:solidFill>
              </a:rPr>
              <a:t>Review Max Units to Exclude</a:t>
            </a:r>
          </a:p>
          <a:p>
            <a:pPr lvl="1"/>
            <a:r>
              <a:rPr lang="en-US" b="1" dirty="0">
                <a:solidFill>
                  <a:schemeClr val="accent5">
                    <a:lumMod val="50000"/>
                  </a:schemeClr>
                </a:solidFill>
              </a:rPr>
              <a:t>Max ESL Units to Exclude</a:t>
            </a:r>
            <a:r>
              <a:rPr lang="en-US" dirty="0">
                <a:solidFill>
                  <a:schemeClr val="accent5">
                    <a:lumMod val="50000"/>
                  </a:schemeClr>
                </a:solidFill>
              </a:rPr>
              <a:t> – Most colleges leave this value blank, meaning any courses with a Course Type of ‘ESL’ will be excluded.</a:t>
            </a:r>
          </a:p>
          <a:p>
            <a:pPr lvl="1"/>
            <a:r>
              <a:rPr lang="en-US" b="1" dirty="0">
                <a:solidFill>
                  <a:schemeClr val="accent5">
                    <a:lumMod val="50000"/>
                  </a:schemeClr>
                </a:solidFill>
              </a:rPr>
              <a:t>Max Remedial Units to Exclude </a:t>
            </a:r>
            <a:r>
              <a:rPr lang="en-US" dirty="0">
                <a:solidFill>
                  <a:schemeClr val="accent5">
                    <a:lumMod val="50000"/>
                  </a:schemeClr>
                </a:solidFill>
              </a:rPr>
              <a:t>– Most colleges set this to 45, meaning that all courses with a Course Type of ‘Remedial” will be excluded </a:t>
            </a:r>
            <a:r>
              <a:rPr lang="en-US" i="1" dirty="0">
                <a:solidFill>
                  <a:schemeClr val="accent5">
                    <a:lumMod val="50000"/>
                  </a:schemeClr>
                </a:solidFill>
              </a:rPr>
              <a:t>up to</a:t>
            </a:r>
            <a:r>
              <a:rPr lang="en-US" dirty="0">
                <a:solidFill>
                  <a:schemeClr val="accent5">
                    <a:lumMod val="50000"/>
                  </a:schemeClr>
                </a:solidFill>
              </a:rPr>
              <a:t> a total of 45 units. Any beyond that number will be </a:t>
            </a:r>
            <a:r>
              <a:rPr lang="en-US" i="1" dirty="0">
                <a:solidFill>
                  <a:schemeClr val="accent5">
                    <a:lumMod val="50000"/>
                  </a:schemeClr>
                </a:solidFill>
              </a:rPr>
              <a:t>included</a:t>
            </a:r>
            <a:r>
              <a:rPr lang="en-US" dirty="0">
                <a:solidFill>
                  <a:schemeClr val="accent5">
                    <a:lumMod val="50000"/>
                  </a:schemeClr>
                </a:solidFill>
              </a:rPr>
              <a:t> in the Maximum Attempted Units value.</a:t>
            </a:r>
          </a:p>
          <a:p>
            <a:r>
              <a:rPr lang="en-US" dirty="0">
                <a:solidFill>
                  <a:schemeClr val="accent5">
                    <a:lumMod val="50000"/>
                  </a:schemeClr>
                </a:solidFill>
              </a:rPr>
              <a:t>Review Course Exclusions list</a:t>
            </a:r>
          </a:p>
          <a:p>
            <a:pPr lvl="1"/>
            <a:r>
              <a:rPr lang="en-US" dirty="0">
                <a:solidFill>
                  <a:schemeClr val="accent5">
                    <a:lumMod val="50000"/>
                  </a:schemeClr>
                </a:solidFill>
              </a:rPr>
              <a:t>Most colleges do not currently have courses coded as ‘ESL’ in ctcLink, likely due to previous functionality issues addressed by the SAP #3 MAXT bug fix project.</a:t>
            </a:r>
          </a:p>
          <a:p>
            <a:pPr lvl="1"/>
            <a:r>
              <a:rPr lang="en-US" dirty="0">
                <a:solidFill>
                  <a:schemeClr val="accent5">
                    <a:lumMod val="50000"/>
                  </a:schemeClr>
                </a:solidFill>
              </a:rPr>
              <a:t>We have identified ESL courses that were already in your college’s Course Exclusions list and changed them to the ‘ESL’ Course Type to support UAT testing. </a:t>
            </a:r>
            <a:r>
              <a:rPr lang="en-US" i="1" dirty="0">
                <a:solidFill>
                  <a:schemeClr val="accent5">
                    <a:lumMod val="50000"/>
                  </a:schemeClr>
                </a:solidFill>
              </a:rPr>
              <a:t>We will not make these changes in the production environment.</a:t>
            </a:r>
          </a:p>
          <a:p>
            <a:pPr lvl="1"/>
            <a:endParaRPr lang="en-US" dirty="0">
              <a:solidFill>
                <a:schemeClr val="accent5">
                  <a:lumMod val="50000"/>
                </a:schemeClr>
              </a:solidFill>
            </a:endParaRPr>
          </a:p>
          <a:p>
            <a:pPr lvl="1"/>
            <a:endParaRPr lang="en-US" dirty="0">
              <a:solidFill>
                <a:schemeClr val="accent5">
                  <a:lumMod val="50000"/>
                </a:schemeClr>
              </a:solidFill>
            </a:endParaRPr>
          </a:p>
        </p:txBody>
      </p:sp>
      <p:sp>
        <p:nvSpPr>
          <p:cNvPr id="4" name="Slide Number Placeholder 3">
            <a:extLst>
              <a:ext uri="{FF2B5EF4-FFF2-40B4-BE49-F238E27FC236}">
                <a16:creationId xmlns:a16="http://schemas.microsoft.com/office/drawing/2014/main" id="{D9C12A5E-28FE-A784-D0DF-8F06E3F9889B}"/>
              </a:ext>
            </a:extLst>
          </p:cNvPr>
          <p:cNvSpPr>
            <a:spLocks noGrp="1"/>
          </p:cNvSpPr>
          <p:nvPr>
            <p:ph type="sldNum" sz="quarter" idx="12"/>
          </p:nvPr>
        </p:nvSpPr>
        <p:spPr/>
        <p:txBody>
          <a:bodyPr/>
          <a:lstStyle/>
          <a:p>
            <a:fld id="{DEE5BC03-7CE3-4FE3-BC0A-0ACCA8AC1F24}" type="slidenum">
              <a:rPr lang="en-US" smtClean="0"/>
              <a:pPr/>
              <a:t>25</a:t>
            </a:fld>
            <a:endParaRPr lang="en-US" dirty="0"/>
          </a:p>
        </p:txBody>
      </p:sp>
    </p:spTree>
    <p:extLst>
      <p:ext uri="{BB962C8B-B14F-4D97-AF65-F5344CB8AC3E}">
        <p14:creationId xmlns:p14="http://schemas.microsoft.com/office/powerpoint/2010/main" val="2268366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3C1AB6A-1AC4-34A5-FF3F-D698CF854EE8}"/>
              </a:ext>
            </a:extLst>
          </p:cNvPr>
          <p:cNvPicPr>
            <a:picLocks noChangeAspect="1"/>
          </p:cNvPicPr>
          <p:nvPr/>
        </p:nvPicPr>
        <p:blipFill>
          <a:blip r:embed="rId2"/>
          <a:stretch>
            <a:fillRect/>
          </a:stretch>
        </p:blipFill>
        <p:spPr>
          <a:xfrm>
            <a:off x="640179" y="2288724"/>
            <a:ext cx="10844209" cy="4131127"/>
          </a:xfrm>
          <a:prstGeom prst="rect">
            <a:avLst/>
          </a:prstGeom>
        </p:spPr>
      </p:pic>
      <p:sp>
        <p:nvSpPr>
          <p:cNvPr id="4" name="Slide Number Placeholder 3">
            <a:extLst>
              <a:ext uri="{FF2B5EF4-FFF2-40B4-BE49-F238E27FC236}">
                <a16:creationId xmlns:a16="http://schemas.microsoft.com/office/drawing/2014/main" id="{4EE4B41D-CF73-1A90-D11F-5C89BF0A750C}"/>
              </a:ext>
            </a:extLst>
          </p:cNvPr>
          <p:cNvSpPr>
            <a:spLocks noGrp="1"/>
          </p:cNvSpPr>
          <p:nvPr>
            <p:ph type="sldNum" sz="quarter" idx="12"/>
          </p:nvPr>
        </p:nvSpPr>
        <p:spPr>
          <a:xfrm>
            <a:off x="11144827" y="6255327"/>
            <a:ext cx="623453" cy="237549"/>
          </a:xfrm>
        </p:spPr>
        <p:txBody>
          <a:bodyPr/>
          <a:lstStyle/>
          <a:p>
            <a:fld id="{DEE5BC03-7CE3-4FE3-BC0A-0ACCA8AC1F24}" type="slidenum">
              <a:rPr lang="en-US" smtClean="0"/>
              <a:pPr/>
              <a:t>26</a:t>
            </a:fld>
            <a:endParaRPr lang="en-US" dirty="0"/>
          </a:p>
        </p:txBody>
      </p:sp>
      <p:sp>
        <p:nvSpPr>
          <p:cNvPr id="3" name="TextBox 2">
            <a:extLst>
              <a:ext uri="{FF2B5EF4-FFF2-40B4-BE49-F238E27FC236}">
                <a16:creationId xmlns:a16="http://schemas.microsoft.com/office/drawing/2014/main" id="{EBEF5B2C-088C-A534-4E6B-F052F72ACFDA}"/>
              </a:ext>
            </a:extLst>
          </p:cNvPr>
          <p:cNvSpPr txBox="1"/>
          <p:nvPr/>
        </p:nvSpPr>
        <p:spPr>
          <a:xfrm>
            <a:off x="139700" y="6442076"/>
            <a:ext cx="12007850" cy="307777"/>
          </a:xfrm>
          <a:prstGeom prst="rect">
            <a:avLst/>
          </a:prstGeom>
          <a:noFill/>
        </p:spPr>
        <p:txBody>
          <a:bodyPr wrap="square" rtlCol="0">
            <a:spAutoFit/>
          </a:bodyPr>
          <a:lstStyle/>
          <a:p>
            <a:pPr algn="ctr"/>
            <a:r>
              <a:rPr lang="en-US" sz="1400" i="1" u="sng" dirty="0"/>
              <a:t>Navigation</a:t>
            </a:r>
            <a:r>
              <a:rPr lang="en-US" sz="1400" i="1" dirty="0"/>
              <a:t>: Set Up SACR &gt; Product Related &gt; Financial Aid &gt; Satisfactory Academic Progress &gt; Define Set Up Criteria &gt;&gt; Exclusions tab</a:t>
            </a:r>
          </a:p>
        </p:txBody>
      </p:sp>
      <p:cxnSp>
        <p:nvCxnSpPr>
          <p:cNvPr id="29" name="Straight Arrow Connector 28">
            <a:extLst>
              <a:ext uri="{FF2B5EF4-FFF2-40B4-BE49-F238E27FC236}">
                <a16:creationId xmlns:a16="http://schemas.microsoft.com/office/drawing/2014/main" id="{25C46593-9391-BC4B-03D2-F37BBED920CA}"/>
              </a:ext>
            </a:extLst>
          </p:cNvPr>
          <p:cNvCxnSpPr>
            <a:cxnSpLocks/>
          </p:cNvCxnSpPr>
          <p:nvPr/>
        </p:nvCxnSpPr>
        <p:spPr>
          <a:xfrm flipH="1">
            <a:off x="8781861" y="3331675"/>
            <a:ext cx="887240" cy="827396"/>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30" name="Rectangle: Rounded Corners 29">
            <a:extLst>
              <a:ext uri="{FF2B5EF4-FFF2-40B4-BE49-F238E27FC236}">
                <a16:creationId xmlns:a16="http://schemas.microsoft.com/office/drawing/2014/main" id="{22F4BBE2-6DC5-9A90-3226-F9CB8AE7476C}"/>
              </a:ext>
            </a:extLst>
          </p:cNvPr>
          <p:cNvSpPr/>
          <p:nvPr/>
        </p:nvSpPr>
        <p:spPr>
          <a:xfrm>
            <a:off x="8926718" y="2396735"/>
            <a:ext cx="2841562" cy="1275661"/>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Export the list of courses to exclude to an Excel sheet to review courses and identify any that need to be added or adjusted</a:t>
            </a:r>
          </a:p>
        </p:txBody>
      </p:sp>
      <p:sp>
        <p:nvSpPr>
          <p:cNvPr id="2" name="Title 1">
            <a:extLst>
              <a:ext uri="{FF2B5EF4-FFF2-40B4-BE49-F238E27FC236}">
                <a16:creationId xmlns:a16="http://schemas.microsoft.com/office/drawing/2014/main" id="{04B66884-9E04-6B95-4DD6-A7A1A1A9EE25}"/>
              </a:ext>
            </a:extLst>
          </p:cNvPr>
          <p:cNvSpPr>
            <a:spLocks noGrp="1"/>
          </p:cNvSpPr>
          <p:nvPr>
            <p:ph type="title"/>
          </p:nvPr>
        </p:nvSpPr>
        <p:spPr>
          <a:xfrm>
            <a:off x="652314" y="1106508"/>
            <a:ext cx="11115967" cy="608317"/>
          </a:xfrm>
        </p:spPr>
        <p:txBody>
          <a:bodyPr/>
          <a:lstStyle/>
          <a:p>
            <a:r>
              <a:rPr lang="en-US" dirty="0"/>
              <a:t>Step 2 - Review Course Exclusions Setup</a:t>
            </a:r>
          </a:p>
        </p:txBody>
      </p:sp>
      <p:cxnSp>
        <p:nvCxnSpPr>
          <p:cNvPr id="12" name="Straight Arrow Connector 11">
            <a:extLst>
              <a:ext uri="{FF2B5EF4-FFF2-40B4-BE49-F238E27FC236}">
                <a16:creationId xmlns:a16="http://schemas.microsoft.com/office/drawing/2014/main" id="{4E1C29C8-394A-B20D-BD80-D3565A0E4A88}"/>
              </a:ext>
            </a:extLst>
          </p:cNvPr>
          <p:cNvCxnSpPr>
            <a:cxnSpLocks/>
          </p:cNvCxnSpPr>
          <p:nvPr/>
        </p:nvCxnSpPr>
        <p:spPr>
          <a:xfrm flipH="1">
            <a:off x="4128380" y="3672396"/>
            <a:ext cx="1250281" cy="0"/>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15" name="Rectangle: Rounded Corners 14">
            <a:extLst>
              <a:ext uri="{FF2B5EF4-FFF2-40B4-BE49-F238E27FC236}">
                <a16:creationId xmlns:a16="http://schemas.microsoft.com/office/drawing/2014/main" id="{2542EE78-3951-3DA6-6706-E3CEC42AA28E}"/>
              </a:ext>
            </a:extLst>
          </p:cNvPr>
          <p:cNvSpPr/>
          <p:nvPr/>
        </p:nvSpPr>
        <p:spPr>
          <a:xfrm>
            <a:off x="5097574" y="2846093"/>
            <a:ext cx="3258775" cy="1055946"/>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Confirm the Max Units to Exclude values – these apply to both the legacy units and the student’s enrollment data in ctcLink</a:t>
            </a:r>
          </a:p>
        </p:txBody>
      </p:sp>
    </p:spTree>
    <p:extLst>
      <p:ext uri="{BB962C8B-B14F-4D97-AF65-F5344CB8AC3E}">
        <p14:creationId xmlns:p14="http://schemas.microsoft.com/office/powerpoint/2010/main" val="3160640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C3BAA-7E8E-011F-619B-A49D60DB5A48}"/>
              </a:ext>
            </a:extLst>
          </p:cNvPr>
          <p:cNvSpPr>
            <a:spLocks noGrp="1"/>
          </p:cNvSpPr>
          <p:nvPr>
            <p:ph type="title"/>
          </p:nvPr>
        </p:nvSpPr>
        <p:spPr/>
        <p:txBody>
          <a:bodyPr/>
          <a:lstStyle/>
          <a:p>
            <a:r>
              <a:rPr lang="en-US" dirty="0"/>
              <a:t>Step 3 – Define Test Scenarios</a:t>
            </a:r>
          </a:p>
        </p:txBody>
      </p:sp>
      <p:sp>
        <p:nvSpPr>
          <p:cNvPr id="3" name="Content Placeholder 2">
            <a:extLst>
              <a:ext uri="{FF2B5EF4-FFF2-40B4-BE49-F238E27FC236}">
                <a16:creationId xmlns:a16="http://schemas.microsoft.com/office/drawing/2014/main" id="{76EF79E7-3964-D711-0A14-BB79890054D0}"/>
              </a:ext>
            </a:extLst>
          </p:cNvPr>
          <p:cNvSpPr>
            <a:spLocks noGrp="1"/>
          </p:cNvSpPr>
          <p:nvPr>
            <p:ph idx="1"/>
          </p:nvPr>
        </p:nvSpPr>
        <p:spPr/>
        <p:txBody>
          <a:bodyPr/>
          <a:lstStyle/>
          <a:p>
            <a:r>
              <a:rPr lang="en-US" dirty="0"/>
              <a:t>Suggestions:</a:t>
            </a:r>
          </a:p>
          <a:p>
            <a:pPr lvl="1"/>
            <a:r>
              <a:rPr lang="en-US" dirty="0"/>
              <a:t>Student with only enrolled courses to exclude</a:t>
            </a:r>
          </a:p>
          <a:p>
            <a:pPr lvl="1"/>
            <a:r>
              <a:rPr lang="en-US" dirty="0"/>
              <a:t>Student with only legacy courses to exclude</a:t>
            </a:r>
          </a:p>
          <a:p>
            <a:pPr lvl="1"/>
            <a:r>
              <a:rPr lang="en-US" dirty="0"/>
              <a:t>Student with both enrolled and legacy courses to exclude</a:t>
            </a:r>
          </a:p>
          <a:p>
            <a:pPr lvl="1"/>
            <a:r>
              <a:rPr lang="en-US" dirty="0"/>
              <a:t>Student with no courses to exclude</a:t>
            </a:r>
          </a:p>
          <a:p>
            <a:pPr lvl="1"/>
            <a:r>
              <a:rPr lang="en-US" dirty="0"/>
              <a:t>Student with ESL or Remedial or both Course Types to exclude</a:t>
            </a:r>
          </a:p>
          <a:p>
            <a:pPr lvl="1"/>
            <a:r>
              <a:rPr lang="en-US" dirty="0"/>
              <a:t>Student who has exceeded the Max Remedial Units to Exclude value</a:t>
            </a:r>
          </a:p>
          <a:p>
            <a:pPr lvl="1"/>
            <a:r>
              <a:rPr lang="en-US" dirty="0"/>
              <a:t>Student with Career Exceptions</a:t>
            </a:r>
          </a:p>
        </p:txBody>
      </p:sp>
      <p:sp>
        <p:nvSpPr>
          <p:cNvPr id="4" name="Slide Number Placeholder 3">
            <a:extLst>
              <a:ext uri="{FF2B5EF4-FFF2-40B4-BE49-F238E27FC236}">
                <a16:creationId xmlns:a16="http://schemas.microsoft.com/office/drawing/2014/main" id="{C47B999C-EEA5-48D5-1DE0-F97A7891695C}"/>
              </a:ext>
            </a:extLst>
          </p:cNvPr>
          <p:cNvSpPr>
            <a:spLocks noGrp="1"/>
          </p:cNvSpPr>
          <p:nvPr>
            <p:ph type="sldNum" sz="quarter" idx="12"/>
          </p:nvPr>
        </p:nvSpPr>
        <p:spPr/>
        <p:txBody>
          <a:bodyPr/>
          <a:lstStyle/>
          <a:p>
            <a:fld id="{DEE5BC03-7CE3-4FE3-BC0A-0ACCA8AC1F24}" type="slidenum">
              <a:rPr lang="en-US" smtClean="0"/>
              <a:pPr/>
              <a:t>27</a:t>
            </a:fld>
            <a:endParaRPr lang="en-US" dirty="0"/>
          </a:p>
        </p:txBody>
      </p:sp>
    </p:spTree>
    <p:extLst>
      <p:ext uri="{BB962C8B-B14F-4D97-AF65-F5344CB8AC3E}">
        <p14:creationId xmlns:p14="http://schemas.microsoft.com/office/powerpoint/2010/main" val="5033867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037B7-5A95-9A76-D378-8DA2BD282FF4}"/>
              </a:ext>
            </a:extLst>
          </p:cNvPr>
          <p:cNvSpPr>
            <a:spLocks noGrp="1"/>
          </p:cNvSpPr>
          <p:nvPr>
            <p:ph type="title"/>
          </p:nvPr>
        </p:nvSpPr>
        <p:spPr>
          <a:xfrm>
            <a:off x="715814" y="1549935"/>
            <a:ext cx="11285686" cy="1183739"/>
          </a:xfrm>
        </p:spPr>
        <p:txBody>
          <a:bodyPr/>
          <a:lstStyle/>
          <a:p>
            <a:r>
              <a:rPr lang="en-US" dirty="0"/>
              <a:t>Other Questions to Consider</a:t>
            </a:r>
          </a:p>
        </p:txBody>
      </p:sp>
      <p:sp>
        <p:nvSpPr>
          <p:cNvPr id="3" name="Content Placeholder 2">
            <a:extLst>
              <a:ext uri="{FF2B5EF4-FFF2-40B4-BE49-F238E27FC236}">
                <a16:creationId xmlns:a16="http://schemas.microsoft.com/office/drawing/2014/main" id="{C2352CC8-9553-319E-A53D-398004C9106D}"/>
              </a:ext>
            </a:extLst>
          </p:cNvPr>
          <p:cNvSpPr>
            <a:spLocks noGrp="1"/>
          </p:cNvSpPr>
          <p:nvPr>
            <p:ph idx="1"/>
          </p:nvPr>
        </p:nvSpPr>
        <p:spPr>
          <a:xfrm>
            <a:off x="715814" y="2228851"/>
            <a:ext cx="11115967" cy="3943350"/>
          </a:xfrm>
        </p:spPr>
        <p:txBody>
          <a:bodyPr/>
          <a:lstStyle/>
          <a:p>
            <a:r>
              <a:rPr lang="en-US" dirty="0">
                <a:solidFill>
                  <a:schemeClr val="accent5">
                    <a:lumMod val="50000"/>
                  </a:schemeClr>
                </a:solidFill>
              </a:rPr>
              <a:t>Do your college’s configurations align with your college’s posted SAP policy?</a:t>
            </a:r>
          </a:p>
          <a:p>
            <a:r>
              <a:rPr lang="en-US" dirty="0">
                <a:solidFill>
                  <a:schemeClr val="accent5">
                    <a:lumMod val="50000"/>
                  </a:schemeClr>
                </a:solidFill>
              </a:rPr>
              <a:t>Does this customization align with your college’s SAP policy?</a:t>
            </a:r>
          </a:p>
          <a:p>
            <a:r>
              <a:rPr lang="en-US" dirty="0">
                <a:solidFill>
                  <a:schemeClr val="accent5">
                    <a:lumMod val="50000"/>
                  </a:schemeClr>
                </a:solidFill>
              </a:rPr>
              <a:t>Does this customization present new scenarios that need to be accounted for?</a:t>
            </a:r>
          </a:p>
          <a:p>
            <a:r>
              <a:rPr lang="en-US" dirty="0">
                <a:solidFill>
                  <a:schemeClr val="accent5">
                    <a:lumMod val="50000"/>
                  </a:schemeClr>
                </a:solidFill>
              </a:rPr>
              <a:t>Think of students that are often manually adjusted after SAP has been run – can they be resolved with this customization?</a:t>
            </a:r>
          </a:p>
        </p:txBody>
      </p:sp>
      <p:sp>
        <p:nvSpPr>
          <p:cNvPr id="4" name="Slide Number Placeholder 3">
            <a:extLst>
              <a:ext uri="{FF2B5EF4-FFF2-40B4-BE49-F238E27FC236}">
                <a16:creationId xmlns:a16="http://schemas.microsoft.com/office/drawing/2014/main" id="{D9C12A5E-28FE-A784-D0DF-8F06E3F9889B}"/>
              </a:ext>
            </a:extLst>
          </p:cNvPr>
          <p:cNvSpPr>
            <a:spLocks noGrp="1"/>
          </p:cNvSpPr>
          <p:nvPr>
            <p:ph type="sldNum" sz="quarter" idx="12"/>
          </p:nvPr>
        </p:nvSpPr>
        <p:spPr/>
        <p:txBody>
          <a:bodyPr/>
          <a:lstStyle/>
          <a:p>
            <a:fld id="{DEE5BC03-7CE3-4FE3-BC0A-0ACCA8AC1F24}" type="slidenum">
              <a:rPr lang="en-US" smtClean="0"/>
              <a:pPr/>
              <a:t>28</a:t>
            </a:fld>
            <a:endParaRPr lang="en-US" dirty="0"/>
          </a:p>
        </p:txBody>
      </p:sp>
    </p:spTree>
    <p:extLst>
      <p:ext uri="{BB962C8B-B14F-4D97-AF65-F5344CB8AC3E}">
        <p14:creationId xmlns:p14="http://schemas.microsoft.com/office/powerpoint/2010/main" val="4072026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84826F33-74F9-9C6E-EF22-F0F2199D908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69243" y="2583866"/>
            <a:ext cx="9627332" cy="3495588"/>
          </a:xfrm>
          <a:prstGeom prst="rect">
            <a:avLst/>
          </a:prstGeom>
        </p:spPr>
      </p:pic>
      <p:sp>
        <p:nvSpPr>
          <p:cNvPr id="2" name="Title 1">
            <a:extLst>
              <a:ext uri="{FF2B5EF4-FFF2-40B4-BE49-F238E27FC236}">
                <a16:creationId xmlns:a16="http://schemas.microsoft.com/office/drawing/2014/main" id="{A961E9CB-80A7-14E2-6AFD-9FDFDDA5FEF1}"/>
              </a:ext>
            </a:extLst>
          </p:cNvPr>
          <p:cNvSpPr>
            <a:spLocks noGrp="1"/>
          </p:cNvSpPr>
          <p:nvPr>
            <p:ph type="title"/>
          </p:nvPr>
        </p:nvSpPr>
        <p:spPr>
          <a:xfrm>
            <a:off x="715812" y="1151620"/>
            <a:ext cx="11115967" cy="754154"/>
          </a:xfrm>
        </p:spPr>
        <p:txBody>
          <a:bodyPr/>
          <a:lstStyle/>
          <a:p>
            <a:r>
              <a:rPr lang="en-US" dirty="0"/>
              <a:t>Step 4 – Run Query to Find Test Students</a:t>
            </a:r>
          </a:p>
        </p:txBody>
      </p:sp>
      <p:sp>
        <p:nvSpPr>
          <p:cNvPr id="3" name="Content Placeholder 2">
            <a:extLst>
              <a:ext uri="{FF2B5EF4-FFF2-40B4-BE49-F238E27FC236}">
                <a16:creationId xmlns:a16="http://schemas.microsoft.com/office/drawing/2014/main" id="{F855F714-7E4F-735E-6C0F-2FD5136F532F}"/>
              </a:ext>
            </a:extLst>
          </p:cNvPr>
          <p:cNvSpPr>
            <a:spLocks noGrp="1"/>
          </p:cNvSpPr>
          <p:nvPr>
            <p:ph idx="1"/>
          </p:nvPr>
        </p:nvSpPr>
        <p:spPr>
          <a:xfrm>
            <a:off x="715811" y="1693826"/>
            <a:ext cx="11115967" cy="456173"/>
          </a:xfrm>
        </p:spPr>
        <p:txBody>
          <a:bodyPr/>
          <a:lstStyle/>
          <a:p>
            <a:r>
              <a:rPr lang="en-US" dirty="0"/>
              <a:t>Testing Query: QCS_FA_TEST_SAP6B_STDNTS</a:t>
            </a:r>
          </a:p>
          <a:p>
            <a:endParaRPr lang="en-US" dirty="0"/>
          </a:p>
        </p:txBody>
      </p:sp>
      <p:sp>
        <p:nvSpPr>
          <p:cNvPr id="4" name="Slide Number Placeholder 3">
            <a:extLst>
              <a:ext uri="{FF2B5EF4-FFF2-40B4-BE49-F238E27FC236}">
                <a16:creationId xmlns:a16="http://schemas.microsoft.com/office/drawing/2014/main" id="{EABE9D97-3BD9-177C-7BE6-C1156CDFA946}"/>
              </a:ext>
            </a:extLst>
          </p:cNvPr>
          <p:cNvSpPr>
            <a:spLocks noGrp="1"/>
          </p:cNvSpPr>
          <p:nvPr>
            <p:ph type="sldNum" sz="quarter" idx="12"/>
          </p:nvPr>
        </p:nvSpPr>
        <p:spPr/>
        <p:txBody>
          <a:bodyPr/>
          <a:lstStyle/>
          <a:p>
            <a:fld id="{DEE5BC03-7CE3-4FE3-BC0A-0ACCA8AC1F24}" type="slidenum">
              <a:rPr lang="en-US" smtClean="0"/>
              <a:pPr/>
              <a:t>29</a:t>
            </a:fld>
            <a:endParaRPr lang="en-US" dirty="0"/>
          </a:p>
        </p:txBody>
      </p:sp>
      <p:sp>
        <p:nvSpPr>
          <p:cNvPr id="18" name="TextBox 17">
            <a:extLst>
              <a:ext uri="{FF2B5EF4-FFF2-40B4-BE49-F238E27FC236}">
                <a16:creationId xmlns:a16="http://schemas.microsoft.com/office/drawing/2014/main" id="{DF61AC6E-C94F-269E-BE11-AABD3787C127}"/>
              </a:ext>
            </a:extLst>
          </p:cNvPr>
          <p:cNvSpPr txBox="1"/>
          <p:nvPr/>
        </p:nvSpPr>
        <p:spPr>
          <a:xfrm>
            <a:off x="139700" y="6489701"/>
            <a:ext cx="12007850" cy="307777"/>
          </a:xfrm>
          <a:prstGeom prst="rect">
            <a:avLst/>
          </a:prstGeom>
          <a:noFill/>
        </p:spPr>
        <p:txBody>
          <a:bodyPr wrap="square" rtlCol="0">
            <a:spAutoFit/>
          </a:bodyPr>
          <a:lstStyle/>
          <a:p>
            <a:pPr algn="ctr"/>
            <a:r>
              <a:rPr lang="en-US" sz="1400" i="1" u="sng" dirty="0">
                <a:solidFill>
                  <a:srgbClr val="213B69"/>
                </a:solidFill>
              </a:rPr>
              <a:t>Navigation</a:t>
            </a:r>
            <a:r>
              <a:rPr lang="en-US" sz="1400" i="1" dirty="0">
                <a:solidFill>
                  <a:srgbClr val="213B69"/>
                </a:solidFill>
              </a:rPr>
              <a:t>: Reporting Tools &gt; Query &gt; Query Viewer</a:t>
            </a:r>
          </a:p>
        </p:txBody>
      </p:sp>
      <p:cxnSp>
        <p:nvCxnSpPr>
          <p:cNvPr id="11" name="Straight Arrow Connector 10">
            <a:extLst>
              <a:ext uri="{FF2B5EF4-FFF2-40B4-BE49-F238E27FC236}">
                <a16:creationId xmlns:a16="http://schemas.microsoft.com/office/drawing/2014/main" id="{C8E55B02-8089-1436-CF43-69BF3824A896}"/>
              </a:ext>
            </a:extLst>
          </p:cNvPr>
          <p:cNvCxnSpPr>
            <a:cxnSpLocks/>
          </p:cNvCxnSpPr>
          <p:nvPr/>
        </p:nvCxnSpPr>
        <p:spPr>
          <a:xfrm flipH="1">
            <a:off x="8001000" y="1938502"/>
            <a:ext cx="452289"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8515D4D5-53B1-21A2-F504-BC0ACB9120BB}"/>
              </a:ext>
            </a:extLst>
          </p:cNvPr>
          <p:cNvSpPr/>
          <p:nvPr/>
        </p:nvSpPr>
        <p:spPr>
          <a:xfrm>
            <a:off x="8453290" y="1733199"/>
            <a:ext cx="3426401" cy="1129956"/>
          </a:xfrm>
          <a:prstGeom prst="roundRect">
            <a:avLst/>
          </a:prstGeom>
          <a:solidFill>
            <a:schemeClr val="bg1"/>
          </a:solidFill>
          <a:ln w="28575" cap="flat" cmpd="sng" algn="ctr">
            <a:solidFill>
              <a:srgbClr val="7030A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r>
              <a:rPr lang="en-US" sz="1600" dirty="0">
                <a:solidFill>
                  <a:srgbClr val="7030A0"/>
                </a:solidFill>
              </a:rPr>
              <a:t>Selects students who have failed the Maximum Attempted Units test and have manually entered legacy units that likely could be excluded</a:t>
            </a:r>
          </a:p>
        </p:txBody>
      </p:sp>
      <p:cxnSp>
        <p:nvCxnSpPr>
          <p:cNvPr id="31" name="Straight Arrow Connector 30">
            <a:extLst>
              <a:ext uri="{FF2B5EF4-FFF2-40B4-BE49-F238E27FC236}">
                <a16:creationId xmlns:a16="http://schemas.microsoft.com/office/drawing/2014/main" id="{BDF0528C-F38A-8E78-2AA2-30D5936C2B41}"/>
              </a:ext>
            </a:extLst>
          </p:cNvPr>
          <p:cNvCxnSpPr>
            <a:cxnSpLocks/>
          </p:cNvCxnSpPr>
          <p:nvPr/>
        </p:nvCxnSpPr>
        <p:spPr>
          <a:xfrm flipV="1">
            <a:off x="10296525" y="4121912"/>
            <a:ext cx="0" cy="395726"/>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Rounded Corners 31">
            <a:extLst>
              <a:ext uri="{FF2B5EF4-FFF2-40B4-BE49-F238E27FC236}">
                <a16:creationId xmlns:a16="http://schemas.microsoft.com/office/drawing/2014/main" id="{AD03BE61-EBF5-2BF8-2401-359BDA048BEE}"/>
              </a:ext>
            </a:extLst>
          </p:cNvPr>
          <p:cNvSpPr/>
          <p:nvPr/>
        </p:nvSpPr>
        <p:spPr>
          <a:xfrm>
            <a:off x="10190015" y="4517638"/>
            <a:ext cx="1584901" cy="646049"/>
          </a:xfrm>
          <a:prstGeom prst="roundRect">
            <a:avLst/>
          </a:prstGeom>
          <a:solidFill>
            <a:schemeClr val="bg1"/>
          </a:solidFill>
          <a:ln w="28575" cap="flat" cmpd="sng" algn="ctr">
            <a:solidFill>
              <a:srgbClr val="7030A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r>
              <a:rPr lang="en-US" sz="1600" dirty="0">
                <a:solidFill>
                  <a:srgbClr val="7030A0"/>
                </a:solidFill>
              </a:rPr>
              <a:t>Source term for SAP calculation</a:t>
            </a:r>
          </a:p>
        </p:txBody>
      </p:sp>
      <p:cxnSp>
        <p:nvCxnSpPr>
          <p:cNvPr id="36" name="Straight Arrow Connector 35">
            <a:extLst>
              <a:ext uri="{FF2B5EF4-FFF2-40B4-BE49-F238E27FC236}">
                <a16:creationId xmlns:a16="http://schemas.microsoft.com/office/drawing/2014/main" id="{C409E08A-661F-C87B-1190-AE4F20A17F1C}"/>
              </a:ext>
            </a:extLst>
          </p:cNvPr>
          <p:cNvCxnSpPr>
            <a:cxnSpLocks/>
            <a:stCxn id="33" idx="1"/>
          </p:cNvCxnSpPr>
          <p:nvPr/>
        </p:nvCxnSpPr>
        <p:spPr>
          <a:xfrm flipH="1">
            <a:off x="2181885" y="3141839"/>
            <a:ext cx="1037565"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7A914451-1C58-4FB9-DD3E-3D4DA659D2BA}"/>
              </a:ext>
            </a:extLst>
          </p:cNvPr>
          <p:cNvCxnSpPr>
            <a:cxnSpLocks/>
          </p:cNvCxnSpPr>
          <p:nvPr/>
        </p:nvCxnSpPr>
        <p:spPr>
          <a:xfrm flipH="1">
            <a:off x="3041964" y="3259248"/>
            <a:ext cx="434567" cy="562625"/>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Rounded Corners 44">
            <a:extLst>
              <a:ext uri="{FF2B5EF4-FFF2-40B4-BE49-F238E27FC236}">
                <a16:creationId xmlns:a16="http://schemas.microsoft.com/office/drawing/2014/main" id="{9795CF15-3601-4B06-3E2B-F1CFE4F887BF}"/>
              </a:ext>
            </a:extLst>
          </p:cNvPr>
          <p:cNvSpPr/>
          <p:nvPr/>
        </p:nvSpPr>
        <p:spPr>
          <a:xfrm>
            <a:off x="8517509" y="5837878"/>
            <a:ext cx="2910036" cy="842804"/>
          </a:xfrm>
          <a:prstGeom prst="roundRect">
            <a:avLst>
              <a:gd name="adj" fmla="val 0"/>
            </a:avLst>
          </a:prstGeom>
          <a:solidFill>
            <a:srgbClr val="E1EDF7"/>
          </a:solidFill>
          <a:ln w="28575">
            <a:solidFill>
              <a:srgbClr val="3D6CC1"/>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i="1" dirty="0">
                <a:solidFill>
                  <a:schemeClr val="tx1"/>
                </a:solidFill>
              </a:rPr>
              <a:t>This query is for testing only, and will not be migrated to the production environment</a:t>
            </a:r>
          </a:p>
        </p:txBody>
      </p:sp>
      <p:sp>
        <p:nvSpPr>
          <p:cNvPr id="33" name="Rectangle: Rounded Corners 32">
            <a:extLst>
              <a:ext uri="{FF2B5EF4-FFF2-40B4-BE49-F238E27FC236}">
                <a16:creationId xmlns:a16="http://schemas.microsoft.com/office/drawing/2014/main" id="{C3411CA8-2EEC-5521-08E1-DB62A4CA93BF}"/>
              </a:ext>
            </a:extLst>
          </p:cNvPr>
          <p:cNvSpPr/>
          <p:nvPr/>
        </p:nvSpPr>
        <p:spPr>
          <a:xfrm>
            <a:off x="3219450" y="2801822"/>
            <a:ext cx="1665576" cy="680034"/>
          </a:xfrm>
          <a:prstGeom prst="roundRect">
            <a:avLst/>
          </a:prstGeom>
          <a:solidFill>
            <a:schemeClr val="bg1"/>
          </a:solidFill>
          <a:ln w="28575" cap="flat" cmpd="sng" algn="ctr">
            <a:solidFill>
              <a:srgbClr val="7030A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r>
              <a:rPr lang="en-US" sz="1600" dirty="0">
                <a:solidFill>
                  <a:srgbClr val="7030A0"/>
                </a:solidFill>
              </a:rPr>
              <a:t>SAP Term calculated</a:t>
            </a:r>
          </a:p>
        </p:txBody>
      </p:sp>
    </p:spTree>
    <p:extLst>
      <p:ext uri="{BB962C8B-B14F-4D97-AF65-F5344CB8AC3E}">
        <p14:creationId xmlns:p14="http://schemas.microsoft.com/office/powerpoint/2010/main" val="3437981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09EE2-33CC-7E3D-2257-806CAC65FA89}"/>
              </a:ext>
            </a:extLst>
          </p:cNvPr>
          <p:cNvSpPr>
            <a:spLocks noGrp="1"/>
          </p:cNvSpPr>
          <p:nvPr>
            <p:ph type="title"/>
          </p:nvPr>
        </p:nvSpPr>
        <p:spPr/>
        <p:txBody>
          <a:bodyPr/>
          <a:lstStyle/>
          <a:p>
            <a:r>
              <a:rPr lang="en-US" dirty="0"/>
              <a:t>Project Overview</a:t>
            </a:r>
          </a:p>
        </p:txBody>
      </p:sp>
      <p:sp>
        <p:nvSpPr>
          <p:cNvPr id="4" name="Slide Number Placeholder 3">
            <a:extLst>
              <a:ext uri="{FF2B5EF4-FFF2-40B4-BE49-F238E27FC236}">
                <a16:creationId xmlns:a16="http://schemas.microsoft.com/office/drawing/2014/main" id="{8834EAC5-F0DB-1E62-4FD7-E239BD0D6F34}"/>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
        <p:nvSpPr>
          <p:cNvPr id="6" name="Text Placeholder 5">
            <a:extLst>
              <a:ext uri="{FF2B5EF4-FFF2-40B4-BE49-F238E27FC236}">
                <a16:creationId xmlns:a16="http://schemas.microsoft.com/office/drawing/2014/main" id="{552FF8DC-7D6C-AF6B-8862-FA25AA5407C3}"/>
              </a:ext>
            </a:extLst>
          </p:cNvPr>
          <p:cNvSpPr>
            <a:spLocks noGrp="1"/>
          </p:cNvSpPr>
          <p:nvPr>
            <p:ph type="body" idx="1"/>
          </p:nvPr>
        </p:nvSpPr>
        <p:spPr/>
        <p:txBody>
          <a:bodyPr/>
          <a:lstStyle/>
          <a:p>
            <a:r>
              <a:rPr lang="en-US" dirty="0"/>
              <a:t>SAP Item #6B: Legacy Transfer Units in Maximum Attempted Units (MAXT) Course Exclusions</a:t>
            </a:r>
          </a:p>
        </p:txBody>
      </p:sp>
    </p:spTree>
    <p:extLst>
      <p:ext uri="{BB962C8B-B14F-4D97-AF65-F5344CB8AC3E}">
        <p14:creationId xmlns:p14="http://schemas.microsoft.com/office/powerpoint/2010/main" val="7841858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799F30E-E86B-8A98-E300-979DDAAACD13}"/>
              </a:ext>
            </a:extLst>
          </p:cNvPr>
          <p:cNvPicPr>
            <a:picLocks noChangeAspect="1"/>
          </p:cNvPicPr>
          <p:nvPr/>
        </p:nvPicPr>
        <p:blipFill rotWithShape="1">
          <a:blip r:embed="rId2">
            <a:extLst>
              <a:ext uri="{28A0092B-C50C-407E-A947-70E740481C1C}">
                <a14:useLocalDpi xmlns:a14="http://schemas.microsoft.com/office/drawing/2010/main" val="0"/>
              </a:ext>
            </a:extLst>
          </a:blip>
          <a:srcRect l="31" r="31"/>
          <a:stretch/>
        </p:blipFill>
        <p:spPr>
          <a:xfrm>
            <a:off x="1031875" y="2146359"/>
            <a:ext cx="10128250" cy="4334681"/>
          </a:xfrm>
          <a:prstGeom prst="rect">
            <a:avLst/>
          </a:prstGeom>
        </p:spPr>
      </p:pic>
      <p:sp>
        <p:nvSpPr>
          <p:cNvPr id="2" name="Title 1">
            <a:extLst>
              <a:ext uri="{FF2B5EF4-FFF2-40B4-BE49-F238E27FC236}">
                <a16:creationId xmlns:a16="http://schemas.microsoft.com/office/drawing/2014/main" id="{A961E9CB-80A7-14E2-6AFD-9FDFDDA5FEF1}"/>
              </a:ext>
            </a:extLst>
          </p:cNvPr>
          <p:cNvSpPr>
            <a:spLocks noGrp="1"/>
          </p:cNvSpPr>
          <p:nvPr>
            <p:ph type="title"/>
          </p:nvPr>
        </p:nvSpPr>
        <p:spPr>
          <a:xfrm>
            <a:off x="715812" y="1151620"/>
            <a:ext cx="11115967" cy="754154"/>
          </a:xfrm>
        </p:spPr>
        <p:txBody>
          <a:bodyPr/>
          <a:lstStyle/>
          <a:p>
            <a:r>
              <a:rPr lang="en-US" dirty="0"/>
              <a:t>Step 5 – Run Query for Legacy Units Information</a:t>
            </a:r>
          </a:p>
        </p:txBody>
      </p:sp>
      <p:sp>
        <p:nvSpPr>
          <p:cNvPr id="3" name="Content Placeholder 2">
            <a:extLst>
              <a:ext uri="{FF2B5EF4-FFF2-40B4-BE49-F238E27FC236}">
                <a16:creationId xmlns:a16="http://schemas.microsoft.com/office/drawing/2014/main" id="{F855F714-7E4F-735E-6C0F-2FD5136F532F}"/>
              </a:ext>
            </a:extLst>
          </p:cNvPr>
          <p:cNvSpPr>
            <a:spLocks noGrp="1"/>
          </p:cNvSpPr>
          <p:nvPr>
            <p:ph idx="1"/>
          </p:nvPr>
        </p:nvSpPr>
        <p:spPr>
          <a:xfrm>
            <a:off x="715811" y="1693826"/>
            <a:ext cx="11115967" cy="456173"/>
          </a:xfrm>
        </p:spPr>
        <p:txBody>
          <a:bodyPr/>
          <a:lstStyle/>
          <a:p>
            <a:r>
              <a:rPr lang="en-US" dirty="0"/>
              <a:t>Testing Query: QCS_FA_TEST_SAP6B_LEGACYDATA</a:t>
            </a:r>
          </a:p>
          <a:p>
            <a:endParaRPr lang="en-US" dirty="0"/>
          </a:p>
        </p:txBody>
      </p:sp>
      <p:sp>
        <p:nvSpPr>
          <p:cNvPr id="4" name="Slide Number Placeholder 3">
            <a:extLst>
              <a:ext uri="{FF2B5EF4-FFF2-40B4-BE49-F238E27FC236}">
                <a16:creationId xmlns:a16="http://schemas.microsoft.com/office/drawing/2014/main" id="{EABE9D97-3BD9-177C-7BE6-C1156CDFA946}"/>
              </a:ext>
            </a:extLst>
          </p:cNvPr>
          <p:cNvSpPr>
            <a:spLocks noGrp="1"/>
          </p:cNvSpPr>
          <p:nvPr>
            <p:ph type="sldNum" sz="quarter" idx="12"/>
          </p:nvPr>
        </p:nvSpPr>
        <p:spPr/>
        <p:txBody>
          <a:bodyPr/>
          <a:lstStyle/>
          <a:p>
            <a:fld id="{DEE5BC03-7CE3-4FE3-BC0A-0ACCA8AC1F24}" type="slidenum">
              <a:rPr lang="en-US" smtClean="0"/>
              <a:pPr/>
              <a:t>30</a:t>
            </a:fld>
            <a:endParaRPr lang="en-US" dirty="0"/>
          </a:p>
        </p:txBody>
      </p:sp>
      <p:sp>
        <p:nvSpPr>
          <p:cNvPr id="18" name="TextBox 17">
            <a:extLst>
              <a:ext uri="{FF2B5EF4-FFF2-40B4-BE49-F238E27FC236}">
                <a16:creationId xmlns:a16="http://schemas.microsoft.com/office/drawing/2014/main" id="{DF61AC6E-C94F-269E-BE11-AABD3787C127}"/>
              </a:ext>
            </a:extLst>
          </p:cNvPr>
          <p:cNvSpPr txBox="1"/>
          <p:nvPr/>
        </p:nvSpPr>
        <p:spPr>
          <a:xfrm>
            <a:off x="139700" y="6489701"/>
            <a:ext cx="12007850" cy="307777"/>
          </a:xfrm>
          <a:prstGeom prst="rect">
            <a:avLst/>
          </a:prstGeom>
          <a:noFill/>
        </p:spPr>
        <p:txBody>
          <a:bodyPr wrap="square" rtlCol="0">
            <a:spAutoFit/>
          </a:bodyPr>
          <a:lstStyle/>
          <a:p>
            <a:pPr algn="ctr"/>
            <a:r>
              <a:rPr lang="en-US" sz="1400" i="1" u="sng" dirty="0">
                <a:solidFill>
                  <a:srgbClr val="213B69"/>
                </a:solidFill>
              </a:rPr>
              <a:t>Navigation</a:t>
            </a:r>
            <a:r>
              <a:rPr lang="en-US" sz="1400" i="1" dirty="0">
                <a:solidFill>
                  <a:srgbClr val="213B69"/>
                </a:solidFill>
              </a:rPr>
              <a:t>: Reporting Tools &gt; Query &gt; Query Viewer</a:t>
            </a:r>
          </a:p>
        </p:txBody>
      </p:sp>
      <p:cxnSp>
        <p:nvCxnSpPr>
          <p:cNvPr id="11" name="Straight Arrow Connector 10">
            <a:extLst>
              <a:ext uri="{FF2B5EF4-FFF2-40B4-BE49-F238E27FC236}">
                <a16:creationId xmlns:a16="http://schemas.microsoft.com/office/drawing/2014/main" id="{C8E55B02-8089-1436-CF43-69BF3824A896}"/>
              </a:ext>
            </a:extLst>
          </p:cNvPr>
          <p:cNvCxnSpPr>
            <a:cxnSpLocks/>
          </p:cNvCxnSpPr>
          <p:nvPr/>
        </p:nvCxnSpPr>
        <p:spPr>
          <a:xfrm flipH="1" flipV="1">
            <a:off x="8176506" y="2110683"/>
            <a:ext cx="228870" cy="244619"/>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8515D4D5-53B1-21A2-F504-BC0ACB9120BB}"/>
              </a:ext>
            </a:extLst>
          </p:cNvPr>
          <p:cNvSpPr/>
          <p:nvPr/>
        </p:nvSpPr>
        <p:spPr>
          <a:xfrm>
            <a:off x="8358182" y="2333627"/>
            <a:ext cx="3426401" cy="754154"/>
          </a:xfrm>
          <a:prstGeom prst="roundRect">
            <a:avLst/>
          </a:prstGeom>
          <a:solidFill>
            <a:schemeClr val="bg1"/>
          </a:solidFill>
          <a:ln w="28575" cap="flat" cmpd="sng" algn="ctr">
            <a:solidFill>
              <a:srgbClr val="7030A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r>
              <a:rPr lang="en-US" sz="1400" dirty="0">
                <a:solidFill>
                  <a:srgbClr val="7030A0"/>
                </a:solidFill>
              </a:rPr>
              <a:t>Selects manually entered legacy units on the transfer credit table prior to the SAP term being calculated</a:t>
            </a:r>
          </a:p>
        </p:txBody>
      </p:sp>
      <p:cxnSp>
        <p:nvCxnSpPr>
          <p:cNvPr id="31" name="Straight Arrow Connector 30">
            <a:extLst>
              <a:ext uri="{FF2B5EF4-FFF2-40B4-BE49-F238E27FC236}">
                <a16:creationId xmlns:a16="http://schemas.microsoft.com/office/drawing/2014/main" id="{BDF0528C-F38A-8E78-2AA2-30D5936C2B41}"/>
              </a:ext>
            </a:extLst>
          </p:cNvPr>
          <p:cNvCxnSpPr>
            <a:cxnSpLocks/>
            <a:endCxn id="27" idx="0"/>
          </p:cNvCxnSpPr>
          <p:nvPr/>
        </p:nvCxnSpPr>
        <p:spPr>
          <a:xfrm flipH="1">
            <a:off x="6044804" y="3814278"/>
            <a:ext cx="228990" cy="368061"/>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Rounded Corners 31">
            <a:extLst>
              <a:ext uri="{FF2B5EF4-FFF2-40B4-BE49-F238E27FC236}">
                <a16:creationId xmlns:a16="http://schemas.microsoft.com/office/drawing/2014/main" id="{AD03BE61-EBF5-2BF8-2401-359BDA048BEE}"/>
              </a:ext>
            </a:extLst>
          </p:cNvPr>
          <p:cNvSpPr/>
          <p:nvPr/>
        </p:nvSpPr>
        <p:spPr>
          <a:xfrm>
            <a:off x="5411569" y="2675661"/>
            <a:ext cx="2480607" cy="1129956"/>
          </a:xfrm>
          <a:prstGeom prst="roundRect">
            <a:avLst/>
          </a:prstGeom>
          <a:solidFill>
            <a:schemeClr val="bg1"/>
          </a:solidFill>
          <a:ln w="28575" cap="flat" cmpd="sng" algn="ctr">
            <a:solidFill>
              <a:srgbClr val="7030A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r>
              <a:rPr lang="en-US" sz="1400" dirty="0">
                <a:solidFill>
                  <a:srgbClr val="7030A0"/>
                </a:solidFill>
              </a:rPr>
              <a:t>Key information for determining how many legacy units should be excluded from the Maximum Attempted Units value</a:t>
            </a:r>
          </a:p>
        </p:txBody>
      </p:sp>
      <p:sp>
        <p:nvSpPr>
          <p:cNvPr id="33" name="Rectangle: Rounded Corners 32">
            <a:extLst>
              <a:ext uri="{FF2B5EF4-FFF2-40B4-BE49-F238E27FC236}">
                <a16:creationId xmlns:a16="http://schemas.microsoft.com/office/drawing/2014/main" id="{C3411CA8-2EEC-5521-08E1-DB62A4CA93BF}"/>
              </a:ext>
            </a:extLst>
          </p:cNvPr>
          <p:cNvSpPr/>
          <p:nvPr/>
        </p:nvSpPr>
        <p:spPr>
          <a:xfrm>
            <a:off x="3539338" y="2526716"/>
            <a:ext cx="1665576" cy="509015"/>
          </a:xfrm>
          <a:prstGeom prst="roundRect">
            <a:avLst/>
          </a:prstGeom>
          <a:solidFill>
            <a:schemeClr val="bg1"/>
          </a:solidFill>
          <a:ln w="28575" cap="flat" cmpd="sng" algn="ctr">
            <a:solidFill>
              <a:srgbClr val="7030A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r>
              <a:rPr lang="en-US" sz="1400" dirty="0">
                <a:solidFill>
                  <a:srgbClr val="7030A0"/>
                </a:solidFill>
              </a:rPr>
              <a:t>SAP Term calculated</a:t>
            </a:r>
          </a:p>
        </p:txBody>
      </p:sp>
      <p:cxnSp>
        <p:nvCxnSpPr>
          <p:cNvPr id="36" name="Straight Arrow Connector 35">
            <a:extLst>
              <a:ext uri="{FF2B5EF4-FFF2-40B4-BE49-F238E27FC236}">
                <a16:creationId xmlns:a16="http://schemas.microsoft.com/office/drawing/2014/main" id="{C409E08A-661F-C87B-1190-AE4F20A17F1C}"/>
              </a:ext>
            </a:extLst>
          </p:cNvPr>
          <p:cNvCxnSpPr>
            <a:cxnSpLocks/>
            <a:stCxn id="33" idx="1"/>
          </p:cNvCxnSpPr>
          <p:nvPr/>
        </p:nvCxnSpPr>
        <p:spPr>
          <a:xfrm flipH="1">
            <a:off x="2347943" y="2781224"/>
            <a:ext cx="1191395" cy="254507"/>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Rounded Corners 21">
            <a:extLst>
              <a:ext uri="{FF2B5EF4-FFF2-40B4-BE49-F238E27FC236}">
                <a16:creationId xmlns:a16="http://schemas.microsoft.com/office/drawing/2014/main" id="{CA1D8E56-8EA4-01A5-8489-11BE7768E808}"/>
              </a:ext>
            </a:extLst>
          </p:cNvPr>
          <p:cNvSpPr/>
          <p:nvPr/>
        </p:nvSpPr>
        <p:spPr>
          <a:xfrm>
            <a:off x="3691809" y="3187831"/>
            <a:ext cx="1341794" cy="324550"/>
          </a:xfrm>
          <a:prstGeom prst="roundRect">
            <a:avLst/>
          </a:prstGeom>
          <a:solidFill>
            <a:schemeClr val="bg1"/>
          </a:solidFill>
          <a:ln w="28575" cap="flat" cmpd="sng" algn="ctr">
            <a:solidFill>
              <a:srgbClr val="7030A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rtlCol="0" anchor="ctr"/>
          <a:lstStyle/>
          <a:p>
            <a:pPr algn="ctr"/>
            <a:r>
              <a:rPr lang="en-US" sz="1400" dirty="0">
                <a:solidFill>
                  <a:srgbClr val="7030A0"/>
                </a:solidFill>
              </a:rPr>
              <a:t>Test student ID</a:t>
            </a:r>
          </a:p>
        </p:txBody>
      </p:sp>
      <p:cxnSp>
        <p:nvCxnSpPr>
          <p:cNvPr id="23" name="Straight Arrow Connector 22">
            <a:extLst>
              <a:ext uri="{FF2B5EF4-FFF2-40B4-BE49-F238E27FC236}">
                <a16:creationId xmlns:a16="http://schemas.microsoft.com/office/drawing/2014/main" id="{734F9167-13CC-F4C6-9B71-82193FA88A8A}"/>
              </a:ext>
            </a:extLst>
          </p:cNvPr>
          <p:cNvCxnSpPr>
            <a:cxnSpLocks/>
            <a:stCxn id="22" idx="1"/>
          </p:cNvCxnSpPr>
          <p:nvPr/>
        </p:nvCxnSpPr>
        <p:spPr>
          <a:xfrm flipH="1">
            <a:off x="2902483" y="3350106"/>
            <a:ext cx="789326"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5986D302-0DF2-6B4A-4076-760D1492F648}"/>
              </a:ext>
            </a:extLst>
          </p:cNvPr>
          <p:cNvSpPr/>
          <p:nvPr/>
        </p:nvSpPr>
        <p:spPr>
          <a:xfrm>
            <a:off x="5569744" y="4182339"/>
            <a:ext cx="950119" cy="2311977"/>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8039066-444E-ABBE-B911-9A548BD5B215}"/>
              </a:ext>
            </a:extLst>
          </p:cNvPr>
          <p:cNvSpPr/>
          <p:nvPr/>
        </p:nvSpPr>
        <p:spPr>
          <a:xfrm>
            <a:off x="6904037" y="4182339"/>
            <a:ext cx="436563" cy="2311977"/>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a:extLst>
              <a:ext uri="{FF2B5EF4-FFF2-40B4-BE49-F238E27FC236}">
                <a16:creationId xmlns:a16="http://schemas.microsoft.com/office/drawing/2014/main" id="{38878C33-8359-FA24-5C5C-370691F7DE8F}"/>
              </a:ext>
            </a:extLst>
          </p:cNvPr>
          <p:cNvCxnSpPr>
            <a:cxnSpLocks/>
          </p:cNvCxnSpPr>
          <p:nvPr/>
        </p:nvCxnSpPr>
        <p:spPr>
          <a:xfrm>
            <a:off x="6904037" y="3814278"/>
            <a:ext cx="218281" cy="35940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Rounded Corners 49">
            <a:extLst>
              <a:ext uri="{FF2B5EF4-FFF2-40B4-BE49-F238E27FC236}">
                <a16:creationId xmlns:a16="http://schemas.microsoft.com/office/drawing/2014/main" id="{ECCD0025-DA43-2BE5-4965-009FF6FCEA7F}"/>
              </a:ext>
            </a:extLst>
          </p:cNvPr>
          <p:cNvSpPr/>
          <p:nvPr/>
        </p:nvSpPr>
        <p:spPr>
          <a:xfrm>
            <a:off x="8517509" y="5837878"/>
            <a:ext cx="2910036" cy="842804"/>
          </a:xfrm>
          <a:prstGeom prst="roundRect">
            <a:avLst>
              <a:gd name="adj" fmla="val 0"/>
            </a:avLst>
          </a:prstGeom>
          <a:solidFill>
            <a:srgbClr val="E1EDF7"/>
          </a:solidFill>
          <a:ln w="28575">
            <a:solidFill>
              <a:srgbClr val="3D6CC1"/>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i="1" dirty="0">
                <a:solidFill>
                  <a:schemeClr val="tx1"/>
                </a:solidFill>
              </a:rPr>
              <a:t>This query is for testing only, and will not be migrated to the production environment</a:t>
            </a:r>
          </a:p>
        </p:txBody>
      </p:sp>
    </p:spTree>
    <p:extLst>
      <p:ext uri="{BB962C8B-B14F-4D97-AF65-F5344CB8AC3E}">
        <p14:creationId xmlns:p14="http://schemas.microsoft.com/office/powerpoint/2010/main" val="14076995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3C1AB6A-1AC4-34A5-FF3F-D698CF854EE8}"/>
              </a:ext>
            </a:extLst>
          </p:cNvPr>
          <p:cNvPicPr>
            <a:picLocks noChangeAspect="1"/>
          </p:cNvPicPr>
          <p:nvPr/>
        </p:nvPicPr>
        <p:blipFill>
          <a:blip r:embed="rId2"/>
          <a:stretch>
            <a:fillRect/>
          </a:stretch>
        </p:blipFill>
        <p:spPr>
          <a:xfrm>
            <a:off x="640179" y="2288724"/>
            <a:ext cx="10844209" cy="4131127"/>
          </a:xfrm>
          <a:prstGeom prst="rect">
            <a:avLst/>
          </a:prstGeom>
        </p:spPr>
      </p:pic>
      <p:sp>
        <p:nvSpPr>
          <p:cNvPr id="4" name="Slide Number Placeholder 3">
            <a:extLst>
              <a:ext uri="{FF2B5EF4-FFF2-40B4-BE49-F238E27FC236}">
                <a16:creationId xmlns:a16="http://schemas.microsoft.com/office/drawing/2014/main" id="{4EE4B41D-CF73-1A90-D11F-5C89BF0A750C}"/>
              </a:ext>
            </a:extLst>
          </p:cNvPr>
          <p:cNvSpPr>
            <a:spLocks noGrp="1"/>
          </p:cNvSpPr>
          <p:nvPr>
            <p:ph type="sldNum" sz="quarter" idx="12"/>
          </p:nvPr>
        </p:nvSpPr>
        <p:spPr>
          <a:xfrm>
            <a:off x="11144827" y="6255327"/>
            <a:ext cx="623453" cy="237549"/>
          </a:xfrm>
        </p:spPr>
        <p:txBody>
          <a:bodyPr/>
          <a:lstStyle/>
          <a:p>
            <a:fld id="{DEE5BC03-7CE3-4FE3-BC0A-0ACCA8AC1F24}" type="slidenum">
              <a:rPr lang="en-US" smtClean="0"/>
              <a:pPr/>
              <a:t>31</a:t>
            </a:fld>
            <a:endParaRPr lang="en-US" dirty="0"/>
          </a:p>
        </p:txBody>
      </p:sp>
      <p:sp>
        <p:nvSpPr>
          <p:cNvPr id="3" name="TextBox 2">
            <a:extLst>
              <a:ext uri="{FF2B5EF4-FFF2-40B4-BE49-F238E27FC236}">
                <a16:creationId xmlns:a16="http://schemas.microsoft.com/office/drawing/2014/main" id="{EBEF5B2C-088C-A534-4E6B-F052F72ACFDA}"/>
              </a:ext>
            </a:extLst>
          </p:cNvPr>
          <p:cNvSpPr txBox="1"/>
          <p:nvPr/>
        </p:nvSpPr>
        <p:spPr>
          <a:xfrm>
            <a:off x="139700" y="6442076"/>
            <a:ext cx="12007850" cy="307777"/>
          </a:xfrm>
          <a:prstGeom prst="rect">
            <a:avLst/>
          </a:prstGeom>
          <a:noFill/>
        </p:spPr>
        <p:txBody>
          <a:bodyPr wrap="square" rtlCol="0">
            <a:spAutoFit/>
          </a:bodyPr>
          <a:lstStyle/>
          <a:p>
            <a:pPr algn="ctr"/>
            <a:r>
              <a:rPr lang="en-US" sz="1400" i="1" u="sng" dirty="0"/>
              <a:t>Navigation</a:t>
            </a:r>
            <a:r>
              <a:rPr lang="en-US" sz="1400" i="1" dirty="0"/>
              <a:t>: Set Up SACR &gt; Product Related &gt; Financial Aid &gt; Satisfactory Academic Progress &gt; Define Set Up Criteria &gt;&gt; Exclusions tab</a:t>
            </a:r>
          </a:p>
        </p:txBody>
      </p:sp>
      <p:cxnSp>
        <p:nvCxnSpPr>
          <p:cNvPr id="29" name="Straight Arrow Connector 28">
            <a:extLst>
              <a:ext uri="{FF2B5EF4-FFF2-40B4-BE49-F238E27FC236}">
                <a16:creationId xmlns:a16="http://schemas.microsoft.com/office/drawing/2014/main" id="{25C46593-9391-BC4B-03D2-F37BBED920CA}"/>
              </a:ext>
            </a:extLst>
          </p:cNvPr>
          <p:cNvCxnSpPr>
            <a:cxnSpLocks/>
          </p:cNvCxnSpPr>
          <p:nvPr/>
        </p:nvCxnSpPr>
        <p:spPr>
          <a:xfrm flipH="1">
            <a:off x="8781861" y="3331675"/>
            <a:ext cx="887240" cy="827396"/>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30" name="Rectangle: Rounded Corners 29">
            <a:extLst>
              <a:ext uri="{FF2B5EF4-FFF2-40B4-BE49-F238E27FC236}">
                <a16:creationId xmlns:a16="http://schemas.microsoft.com/office/drawing/2014/main" id="{22F4BBE2-6DC5-9A90-3226-F9CB8AE7476C}"/>
              </a:ext>
            </a:extLst>
          </p:cNvPr>
          <p:cNvSpPr/>
          <p:nvPr/>
        </p:nvSpPr>
        <p:spPr>
          <a:xfrm>
            <a:off x="9388015" y="2396735"/>
            <a:ext cx="1996850" cy="1188437"/>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Export the list of Courses Exclusion to an Excel sheet for looking up courses</a:t>
            </a:r>
          </a:p>
        </p:txBody>
      </p:sp>
      <p:sp>
        <p:nvSpPr>
          <p:cNvPr id="2" name="Title 1">
            <a:extLst>
              <a:ext uri="{FF2B5EF4-FFF2-40B4-BE49-F238E27FC236}">
                <a16:creationId xmlns:a16="http://schemas.microsoft.com/office/drawing/2014/main" id="{04B66884-9E04-6B95-4DD6-A7A1A1A9EE25}"/>
              </a:ext>
            </a:extLst>
          </p:cNvPr>
          <p:cNvSpPr>
            <a:spLocks noGrp="1"/>
          </p:cNvSpPr>
          <p:nvPr>
            <p:ph type="title"/>
          </p:nvPr>
        </p:nvSpPr>
        <p:spPr>
          <a:xfrm>
            <a:off x="652314" y="1106508"/>
            <a:ext cx="11115967" cy="608317"/>
          </a:xfrm>
        </p:spPr>
        <p:txBody>
          <a:bodyPr/>
          <a:lstStyle/>
          <a:p>
            <a:r>
              <a:rPr lang="en-US" dirty="0"/>
              <a:t>Step 6 – Compare Legacy Units to Course Exclusions Configurations</a:t>
            </a:r>
          </a:p>
        </p:txBody>
      </p:sp>
      <p:cxnSp>
        <p:nvCxnSpPr>
          <p:cNvPr id="12" name="Straight Arrow Connector 11">
            <a:extLst>
              <a:ext uri="{FF2B5EF4-FFF2-40B4-BE49-F238E27FC236}">
                <a16:creationId xmlns:a16="http://schemas.microsoft.com/office/drawing/2014/main" id="{4E1C29C8-394A-B20D-BD80-D3565A0E4A88}"/>
              </a:ext>
            </a:extLst>
          </p:cNvPr>
          <p:cNvCxnSpPr>
            <a:cxnSpLocks/>
          </p:cNvCxnSpPr>
          <p:nvPr/>
        </p:nvCxnSpPr>
        <p:spPr>
          <a:xfrm flipH="1">
            <a:off x="4128380" y="3672396"/>
            <a:ext cx="1250281" cy="0"/>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15" name="Rectangle: Rounded Corners 14">
            <a:extLst>
              <a:ext uri="{FF2B5EF4-FFF2-40B4-BE49-F238E27FC236}">
                <a16:creationId xmlns:a16="http://schemas.microsoft.com/office/drawing/2014/main" id="{2542EE78-3951-3DA6-6706-E3CEC42AA28E}"/>
              </a:ext>
            </a:extLst>
          </p:cNvPr>
          <p:cNvSpPr/>
          <p:nvPr/>
        </p:nvSpPr>
        <p:spPr>
          <a:xfrm>
            <a:off x="5097574" y="2737456"/>
            <a:ext cx="3258775" cy="1188437"/>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Take note of Max Units to Exclude values – these apply to both the legacy units and the student’s enrollment data in ctcLink</a:t>
            </a:r>
          </a:p>
        </p:txBody>
      </p:sp>
    </p:spTree>
    <p:extLst>
      <p:ext uri="{BB962C8B-B14F-4D97-AF65-F5344CB8AC3E}">
        <p14:creationId xmlns:p14="http://schemas.microsoft.com/office/powerpoint/2010/main" val="2871464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99ED1A4-21DE-4EE2-D1F6-1DA73DF10E6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981539" y="1988083"/>
            <a:ext cx="5934851" cy="4793718"/>
          </a:xfrm>
          <a:prstGeom prst="rect">
            <a:avLst/>
          </a:prstGeom>
        </p:spPr>
      </p:pic>
      <p:sp>
        <p:nvSpPr>
          <p:cNvPr id="2" name="Title 1">
            <a:extLst>
              <a:ext uri="{FF2B5EF4-FFF2-40B4-BE49-F238E27FC236}">
                <a16:creationId xmlns:a16="http://schemas.microsoft.com/office/drawing/2014/main" id="{F0419D07-0977-FB15-456C-FA104EF14347}"/>
              </a:ext>
            </a:extLst>
          </p:cNvPr>
          <p:cNvSpPr>
            <a:spLocks noGrp="1"/>
          </p:cNvSpPr>
          <p:nvPr>
            <p:ph type="title"/>
          </p:nvPr>
        </p:nvSpPr>
        <p:spPr>
          <a:xfrm>
            <a:off x="715814" y="1048286"/>
            <a:ext cx="11115967" cy="797070"/>
          </a:xfrm>
        </p:spPr>
        <p:txBody>
          <a:bodyPr/>
          <a:lstStyle/>
          <a:p>
            <a:r>
              <a:rPr lang="en-US" dirty="0"/>
              <a:t>Step 7A – Calculate SAP Per Student</a:t>
            </a:r>
          </a:p>
        </p:txBody>
      </p:sp>
      <p:sp>
        <p:nvSpPr>
          <p:cNvPr id="3" name="Content Placeholder 2">
            <a:extLst>
              <a:ext uri="{FF2B5EF4-FFF2-40B4-BE49-F238E27FC236}">
                <a16:creationId xmlns:a16="http://schemas.microsoft.com/office/drawing/2014/main" id="{85296E48-F32C-49C0-5041-860EA7D4A22B}"/>
              </a:ext>
            </a:extLst>
          </p:cNvPr>
          <p:cNvSpPr>
            <a:spLocks noGrp="1"/>
          </p:cNvSpPr>
          <p:nvPr>
            <p:ph idx="1"/>
          </p:nvPr>
        </p:nvSpPr>
        <p:spPr>
          <a:xfrm>
            <a:off x="715814" y="1601453"/>
            <a:ext cx="11241236" cy="353445"/>
          </a:xfrm>
        </p:spPr>
        <p:txBody>
          <a:bodyPr/>
          <a:lstStyle/>
          <a:p>
            <a:pPr marL="0" indent="0">
              <a:buNone/>
            </a:pPr>
            <a:r>
              <a:rPr lang="en-US" sz="2000" dirty="0"/>
              <a:t>QRG - </a:t>
            </a:r>
            <a:r>
              <a:rPr lang="en-US" sz="2000" dirty="0">
                <a:hlinkClick r:id="rId3"/>
              </a:rPr>
              <a:t>https://ctclinkreferencecenter.ctclink.us/m/92428/l/926757-9-2-calculating-sap-per-student</a:t>
            </a:r>
            <a:r>
              <a:rPr lang="en-US" sz="2000" dirty="0"/>
              <a:t> </a:t>
            </a:r>
          </a:p>
        </p:txBody>
      </p:sp>
      <p:sp>
        <p:nvSpPr>
          <p:cNvPr id="4" name="Slide Number Placeholder 3">
            <a:extLst>
              <a:ext uri="{FF2B5EF4-FFF2-40B4-BE49-F238E27FC236}">
                <a16:creationId xmlns:a16="http://schemas.microsoft.com/office/drawing/2014/main" id="{A6C059BA-BD99-C577-2E79-066A3E6B48B2}"/>
              </a:ext>
            </a:extLst>
          </p:cNvPr>
          <p:cNvSpPr>
            <a:spLocks noGrp="1"/>
          </p:cNvSpPr>
          <p:nvPr>
            <p:ph type="sldNum" sz="quarter" idx="12"/>
          </p:nvPr>
        </p:nvSpPr>
        <p:spPr/>
        <p:txBody>
          <a:bodyPr/>
          <a:lstStyle/>
          <a:p>
            <a:fld id="{DEE5BC03-7CE3-4FE3-BC0A-0ACCA8AC1F24}" type="slidenum">
              <a:rPr lang="en-US" smtClean="0"/>
              <a:pPr/>
              <a:t>32</a:t>
            </a:fld>
            <a:endParaRPr lang="en-US" dirty="0"/>
          </a:p>
        </p:txBody>
      </p:sp>
      <p:sp>
        <p:nvSpPr>
          <p:cNvPr id="9" name="TextBox 8">
            <a:extLst>
              <a:ext uri="{FF2B5EF4-FFF2-40B4-BE49-F238E27FC236}">
                <a16:creationId xmlns:a16="http://schemas.microsoft.com/office/drawing/2014/main" id="{759AAF26-5DF4-4139-9C20-82B8826FD359}"/>
              </a:ext>
            </a:extLst>
          </p:cNvPr>
          <p:cNvSpPr txBox="1"/>
          <p:nvPr/>
        </p:nvSpPr>
        <p:spPr>
          <a:xfrm>
            <a:off x="299350" y="6492980"/>
            <a:ext cx="6436428" cy="292388"/>
          </a:xfrm>
          <a:prstGeom prst="rect">
            <a:avLst/>
          </a:prstGeom>
          <a:solidFill>
            <a:schemeClr val="bg1"/>
          </a:solidFill>
        </p:spPr>
        <p:txBody>
          <a:bodyPr wrap="square" rtlCol="0">
            <a:spAutoFit/>
          </a:bodyPr>
          <a:lstStyle/>
          <a:p>
            <a:r>
              <a:rPr lang="en-US" sz="1300" i="1" u="sng" dirty="0">
                <a:solidFill>
                  <a:srgbClr val="213B69"/>
                </a:solidFill>
              </a:rPr>
              <a:t>Navigation</a:t>
            </a:r>
            <a:r>
              <a:rPr lang="en-US" sz="1300" i="1" dirty="0">
                <a:solidFill>
                  <a:srgbClr val="213B69"/>
                </a:solidFill>
              </a:rPr>
              <a:t>: Financial Aid &gt; Satisfactory Academic Progress &gt; Maintain Student SAP Data</a:t>
            </a:r>
          </a:p>
        </p:txBody>
      </p:sp>
      <p:sp>
        <p:nvSpPr>
          <p:cNvPr id="6" name="Content Placeholder 2">
            <a:extLst>
              <a:ext uri="{FF2B5EF4-FFF2-40B4-BE49-F238E27FC236}">
                <a16:creationId xmlns:a16="http://schemas.microsoft.com/office/drawing/2014/main" id="{D105A64B-C836-3771-04D6-80AAD12186D9}"/>
              </a:ext>
            </a:extLst>
          </p:cNvPr>
          <p:cNvSpPr txBox="1">
            <a:spLocks/>
          </p:cNvSpPr>
          <p:nvPr/>
        </p:nvSpPr>
        <p:spPr>
          <a:xfrm>
            <a:off x="348487" y="2105772"/>
            <a:ext cx="5483452" cy="435402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100" dirty="0"/>
              <a:t>Note Maximum Attempted Units value</a:t>
            </a:r>
          </a:p>
          <a:p>
            <a:pPr lvl="1"/>
            <a:r>
              <a:rPr lang="en-US" sz="2100" dirty="0"/>
              <a:t>Set SAP Term and select Calculate button</a:t>
            </a:r>
          </a:p>
          <a:p>
            <a:pPr lvl="1"/>
            <a:r>
              <a:rPr lang="en-US" sz="2100" dirty="0"/>
              <a:t>Confirm Maximum Attempted Units value has updated to the expected amount</a:t>
            </a:r>
          </a:p>
          <a:p>
            <a:pPr lvl="1"/>
            <a:r>
              <a:rPr lang="en-US" sz="2100" dirty="0"/>
              <a:t>If the Maximum Attempted Units value isn’t as expected</a:t>
            </a:r>
          </a:p>
          <a:p>
            <a:pPr lvl="2"/>
            <a:r>
              <a:rPr lang="en-US" sz="1900" dirty="0"/>
              <a:t>Double check the legacy units for any other courses that might be on the Course Exclusions list</a:t>
            </a:r>
          </a:p>
          <a:p>
            <a:pPr lvl="2"/>
            <a:r>
              <a:rPr lang="en-US" sz="1900" dirty="0"/>
              <a:t>Check to see if the ESL/Remedial Max Units to Exclude has been exceeded by other courses the student has attempted that are not legacy units</a:t>
            </a:r>
          </a:p>
        </p:txBody>
      </p:sp>
    </p:spTree>
    <p:extLst>
      <p:ext uri="{BB962C8B-B14F-4D97-AF65-F5344CB8AC3E}">
        <p14:creationId xmlns:p14="http://schemas.microsoft.com/office/powerpoint/2010/main" val="210806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19D07-0977-FB15-456C-FA104EF14347}"/>
              </a:ext>
            </a:extLst>
          </p:cNvPr>
          <p:cNvSpPr>
            <a:spLocks noGrp="1"/>
          </p:cNvSpPr>
          <p:nvPr>
            <p:ph type="title"/>
          </p:nvPr>
        </p:nvSpPr>
        <p:spPr>
          <a:xfrm>
            <a:off x="715814" y="1124486"/>
            <a:ext cx="11115967" cy="797070"/>
          </a:xfrm>
        </p:spPr>
        <p:txBody>
          <a:bodyPr/>
          <a:lstStyle/>
          <a:p>
            <a:r>
              <a:rPr lang="en-US" dirty="0"/>
              <a:t>Step 7B – Process SAP in Batch</a:t>
            </a:r>
          </a:p>
        </p:txBody>
      </p:sp>
      <p:sp>
        <p:nvSpPr>
          <p:cNvPr id="3" name="Content Placeholder 2">
            <a:extLst>
              <a:ext uri="{FF2B5EF4-FFF2-40B4-BE49-F238E27FC236}">
                <a16:creationId xmlns:a16="http://schemas.microsoft.com/office/drawing/2014/main" id="{85296E48-F32C-49C0-5041-860EA7D4A22B}"/>
              </a:ext>
            </a:extLst>
          </p:cNvPr>
          <p:cNvSpPr>
            <a:spLocks noGrp="1"/>
          </p:cNvSpPr>
          <p:nvPr>
            <p:ph idx="1"/>
          </p:nvPr>
        </p:nvSpPr>
        <p:spPr>
          <a:xfrm>
            <a:off x="715814" y="1659505"/>
            <a:ext cx="11241236" cy="353445"/>
          </a:xfrm>
        </p:spPr>
        <p:txBody>
          <a:bodyPr/>
          <a:lstStyle/>
          <a:p>
            <a:pPr marL="0" indent="0">
              <a:buNone/>
            </a:pPr>
            <a:r>
              <a:rPr lang="en-US" sz="2000" dirty="0"/>
              <a:t>QRG - </a:t>
            </a:r>
            <a:r>
              <a:rPr lang="en-US" sz="2000" dirty="0">
                <a:hlinkClick r:id="rId2"/>
              </a:rPr>
              <a:t>https://ctclinkreferencecenter.ctclink.us/m/92428/l/939595-9-2-process-sap-in-batch</a:t>
            </a:r>
            <a:r>
              <a:rPr lang="en-US" sz="2000" dirty="0"/>
              <a:t> </a:t>
            </a:r>
          </a:p>
        </p:txBody>
      </p:sp>
      <p:sp>
        <p:nvSpPr>
          <p:cNvPr id="4" name="Slide Number Placeholder 3">
            <a:extLst>
              <a:ext uri="{FF2B5EF4-FFF2-40B4-BE49-F238E27FC236}">
                <a16:creationId xmlns:a16="http://schemas.microsoft.com/office/drawing/2014/main" id="{A6C059BA-BD99-C577-2E79-066A3E6B48B2}"/>
              </a:ext>
            </a:extLst>
          </p:cNvPr>
          <p:cNvSpPr>
            <a:spLocks noGrp="1"/>
          </p:cNvSpPr>
          <p:nvPr>
            <p:ph type="sldNum" sz="quarter" idx="12"/>
          </p:nvPr>
        </p:nvSpPr>
        <p:spPr/>
        <p:txBody>
          <a:bodyPr/>
          <a:lstStyle/>
          <a:p>
            <a:fld id="{DEE5BC03-7CE3-4FE3-BC0A-0ACCA8AC1F24}" type="slidenum">
              <a:rPr lang="en-US" smtClean="0"/>
              <a:pPr/>
              <a:t>33</a:t>
            </a:fld>
            <a:endParaRPr lang="en-US" dirty="0"/>
          </a:p>
        </p:txBody>
      </p:sp>
      <p:pic>
        <p:nvPicPr>
          <p:cNvPr id="8" name="Picture 7">
            <a:extLst>
              <a:ext uri="{FF2B5EF4-FFF2-40B4-BE49-F238E27FC236}">
                <a16:creationId xmlns:a16="http://schemas.microsoft.com/office/drawing/2014/main" id="{899ED1A4-21DE-4EE2-D1F6-1DA73DF10E6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599547" y="2062990"/>
            <a:ext cx="6452753" cy="4379847"/>
          </a:xfrm>
          <a:prstGeom prst="rect">
            <a:avLst/>
          </a:prstGeom>
        </p:spPr>
      </p:pic>
      <p:sp>
        <p:nvSpPr>
          <p:cNvPr id="9" name="TextBox 8">
            <a:extLst>
              <a:ext uri="{FF2B5EF4-FFF2-40B4-BE49-F238E27FC236}">
                <a16:creationId xmlns:a16="http://schemas.microsoft.com/office/drawing/2014/main" id="{759AAF26-5DF4-4139-9C20-82B8826FD359}"/>
              </a:ext>
            </a:extLst>
          </p:cNvPr>
          <p:cNvSpPr txBox="1"/>
          <p:nvPr/>
        </p:nvSpPr>
        <p:spPr>
          <a:xfrm>
            <a:off x="139700" y="6442076"/>
            <a:ext cx="12007850" cy="307777"/>
          </a:xfrm>
          <a:prstGeom prst="rect">
            <a:avLst/>
          </a:prstGeom>
          <a:noFill/>
        </p:spPr>
        <p:txBody>
          <a:bodyPr wrap="square" rtlCol="0">
            <a:spAutoFit/>
          </a:bodyPr>
          <a:lstStyle/>
          <a:p>
            <a:pPr algn="ctr"/>
            <a:r>
              <a:rPr lang="en-US" sz="1400" i="1" u="sng" dirty="0">
                <a:solidFill>
                  <a:srgbClr val="213B69"/>
                </a:solidFill>
              </a:rPr>
              <a:t>Navigation</a:t>
            </a:r>
            <a:r>
              <a:rPr lang="en-US" sz="1400" i="1" dirty="0">
                <a:solidFill>
                  <a:srgbClr val="213B69"/>
                </a:solidFill>
              </a:rPr>
              <a:t>: Financial Aid &gt; Satisfactory Academic Progress &gt; Process SAP</a:t>
            </a:r>
          </a:p>
        </p:txBody>
      </p:sp>
      <p:sp>
        <p:nvSpPr>
          <p:cNvPr id="10" name="Content Placeholder 2">
            <a:extLst>
              <a:ext uri="{FF2B5EF4-FFF2-40B4-BE49-F238E27FC236}">
                <a16:creationId xmlns:a16="http://schemas.microsoft.com/office/drawing/2014/main" id="{DDB54A58-4658-569F-D620-56CFFCE3156F}"/>
              </a:ext>
            </a:extLst>
          </p:cNvPr>
          <p:cNvSpPr txBox="1">
            <a:spLocks/>
          </p:cNvSpPr>
          <p:nvPr/>
        </p:nvSpPr>
        <p:spPr>
          <a:xfrm>
            <a:off x="715814" y="2279852"/>
            <a:ext cx="4788483" cy="4135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Review SAP results and ensure that other SAP tests and business processes for your college are not impacted by this customization</a:t>
            </a:r>
          </a:p>
          <a:p>
            <a:r>
              <a:rPr lang="en-US" sz="2600" dirty="0"/>
              <a:t>Confirm no errors in Process Monitor</a:t>
            </a:r>
          </a:p>
          <a:p>
            <a:r>
              <a:rPr lang="en-US" sz="2600" dirty="0"/>
              <a:t>Spot-check SAP report for anything that looks out of the ordinary</a:t>
            </a:r>
          </a:p>
        </p:txBody>
      </p:sp>
      <p:sp>
        <p:nvSpPr>
          <p:cNvPr id="5" name="Rectangle 4">
            <a:extLst>
              <a:ext uri="{FF2B5EF4-FFF2-40B4-BE49-F238E27FC236}">
                <a16:creationId xmlns:a16="http://schemas.microsoft.com/office/drawing/2014/main" id="{BFDE1169-314D-EABC-74D9-A16EBD06F719}"/>
              </a:ext>
            </a:extLst>
          </p:cNvPr>
          <p:cNvSpPr/>
          <p:nvPr/>
        </p:nvSpPr>
        <p:spPr>
          <a:xfrm>
            <a:off x="7566384" y="5169921"/>
            <a:ext cx="1682391" cy="202180"/>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424A6EB-269E-D0AD-34F5-23550C9C77D8}"/>
              </a:ext>
            </a:extLst>
          </p:cNvPr>
          <p:cNvSpPr/>
          <p:nvPr/>
        </p:nvSpPr>
        <p:spPr>
          <a:xfrm>
            <a:off x="7521119" y="4396542"/>
            <a:ext cx="1682391" cy="202180"/>
          </a:xfrm>
          <a:prstGeom prst="rect">
            <a:avLst/>
          </a:prstGeom>
          <a:noFill/>
          <a:ln w="28575">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E8950C94-970C-40F9-0E66-61F29F8B71A7}"/>
              </a:ext>
            </a:extLst>
          </p:cNvPr>
          <p:cNvCxnSpPr>
            <a:cxnSpLocks/>
          </p:cNvCxnSpPr>
          <p:nvPr/>
        </p:nvCxnSpPr>
        <p:spPr>
          <a:xfrm flipH="1">
            <a:off x="8944824" y="3667052"/>
            <a:ext cx="258686" cy="705608"/>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11" name="Rectangle: Rounded Corners 10">
            <a:extLst>
              <a:ext uri="{FF2B5EF4-FFF2-40B4-BE49-F238E27FC236}">
                <a16:creationId xmlns:a16="http://schemas.microsoft.com/office/drawing/2014/main" id="{9F716E9B-6CBA-D0F9-C8FF-C27E3E1D1A56}"/>
              </a:ext>
            </a:extLst>
          </p:cNvPr>
          <p:cNvSpPr/>
          <p:nvPr/>
        </p:nvSpPr>
        <p:spPr>
          <a:xfrm>
            <a:off x="8845236" y="2085825"/>
            <a:ext cx="3111814" cy="1581227"/>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a:solidFill>
                  <a:srgbClr val="7030A0"/>
                </a:solidFill>
                <a:latin typeface="Calibri" panose="020F0502020204030204" pitchFamily="34" charset="0"/>
              </a:rPr>
              <a:t>Be sure this box is unchecked. For testing, we want the batch SAP Process to update students whose Maximum Attempted Units Tests have already been processed previously to see the outcome in a batch situation with the customization in place.</a:t>
            </a:r>
          </a:p>
        </p:txBody>
      </p:sp>
      <p:cxnSp>
        <p:nvCxnSpPr>
          <p:cNvPr id="12" name="Straight Arrow Connector 11">
            <a:extLst>
              <a:ext uri="{FF2B5EF4-FFF2-40B4-BE49-F238E27FC236}">
                <a16:creationId xmlns:a16="http://schemas.microsoft.com/office/drawing/2014/main" id="{3F31CD37-7D53-469B-9933-D29AE2F7723F}"/>
              </a:ext>
            </a:extLst>
          </p:cNvPr>
          <p:cNvCxnSpPr>
            <a:cxnSpLocks/>
          </p:cNvCxnSpPr>
          <p:nvPr/>
        </p:nvCxnSpPr>
        <p:spPr>
          <a:xfrm flipH="1" flipV="1">
            <a:off x="8229600" y="5444976"/>
            <a:ext cx="411744" cy="516557"/>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13" name="Rectangle: Rounded Corners 12">
            <a:extLst>
              <a:ext uri="{FF2B5EF4-FFF2-40B4-BE49-F238E27FC236}">
                <a16:creationId xmlns:a16="http://schemas.microsoft.com/office/drawing/2014/main" id="{EC860645-AFA1-DEC3-7AEA-B995C2CDCDB4}"/>
              </a:ext>
            </a:extLst>
          </p:cNvPr>
          <p:cNvSpPr/>
          <p:nvPr/>
        </p:nvSpPr>
        <p:spPr>
          <a:xfrm>
            <a:off x="8641344" y="5444976"/>
            <a:ext cx="3315706" cy="1033114"/>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a:solidFill>
                  <a:srgbClr val="7030A0"/>
                </a:solidFill>
                <a:latin typeface="Calibri" panose="020F0502020204030204" pitchFamily="34" charset="0"/>
              </a:rPr>
              <a:t>Be sure to select this option, as Maximum Attempted Units values may be updated by the customization, but still not have an impact on the final SAP Status outcome.</a:t>
            </a:r>
          </a:p>
        </p:txBody>
      </p:sp>
    </p:spTree>
    <p:extLst>
      <p:ext uri="{BB962C8B-B14F-4D97-AF65-F5344CB8AC3E}">
        <p14:creationId xmlns:p14="http://schemas.microsoft.com/office/powerpoint/2010/main" val="2310758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C2F04-8B5B-DEE0-22F8-FA68BEE16597}"/>
              </a:ext>
            </a:extLst>
          </p:cNvPr>
          <p:cNvSpPr>
            <a:spLocks noGrp="1"/>
          </p:cNvSpPr>
          <p:nvPr>
            <p:ph type="title"/>
          </p:nvPr>
        </p:nvSpPr>
        <p:spPr>
          <a:xfrm>
            <a:off x="563415" y="1074329"/>
            <a:ext cx="11379204" cy="719850"/>
          </a:xfrm>
        </p:spPr>
        <p:txBody>
          <a:bodyPr/>
          <a:lstStyle/>
          <a:p>
            <a:r>
              <a:rPr lang="en-US" dirty="0"/>
              <a:t>Asking Questions &amp; Reporting Issues</a:t>
            </a:r>
          </a:p>
        </p:txBody>
      </p:sp>
      <p:sp>
        <p:nvSpPr>
          <p:cNvPr id="3" name="Content Placeholder 2">
            <a:extLst>
              <a:ext uri="{FF2B5EF4-FFF2-40B4-BE49-F238E27FC236}">
                <a16:creationId xmlns:a16="http://schemas.microsoft.com/office/drawing/2014/main" id="{A1923C8C-B8A4-C5D6-ED6D-F58351EF5C07}"/>
              </a:ext>
            </a:extLst>
          </p:cNvPr>
          <p:cNvSpPr>
            <a:spLocks noGrp="1"/>
          </p:cNvSpPr>
          <p:nvPr>
            <p:ph sz="half" idx="1"/>
          </p:nvPr>
        </p:nvSpPr>
        <p:spPr>
          <a:xfrm>
            <a:off x="563415" y="1615435"/>
            <a:ext cx="6142185" cy="4914417"/>
          </a:xfrm>
        </p:spPr>
        <p:txBody>
          <a:bodyPr/>
          <a:lstStyle/>
          <a:p>
            <a:r>
              <a:rPr lang="en-US" sz="2600" dirty="0"/>
              <a:t>Trouble Logging In?</a:t>
            </a:r>
          </a:p>
          <a:p>
            <a:pPr lvl="1"/>
            <a:r>
              <a:rPr lang="en-US" sz="2000" dirty="0"/>
              <a:t>Email Caitlin Stein </a:t>
            </a:r>
            <a:r>
              <a:rPr lang="en-US" sz="2000" dirty="0">
                <a:hlinkClick r:id="rId2"/>
              </a:rPr>
              <a:t>cstein@sbctc.edu</a:t>
            </a:r>
            <a:r>
              <a:rPr lang="en-US" sz="2000" dirty="0"/>
              <a:t> </a:t>
            </a:r>
          </a:p>
          <a:p>
            <a:r>
              <a:rPr lang="en-US" sz="2600" dirty="0"/>
              <a:t>Questions?</a:t>
            </a:r>
          </a:p>
          <a:p>
            <a:pPr lvl="1"/>
            <a:r>
              <a:rPr lang="en-US" sz="2000" dirty="0"/>
              <a:t>Email Amanda Hoover </a:t>
            </a:r>
            <a:r>
              <a:rPr lang="en-US" sz="2000" dirty="0">
                <a:hlinkClick r:id="rId3"/>
              </a:rPr>
              <a:t>ahoover@sbctc.edu</a:t>
            </a:r>
            <a:br>
              <a:rPr lang="en-US" sz="2000" dirty="0"/>
            </a:br>
            <a:r>
              <a:rPr lang="en-US" sz="2000" dirty="0"/>
              <a:t>CC Ana Ybarra </a:t>
            </a:r>
            <a:r>
              <a:rPr lang="en-US" sz="2000" dirty="0">
                <a:hlinkClick r:id="rId4"/>
              </a:rPr>
              <a:t>aybarra@sbctc.edu</a:t>
            </a:r>
            <a:r>
              <a:rPr lang="en-US" sz="2000" dirty="0"/>
              <a:t> </a:t>
            </a:r>
          </a:p>
          <a:p>
            <a:r>
              <a:rPr lang="en-US" sz="2600" dirty="0"/>
              <a:t>Found Issues/Errors?</a:t>
            </a:r>
          </a:p>
          <a:p>
            <a:pPr lvl="1"/>
            <a:r>
              <a:rPr lang="en-US" sz="2000" dirty="0"/>
              <a:t>Submit a ticket to Service Desk</a:t>
            </a:r>
            <a:br>
              <a:rPr lang="en-US" sz="2000" dirty="0"/>
            </a:br>
            <a:r>
              <a:rPr lang="en-US" sz="2000" dirty="0">
                <a:hlinkClick r:id="rId5"/>
              </a:rPr>
              <a:t>https://servicedesk.sbctc.edu/</a:t>
            </a:r>
            <a:endParaRPr lang="en-US" sz="2000" dirty="0"/>
          </a:p>
          <a:p>
            <a:pPr lvl="1"/>
            <a:r>
              <a:rPr lang="en-US" sz="2000" dirty="0"/>
              <a:t>Request Type:</a:t>
            </a:r>
            <a:br>
              <a:rPr lang="en-US" sz="2000" dirty="0"/>
            </a:br>
            <a:r>
              <a:rPr lang="en-US" sz="2000" b="1" dirty="0"/>
              <a:t>ctcLink Support &gt; Testing</a:t>
            </a:r>
          </a:p>
          <a:p>
            <a:pPr lvl="1"/>
            <a:r>
              <a:rPr lang="en-US" sz="2000" dirty="0"/>
              <a:t>Subject:</a:t>
            </a:r>
            <a:br>
              <a:rPr lang="en-US" sz="2000" dirty="0"/>
            </a:br>
            <a:r>
              <a:rPr lang="en-US" sz="2000" b="1" dirty="0"/>
              <a:t>UAT – FA SAP Legacy Data in MAXT – [description of issue]</a:t>
            </a:r>
          </a:p>
          <a:p>
            <a:pPr lvl="1"/>
            <a:r>
              <a:rPr lang="en-US" sz="2000" dirty="0"/>
              <a:t>Include screenshots, IDs used, and detailed steps taken</a:t>
            </a:r>
            <a:endParaRPr lang="en-US" dirty="0"/>
          </a:p>
        </p:txBody>
      </p:sp>
      <p:pic>
        <p:nvPicPr>
          <p:cNvPr id="8" name="Content Placeholder 7">
            <a:extLst>
              <a:ext uri="{FF2B5EF4-FFF2-40B4-BE49-F238E27FC236}">
                <a16:creationId xmlns:a16="http://schemas.microsoft.com/office/drawing/2014/main" id="{AFC6B9ED-7F52-D777-C8A0-ABBD9ABAE121}"/>
              </a:ext>
            </a:extLst>
          </p:cNvPr>
          <p:cNvPicPr>
            <a:picLocks noGrp="1" noChangeAspect="1"/>
          </p:cNvPicPr>
          <p:nvPr>
            <p:ph sz="half" idx="2"/>
          </p:nvPr>
        </p:nvPicPr>
        <p:blipFill>
          <a:blip r:embed="rId6"/>
          <a:stretch>
            <a:fillRect/>
          </a:stretch>
        </p:blipFill>
        <p:spPr>
          <a:xfrm>
            <a:off x="6797966" y="1744743"/>
            <a:ext cx="4978399" cy="4607296"/>
          </a:xfrm>
          <a:prstGeom prst="rect">
            <a:avLst/>
          </a:prstGeom>
          <a:ln>
            <a:noFill/>
          </a:ln>
          <a:effectLst>
            <a:outerShdw blurRad="292100" dist="139700" dir="2700000" algn="tl" rotWithShape="0">
              <a:srgbClr val="333333">
                <a:alpha val="65000"/>
              </a:srgbClr>
            </a:outerShdw>
          </a:effectLst>
        </p:spPr>
      </p:pic>
      <p:sp>
        <p:nvSpPr>
          <p:cNvPr id="4" name="Slide Number Placeholder 3">
            <a:extLst>
              <a:ext uri="{FF2B5EF4-FFF2-40B4-BE49-F238E27FC236}">
                <a16:creationId xmlns:a16="http://schemas.microsoft.com/office/drawing/2014/main" id="{A7C97C9E-A8B2-6F41-9EAF-B7078F2A3845}"/>
              </a:ext>
            </a:extLst>
          </p:cNvPr>
          <p:cNvSpPr>
            <a:spLocks noGrp="1"/>
          </p:cNvSpPr>
          <p:nvPr>
            <p:ph type="sldNum" sz="quarter" idx="12"/>
          </p:nvPr>
        </p:nvSpPr>
        <p:spPr>
          <a:xfrm>
            <a:off x="11462327" y="6529853"/>
            <a:ext cx="369454" cy="249638"/>
          </a:xfrm>
        </p:spPr>
        <p:txBody>
          <a:bodyPr/>
          <a:lstStyle/>
          <a:p>
            <a:fld id="{DEE5BC03-7CE3-4FE3-BC0A-0ACCA8AC1F24}" type="slidenum">
              <a:rPr lang="en-US" smtClean="0"/>
              <a:pPr/>
              <a:t>34</a:t>
            </a:fld>
            <a:endParaRPr lang="en-US" dirty="0"/>
          </a:p>
        </p:txBody>
      </p:sp>
      <p:sp>
        <p:nvSpPr>
          <p:cNvPr id="7" name="Rectangle 6">
            <a:extLst>
              <a:ext uri="{FF2B5EF4-FFF2-40B4-BE49-F238E27FC236}">
                <a16:creationId xmlns:a16="http://schemas.microsoft.com/office/drawing/2014/main" id="{76097972-CCA5-0331-EC0A-8A2A9C6122D9}"/>
              </a:ext>
            </a:extLst>
          </p:cNvPr>
          <p:cNvSpPr/>
          <p:nvPr/>
        </p:nvSpPr>
        <p:spPr>
          <a:xfrm>
            <a:off x="8358188" y="2508454"/>
            <a:ext cx="2431256" cy="149021"/>
          </a:xfrm>
          <a:prstGeom prst="rect">
            <a:avLst/>
          </a:prstGeom>
          <a:solidFill>
            <a:schemeClr val="bg1"/>
          </a:solidFill>
          <a:ln w="9525">
            <a:solidFill>
              <a:srgbClr val="7C7C7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5D1B013-185B-2031-D18B-F2137E808471}"/>
              </a:ext>
            </a:extLst>
          </p:cNvPr>
          <p:cNvSpPr txBox="1"/>
          <p:nvPr/>
        </p:nvSpPr>
        <p:spPr>
          <a:xfrm>
            <a:off x="8298873" y="2471520"/>
            <a:ext cx="2916382" cy="215444"/>
          </a:xfrm>
          <a:prstGeom prst="rect">
            <a:avLst/>
          </a:prstGeom>
          <a:noFill/>
        </p:spPr>
        <p:txBody>
          <a:bodyPr wrap="square" rtlCol="0">
            <a:spAutoFit/>
          </a:bodyPr>
          <a:lstStyle/>
          <a:p>
            <a:r>
              <a:rPr lang="en-US" sz="800" dirty="0">
                <a:solidFill>
                  <a:srgbClr val="383838"/>
                </a:solidFill>
                <a:latin typeface="Arial" panose="020B0604020202020204" pitchFamily="34" charset="0"/>
                <a:cs typeface="Arial" panose="020B0604020202020204" pitchFamily="34" charset="0"/>
              </a:rPr>
              <a:t>UAT – FA SAP Legacy Data in MAXT – [description]</a:t>
            </a:r>
          </a:p>
        </p:txBody>
      </p:sp>
    </p:spTree>
    <p:extLst>
      <p:ext uri="{BB962C8B-B14F-4D97-AF65-F5344CB8AC3E}">
        <p14:creationId xmlns:p14="http://schemas.microsoft.com/office/powerpoint/2010/main" val="12484272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9078-E585-06CB-85E8-764784F7ACFA}"/>
              </a:ext>
            </a:extLst>
          </p:cNvPr>
          <p:cNvSpPr>
            <a:spLocks noGrp="1"/>
          </p:cNvSpPr>
          <p:nvPr>
            <p:ph type="title"/>
          </p:nvPr>
        </p:nvSpPr>
        <p:spPr/>
        <p:txBody>
          <a:bodyPr/>
          <a:lstStyle/>
          <a:p>
            <a:r>
              <a:rPr lang="en-US" dirty="0"/>
              <a:t>Testing Environment and Login Information</a:t>
            </a:r>
          </a:p>
        </p:txBody>
      </p:sp>
      <p:sp>
        <p:nvSpPr>
          <p:cNvPr id="3" name="Content Placeholder 2">
            <a:extLst>
              <a:ext uri="{FF2B5EF4-FFF2-40B4-BE49-F238E27FC236}">
                <a16:creationId xmlns:a16="http://schemas.microsoft.com/office/drawing/2014/main" id="{94B43D21-7F00-F269-3263-5F8AB748509E}"/>
              </a:ext>
            </a:extLst>
          </p:cNvPr>
          <p:cNvSpPr>
            <a:spLocks noGrp="1"/>
          </p:cNvSpPr>
          <p:nvPr>
            <p:ph idx="1"/>
          </p:nvPr>
        </p:nvSpPr>
        <p:spPr/>
        <p:txBody>
          <a:bodyPr/>
          <a:lstStyle/>
          <a:p>
            <a:r>
              <a:rPr lang="en-US" dirty="0"/>
              <a:t>PQA Test Environment: </a:t>
            </a:r>
            <a:r>
              <a:rPr lang="en-US" dirty="0">
                <a:hlinkClick r:id="rId2"/>
              </a:rPr>
              <a:t>https://pt-pqa.peoplesoft-nonprod-aws.ctclink.sbctc.edu/psp/ptpqa/?cmd=login</a:t>
            </a:r>
            <a:r>
              <a:rPr lang="en-US" dirty="0"/>
              <a:t> </a:t>
            </a:r>
          </a:p>
          <a:p>
            <a:r>
              <a:rPr lang="en-US" dirty="0"/>
              <a:t>Environment Availability: Monday to Friday, 7am to 7pm</a:t>
            </a:r>
          </a:p>
          <a:p>
            <a:r>
              <a:rPr lang="en-US" dirty="0"/>
              <a:t>Environment Last Refreshed: 10/19/2023 </a:t>
            </a:r>
          </a:p>
          <a:p>
            <a:r>
              <a:rPr lang="en-US" dirty="0"/>
              <a:t>Logging In:</a:t>
            </a:r>
          </a:p>
          <a:p>
            <a:pPr lvl="1"/>
            <a:r>
              <a:rPr lang="en-US" dirty="0"/>
              <a:t>Username = Your EMPLID</a:t>
            </a:r>
          </a:p>
          <a:p>
            <a:pPr lvl="1"/>
            <a:r>
              <a:rPr lang="en-US" dirty="0"/>
              <a:t>Password = [testers check email after this session]</a:t>
            </a:r>
            <a:endParaRPr lang="en-US" dirty="0">
              <a:solidFill>
                <a:schemeClr val="tx1"/>
              </a:solidFill>
              <a:highlight>
                <a:srgbClr val="FFFF00"/>
              </a:highlight>
            </a:endParaRPr>
          </a:p>
        </p:txBody>
      </p:sp>
      <p:sp>
        <p:nvSpPr>
          <p:cNvPr id="4" name="Slide Number Placeholder 3">
            <a:extLst>
              <a:ext uri="{FF2B5EF4-FFF2-40B4-BE49-F238E27FC236}">
                <a16:creationId xmlns:a16="http://schemas.microsoft.com/office/drawing/2014/main" id="{356F7360-E8C6-A73A-EB14-7C9D770D53BD}"/>
              </a:ext>
            </a:extLst>
          </p:cNvPr>
          <p:cNvSpPr>
            <a:spLocks noGrp="1"/>
          </p:cNvSpPr>
          <p:nvPr>
            <p:ph type="sldNum" sz="quarter" idx="12"/>
          </p:nvPr>
        </p:nvSpPr>
        <p:spPr/>
        <p:txBody>
          <a:bodyPr/>
          <a:lstStyle/>
          <a:p>
            <a:fld id="{DEE5BC03-7CE3-4FE3-BC0A-0ACCA8AC1F24}" type="slidenum">
              <a:rPr lang="en-US" smtClean="0"/>
              <a:pPr/>
              <a:t>35</a:t>
            </a:fld>
            <a:endParaRPr lang="en-US" dirty="0"/>
          </a:p>
        </p:txBody>
      </p:sp>
    </p:spTree>
    <p:extLst>
      <p:ext uri="{BB962C8B-B14F-4D97-AF65-F5344CB8AC3E}">
        <p14:creationId xmlns:p14="http://schemas.microsoft.com/office/powerpoint/2010/main" val="25357726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9078-E585-06CB-85E8-764784F7ACFA}"/>
              </a:ext>
            </a:extLst>
          </p:cNvPr>
          <p:cNvSpPr>
            <a:spLocks noGrp="1"/>
          </p:cNvSpPr>
          <p:nvPr>
            <p:ph type="title"/>
          </p:nvPr>
        </p:nvSpPr>
        <p:spPr/>
        <p:txBody>
          <a:bodyPr/>
          <a:lstStyle/>
          <a:p>
            <a:r>
              <a:rPr lang="en-US" dirty="0"/>
              <a:t>Sign-Off</a:t>
            </a:r>
          </a:p>
        </p:txBody>
      </p:sp>
      <p:sp>
        <p:nvSpPr>
          <p:cNvPr id="3" name="Content Placeholder 2">
            <a:extLst>
              <a:ext uri="{FF2B5EF4-FFF2-40B4-BE49-F238E27FC236}">
                <a16:creationId xmlns:a16="http://schemas.microsoft.com/office/drawing/2014/main" id="{94B43D21-7F00-F269-3263-5F8AB748509E}"/>
              </a:ext>
            </a:extLst>
          </p:cNvPr>
          <p:cNvSpPr>
            <a:spLocks noGrp="1"/>
          </p:cNvSpPr>
          <p:nvPr>
            <p:ph idx="1"/>
          </p:nvPr>
        </p:nvSpPr>
        <p:spPr/>
        <p:txBody>
          <a:bodyPr/>
          <a:lstStyle/>
          <a:p>
            <a:r>
              <a:rPr lang="en-US" dirty="0"/>
              <a:t>Survey Monkey link: </a:t>
            </a:r>
            <a:r>
              <a:rPr lang="en-US" dirty="0">
                <a:hlinkClick r:id="rId2"/>
              </a:rPr>
              <a:t>https://www.surveymonkey.com/r/WKMPWG6</a:t>
            </a:r>
            <a:r>
              <a:rPr lang="en-US" dirty="0"/>
              <a:t> </a:t>
            </a:r>
          </a:p>
          <a:p>
            <a:r>
              <a:rPr lang="en-US" dirty="0"/>
              <a:t>One response per college</a:t>
            </a:r>
          </a:p>
          <a:p>
            <a:r>
              <a:rPr lang="en-US" dirty="0"/>
              <a:t>Complete by end of day on November 13</a:t>
            </a:r>
            <a:r>
              <a:rPr lang="en-US" baseline="30000" dirty="0"/>
              <a:t>th</a:t>
            </a:r>
            <a:r>
              <a:rPr lang="en-US" dirty="0"/>
              <a:t> </a:t>
            </a:r>
          </a:p>
        </p:txBody>
      </p:sp>
      <p:sp>
        <p:nvSpPr>
          <p:cNvPr id="4" name="Slide Number Placeholder 3">
            <a:extLst>
              <a:ext uri="{FF2B5EF4-FFF2-40B4-BE49-F238E27FC236}">
                <a16:creationId xmlns:a16="http://schemas.microsoft.com/office/drawing/2014/main" id="{356F7360-E8C6-A73A-EB14-7C9D770D53BD}"/>
              </a:ext>
            </a:extLst>
          </p:cNvPr>
          <p:cNvSpPr>
            <a:spLocks noGrp="1"/>
          </p:cNvSpPr>
          <p:nvPr>
            <p:ph type="sldNum" sz="quarter" idx="12"/>
          </p:nvPr>
        </p:nvSpPr>
        <p:spPr/>
        <p:txBody>
          <a:bodyPr/>
          <a:lstStyle/>
          <a:p>
            <a:fld id="{DEE5BC03-7CE3-4FE3-BC0A-0ACCA8AC1F24}" type="slidenum">
              <a:rPr lang="en-US" smtClean="0"/>
              <a:pPr/>
              <a:t>36</a:t>
            </a:fld>
            <a:endParaRPr lang="en-US" dirty="0"/>
          </a:p>
        </p:txBody>
      </p:sp>
    </p:spTree>
    <p:extLst>
      <p:ext uri="{BB962C8B-B14F-4D97-AF65-F5344CB8AC3E}">
        <p14:creationId xmlns:p14="http://schemas.microsoft.com/office/powerpoint/2010/main" val="3445843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9078-E585-06CB-85E8-764784F7ACFA}"/>
              </a:ext>
            </a:extLst>
          </p:cNvPr>
          <p:cNvSpPr>
            <a:spLocks noGrp="1"/>
          </p:cNvSpPr>
          <p:nvPr>
            <p:ph type="title"/>
          </p:nvPr>
        </p:nvSpPr>
        <p:spPr/>
        <p:txBody>
          <a:bodyPr/>
          <a:lstStyle/>
          <a:p>
            <a:r>
              <a:rPr lang="en-US" dirty="0"/>
              <a:t>Testing Resources</a:t>
            </a:r>
          </a:p>
        </p:txBody>
      </p:sp>
      <p:sp>
        <p:nvSpPr>
          <p:cNvPr id="3" name="Content Placeholder 2">
            <a:extLst>
              <a:ext uri="{FF2B5EF4-FFF2-40B4-BE49-F238E27FC236}">
                <a16:creationId xmlns:a16="http://schemas.microsoft.com/office/drawing/2014/main" id="{94B43D21-7F00-F269-3263-5F8AB748509E}"/>
              </a:ext>
            </a:extLst>
          </p:cNvPr>
          <p:cNvSpPr>
            <a:spLocks noGrp="1"/>
          </p:cNvSpPr>
          <p:nvPr>
            <p:ph idx="1"/>
          </p:nvPr>
        </p:nvSpPr>
        <p:spPr/>
        <p:txBody>
          <a:bodyPr/>
          <a:lstStyle/>
          <a:p>
            <a:r>
              <a:rPr lang="en-US" dirty="0"/>
              <a:t>UAT Testing Materials page</a:t>
            </a:r>
          </a:p>
          <a:p>
            <a:pPr lvl="1"/>
            <a:r>
              <a:rPr lang="en-US" dirty="0">
                <a:hlinkClick r:id="rId2"/>
              </a:rPr>
              <a:t>https://ctclinkreferencecenter.ctclink.us/m/98421/l/1722924-sap-item-6b-transfer-units-in-maxt-course-exclusions</a:t>
            </a:r>
            <a:endParaRPr lang="en-US" dirty="0"/>
          </a:p>
          <a:p>
            <a:pPr lvl="1"/>
            <a:r>
              <a:rPr lang="en-US" dirty="0"/>
              <a:t>More detailed information than in this slide deck</a:t>
            </a:r>
          </a:p>
          <a:p>
            <a:pPr lvl="1"/>
            <a:r>
              <a:rPr lang="en-US" dirty="0"/>
              <a:t>Additional resources linked on the page</a:t>
            </a:r>
          </a:p>
          <a:p>
            <a:pPr lvl="1"/>
            <a:endParaRPr lang="en-US" dirty="0"/>
          </a:p>
        </p:txBody>
      </p:sp>
      <p:sp>
        <p:nvSpPr>
          <p:cNvPr id="4" name="Slide Number Placeholder 3">
            <a:extLst>
              <a:ext uri="{FF2B5EF4-FFF2-40B4-BE49-F238E27FC236}">
                <a16:creationId xmlns:a16="http://schemas.microsoft.com/office/drawing/2014/main" id="{356F7360-E8C6-A73A-EB14-7C9D770D53BD}"/>
              </a:ext>
            </a:extLst>
          </p:cNvPr>
          <p:cNvSpPr>
            <a:spLocks noGrp="1"/>
          </p:cNvSpPr>
          <p:nvPr>
            <p:ph type="sldNum" sz="quarter" idx="12"/>
          </p:nvPr>
        </p:nvSpPr>
        <p:spPr/>
        <p:txBody>
          <a:bodyPr/>
          <a:lstStyle/>
          <a:p>
            <a:fld id="{DEE5BC03-7CE3-4FE3-BC0A-0ACCA8AC1F24}" type="slidenum">
              <a:rPr lang="en-US" smtClean="0"/>
              <a:pPr/>
              <a:t>37</a:t>
            </a:fld>
            <a:endParaRPr lang="en-US" dirty="0"/>
          </a:p>
        </p:txBody>
      </p:sp>
    </p:spTree>
    <p:extLst>
      <p:ext uri="{BB962C8B-B14F-4D97-AF65-F5344CB8AC3E}">
        <p14:creationId xmlns:p14="http://schemas.microsoft.com/office/powerpoint/2010/main" val="39332586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F2E4A-4EAD-9C3E-0E55-C65EC65F732C}"/>
              </a:ext>
            </a:extLst>
          </p:cNvPr>
          <p:cNvSpPr>
            <a:spLocks noGrp="1"/>
          </p:cNvSpPr>
          <p:nvPr>
            <p:ph type="title"/>
          </p:nvPr>
        </p:nvSpPr>
        <p:spPr/>
        <p:txBody>
          <a:bodyPr/>
          <a:lstStyle/>
          <a:p>
            <a:r>
              <a:rPr lang="en-US" dirty="0"/>
              <a:t>Next Steps</a:t>
            </a:r>
          </a:p>
        </p:txBody>
      </p:sp>
      <p:sp>
        <p:nvSpPr>
          <p:cNvPr id="3" name="Text Placeholder 2">
            <a:extLst>
              <a:ext uri="{FF2B5EF4-FFF2-40B4-BE49-F238E27FC236}">
                <a16:creationId xmlns:a16="http://schemas.microsoft.com/office/drawing/2014/main" id="{A9BCE1C4-A252-82D1-7399-072826322F64}"/>
              </a:ext>
            </a:extLst>
          </p:cNvPr>
          <p:cNvSpPr>
            <a:spLocks noGrp="1"/>
          </p:cNvSpPr>
          <p:nvPr>
            <p:ph type="body" idx="1"/>
          </p:nvPr>
        </p:nvSpPr>
        <p:spPr/>
        <p:txBody>
          <a:bodyPr/>
          <a:lstStyle/>
          <a:p>
            <a:r>
              <a:rPr lang="en-US" dirty="0"/>
              <a:t>SAP Item #6B: Legacy Transfer Units in MAXT Course Exclusions</a:t>
            </a:r>
          </a:p>
        </p:txBody>
      </p:sp>
      <p:sp>
        <p:nvSpPr>
          <p:cNvPr id="4" name="Slide Number Placeholder 3">
            <a:extLst>
              <a:ext uri="{FF2B5EF4-FFF2-40B4-BE49-F238E27FC236}">
                <a16:creationId xmlns:a16="http://schemas.microsoft.com/office/drawing/2014/main" id="{299CC1B3-4947-E750-2F1F-DC2CAF2DA8CE}"/>
              </a:ext>
            </a:extLst>
          </p:cNvPr>
          <p:cNvSpPr>
            <a:spLocks noGrp="1"/>
          </p:cNvSpPr>
          <p:nvPr>
            <p:ph type="sldNum" sz="quarter" idx="12"/>
          </p:nvPr>
        </p:nvSpPr>
        <p:spPr/>
        <p:txBody>
          <a:bodyPr/>
          <a:lstStyle/>
          <a:p>
            <a:fld id="{DEE5BC03-7CE3-4FE3-BC0A-0ACCA8AC1F24}" type="slidenum">
              <a:rPr lang="en-US" smtClean="0"/>
              <a:pPr/>
              <a:t>38</a:t>
            </a:fld>
            <a:endParaRPr lang="en-US" dirty="0"/>
          </a:p>
        </p:txBody>
      </p:sp>
    </p:spTree>
    <p:extLst>
      <p:ext uri="{BB962C8B-B14F-4D97-AF65-F5344CB8AC3E}">
        <p14:creationId xmlns:p14="http://schemas.microsoft.com/office/powerpoint/2010/main" val="42863072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9078-E585-06CB-85E8-764784F7ACFA}"/>
              </a:ext>
            </a:extLst>
          </p:cNvPr>
          <p:cNvSpPr>
            <a:spLocks noGrp="1"/>
          </p:cNvSpPr>
          <p:nvPr>
            <p:ph type="title"/>
          </p:nvPr>
        </p:nvSpPr>
        <p:spPr>
          <a:xfrm>
            <a:off x="715814" y="1312387"/>
            <a:ext cx="11115967" cy="714293"/>
          </a:xfrm>
        </p:spPr>
        <p:txBody>
          <a:bodyPr/>
          <a:lstStyle/>
          <a:p>
            <a:r>
              <a:rPr lang="en-US" dirty="0"/>
              <a:t>Next Steps</a:t>
            </a:r>
          </a:p>
        </p:txBody>
      </p:sp>
      <p:sp>
        <p:nvSpPr>
          <p:cNvPr id="3" name="Content Placeholder 2">
            <a:extLst>
              <a:ext uri="{FF2B5EF4-FFF2-40B4-BE49-F238E27FC236}">
                <a16:creationId xmlns:a16="http://schemas.microsoft.com/office/drawing/2014/main" id="{94B43D21-7F00-F269-3263-5F8AB748509E}"/>
              </a:ext>
            </a:extLst>
          </p:cNvPr>
          <p:cNvSpPr>
            <a:spLocks noGrp="1"/>
          </p:cNvSpPr>
          <p:nvPr>
            <p:ph idx="1"/>
          </p:nvPr>
        </p:nvSpPr>
        <p:spPr>
          <a:xfrm>
            <a:off x="715814" y="2026680"/>
            <a:ext cx="11115967" cy="4694796"/>
          </a:xfrm>
        </p:spPr>
        <p:txBody>
          <a:bodyPr/>
          <a:lstStyle/>
          <a:p>
            <a:r>
              <a:rPr lang="en-US" dirty="0"/>
              <a:t>Follow-up Communications</a:t>
            </a:r>
          </a:p>
          <a:p>
            <a:pPr lvl="1"/>
            <a:r>
              <a:rPr lang="en-US" dirty="0"/>
              <a:t>Slide deck and recording link to </a:t>
            </a:r>
            <a:r>
              <a:rPr lang="en-US" dirty="0" err="1"/>
              <a:t>ctcLinkFinAidSupport</a:t>
            </a:r>
            <a:r>
              <a:rPr lang="en-US" dirty="0"/>
              <a:t> and </a:t>
            </a:r>
            <a:r>
              <a:rPr lang="en-US" dirty="0" err="1"/>
              <a:t>DirFinAid</a:t>
            </a:r>
            <a:r>
              <a:rPr lang="en-US" dirty="0"/>
              <a:t> </a:t>
            </a:r>
            <a:r>
              <a:rPr lang="en-US" dirty="0" err="1"/>
              <a:t>eLists</a:t>
            </a:r>
            <a:endParaRPr lang="en-US" dirty="0"/>
          </a:p>
          <a:p>
            <a:pPr lvl="1"/>
            <a:r>
              <a:rPr lang="en-US" dirty="0"/>
              <a:t>Email to testers with their passwords and sign off survey link</a:t>
            </a:r>
          </a:p>
          <a:p>
            <a:r>
              <a:rPr lang="en-US" dirty="0"/>
              <a:t>User Acceptance Testing October 31 to November 13</a:t>
            </a:r>
          </a:p>
          <a:p>
            <a:pPr lvl="1"/>
            <a:r>
              <a:rPr lang="en-US" dirty="0"/>
              <a:t>Sign Off Due end of day November 13</a:t>
            </a:r>
          </a:p>
          <a:p>
            <a:r>
              <a:rPr lang="en-US" dirty="0"/>
              <a:t>Implementation </a:t>
            </a:r>
            <a:r>
              <a:rPr lang="en-US" i="1" dirty="0"/>
              <a:t>(if approved by testing colleges)</a:t>
            </a:r>
          </a:p>
          <a:p>
            <a:pPr lvl="1"/>
            <a:r>
              <a:rPr lang="en-US" b="1" dirty="0">
                <a:solidFill>
                  <a:srgbClr val="7030A0"/>
                </a:solidFill>
              </a:rPr>
              <a:t>Target: November 28, 2023</a:t>
            </a:r>
          </a:p>
          <a:p>
            <a:pPr lvl="1"/>
            <a:r>
              <a:rPr lang="en-US" dirty="0"/>
              <a:t>Email announcement to </a:t>
            </a:r>
            <a:r>
              <a:rPr lang="en-US" dirty="0" err="1"/>
              <a:t>ctcLinkFinAidSupport</a:t>
            </a:r>
            <a:r>
              <a:rPr lang="en-US" dirty="0"/>
              <a:t> and </a:t>
            </a:r>
            <a:r>
              <a:rPr lang="en-US" dirty="0" err="1"/>
              <a:t>DirFinAid</a:t>
            </a:r>
            <a:r>
              <a:rPr lang="en-US" dirty="0"/>
              <a:t> </a:t>
            </a:r>
            <a:r>
              <a:rPr lang="en-US" dirty="0" err="1"/>
              <a:t>eLists</a:t>
            </a:r>
            <a:endParaRPr lang="en-US" dirty="0"/>
          </a:p>
          <a:p>
            <a:r>
              <a:rPr lang="en-US" dirty="0"/>
              <a:t>SAP Information Guide updates</a:t>
            </a:r>
          </a:p>
          <a:p>
            <a:pPr lvl="1"/>
            <a:r>
              <a:rPr lang="en-US" dirty="0">
                <a:hlinkClick r:id="rId2"/>
              </a:rPr>
              <a:t>https://ctclinkreferencecenter.ctclink.us/m/PMO_Info/l/1625563-fa-satisfactory-academic-progress-sap-project-information-guide</a:t>
            </a:r>
            <a:endParaRPr lang="en-US" dirty="0"/>
          </a:p>
        </p:txBody>
      </p:sp>
      <p:sp>
        <p:nvSpPr>
          <p:cNvPr id="4" name="Slide Number Placeholder 3">
            <a:extLst>
              <a:ext uri="{FF2B5EF4-FFF2-40B4-BE49-F238E27FC236}">
                <a16:creationId xmlns:a16="http://schemas.microsoft.com/office/drawing/2014/main" id="{356F7360-E8C6-A73A-EB14-7C9D770D53BD}"/>
              </a:ext>
            </a:extLst>
          </p:cNvPr>
          <p:cNvSpPr>
            <a:spLocks noGrp="1"/>
          </p:cNvSpPr>
          <p:nvPr>
            <p:ph type="sldNum" sz="quarter" idx="12"/>
          </p:nvPr>
        </p:nvSpPr>
        <p:spPr/>
        <p:txBody>
          <a:bodyPr/>
          <a:lstStyle/>
          <a:p>
            <a:fld id="{DEE5BC03-7CE3-4FE3-BC0A-0ACCA8AC1F24}" type="slidenum">
              <a:rPr lang="en-US" smtClean="0"/>
              <a:pPr/>
              <a:t>39</a:t>
            </a:fld>
            <a:endParaRPr lang="en-US" dirty="0"/>
          </a:p>
        </p:txBody>
      </p:sp>
    </p:spTree>
    <p:extLst>
      <p:ext uri="{BB962C8B-B14F-4D97-AF65-F5344CB8AC3E}">
        <p14:creationId xmlns:p14="http://schemas.microsoft.com/office/powerpoint/2010/main" val="144027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22801-A2EE-3BA9-6B3A-26B1B3B16F18}"/>
              </a:ext>
            </a:extLst>
          </p:cNvPr>
          <p:cNvSpPr>
            <a:spLocks noGrp="1"/>
          </p:cNvSpPr>
          <p:nvPr>
            <p:ph type="title"/>
          </p:nvPr>
        </p:nvSpPr>
        <p:spPr/>
        <p:txBody>
          <a:bodyPr/>
          <a:lstStyle/>
          <a:p>
            <a:r>
              <a:rPr lang="en-US" dirty="0"/>
              <a:t>Implementation Timeline</a:t>
            </a:r>
          </a:p>
        </p:txBody>
      </p:sp>
      <p:sp>
        <p:nvSpPr>
          <p:cNvPr id="4" name="Slide Number Placeholder 3">
            <a:extLst>
              <a:ext uri="{FF2B5EF4-FFF2-40B4-BE49-F238E27FC236}">
                <a16:creationId xmlns:a16="http://schemas.microsoft.com/office/drawing/2014/main" id="{8AE1C0DA-B3AB-C927-597C-863BAB3928CE}"/>
              </a:ext>
            </a:extLst>
          </p:cNvPr>
          <p:cNvSpPr>
            <a:spLocks noGrp="1"/>
          </p:cNvSpPr>
          <p:nvPr>
            <p:ph type="sldNum" sz="quarter" idx="12"/>
          </p:nvPr>
        </p:nvSpPr>
        <p:spPr/>
        <p:txBody>
          <a:bodyPr/>
          <a:lstStyle/>
          <a:p>
            <a:fld id="{DEE5BC03-7CE3-4FE3-BC0A-0ACCA8AC1F24}" type="slidenum">
              <a:rPr lang="en-US" smtClean="0"/>
              <a:pPr/>
              <a:t>4</a:t>
            </a:fld>
            <a:endParaRPr lang="en-US" dirty="0"/>
          </a:p>
        </p:txBody>
      </p:sp>
      <p:graphicFrame>
        <p:nvGraphicFramePr>
          <p:cNvPr id="5" name="Table 5">
            <a:extLst>
              <a:ext uri="{FF2B5EF4-FFF2-40B4-BE49-F238E27FC236}">
                <a16:creationId xmlns:a16="http://schemas.microsoft.com/office/drawing/2014/main" id="{F26E486A-43B5-6C27-83CE-7E19AE6DD83B}"/>
              </a:ext>
            </a:extLst>
          </p:cNvPr>
          <p:cNvGraphicFramePr>
            <a:graphicFrameLocks noGrp="1"/>
          </p:cNvGraphicFramePr>
          <p:nvPr>
            <p:extLst>
              <p:ext uri="{D42A27DB-BD31-4B8C-83A1-F6EECF244321}">
                <p14:modId xmlns:p14="http://schemas.microsoft.com/office/powerpoint/2010/main" val="4027026572"/>
              </p:ext>
            </p:extLst>
          </p:nvPr>
        </p:nvGraphicFramePr>
        <p:xfrm>
          <a:off x="1724760" y="2980063"/>
          <a:ext cx="8501890" cy="1796586"/>
        </p:xfrm>
        <a:graphic>
          <a:graphicData uri="http://schemas.openxmlformats.org/drawingml/2006/table">
            <a:tbl>
              <a:tblPr bandRow="1">
                <a:tableStyleId>{5C22544A-7EE6-4342-B048-85BDC9FD1C3A}</a:tableStyleId>
              </a:tblPr>
              <a:tblGrid>
                <a:gridCol w="5334408">
                  <a:extLst>
                    <a:ext uri="{9D8B030D-6E8A-4147-A177-3AD203B41FA5}">
                      <a16:colId xmlns:a16="http://schemas.microsoft.com/office/drawing/2014/main" val="1995469199"/>
                    </a:ext>
                  </a:extLst>
                </a:gridCol>
                <a:gridCol w="3167482">
                  <a:extLst>
                    <a:ext uri="{9D8B030D-6E8A-4147-A177-3AD203B41FA5}">
                      <a16:colId xmlns:a16="http://schemas.microsoft.com/office/drawing/2014/main" val="3306549191"/>
                    </a:ext>
                  </a:extLst>
                </a:gridCol>
              </a:tblGrid>
              <a:tr h="598862">
                <a:tc>
                  <a:txBody>
                    <a:bodyPr/>
                    <a:lstStyle/>
                    <a:p>
                      <a:r>
                        <a:rPr lang="en-US" sz="2800" dirty="0"/>
                        <a:t>College User Acceptance Testing</a:t>
                      </a:r>
                    </a:p>
                  </a:txBody>
                  <a:tcPr/>
                </a:tc>
                <a:tc>
                  <a:txBody>
                    <a:bodyPr/>
                    <a:lstStyle/>
                    <a:p>
                      <a:r>
                        <a:rPr lang="en-US" sz="2800" dirty="0"/>
                        <a:t>Oct 31 to Nov 13</a:t>
                      </a:r>
                    </a:p>
                  </a:txBody>
                  <a:tcPr/>
                </a:tc>
                <a:extLst>
                  <a:ext uri="{0D108BD9-81ED-4DB2-BD59-A6C34878D82A}">
                    <a16:rowId xmlns:a16="http://schemas.microsoft.com/office/drawing/2014/main" val="3742372487"/>
                  </a:ext>
                </a:extLst>
              </a:tr>
              <a:tr h="598862">
                <a:tc>
                  <a:txBody>
                    <a:bodyPr/>
                    <a:lstStyle/>
                    <a:p>
                      <a:r>
                        <a:rPr lang="en-US" sz="2800" dirty="0"/>
                        <a:t>College Testing Sign Off</a:t>
                      </a:r>
                    </a:p>
                  </a:txBody>
                  <a:tcPr/>
                </a:tc>
                <a:tc>
                  <a:txBody>
                    <a:bodyPr/>
                    <a:lstStyle/>
                    <a:p>
                      <a:r>
                        <a:rPr lang="en-US" sz="2800" dirty="0"/>
                        <a:t>Nov 13, end of day</a:t>
                      </a:r>
                    </a:p>
                  </a:txBody>
                  <a:tcPr/>
                </a:tc>
                <a:extLst>
                  <a:ext uri="{0D108BD9-81ED-4DB2-BD59-A6C34878D82A}">
                    <a16:rowId xmlns:a16="http://schemas.microsoft.com/office/drawing/2014/main" val="4215760074"/>
                  </a:ext>
                </a:extLst>
              </a:tr>
              <a:tr h="598862">
                <a:tc>
                  <a:txBody>
                    <a:bodyPr/>
                    <a:lstStyle/>
                    <a:p>
                      <a:r>
                        <a:rPr lang="en-US" sz="2800" dirty="0"/>
                        <a:t>Targeted Production Release Date </a:t>
                      </a:r>
                    </a:p>
                  </a:txBody>
                  <a:tcPr/>
                </a:tc>
                <a:tc>
                  <a:txBody>
                    <a:bodyPr/>
                    <a:lstStyle/>
                    <a:p>
                      <a:r>
                        <a:rPr lang="en-US" sz="2800" dirty="0"/>
                        <a:t>Nov 28</a:t>
                      </a:r>
                    </a:p>
                  </a:txBody>
                  <a:tcPr/>
                </a:tc>
                <a:extLst>
                  <a:ext uri="{0D108BD9-81ED-4DB2-BD59-A6C34878D82A}">
                    <a16:rowId xmlns:a16="http://schemas.microsoft.com/office/drawing/2014/main" val="1578232832"/>
                  </a:ext>
                </a:extLst>
              </a:tr>
            </a:tbl>
          </a:graphicData>
        </a:graphic>
      </p:graphicFrame>
    </p:spTree>
    <p:extLst>
      <p:ext uri="{BB962C8B-B14F-4D97-AF65-F5344CB8AC3E}">
        <p14:creationId xmlns:p14="http://schemas.microsoft.com/office/powerpoint/2010/main" val="27810976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2CA8A48-543A-0938-362A-E601DBCDE9C1}"/>
              </a:ext>
            </a:extLst>
          </p:cNvPr>
          <p:cNvSpPr txBox="1">
            <a:spLocks/>
          </p:cNvSpPr>
          <p:nvPr/>
        </p:nvSpPr>
        <p:spPr>
          <a:xfrm>
            <a:off x="776624" y="1709745"/>
            <a:ext cx="11027451" cy="2852737"/>
          </a:xfrm>
          <a:prstGeom prst="rect">
            <a:avLst/>
          </a:prstGeom>
        </p:spPr>
        <p:txBody>
          <a:bodyPr/>
          <a:lstStyle>
            <a:lvl1pPr algn="l" defTabSz="914400" rtl="0" eaLnBrk="1" latinLnBrk="0" hangingPunct="1">
              <a:lnSpc>
                <a:spcPct val="90000"/>
              </a:lnSpc>
              <a:spcBef>
                <a:spcPct val="0"/>
              </a:spcBef>
              <a:buNone/>
              <a:defRPr sz="3500" kern="1200" cap="all" baseline="0">
                <a:solidFill>
                  <a:srgbClr val="003764"/>
                </a:solidFill>
                <a:latin typeface="+mj-lt"/>
                <a:ea typeface="+mj-ea"/>
                <a:cs typeface="+mj-cs"/>
              </a:defRPr>
            </a:lvl1pPr>
          </a:lstStyle>
          <a:p>
            <a:endParaRPr lang="en-US" sz="4800" i="1" dirty="0"/>
          </a:p>
          <a:p>
            <a:endParaRPr lang="en-US" sz="4800" i="1" dirty="0"/>
          </a:p>
          <a:p>
            <a:r>
              <a:rPr lang="en-US" sz="4800" i="1" dirty="0"/>
              <a:t>Thank you for Testing!</a:t>
            </a:r>
          </a:p>
        </p:txBody>
      </p:sp>
    </p:spTree>
    <p:custDataLst>
      <p:tags r:id="rId1"/>
    </p:custDataLst>
    <p:extLst>
      <p:ext uri="{BB962C8B-B14F-4D97-AF65-F5344CB8AC3E}">
        <p14:creationId xmlns:p14="http://schemas.microsoft.com/office/powerpoint/2010/main" val="2504089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1808F-B192-EA1F-6791-7E5C1FB0B2AB}"/>
              </a:ext>
            </a:extLst>
          </p:cNvPr>
          <p:cNvSpPr>
            <a:spLocks noGrp="1"/>
          </p:cNvSpPr>
          <p:nvPr>
            <p:ph type="title"/>
          </p:nvPr>
        </p:nvSpPr>
        <p:spPr>
          <a:xfrm>
            <a:off x="715813" y="1106315"/>
            <a:ext cx="11115967" cy="1039356"/>
          </a:xfrm>
        </p:spPr>
        <p:txBody>
          <a:bodyPr/>
          <a:lstStyle/>
          <a:p>
            <a:r>
              <a:rPr lang="en-US" dirty="0"/>
              <a:t>SAP Item #6B: Legacy Transfer Units in MAXT Course Exclusions</a:t>
            </a:r>
          </a:p>
        </p:txBody>
      </p:sp>
      <p:sp>
        <p:nvSpPr>
          <p:cNvPr id="3" name="Content Placeholder 2">
            <a:extLst>
              <a:ext uri="{FF2B5EF4-FFF2-40B4-BE49-F238E27FC236}">
                <a16:creationId xmlns:a16="http://schemas.microsoft.com/office/drawing/2014/main" id="{29370800-CABD-59F6-E5B7-1C28C4E9BC98}"/>
              </a:ext>
            </a:extLst>
          </p:cNvPr>
          <p:cNvSpPr>
            <a:spLocks noGrp="1"/>
          </p:cNvSpPr>
          <p:nvPr>
            <p:ph idx="1"/>
          </p:nvPr>
        </p:nvSpPr>
        <p:spPr>
          <a:xfrm>
            <a:off x="715814" y="2217715"/>
            <a:ext cx="11115967" cy="4418611"/>
          </a:xfrm>
        </p:spPr>
        <p:txBody>
          <a:bodyPr/>
          <a:lstStyle/>
          <a:p>
            <a:r>
              <a:rPr lang="en-US" b="1" dirty="0">
                <a:solidFill>
                  <a:schemeClr val="accent5">
                    <a:lumMod val="50000"/>
                  </a:schemeClr>
                </a:solidFill>
              </a:rPr>
              <a:t>Problem Statement</a:t>
            </a:r>
          </a:p>
          <a:p>
            <a:pPr lvl="1"/>
            <a:r>
              <a:rPr lang="en-US" sz="2000" dirty="0">
                <a:solidFill>
                  <a:schemeClr val="accent5">
                    <a:lumMod val="50000"/>
                  </a:schemeClr>
                </a:solidFill>
              </a:rPr>
              <a:t>If a student returns to a college and has previous enrollment records that were not captured in the conversion to ctcLink, the legacy data manually entered as Transfer Units is not calculated correctly in the Maximum Attempted Units Test (MAXT). Remedial units entered manually are not being excluded from the MAXT evaluation (up to the Max Remedial Units to Exclude value set by colleges) under Course Exclusions in their SAP configurations.</a:t>
            </a:r>
          </a:p>
          <a:p>
            <a:r>
              <a:rPr lang="en-US" b="1" dirty="0">
                <a:solidFill>
                  <a:schemeClr val="accent5">
                    <a:lumMod val="50000"/>
                  </a:schemeClr>
                </a:solidFill>
              </a:rPr>
              <a:t>Solution</a:t>
            </a:r>
          </a:p>
          <a:p>
            <a:pPr lvl="1"/>
            <a:r>
              <a:rPr lang="en-US" sz="2000" dirty="0">
                <a:solidFill>
                  <a:schemeClr val="accent5">
                    <a:lumMod val="50000"/>
                  </a:schemeClr>
                </a:solidFill>
              </a:rPr>
              <a:t>Create a custom view to identify legacy units and corresponding course information added manually in ctcLink. Clone the delivered PeopleSoft Financial Aid SAP Application Engine (AE) for the Maximum Attempted Units Test. Modify the copied code to compare the custom view against additional delivered enrollment tables to pull the data points necessary to compare these legacy transfer units to the Course Exclusions configuration. Update the SAP AE Process Setup configuration page for each institution to point to the custom code.</a:t>
            </a:r>
          </a:p>
        </p:txBody>
      </p:sp>
      <p:sp>
        <p:nvSpPr>
          <p:cNvPr id="4" name="Slide Number Placeholder 3">
            <a:extLst>
              <a:ext uri="{FF2B5EF4-FFF2-40B4-BE49-F238E27FC236}">
                <a16:creationId xmlns:a16="http://schemas.microsoft.com/office/drawing/2014/main" id="{14903F36-10FA-68A8-56AE-69A0DE73C003}"/>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245232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7CDD5-5618-B85D-9622-E1A1CCF03368}"/>
              </a:ext>
            </a:extLst>
          </p:cNvPr>
          <p:cNvSpPr>
            <a:spLocks noGrp="1"/>
          </p:cNvSpPr>
          <p:nvPr>
            <p:ph type="title"/>
          </p:nvPr>
        </p:nvSpPr>
        <p:spPr/>
        <p:txBody>
          <a:bodyPr/>
          <a:lstStyle/>
          <a:p>
            <a:r>
              <a:rPr lang="en-US" dirty="0"/>
              <a:t>Solution Design Document Updates</a:t>
            </a:r>
          </a:p>
        </p:txBody>
      </p:sp>
      <p:sp>
        <p:nvSpPr>
          <p:cNvPr id="3" name="Content Placeholder 2">
            <a:extLst>
              <a:ext uri="{FF2B5EF4-FFF2-40B4-BE49-F238E27FC236}">
                <a16:creationId xmlns:a16="http://schemas.microsoft.com/office/drawing/2014/main" id="{10446B6C-4A6D-E9D7-26DA-88494987B094}"/>
              </a:ext>
            </a:extLst>
          </p:cNvPr>
          <p:cNvSpPr>
            <a:spLocks noGrp="1"/>
          </p:cNvSpPr>
          <p:nvPr>
            <p:ph idx="1"/>
          </p:nvPr>
        </p:nvSpPr>
        <p:spPr/>
        <p:txBody>
          <a:bodyPr/>
          <a:lstStyle/>
          <a:p>
            <a:r>
              <a:rPr lang="en-US" dirty="0"/>
              <a:t>Language clarifications</a:t>
            </a:r>
          </a:p>
          <a:p>
            <a:pPr lvl="1"/>
            <a:r>
              <a:rPr lang="en-US" dirty="0"/>
              <a:t>All terminology referring to the calculation outcome from the Maximum Attempted Units have been updated to “Maximum Attempted Units value” to provide more clarity on the intent of this customization work.</a:t>
            </a:r>
          </a:p>
          <a:p>
            <a:pPr lvl="1"/>
            <a:r>
              <a:rPr lang="en-US" dirty="0"/>
              <a:t>Title updated to specify that only legacy units on the transfer credit table are impacted by this customization. Regular transfer units will follow delivered functionality.</a:t>
            </a:r>
          </a:p>
          <a:p>
            <a:pPr lvl="1"/>
            <a:r>
              <a:rPr lang="en-US" dirty="0"/>
              <a:t>Updated version is available on the SAP Project Information guide on the ctcLink Reference Center.</a:t>
            </a:r>
          </a:p>
        </p:txBody>
      </p:sp>
      <p:sp>
        <p:nvSpPr>
          <p:cNvPr id="4" name="Slide Number Placeholder 3">
            <a:extLst>
              <a:ext uri="{FF2B5EF4-FFF2-40B4-BE49-F238E27FC236}">
                <a16:creationId xmlns:a16="http://schemas.microsoft.com/office/drawing/2014/main" id="{2B4432EB-4B28-BEC2-A4A1-C15D4BCE8DDE}"/>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340659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09EE2-33CC-7E3D-2257-806CAC65FA89}"/>
              </a:ext>
            </a:extLst>
          </p:cNvPr>
          <p:cNvSpPr>
            <a:spLocks noGrp="1"/>
          </p:cNvSpPr>
          <p:nvPr>
            <p:ph type="title"/>
          </p:nvPr>
        </p:nvSpPr>
        <p:spPr/>
        <p:txBody>
          <a:bodyPr/>
          <a:lstStyle/>
          <a:p>
            <a:r>
              <a:rPr lang="en-US" dirty="0"/>
              <a:t>Maximum Attempted Units Test</a:t>
            </a:r>
          </a:p>
        </p:txBody>
      </p:sp>
      <p:sp>
        <p:nvSpPr>
          <p:cNvPr id="3" name="Text Placeholder 2">
            <a:extLst>
              <a:ext uri="{FF2B5EF4-FFF2-40B4-BE49-F238E27FC236}">
                <a16:creationId xmlns:a16="http://schemas.microsoft.com/office/drawing/2014/main" id="{7B575C6B-56F6-FC79-6761-2BDAF0CD214B}"/>
              </a:ext>
            </a:extLst>
          </p:cNvPr>
          <p:cNvSpPr>
            <a:spLocks noGrp="1"/>
          </p:cNvSpPr>
          <p:nvPr>
            <p:ph type="body" idx="1"/>
          </p:nvPr>
        </p:nvSpPr>
        <p:spPr/>
        <p:txBody>
          <a:bodyPr/>
          <a:lstStyle/>
          <a:p>
            <a:r>
              <a:rPr lang="en-US" dirty="0"/>
              <a:t>Delivered SAP Functionality Impacted</a:t>
            </a:r>
          </a:p>
        </p:txBody>
      </p:sp>
      <p:sp>
        <p:nvSpPr>
          <p:cNvPr id="4" name="Slide Number Placeholder 3">
            <a:extLst>
              <a:ext uri="{FF2B5EF4-FFF2-40B4-BE49-F238E27FC236}">
                <a16:creationId xmlns:a16="http://schemas.microsoft.com/office/drawing/2014/main" id="{8834EAC5-F0DB-1E62-4FD7-E239BD0D6F34}"/>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4254495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B7495-091E-E0DF-E4E1-199603EF73FB}"/>
              </a:ext>
            </a:extLst>
          </p:cNvPr>
          <p:cNvSpPr>
            <a:spLocks noGrp="1"/>
          </p:cNvSpPr>
          <p:nvPr>
            <p:ph type="title"/>
          </p:nvPr>
        </p:nvSpPr>
        <p:spPr/>
        <p:txBody>
          <a:bodyPr/>
          <a:lstStyle/>
          <a:p>
            <a:r>
              <a:rPr lang="en-US" dirty="0"/>
              <a:t>Maximum Attempted Units Test</a:t>
            </a:r>
          </a:p>
        </p:txBody>
      </p:sp>
      <p:sp>
        <p:nvSpPr>
          <p:cNvPr id="3" name="Content Placeholder 2">
            <a:extLst>
              <a:ext uri="{FF2B5EF4-FFF2-40B4-BE49-F238E27FC236}">
                <a16:creationId xmlns:a16="http://schemas.microsoft.com/office/drawing/2014/main" id="{C4112AC4-0272-A10D-B315-9934D4FBDD2E}"/>
              </a:ext>
            </a:extLst>
          </p:cNvPr>
          <p:cNvSpPr>
            <a:spLocks noGrp="1"/>
          </p:cNvSpPr>
          <p:nvPr>
            <p:ph idx="1"/>
          </p:nvPr>
        </p:nvSpPr>
        <p:spPr/>
        <p:txBody>
          <a:bodyPr/>
          <a:lstStyle/>
          <a:p>
            <a:r>
              <a:rPr lang="en-US" dirty="0">
                <a:solidFill>
                  <a:schemeClr val="accent5">
                    <a:lumMod val="50000"/>
                  </a:schemeClr>
                </a:solidFill>
              </a:rPr>
              <a:t>Calculates the attempted units prior to the term being evaluated</a:t>
            </a:r>
          </a:p>
          <a:p>
            <a:r>
              <a:rPr lang="en-US" dirty="0">
                <a:solidFill>
                  <a:schemeClr val="accent5">
                    <a:lumMod val="50000"/>
                  </a:schemeClr>
                </a:solidFill>
              </a:rPr>
              <a:t>Rules allow colleges to specify at what point a student fails this test</a:t>
            </a:r>
          </a:p>
          <a:p>
            <a:r>
              <a:rPr lang="en-US" dirty="0">
                <a:solidFill>
                  <a:schemeClr val="accent5">
                    <a:lumMod val="50000"/>
                  </a:schemeClr>
                </a:solidFill>
              </a:rPr>
              <a:t>Complemented by Course Exclusions SAP configuration</a:t>
            </a:r>
          </a:p>
          <a:p>
            <a:pPr lvl="1"/>
            <a:r>
              <a:rPr lang="en-US" dirty="0">
                <a:solidFill>
                  <a:schemeClr val="accent5">
                    <a:lumMod val="50000"/>
                  </a:schemeClr>
                </a:solidFill>
              </a:rPr>
              <a:t>Allows colleges to specify courses that should not count toward Maximum Attempted Units value</a:t>
            </a:r>
          </a:p>
          <a:p>
            <a:pPr lvl="1"/>
            <a:r>
              <a:rPr lang="en-US" dirty="0">
                <a:solidFill>
                  <a:schemeClr val="accent5">
                    <a:lumMod val="50000"/>
                  </a:schemeClr>
                </a:solidFill>
              </a:rPr>
              <a:t>Allows colleges to specify a maximum number of units that can be excluded from the Maximum Attempted Units value</a:t>
            </a:r>
          </a:p>
          <a:p>
            <a:pPr lvl="1"/>
            <a:r>
              <a:rPr lang="en-US" dirty="0">
                <a:solidFill>
                  <a:schemeClr val="accent5">
                    <a:lumMod val="50000"/>
                  </a:schemeClr>
                </a:solidFill>
              </a:rPr>
              <a:t>Two Course Types: Remedial and ESL</a:t>
            </a:r>
          </a:p>
          <a:p>
            <a:pPr lvl="1"/>
            <a:r>
              <a:rPr lang="en-US" dirty="0">
                <a:solidFill>
                  <a:schemeClr val="accent5">
                    <a:lumMod val="50000"/>
                  </a:schemeClr>
                </a:solidFill>
              </a:rPr>
              <a:t>Course Exclusions do not apply to any other SAP Test or calculation</a:t>
            </a:r>
          </a:p>
        </p:txBody>
      </p:sp>
      <p:sp>
        <p:nvSpPr>
          <p:cNvPr id="4" name="Slide Number Placeholder 3">
            <a:extLst>
              <a:ext uri="{FF2B5EF4-FFF2-40B4-BE49-F238E27FC236}">
                <a16:creationId xmlns:a16="http://schemas.microsoft.com/office/drawing/2014/main" id="{7ED341EC-F319-A294-159E-436C19FBAA5C}"/>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976163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FCEFFA0-770E-6153-AD93-49A89096B7F0}"/>
              </a:ext>
            </a:extLst>
          </p:cNvPr>
          <p:cNvPicPr>
            <a:picLocks noChangeAspect="1"/>
          </p:cNvPicPr>
          <p:nvPr/>
        </p:nvPicPr>
        <p:blipFill>
          <a:blip r:embed="rId2"/>
          <a:stretch>
            <a:fillRect/>
          </a:stretch>
        </p:blipFill>
        <p:spPr>
          <a:xfrm>
            <a:off x="671141" y="2551482"/>
            <a:ext cx="10844209" cy="3938219"/>
          </a:xfrm>
          <a:prstGeom prst="rect">
            <a:avLst/>
          </a:prstGeom>
        </p:spPr>
      </p:pic>
      <p:sp>
        <p:nvSpPr>
          <p:cNvPr id="4" name="Slide Number Placeholder 3">
            <a:extLst>
              <a:ext uri="{FF2B5EF4-FFF2-40B4-BE49-F238E27FC236}">
                <a16:creationId xmlns:a16="http://schemas.microsoft.com/office/drawing/2014/main" id="{4EE4B41D-CF73-1A90-D11F-5C89BF0A750C}"/>
              </a:ext>
            </a:extLst>
          </p:cNvPr>
          <p:cNvSpPr>
            <a:spLocks noGrp="1"/>
          </p:cNvSpPr>
          <p:nvPr>
            <p:ph type="sldNum" sz="quarter" idx="12"/>
          </p:nvPr>
        </p:nvSpPr>
        <p:spPr>
          <a:xfrm>
            <a:off x="11144827" y="6255327"/>
            <a:ext cx="623453" cy="237549"/>
          </a:xfrm>
        </p:spPr>
        <p:txBody>
          <a:bodyPr/>
          <a:lstStyle/>
          <a:p>
            <a:fld id="{DEE5BC03-7CE3-4FE3-BC0A-0ACCA8AC1F24}" type="slidenum">
              <a:rPr lang="en-US" smtClean="0"/>
              <a:pPr/>
              <a:t>9</a:t>
            </a:fld>
            <a:endParaRPr lang="en-US" dirty="0"/>
          </a:p>
        </p:txBody>
      </p:sp>
      <p:sp>
        <p:nvSpPr>
          <p:cNvPr id="3" name="TextBox 2">
            <a:extLst>
              <a:ext uri="{FF2B5EF4-FFF2-40B4-BE49-F238E27FC236}">
                <a16:creationId xmlns:a16="http://schemas.microsoft.com/office/drawing/2014/main" id="{EBEF5B2C-088C-A534-4E6B-F052F72ACFDA}"/>
              </a:ext>
            </a:extLst>
          </p:cNvPr>
          <p:cNvSpPr txBox="1"/>
          <p:nvPr/>
        </p:nvSpPr>
        <p:spPr>
          <a:xfrm>
            <a:off x="139700" y="6442076"/>
            <a:ext cx="12007850" cy="307777"/>
          </a:xfrm>
          <a:prstGeom prst="rect">
            <a:avLst/>
          </a:prstGeom>
          <a:noFill/>
        </p:spPr>
        <p:txBody>
          <a:bodyPr wrap="square" rtlCol="0">
            <a:spAutoFit/>
          </a:bodyPr>
          <a:lstStyle/>
          <a:p>
            <a:pPr algn="ctr"/>
            <a:r>
              <a:rPr lang="en-US" sz="1400" i="1" u="sng" dirty="0"/>
              <a:t>Navigation</a:t>
            </a:r>
            <a:r>
              <a:rPr lang="en-US" sz="1400" i="1" dirty="0"/>
              <a:t>: Set Up SACR &gt; Product Related &gt; Financial Aid &gt; Satisfactory Academic Progress &gt; Define Set Up Criteria &gt;&gt; Criteria 1 tab</a:t>
            </a:r>
          </a:p>
        </p:txBody>
      </p:sp>
      <p:cxnSp>
        <p:nvCxnSpPr>
          <p:cNvPr id="14" name="Straight Arrow Connector 13">
            <a:extLst>
              <a:ext uri="{FF2B5EF4-FFF2-40B4-BE49-F238E27FC236}">
                <a16:creationId xmlns:a16="http://schemas.microsoft.com/office/drawing/2014/main" id="{FB3681A6-28B1-7B40-CE93-CA29FBF55807}"/>
              </a:ext>
            </a:extLst>
          </p:cNvPr>
          <p:cNvCxnSpPr>
            <a:cxnSpLocks/>
          </p:cNvCxnSpPr>
          <p:nvPr/>
        </p:nvCxnSpPr>
        <p:spPr>
          <a:xfrm flipH="1">
            <a:off x="6445600" y="3739938"/>
            <a:ext cx="1495425" cy="883887"/>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21" name="Rectangle: Rounded Corners 20">
            <a:extLst>
              <a:ext uri="{FF2B5EF4-FFF2-40B4-BE49-F238E27FC236}">
                <a16:creationId xmlns:a16="http://schemas.microsoft.com/office/drawing/2014/main" id="{0A643D28-A548-A427-BA25-9AC594663E74}"/>
              </a:ext>
            </a:extLst>
          </p:cNvPr>
          <p:cNvSpPr/>
          <p:nvPr/>
        </p:nvSpPr>
        <p:spPr>
          <a:xfrm>
            <a:off x="6626645" y="3167209"/>
            <a:ext cx="1996850" cy="840889"/>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Range of Maximum Attempted Units this test will apply to</a:t>
            </a:r>
          </a:p>
        </p:txBody>
      </p:sp>
      <p:cxnSp>
        <p:nvCxnSpPr>
          <p:cNvPr id="13" name="Straight Arrow Connector 12">
            <a:extLst>
              <a:ext uri="{FF2B5EF4-FFF2-40B4-BE49-F238E27FC236}">
                <a16:creationId xmlns:a16="http://schemas.microsoft.com/office/drawing/2014/main" id="{C5B6B607-675D-BDBD-3AF3-DF02AB3A1BD1}"/>
              </a:ext>
            </a:extLst>
          </p:cNvPr>
          <p:cNvCxnSpPr>
            <a:cxnSpLocks/>
          </p:cNvCxnSpPr>
          <p:nvPr/>
        </p:nvCxnSpPr>
        <p:spPr>
          <a:xfrm>
            <a:off x="418211" y="2406235"/>
            <a:ext cx="448564" cy="517940"/>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cxnSp>
        <p:nvCxnSpPr>
          <p:cNvPr id="29" name="Straight Arrow Connector 28">
            <a:extLst>
              <a:ext uri="{FF2B5EF4-FFF2-40B4-BE49-F238E27FC236}">
                <a16:creationId xmlns:a16="http://schemas.microsoft.com/office/drawing/2014/main" id="{25C46593-9391-BC4B-03D2-F37BBED920CA}"/>
              </a:ext>
            </a:extLst>
          </p:cNvPr>
          <p:cNvCxnSpPr>
            <a:cxnSpLocks/>
          </p:cNvCxnSpPr>
          <p:nvPr/>
        </p:nvCxnSpPr>
        <p:spPr>
          <a:xfrm flipH="1">
            <a:off x="9261695" y="3837555"/>
            <a:ext cx="1124745" cy="852140"/>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30" name="Rectangle: Rounded Corners 29">
            <a:extLst>
              <a:ext uri="{FF2B5EF4-FFF2-40B4-BE49-F238E27FC236}">
                <a16:creationId xmlns:a16="http://schemas.microsoft.com/office/drawing/2014/main" id="{22F4BBE2-6DC5-9A90-3226-F9CB8AE7476C}"/>
              </a:ext>
            </a:extLst>
          </p:cNvPr>
          <p:cNvSpPr/>
          <p:nvPr/>
        </p:nvSpPr>
        <p:spPr>
          <a:xfrm>
            <a:off x="9388015" y="3167209"/>
            <a:ext cx="1996850" cy="885597"/>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SAP Status to be assigned if student meets these criteria</a:t>
            </a:r>
          </a:p>
        </p:txBody>
      </p:sp>
      <p:sp>
        <p:nvSpPr>
          <p:cNvPr id="2" name="Title 1">
            <a:extLst>
              <a:ext uri="{FF2B5EF4-FFF2-40B4-BE49-F238E27FC236}">
                <a16:creationId xmlns:a16="http://schemas.microsoft.com/office/drawing/2014/main" id="{04B66884-9E04-6B95-4DD6-A7A1A1A9EE25}"/>
              </a:ext>
            </a:extLst>
          </p:cNvPr>
          <p:cNvSpPr>
            <a:spLocks noGrp="1"/>
          </p:cNvSpPr>
          <p:nvPr>
            <p:ph type="title"/>
          </p:nvPr>
        </p:nvSpPr>
        <p:spPr>
          <a:xfrm>
            <a:off x="652314" y="1106508"/>
            <a:ext cx="11115967" cy="608317"/>
          </a:xfrm>
        </p:spPr>
        <p:txBody>
          <a:bodyPr/>
          <a:lstStyle/>
          <a:p>
            <a:r>
              <a:rPr lang="en-US" dirty="0"/>
              <a:t>Maximum Attempted Units Test Setup</a:t>
            </a:r>
          </a:p>
        </p:txBody>
      </p:sp>
      <p:sp>
        <p:nvSpPr>
          <p:cNvPr id="16" name="Rectangle: Rounded Corners 15">
            <a:extLst>
              <a:ext uri="{FF2B5EF4-FFF2-40B4-BE49-F238E27FC236}">
                <a16:creationId xmlns:a16="http://schemas.microsoft.com/office/drawing/2014/main" id="{B3FD8283-E42B-FCE7-EF98-DD03B5F3F41C}"/>
              </a:ext>
            </a:extLst>
          </p:cNvPr>
          <p:cNvSpPr/>
          <p:nvPr/>
        </p:nvSpPr>
        <p:spPr>
          <a:xfrm>
            <a:off x="276464" y="1690199"/>
            <a:ext cx="2270779" cy="840889"/>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effectLst/>
                <a:latin typeface="Calibri" panose="020F0502020204030204" pitchFamily="34" charset="0"/>
                <a:ea typeface="Times New Roman" panose="02020603050405020304" pitchFamily="18" charset="0"/>
              </a:rPr>
              <a:t>Checkbox to enable SAP process to use this test</a:t>
            </a:r>
            <a:endParaRPr lang="en-US" sz="1600" dirty="0">
              <a:solidFill>
                <a:srgbClr val="7030A0"/>
              </a:solidFill>
            </a:endParaRPr>
          </a:p>
        </p:txBody>
      </p:sp>
      <p:cxnSp>
        <p:nvCxnSpPr>
          <p:cNvPr id="32" name="Straight Arrow Connector 31">
            <a:extLst>
              <a:ext uri="{FF2B5EF4-FFF2-40B4-BE49-F238E27FC236}">
                <a16:creationId xmlns:a16="http://schemas.microsoft.com/office/drawing/2014/main" id="{79305983-1E0E-DC09-1B9E-ABC1DDA6701E}"/>
              </a:ext>
            </a:extLst>
          </p:cNvPr>
          <p:cNvCxnSpPr>
            <a:cxnSpLocks/>
          </p:cNvCxnSpPr>
          <p:nvPr/>
        </p:nvCxnSpPr>
        <p:spPr>
          <a:xfrm flipH="1">
            <a:off x="4468632" y="2628462"/>
            <a:ext cx="1532118" cy="1029138"/>
          </a:xfrm>
          <a:prstGeom prst="straightConnector1">
            <a:avLst/>
          </a:prstGeom>
          <a:ln w="28575">
            <a:solidFill>
              <a:srgbClr val="7030A0"/>
            </a:solidFill>
            <a:tailEnd type="triangle"/>
          </a:ln>
        </p:spPr>
        <p:style>
          <a:lnRef idx="1">
            <a:schemeClr val="accent5"/>
          </a:lnRef>
          <a:fillRef idx="0">
            <a:schemeClr val="accent5"/>
          </a:fillRef>
          <a:effectRef idx="0">
            <a:schemeClr val="accent5"/>
          </a:effectRef>
          <a:fontRef idx="minor">
            <a:schemeClr val="tx1"/>
          </a:fontRef>
        </p:style>
      </p:cxnSp>
      <p:sp>
        <p:nvSpPr>
          <p:cNvPr id="33" name="Rectangle: Rounded Corners 32">
            <a:extLst>
              <a:ext uri="{FF2B5EF4-FFF2-40B4-BE49-F238E27FC236}">
                <a16:creationId xmlns:a16="http://schemas.microsoft.com/office/drawing/2014/main" id="{A90EE5E5-5923-E7A1-100A-D752B03FBC0C}"/>
              </a:ext>
            </a:extLst>
          </p:cNvPr>
          <p:cNvSpPr/>
          <p:nvPr/>
        </p:nvSpPr>
        <p:spPr>
          <a:xfrm>
            <a:off x="5411232" y="1994937"/>
            <a:ext cx="5161518" cy="840889"/>
          </a:xfrm>
          <a:prstGeom prst="roundRect">
            <a:avLst/>
          </a:prstGeom>
          <a:solidFill>
            <a:schemeClr val="bg1"/>
          </a:solidFill>
          <a:ln w="28575">
            <a:solidFill>
              <a:srgbClr val="7030A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a:solidFill>
                  <a:srgbClr val="7030A0"/>
                </a:solidFill>
                <a:latin typeface="Calibri" panose="020F0502020204030204" pitchFamily="34" charset="0"/>
              </a:rPr>
              <a:t>Types of transfer/other units to be included in the Maximum Attempted Units value calculation</a:t>
            </a:r>
          </a:p>
        </p:txBody>
      </p:sp>
    </p:spTree>
    <p:extLst>
      <p:ext uri="{BB962C8B-B14F-4D97-AF65-F5344CB8AC3E}">
        <p14:creationId xmlns:p14="http://schemas.microsoft.com/office/powerpoint/2010/main" val="24375538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v2" id="{BDEA98EA-D843-4438-95DB-F22CA61FC091}" vid="{4109A616-E34E-4220-9C1B-F86C03870C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43190</TotalTime>
  <Words>2597</Words>
  <Application>Microsoft Office PowerPoint</Application>
  <PresentationFormat>Widescreen</PresentationFormat>
  <Paragraphs>279</Paragraphs>
  <Slides>40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Franklin Gothic Book</vt:lpstr>
      <vt:lpstr>Franklin Gothic Medium</vt:lpstr>
      <vt:lpstr>1_Office Theme</vt:lpstr>
      <vt:lpstr>College User Acceptance Testing</vt:lpstr>
      <vt:lpstr>Agenda</vt:lpstr>
      <vt:lpstr>Project Overview</vt:lpstr>
      <vt:lpstr>Implementation Timeline</vt:lpstr>
      <vt:lpstr>SAP Item #6B: Legacy Transfer Units in MAXT Course Exclusions</vt:lpstr>
      <vt:lpstr>Solution Design Document Updates</vt:lpstr>
      <vt:lpstr>Maximum Attempted Units Test</vt:lpstr>
      <vt:lpstr>Maximum Attempted Units Test</vt:lpstr>
      <vt:lpstr>Maximum Attempted Units Test Setup</vt:lpstr>
      <vt:lpstr>Course Exclusions Setup</vt:lpstr>
      <vt:lpstr>Maximum Attempted Units – Student SAP Page</vt:lpstr>
      <vt:lpstr>Maximum Attempted Units Value Calculation</vt:lpstr>
      <vt:lpstr>The Problem</vt:lpstr>
      <vt:lpstr>The Problem</vt:lpstr>
      <vt:lpstr>The Problem – Student Example</vt:lpstr>
      <vt:lpstr>The Problem – Student Example</vt:lpstr>
      <vt:lpstr>The Solution</vt:lpstr>
      <vt:lpstr>Customized Calculation of  Maximum Attempted Units Value</vt:lpstr>
      <vt:lpstr>Before</vt:lpstr>
      <vt:lpstr>User Acceptance Testing</vt:lpstr>
      <vt:lpstr>Testing Scope</vt:lpstr>
      <vt:lpstr>Overview of Testing Steps</vt:lpstr>
      <vt:lpstr>Step 1 - Review Maximum Attempted Units Test Setup</vt:lpstr>
      <vt:lpstr>Step 1 - Review Maximum Attempted Units Test Setup</vt:lpstr>
      <vt:lpstr>Step 2 - Review Course Exclusions Setup</vt:lpstr>
      <vt:lpstr>Step 2 - Review Course Exclusions Setup</vt:lpstr>
      <vt:lpstr>Step 3 – Define Test Scenarios</vt:lpstr>
      <vt:lpstr>Other Questions to Consider</vt:lpstr>
      <vt:lpstr>Step 4 – Run Query to Find Test Students</vt:lpstr>
      <vt:lpstr>Step 5 – Run Query for Legacy Units Information</vt:lpstr>
      <vt:lpstr>Step 6 – Compare Legacy Units to Course Exclusions Configurations</vt:lpstr>
      <vt:lpstr>Step 7A – Calculate SAP Per Student</vt:lpstr>
      <vt:lpstr>Step 7B – Process SAP in Batch</vt:lpstr>
      <vt:lpstr>Asking Questions &amp; Reporting Issues</vt:lpstr>
      <vt:lpstr>Testing Environment and Login Information</vt:lpstr>
      <vt:lpstr>Sign-Off</vt:lpstr>
      <vt:lpstr>Testing Resources</vt:lpstr>
      <vt:lpstr>Next Steps</vt:lpstr>
      <vt:lpstr>Next Steps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2023-10-31 SAP 6B - UAT - Legacy Transfer Units in MAXT Course Exclusions</dc:title>
  <dc:creator>ahoover@sbctc.edu</dc:creator>
  <cp:keywords>Financial Aid;SAP</cp:keywords>
  <cp:lastModifiedBy>Amanda Hoover</cp:lastModifiedBy>
  <cp:revision>533</cp:revision>
  <cp:lastPrinted>2023-01-17T00:53:59Z</cp:lastPrinted>
  <dcterms:created xsi:type="dcterms:W3CDTF">2019-04-03T22:00:17Z</dcterms:created>
  <dcterms:modified xsi:type="dcterms:W3CDTF">2023-10-31T18:06:03Z</dcterms:modified>
</cp:coreProperties>
</file>