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Lst>
  <p:notesMasterIdLst>
    <p:notesMasterId r:id="rId30"/>
  </p:notesMasterIdLst>
  <p:handoutMasterIdLst>
    <p:handoutMasterId r:id="rId31"/>
  </p:handoutMasterIdLst>
  <p:sldIdLst>
    <p:sldId id="259" r:id="rId5"/>
    <p:sldId id="627" r:id="rId6"/>
    <p:sldId id="628" r:id="rId7"/>
    <p:sldId id="679" r:id="rId8"/>
    <p:sldId id="543" r:id="rId9"/>
    <p:sldId id="262" r:id="rId10"/>
    <p:sldId id="673" r:id="rId11"/>
    <p:sldId id="674" r:id="rId12"/>
    <p:sldId id="711" r:id="rId13"/>
    <p:sldId id="685" r:id="rId14"/>
    <p:sldId id="709" r:id="rId15"/>
    <p:sldId id="712" r:id="rId16"/>
    <p:sldId id="713" r:id="rId17"/>
    <p:sldId id="681" r:id="rId18"/>
    <p:sldId id="714" r:id="rId19"/>
    <p:sldId id="707" r:id="rId20"/>
    <p:sldId id="720" r:id="rId21"/>
    <p:sldId id="700" r:id="rId22"/>
    <p:sldId id="715" r:id="rId23"/>
    <p:sldId id="716" r:id="rId24"/>
    <p:sldId id="717" r:id="rId25"/>
    <p:sldId id="718" r:id="rId26"/>
    <p:sldId id="719" r:id="rId27"/>
    <p:sldId id="281" r:id="rId28"/>
    <p:sldId id="261" r:id="rId29"/>
  </p:sldIdLst>
  <p:sldSz cx="9144000" cy="6858000" type="screen4x3"/>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764"/>
    <a:srgbClr val="FFCC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849EB9-B19F-4B1B-80B6-5A7FEE2916BC}" v="4" dt="2023-10-25T22:46:32.546"/>
    <p1510:client id="{138F6778-5489-440E-9B2B-0D500181514C}" v="12" dt="2023-10-26T15:24:12.117"/>
    <p1510:client id="{26DE82D0-5CBA-4FEC-B94E-21D6A1A4D81C}" v="4" dt="2023-10-25T17:05:20.447"/>
    <p1510:client id="{728F5357-0989-416B-9F4C-C2C7F13B2931}" v="257" vWet="259" dt="2023-10-25T22:57:17.453"/>
    <p1510:client id="{3F492C4C-910C-4E8C-8CE0-6205A829C0FC}" v="5" dt="2023-10-25T22:57:30.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64"/>
      </p:cViewPr>
      <p:guideLst>
        <p:guide orient="horz" pos="3144"/>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F76879-83F1-48E2-850B-5CF187FF104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E8B26727-F00D-4922-A02A-A4ABE22C1106}">
      <dgm:prSet phldrT="[Text]"/>
      <dgm:spPr/>
      <dgm:t>
        <a:bodyPr/>
        <a:lstStyle/>
        <a:p>
          <a:r>
            <a:rPr lang="en-US"/>
            <a:t>File Upload/Download </a:t>
          </a:r>
        </a:p>
      </dgm:t>
    </dgm:pt>
    <dgm:pt modelId="{7E1E3048-7E2A-404B-B8DE-2E4DBDC2A661}" type="parTrans" cxnId="{3864670F-A5F0-4140-B386-3CD2B6A6A87C}">
      <dgm:prSet/>
      <dgm:spPr/>
      <dgm:t>
        <a:bodyPr/>
        <a:lstStyle/>
        <a:p>
          <a:endParaRPr lang="en-US"/>
        </a:p>
      </dgm:t>
    </dgm:pt>
    <dgm:pt modelId="{2C3DC303-AD2B-47C4-B926-B3B45356DBD0}" type="sibTrans" cxnId="{3864670F-A5F0-4140-B386-3CD2B6A6A87C}">
      <dgm:prSet/>
      <dgm:spPr/>
      <dgm:t>
        <a:bodyPr/>
        <a:lstStyle/>
        <a:p>
          <a:endParaRPr lang="en-US"/>
        </a:p>
      </dgm:t>
    </dgm:pt>
    <dgm:pt modelId="{7E7BE4F0-7262-4DBF-A84E-6DD15C5C673B}">
      <dgm:prSet phldrT="[Text]"/>
      <dgm:spPr/>
      <dgm:t>
        <a:bodyPr/>
        <a:lstStyle/>
        <a:p>
          <a:r>
            <a:rPr lang="en-US"/>
            <a:t>Import Federal Data Files </a:t>
          </a:r>
          <a:r>
            <a:rPr lang="en-US">
              <a:solidFill>
                <a:srgbClr val="FFCCCC"/>
              </a:solidFill>
            </a:rPr>
            <a:t>Requires </a:t>
          </a:r>
          <a:r>
            <a:rPr lang="en-US">
              <a:solidFill>
                <a:srgbClr val="FFCCCC"/>
              </a:solidFill>
              <a:latin typeface="Franklin Gothic Medium"/>
            </a:rPr>
            <a:t>2024-2025</a:t>
          </a:r>
          <a:r>
            <a:rPr lang="en-US">
              <a:solidFill>
                <a:srgbClr val="FFCCCC"/>
              </a:solidFill>
            </a:rPr>
            <a:t> Image</a:t>
          </a:r>
        </a:p>
      </dgm:t>
    </dgm:pt>
    <dgm:pt modelId="{DE59EEC2-E061-4C86-B3F1-05C9CE2531E4}" type="parTrans" cxnId="{215D8650-27AC-44BA-8F89-49B3D81D0627}">
      <dgm:prSet/>
      <dgm:spPr/>
      <dgm:t>
        <a:bodyPr/>
        <a:lstStyle/>
        <a:p>
          <a:endParaRPr lang="en-US"/>
        </a:p>
      </dgm:t>
    </dgm:pt>
    <dgm:pt modelId="{9854A24D-6A95-4F7B-BC60-FC6F7D3B8D9A}" type="sibTrans" cxnId="{215D8650-27AC-44BA-8F89-49B3D81D0627}">
      <dgm:prSet/>
      <dgm:spPr/>
      <dgm:t>
        <a:bodyPr/>
        <a:lstStyle/>
        <a:p>
          <a:endParaRPr lang="en-US"/>
        </a:p>
      </dgm:t>
    </dgm:pt>
    <dgm:pt modelId="{413EF0A4-E2D4-4393-9C7D-E19B5F3785A7}">
      <dgm:prSet phldrT="[Text]"/>
      <dgm:spPr/>
      <dgm:t>
        <a:bodyPr/>
        <a:lstStyle/>
        <a:p>
          <a:r>
            <a:rPr lang="en-US"/>
            <a:t>Process ISIRS</a:t>
          </a:r>
        </a:p>
        <a:p>
          <a:r>
            <a:rPr lang="en-US">
              <a:solidFill>
                <a:srgbClr val="FFCCCC"/>
              </a:solidFill>
            </a:rPr>
            <a:t>Requires </a:t>
          </a:r>
          <a:r>
            <a:rPr lang="en-US">
              <a:solidFill>
                <a:srgbClr val="FFCCCC"/>
              </a:solidFill>
              <a:latin typeface="Franklin Gothic Medium"/>
            </a:rPr>
            <a:t>2024-2025</a:t>
          </a:r>
          <a:r>
            <a:rPr lang="en-US">
              <a:solidFill>
                <a:srgbClr val="FFCCCC"/>
              </a:solidFill>
            </a:rPr>
            <a:t> Image</a:t>
          </a:r>
          <a:endParaRPr lang="en-US">
            <a:solidFill>
              <a:schemeClr val="accent1">
                <a:lumMod val="20000"/>
                <a:lumOff val="80000"/>
              </a:schemeClr>
            </a:solidFill>
          </a:endParaRPr>
        </a:p>
      </dgm:t>
    </dgm:pt>
    <dgm:pt modelId="{FA2D4338-456F-47FF-A1E6-83D321B91BCE}" type="parTrans" cxnId="{D8F3F3FF-6E9F-4AC1-855B-82F81F17356E}">
      <dgm:prSet/>
      <dgm:spPr/>
      <dgm:t>
        <a:bodyPr/>
        <a:lstStyle/>
        <a:p>
          <a:endParaRPr lang="en-US"/>
        </a:p>
      </dgm:t>
    </dgm:pt>
    <dgm:pt modelId="{9E2A9DA1-C377-4ED5-8A22-AB33E19564CF}" type="sibTrans" cxnId="{D8F3F3FF-6E9F-4AC1-855B-82F81F17356E}">
      <dgm:prSet/>
      <dgm:spPr/>
      <dgm:t>
        <a:bodyPr/>
        <a:lstStyle/>
        <a:p>
          <a:endParaRPr lang="en-US"/>
        </a:p>
      </dgm:t>
    </dgm:pt>
    <dgm:pt modelId="{FE38E0F9-21ED-4BC9-9A53-53B0EA8887AB}" type="pres">
      <dgm:prSet presAssocID="{E7F76879-83F1-48E2-850B-5CF187FF104C}" presName="outerComposite" presStyleCnt="0">
        <dgm:presLayoutVars>
          <dgm:chMax val="5"/>
          <dgm:dir/>
          <dgm:resizeHandles val="exact"/>
        </dgm:presLayoutVars>
      </dgm:prSet>
      <dgm:spPr/>
    </dgm:pt>
    <dgm:pt modelId="{8509C264-E5FD-4BF8-8B17-9317F51EE9DF}" type="pres">
      <dgm:prSet presAssocID="{E7F76879-83F1-48E2-850B-5CF187FF104C}" presName="dummyMaxCanvas" presStyleCnt="0">
        <dgm:presLayoutVars/>
      </dgm:prSet>
      <dgm:spPr/>
    </dgm:pt>
    <dgm:pt modelId="{B4006D85-8026-4F8E-8158-9BEE2260663E}" type="pres">
      <dgm:prSet presAssocID="{E7F76879-83F1-48E2-850B-5CF187FF104C}" presName="ThreeNodes_1" presStyleLbl="node1" presStyleIdx="0" presStyleCnt="3">
        <dgm:presLayoutVars>
          <dgm:bulletEnabled val="1"/>
        </dgm:presLayoutVars>
      </dgm:prSet>
      <dgm:spPr/>
    </dgm:pt>
    <dgm:pt modelId="{831A91AA-3C3C-4710-B95D-55F7AC153AC3}" type="pres">
      <dgm:prSet presAssocID="{E7F76879-83F1-48E2-850B-5CF187FF104C}" presName="ThreeNodes_2" presStyleLbl="node1" presStyleIdx="1" presStyleCnt="3">
        <dgm:presLayoutVars>
          <dgm:bulletEnabled val="1"/>
        </dgm:presLayoutVars>
      </dgm:prSet>
      <dgm:spPr/>
    </dgm:pt>
    <dgm:pt modelId="{661E635B-D1AD-4036-8AEE-66029883996F}" type="pres">
      <dgm:prSet presAssocID="{E7F76879-83F1-48E2-850B-5CF187FF104C}" presName="ThreeNodes_3" presStyleLbl="node1" presStyleIdx="2" presStyleCnt="3">
        <dgm:presLayoutVars>
          <dgm:bulletEnabled val="1"/>
        </dgm:presLayoutVars>
      </dgm:prSet>
      <dgm:spPr/>
    </dgm:pt>
    <dgm:pt modelId="{1967B0BA-85DF-42C1-BD06-315C828F7229}" type="pres">
      <dgm:prSet presAssocID="{E7F76879-83F1-48E2-850B-5CF187FF104C}" presName="ThreeConn_1-2" presStyleLbl="fgAccFollowNode1" presStyleIdx="0" presStyleCnt="2">
        <dgm:presLayoutVars>
          <dgm:bulletEnabled val="1"/>
        </dgm:presLayoutVars>
      </dgm:prSet>
      <dgm:spPr/>
    </dgm:pt>
    <dgm:pt modelId="{9307A5F8-4443-4F5A-AF1D-7C9CF77B9923}" type="pres">
      <dgm:prSet presAssocID="{E7F76879-83F1-48E2-850B-5CF187FF104C}" presName="ThreeConn_2-3" presStyleLbl="fgAccFollowNode1" presStyleIdx="1" presStyleCnt="2">
        <dgm:presLayoutVars>
          <dgm:bulletEnabled val="1"/>
        </dgm:presLayoutVars>
      </dgm:prSet>
      <dgm:spPr/>
    </dgm:pt>
    <dgm:pt modelId="{726B81FF-78E2-4BBF-8C51-0ABA278573CB}" type="pres">
      <dgm:prSet presAssocID="{E7F76879-83F1-48E2-850B-5CF187FF104C}" presName="ThreeNodes_1_text" presStyleLbl="node1" presStyleIdx="2" presStyleCnt="3">
        <dgm:presLayoutVars>
          <dgm:bulletEnabled val="1"/>
        </dgm:presLayoutVars>
      </dgm:prSet>
      <dgm:spPr/>
    </dgm:pt>
    <dgm:pt modelId="{81C55909-3DC4-4012-B8B5-C71BA4CEFE71}" type="pres">
      <dgm:prSet presAssocID="{E7F76879-83F1-48E2-850B-5CF187FF104C}" presName="ThreeNodes_2_text" presStyleLbl="node1" presStyleIdx="2" presStyleCnt="3">
        <dgm:presLayoutVars>
          <dgm:bulletEnabled val="1"/>
        </dgm:presLayoutVars>
      </dgm:prSet>
      <dgm:spPr/>
    </dgm:pt>
    <dgm:pt modelId="{412C3768-6FFA-4ED0-9366-23FF36F5B34F}" type="pres">
      <dgm:prSet presAssocID="{E7F76879-83F1-48E2-850B-5CF187FF104C}" presName="ThreeNodes_3_text" presStyleLbl="node1" presStyleIdx="2" presStyleCnt="3">
        <dgm:presLayoutVars>
          <dgm:bulletEnabled val="1"/>
        </dgm:presLayoutVars>
      </dgm:prSet>
      <dgm:spPr/>
    </dgm:pt>
  </dgm:ptLst>
  <dgm:cxnLst>
    <dgm:cxn modelId="{513B0B0E-441A-49FE-9D2D-F2CE0A61C63E}" type="presOf" srcId="{413EF0A4-E2D4-4393-9C7D-E19B5F3785A7}" destId="{661E635B-D1AD-4036-8AEE-66029883996F}" srcOrd="0" destOrd="0" presId="urn:microsoft.com/office/officeart/2005/8/layout/vProcess5"/>
    <dgm:cxn modelId="{3864670F-A5F0-4140-B386-3CD2B6A6A87C}" srcId="{E7F76879-83F1-48E2-850B-5CF187FF104C}" destId="{E8B26727-F00D-4922-A02A-A4ABE22C1106}" srcOrd="0" destOrd="0" parTransId="{7E1E3048-7E2A-404B-B8DE-2E4DBDC2A661}" sibTransId="{2C3DC303-AD2B-47C4-B926-B3B45356DBD0}"/>
    <dgm:cxn modelId="{97B12315-7A06-4B4A-89BC-4AC0C596B091}" type="presOf" srcId="{413EF0A4-E2D4-4393-9C7D-E19B5F3785A7}" destId="{412C3768-6FFA-4ED0-9366-23FF36F5B34F}" srcOrd="1" destOrd="0" presId="urn:microsoft.com/office/officeart/2005/8/layout/vProcess5"/>
    <dgm:cxn modelId="{71B7B61C-DC4B-462C-A6BB-03610F7D6DC5}" type="presOf" srcId="{E7F76879-83F1-48E2-850B-5CF187FF104C}" destId="{FE38E0F9-21ED-4BC9-9A53-53B0EA8887AB}" srcOrd="0" destOrd="0" presId="urn:microsoft.com/office/officeart/2005/8/layout/vProcess5"/>
    <dgm:cxn modelId="{9998BD31-DE31-48B7-B5F5-1BCD7FB9E835}" type="presOf" srcId="{2C3DC303-AD2B-47C4-B926-B3B45356DBD0}" destId="{1967B0BA-85DF-42C1-BD06-315C828F7229}" srcOrd="0" destOrd="0" presId="urn:microsoft.com/office/officeart/2005/8/layout/vProcess5"/>
    <dgm:cxn modelId="{7D020A5C-68BE-4446-9143-25365A4270F4}" type="presOf" srcId="{E8B26727-F00D-4922-A02A-A4ABE22C1106}" destId="{B4006D85-8026-4F8E-8158-9BEE2260663E}" srcOrd="0" destOrd="0" presId="urn:microsoft.com/office/officeart/2005/8/layout/vProcess5"/>
    <dgm:cxn modelId="{215D8650-27AC-44BA-8F89-49B3D81D0627}" srcId="{E7F76879-83F1-48E2-850B-5CF187FF104C}" destId="{7E7BE4F0-7262-4DBF-A84E-6DD15C5C673B}" srcOrd="1" destOrd="0" parTransId="{DE59EEC2-E061-4C86-B3F1-05C9CE2531E4}" sibTransId="{9854A24D-6A95-4F7B-BC60-FC6F7D3B8D9A}"/>
    <dgm:cxn modelId="{56214853-8BF6-4FC6-B882-A99A0828E5B8}" type="presOf" srcId="{7E7BE4F0-7262-4DBF-A84E-6DD15C5C673B}" destId="{81C55909-3DC4-4012-B8B5-C71BA4CEFE71}" srcOrd="1" destOrd="0" presId="urn:microsoft.com/office/officeart/2005/8/layout/vProcess5"/>
    <dgm:cxn modelId="{3FE4F980-7D6C-4E4C-ACC8-E0DB5D1EABC3}" type="presOf" srcId="{7E7BE4F0-7262-4DBF-A84E-6DD15C5C673B}" destId="{831A91AA-3C3C-4710-B95D-55F7AC153AC3}" srcOrd="0" destOrd="0" presId="urn:microsoft.com/office/officeart/2005/8/layout/vProcess5"/>
    <dgm:cxn modelId="{A6292F8E-7E59-439B-A696-3A3050F70FDA}" type="presOf" srcId="{E8B26727-F00D-4922-A02A-A4ABE22C1106}" destId="{726B81FF-78E2-4BBF-8C51-0ABA278573CB}" srcOrd="1" destOrd="0" presId="urn:microsoft.com/office/officeart/2005/8/layout/vProcess5"/>
    <dgm:cxn modelId="{6B2BF9A3-36E3-41CE-BD83-130A4D96DB11}" type="presOf" srcId="{9854A24D-6A95-4F7B-BC60-FC6F7D3B8D9A}" destId="{9307A5F8-4443-4F5A-AF1D-7C9CF77B9923}" srcOrd="0" destOrd="0" presId="urn:microsoft.com/office/officeart/2005/8/layout/vProcess5"/>
    <dgm:cxn modelId="{D8F3F3FF-6E9F-4AC1-855B-82F81F17356E}" srcId="{E7F76879-83F1-48E2-850B-5CF187FF104C}" destId="{413EF0A4-E2D4-4393-9C7D-E19B5F3785A7}" srcOrd="2" destOrd="0" parTransId="{FA2D4338-456F-47FF-A1E6-83D321B91BCE}" sibTransId="{9E2A9DA1-C377-4ED5-8A22-AB33E19564CF}"/>
    <dgm:cxn modelId="{AAABD050-638C-4A3D-A6EC-F76BA5B5A4D6}" type="presParOf" srcId="{FE38E0F9-21ED-4BC9-9A53-53B0EA8887AB}" destId="{8509C264-E5FD-4BF8-8B17-9317F51EE9DF}" srcOrd="0" destOrd="0" presId="urn:microsoft.com/office/officeart/2005/8/layout/vProcess5"/>
    <dgm:cxn modelId="{17551C6F-D134-4AF2-A8C5-199DAF74584A}" type="presParOf" srcId="{FE38E0F9-21ED-4BC9-9A53-53B0EA8887AB}" destId="{B4006D85-8026-4F8E-8158-9BEE2260663E}" srcOrd="1" destOrd="0" presId="urn:microsoft.com/office/officeart/2005/8/layout/vProcess5"/>
    <dgm:cxn modelId="{BA90A140-0A8C-4723-846E-6E0574EABD20}" type="presParOf" srcId="{FE38E0F9-21ED-4BC9-9A53-53B0EA8887AB}" destId="{831A91AA-3C3C-4710-B95D-55F7AC153AC3}" srcOrd="2" destOrd="0" presId="urn:microsoft.com/office/officeart/2005/8/layout/vProcess5"/>
    <dgm:cxn modelId="{F490A9B6-F5B2-40B1-970C-49B9E4029282}" type="presParOf" srcId="{FE38E0F9-21ED-4BC9-9A53-53B0EA8887AB}" destId="{661E635B-D1AD-4036-8AEE-66029883996F}" srcOrd="3" destOrd="0" presId="urn:microsoft.com/office/officeart/2005/8/layout/vProcess5"/>
    <dgm:cxn modelId="{BD930B35-4133-40C8-B5FF-BBD351BE208B}" type="presParOf" srcId="{FE38E0F9-21ED-4BC9-9A53-53B0EA8887AB}" destId="{1967B0BA-85DF-42C1-BD06-315C828F7229}" srcOrd="4" destOrd="0" presId="urn:microsoft.com/office/officeart/2005/8/layout/vProcess5"/>
    <dgm:cxn modelId="{95484E7D-EBA2-4372-B1A7-7FF9EA511149}" type="presParOf" srcId="{FE38E0F9-21ED-4BC9-9A53-53B0EA8887AB}" destId="{9307A5F8-4443-4F5A-AF1D-7C9CF77B9923}" srcOrd="5" destOrd="0" presId="urn:microsoft.com/office/officeart/2005/8/layout/vProcess5"/>
    <dgm:cxn modelId="{AAB5FD2D-A65D-48F0-91CA-0AC4EA636F0F}" type="presParOf" srcId="{FE38E0F9-21ED-4BC9-9A53-53B0EA8887AB}" destId="{726B81FF-78E2-4BBF-8C51-0ABA278573CB}" srcOrd="6" destOrd="0" presId="urn:microsoft.com/office/officeart/2005/8/layout/vProcess5"/>
    <dgm:cxn modelId="{A2B7CAB8-29DE-4362-A855-27E68E280718}" type="presParOf" srcId="{FE38E0F9-21ED-4BC9-9A53-53B0EA8887AB}" destId="{81C55909-3DC4-4012-B8B5-C71BA4CEFE71}" srcOrd="7" destOrd="0" presId="urn:microsoft.com/office/officeart/2005/8/layout/vProcess5"/>
    <dgm:cxn modelId="{095A0BD5-60ED-4482-B461-BE236518DF45}" type="presParOf" srcId="{FE38E0F9-21ED-4BC9-9A53-53B0EA8887AB}" destId="{412C3768-6FFA-4ED0-9366-23FF36F5B34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BC2BAA-6162-4C34-A8A5-EB7EE1AF9312}"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F42E0ABA-9974-4DE2-B48A-2DB08955FA95}">
      <dgm:prSet phldrT="[Text]"/>
      <dgm:spPr>
        <a:solidFill>
          <a:schemeClr val="accent4">
            <a:lumMod val="50000"/>
          </a:schemeClr>
        </a:solidFill>
      </dgm:spPr>
      <dgm:t>
        <a:bodyPr/>
        <a:lstStyle/>
        <a:p>
          <a:r>
            <a:rPr lang="en-US"/>
            <a:t>December </a:t>
          </a:r>
          <a:r>
            <a:rPr lang="en-US">
              <a:latin typeface="Franklin Gothic Medium"/>
            </a:rPr>
            <a:t>2023</a:t>
          </a:r>
          <a:r>
            <a:rPr lang="en-US"/>
            <a:t> – February </a:t>
          </a:r>
          <a:r>
            <a:rPr lang="en-US">
              <a:latin typeface="Franklin Gothic Medium"/>
            </a:rPr>
            <a:t>2024</a:t>
          </a:r>
          <a:endParaRPr lang="en-US"/>
        </a:p>
      </dgm:t>
    </dgm:pt>
    <dgm:pt modelId="{209BED50-6FE6-4D8E-9355-D1C86FB3C996}" type="parTrans" cxnId="{222E6773-B149-4FA6-AEA2-31FD1EEF56BD}">
      <dgm:prSet/>
      <dgm:spPr/>
      <dgm:t>
        <a:bodyPr/>
        <a:lstStyle/>
        <a:p>
          <a:endParaRPr lang="en-US"/>
        </a:p>
      </dgm:t>
    </dgm:pt>
    <dgm:pt modelId="{2BF4673A-2943-48CB-A76F-3C64A140CA21}" type="sibTrans" cxnId="{222E6773-B149-4FA6-AEA2-31FD1EEF56BD}">
      <dgm:prSet/>
      <dgm:spPr/>
      <dgm:t>
        <a:bodyPr/>
        <a:lstStyle/>
        <a:p>
          <a:endParaRPr lang="en-US"/>
        </a:p>
      </dgm:t>
    </dgm:pt>
    <dgm:pt modelId="{39706296-FDCA-4C94-B248-881DAEE5EF85}">
      <dgm:prSet phldrT="[Text]" custT="1"/>
      <dgm:spPr/>
      <dgm:t>
        <a:bodyPr/>
        <a:lstStyle/>
        <a:p>
          <a:pPr rtl="0"/>
          <a:r>
            <a:rPr lang="en-US" sz="1800" b="0">
              <a:latin typeface="+mj-lt"/>
            </a:rPr>
            <a:t>Colleges complete Aid Year Rollover Part 1</a:t>
          </a:r>
        </a:p>
      </dgm:t>
    </dgm:pt>
    <dgm:pt modelId="{B9A49A0C-3024-4B91-A0C0-91C5515CBC9B}" type="parTrans" cxnId="{FC73A765-F816-4D93-BCDC-044A499822DD}">
      <dgm:prSet/>
      <dgm:spPr/>
      <dgm:t>
        <a:bodyPr/>
        <a:lstStyle/>
        <a:p>
          <a:endParaRPr lang="en-US"/>
        </a:p>
      </dgm:t>
    </dgm:pt>
    <dgm:pt modelId="{93DCCBAB-1039-4A03-9BDE-0825BE25C939}" type="sibTrans" cxnId="{FC73A765-F816-4D93-BCDC-044A499822DD}">
      <dgm:prSet/>
      <dgm:spPr/>
      <dgm:t>
        <a:bodyPr/>
        <a:lstStyle/>
        <a:p>
          <a:endParaRPr lang="en-US"/>
        </a:p>
      </dgm:t>
    </dgm:pt>
    <dgm:pt modelId="{E642E12E-0E04-4AEB-A06A-5F4CE2A2D4D8}">
      <dgm:prSet phldrT="[Text]"/>
      <dgm:spPr>
        <a:solidFill>
          <a:schemeClr val="accent2">
            <a:lumMod val="50000"/>
          </a:schemeClr>
        </a:solidFill>
      </dgm:spPr>
      <dgm:t>
        <a:bodyPr/>
        <a:lstStyle/>
        <a:p>
          <a:pPr rtl="0"/>
          <a:r>
            <a:rPr lang="en-US"/>
            <a:t>January </a:t>
          </a:r>
          <a:r>
            <a:rPr lang="en-US">
              <a:latin typeface="Franklin Gothic Medium"/>
            </a:rPr>
            <a:t>2024</a:t>
          </a:r>
          <a:r>
            <a:rPr lang="en-US"/>
            <a:t> – mid </a:t>
          </a:r>
          <a:r>
            <a:rPr lang="en-US">
              <a:latin typeface="Franklin Gothic Medium"/>
            </a:rPr>
            <a:t>March </a:t>
          </a:r>
          <a:endParaRPr lang="en-US"/>
        </a:p>
      </dgm:t>
    </dgm:pt>
    <dgm:pt modelId="{5B72A20C-2DF4-4A26-B7DF-C7187BAA734E}" type="parTrans" cxnId="{0DC15541-4B24-4833-9358-CD27E4427D16}">
      <dgm:prSet/>
      <dgm:spPr/>
      <dgm:t>
        <a:bodyPr/>
        <a:lstStyle/>
        <a:p>
          <a:endParaRPr lang="en-US"/>
        </a:p>
      </dgm:t>
    </dgm:pt>
    <dgm:pt modelId="{03670A96-9366-4A2C-B89F-0F0D441048B7}" type="sibTrans" cxnId="{0DC15541-4B24-4833-9358-CD27E4427D16}">
      <dgm:prSet/>
      <dgm:spPr/>
      <dgm:t>
        <a:bodyPr/>
        <a:lstStyle/>
        <a:p>
          <a:endParaRPr lang="en-US"/>
        </a:p>
      </dgm:t>
    </dgm:pt>
    <dgm:pt modelId="{DAA88A85-610F-47E2-A539-ED3E60C0C3D0}">
      <dgm:prSet phldrT="[Text]" phldr="0" custT="1"/>
      <dgm:spPr/>
      <dgm:t>
        <a:bodyPr/>
        <a:lstStyle/>
        <a:p>
          <a:pPr rtl="0"/>
          <a:r>
            <a:rPr lang="en-US" sz="1800" b="0">
              <a:latin typeface="Franklin Gothic Medium"/>
            </a:rPr>
            <a:t>Colleges complete Aid Year Rollover Part 2</a:t>
          </a:r>
          <a:endParaRPr lang="en-US" sz="1800" b="0"/>
        </a:p>
      </dgm:t>
    </dgm:pt>
    <dgm:pt modelId="{95CD3143-D621-42F0-9D64-829946A0CF99}" type="parTrans" cxnId="{BA78F103-C688-4BD3-9C7E-67BBDA70E9A3}">
      <dgm:prSet/>
      <dgm:spPr/>
      <dgm:t>
        <a:bodyPr/>
        <a:lstStyle/>
        <a:p>
          <a:endParaRPr lang="en-US"/>
        </a:p>
      </dgm:t>
    </dgm:pt>
    <dgm:pt modelId="{AF6C3365-6263-4501-B55F-2CA57C6EB6E7}" type="sibTrans" cxnId="{BA78F103-C688-4BD3-9C7E-67BBDA70E9A3}">
      <dgm:prSet/>
      <dgm:spPr/>
      <dgm:t>
        <a:bodyPr/>
        <a:lstStyle/>
        <a:p>
          <a:endParaRPr lang="en-US"/>
        </a:p>
      </dgm:t>
    </dgm:pt>
    <dgm:pt modelId="{C383D642-F6B4-4A6C-8E19-14DDE498EC72}">
      <dgm:prSet phldrT="[Text]"/>
      <dgm:spPr>
        <a:solidFill>
          <a:schemeClr val="accent6">
            <a:lumMod val="75000"/>
          </a:schemeClr>
        </a:solidFill>
      </dgm:spPr>
      <dgm:t>
        <a:bodyPr/>
        <a:lstStyle/>
        <a:p>
          <a:r>
            <a:rPr lang="en-US"/>
            <a:t>Mid February </a:t>
          </a:r>
          <a:r>
            <a:rPr lang="en-US">
              <a:latin typeface="Franklin Gothic Medium"/>
            </a:rPr>
            <a:t>2024</a:t>
          </a:r>
          <a:endParaRPr lang="en-US"/>
        </a:p>
      </dgm:t>
    </dgm:pt>
    <dgm:pt modelId="{7C441365-0115-46F7-84FE-DA30807B2699}" type="parTrans" cxnId="{DB281FDA-A178-4B28-8305-960D7B5DC414}">
      <dgm:prSet/>
      <dgm:spPr/>
      <dgm:t>
        <a:bodyPr/>
        <a:lstStyle/>
        <a:p>
          <a:endParaRPr lang="en-US"/>
        </a:p>
      </dgm:t>
    </dgm:pt>
    <dgm:pt modelId="{197F23BD-7FA6-4D4F-AFB3-EA2A8D9DCEFF}" type="sibTrans" cxnId="{DB281FDA-A178-4B28-8305-960D7B5DC414}">
      <dgm:prSet/>
      <dgm:spPr/>
      <dgm:t>
        <a:bodyPr/>
        <a:lstStyle/>
        <a:p>
          <a:endParaRPr lang="en-US"/>
        </a:p>
      </dgm:t>
    </dgm:pt>
    <dgm:pt modelId="{507A4AEB-BD23-47FE-96CE-E3D82A968EA9}">
      <dgm:prSet phldrT="[Text]" custT="1"/>
      <dgm:spPr/>
      <dgm:t>
        <a:bodyPr/>
        <a:lstStyle/>
        <a:p>
          <a:r>
            <a:rPr lang="en-US" sz="1800" b="0">
              <a:latin typeface="Franklin Gothic Medium"/>
            </a:rPr>
            <a:t>Colleges are informed of bugs and fixes</a:t>
          </a:r>
          <a:endParaRPr lang="en-US" sz="1800" b="0"/>
        </a:p>
      </dgm:t>
    </dgm:pt>
    <dgm:pt modelId="{8D759C29-FE0A-45C9-8AEA-152C22EF4640}" type="parTrans" cxnId="{40AD734E-034A-456A-95A4-7452E8D72FBA}">
      <dgm:prSet/>
      <dgm:spPr/>
      <dgm:t>
        <a:bodyPr/>
        <a:lstStyle/>
        <a:p>
          <a:endParaRPr lang="en-US"/>
        </a:p>
      </dgm:t>
    </dgm:pt>
    <dgm:pt modelId="{90CEAB8E-FC4A-480A-9B0B-6D92C2392B2E}" type="sibTrans" cxnId="{40AD734E-034A-456A-95A4-7452E8D72FBA}">
      <dgm:prSet/>
      <dgm:spPr/>
      <dgm:t>
        <a:bodyPr/>
        <a:lstStyle/>
        <a:p>
          <a:endParaRPr lang="en-US"/>
        </a:p>
      </dgm:t>
    </dgm:pt>
    <dgm:pt modelId="{BE901A22-41DF-4C1D-901E-B02E4F336911}">
      <dgm:prSet phldr="0" custT="1"/>
      <dgm:spPr/>
      <dgm:t>
        <a:bodyPr/>
        <a:lstStyle/>
        <a:p>
          <a:pPr rtl="0"/>
          <a:r>
            <a:rPr lang="en-US" sz="1800">
              <a:latin typeface="Franklin Gothic Medium"/>
            </a:rPr>
            <a:t>FA Support testing PRP bugs</a:t>
          </a:r>
        </a:p>
      </dgm:t>
    </dgm:pt>
    <dgm:pt modelId="{4AB9386C-6D86-45E7-ABF9-C1E8549CF6D5}" type="parTrans" cxnId="{73A02D27-347C-4BAB-B253-9BAB1709C7BC}">
      <dgm:prSet/>
      <dgm:spPr/>
      <dgm:t>
        <a:bodyPr/>
        <a:lstStyle/>
        <a:p>
          <a:endParaRPr lang="en-US"/>
        </a:p>
      </dgm:t>
    </dgm:pt>
    <dgm:pt modelId="{B1F3D9F0-9B14-46E2-A5C3-B89E59CCEB0F}" type="sibTrans" cxnId="{73A02D27-347C-4BAB-B253-9BAB1709C7BC}">
      <dgm:prSet/>
      <dgm:spPr/>
      <dgm:t>
        <a:bodyPr/>
        <a:lstStyle/>
        <a:p>
          <a:endParaRPr lang="en-US"/>
        </a:p>
      </dgm:t>
    </dgm:pt>
    <dgm:pt modelId="{877C789B-2A48-4951-B592-8DCECD690D96}">
      <dgm:prSet phldr="0" custT="1"/>
      <dgm:spPr/>
      <dgm:t>
        <a:bodyPr/>
        <a:lstStyle/>
        <a:p>
          <a:pPr rtl="0"/>
          <a:r>
            <a:rPr lang="en-US" sz="1800">
              <a:latin typeface="Franklin Gothic Medium"/>
            </a:rPr>
            <a:t>FA Support testing ISIR Jobsets</a:t>
          </a:r>
        </a:p>
      </dgm:t>
    </dgm:pt>
    <dgm:pt modelId="{D4E4406E-88D1-47FE-BA45-D995D1C13DB9}" type="parTrans" cxnId="{1987916D-407F-4A73-8944-A371B31A56EE}">
      <dgm:prSet/>
      <dgm:spPr/>
      <dgm:t>
        <a:bodyPr/>
        <a:lstStyle/>
        <a:p>
          <a:endParaRPr lang="en-US"/>
        </a:p>
      </dgm:t>
    </dgm:pt>
    <dgm:pt modelId="{E3C07848-B26F-4CF8-A0DC-8ECE21D229E5}" type="sibTrans" cxnId="{1987916D-407F-4A73-8944-A371B31A56EE}">
      <dgm:prSet/>
      <dgm:spPr/>
      <dgm:t>
        <a:bodyPr/>
        <a:lstStyle/>
        <a:p>
          <a:endParaRPr lang="en-US"/>
        </a:p>
      </dgm:t>
    </dgm:pt>
    <dgm:pt modelId="{251F0964-DAF2-4E8B-B247-FC8541D95072}">
      <dgm:prSet phldr="0" custT="1"/>
      <dgm:spPr/>
      <dgm:t>
        <a:bodyPr/>
        <a:lstStyle/>
        <a:p>
          <a:pPr rtl="0"/>
          <a:r>
            <a:rPr lang="en-US" sz="1800" b="0">
              <a:latin typeface="Franklin Gothic Medium"/>
            </a:rPr>
            <a:t>OY ISIR </a:t>
          </a:r>
          <a:r>
            <a:rPr lang="en-US" sz="1800" b="0" err="1">
              <a:latin typeface="Franklin Gothic Medium"/>
            </a:rPr>
            <a:t>Jobsets</a:t>
          </a:r>
          <a:r>
            <a:rPr lang="en-US" sz="1800" b="0">
              <a:latin typeface="Franklin Gothic Medium"/>
            </a:rPr>
            <a:t> can be turned on </a:t>
          </a:r>
        </a:p>
        <a:p>
          <a:pPr rtl="0"/>
          <a:endParaRPr lang="en-US" sz="3600">
            <a:latin typeface="Franklin Gothic Medium"/>
          </a:endParaRPr>
        </a:p>
      </dgm:t>
    </dgm:pt>
    <dgm:pt modelId="{A7A92748-759C-4EF6-BE4A-6F28BECB4C18}" type="parTrans" cxnId="{68DA6694-BF6B-4BC4-A029-FA4D52F0EF3E}">
      <dgm:prSet/>
      <dgm:spPr/>
      <dgm:t>
        <a:bodyPr/>
        <a:lstStyle/>
        <a:p>
          <a:endParaRPr lang="en-US"/>
        </a:p>
      </dgm:t>
    </dgm:pt>
    <dgm:pt modelId="{4AC44300-DC14-4C32-843D-79CD103D7030}" type="sibTrans" cxnId="{68DA6694-BF6B-4BC4-A029-FA4D52F0EF3E}">
      <dgm:prSet/>
      <dgm:spPr/>
      <dgm:t>
        <a:bodyPr/>
        <a:lstStyle/>
        <a:p>
          <a:endParaRPr lang="en-US"/>
        </a:p>
      </dgm:t>
    </dgm:pt>
    <dgm:pt modelId="{6DD61891-ADAA-40BE-8FB7-8D59758A009A}" type="pres">
      <dgm:prSet presAssocID="{D0BC2BAA-6162-4C34-A8A5-EB7EE1AF9312}" presName="Name0" presStyleCnt="0">
        <dgm:presLayoutVars>
          <dgm:chMax val="5"/>
          <dgm:chPref val="5"/>
          <dgm:dir/>
          <dgm:animLvl val="lvl"/>
        </dgm:presLayoutVars>
      </dgm:prSet>
      <dgm:spPr/>
    </dgm:pt>
    <dgm:pt modelId="{99081439-FECD-44E7-A539-1FC565D2E0E4}" type="pres">
      <dgm:prSet presAssocID="{F42E0ABA-9974-4DE2-B48A-2DB08955FA95}" presName="parentText1" presStyleLbl="node1" presStyleIdx="0" presStyleCnt="3" custLinFactNeighborX="-116" custLinFactNeighborY="-37674">
        <dgm:presLayoutVars>
          <dgm:chMax/>
          <dgm:chPref val="3"/>
          <dgm:bulletEnabled val="1"/>
        </dgm:presLayoutVars>
      </dgm:prSet>
      <dgm:spPr/>
    </dgm:pt>
    <dgm:pt modelId="{F4865511-59D0-4ED7-9584-29A5E8A4C450}" type="pres">
      <dgm:prSet presAssocID="{F42E0ABA-9974-4DE2-B48A-2DB08955FA95}" presName="childText1" presStyleLbl="solidAlignAcc1" presStyleIdx="0" presStyleCnt="3" custScaleY="56177" custLinFactNeighborX="17" custLinFactNeighborY="-42850">
        <dgm:presLayoutVars>
          <dgm:chMax val="0"/>
          <dgm:chPref val="0"/>
          <dgm:bulletEnabled val="1"/>
        </dgm:presLayoutVars>
      </dgm:prSet>
      <dgm:spPr/>
    </dgm:pt>
    <dgm:pt modelId="{528DA18B-DFFB-4BFB-B6D5-FA58056C42CC}" type="pres">
      <dgm:prSet presAssocID="{E642E12E-0E04-4AEB-A06A-5F4CE2A2D4D8}" presName="parentText2" presStyleLbl="node1" presStyleIdx="1" presStyleCnt="3" custLinFactNeighborY="5250">
        <dgm:presLayoutVars>
          <dgm:chMax/>
          <dgm:chPref val="3"/>
          <dgm:bulletEnabled val="1"/>
        </dgm:presLayoutVars>
      </dgm:prSet>
      <dgm:spPr/>
    </dgm:pt>
    <dgm:pt modelId="{75F43473-8475-4BE5-827C-C85EEC1A60EA}" type="pres">
      <dgm:prSet presAssocID="{E642E12E-0E04-4AEB-A06A-5F4CE2A2D4D8}" presName="childText2" presStyleLbl="solidAlignAcc1" presStyleIdx="1" presStyleCnt="3" custScaleY="65681" custLinFactNeighborY="-15175">
        <dgm:presLayoutVars>
          <dgm:chMax val="0"/>
          <dgm:chPref val="0"/>
          <dgm:bulletEnabled val="1"/>
        </dgm:presLayoutVars>
      </dgm:prSet>
      <dgm:spPr/>
    </dgm:pt>
    <dgm:pt modelId="{4E2393A0-E983-4AA8-BE19-5109B6657EC5}" type="pres">
      <dgm:prSet presAssocID="{C383D642-F6B4-4A6C-8E19-14DDE498EC72}" presName="parentText3" presStyleLbl="node1" presStyleIdx="2" presStyleCnt="3" custLinFactNeighborY="45617">
        <dgm:presLayoutVars>
          <dgm:chMax/>
          <dgm:chPref val="3"/>
          <dgm:bulletEnabled val="1"/>
        </dgm:presLayoutVars>
      </dgm:prSet>
      <dgm:spPr/>
    </dgm:pt>
    <dgm:pt modelId="{72FC00A0-07BF-4B43-AA15-C50686DEB7C5}" type="pres">
      <dgm:prSet presAssocID="{C383D642-F6B4-4A6C-8E19-14DDE498EC72}" presName="childText3" presStyleLbl="solidAlignAcc1" presStyleIdx="2" presStyleCnt="3" custScaleY="65145" custLinFactNeighborY="5668">
        <dgm:presLayoutVars>
          <dgm:chMax val="0"/>
          <dgm:chPref val="0"/>
          <dgm:bulletEnabled val="1"/>
        </dgm:presLayoutVars>
      </dgm:prSet>
      <dgm:spPr/>
    </dgm:pt>
  </dgm:ptLst>
  <dgm:cxnLst>
    <dgm:cxn modelId="{C2156B02-8E21-4F66-A001-A5DB7985AC32}" type="presOf" srcId="{F42E0ABA-9974-4DE2-B48A-2DB08955FA95}" destId="{99081439-FECD-44E7-A539-1FC565D2E0E4}" srcOrd="0" destOrd="0" presId="urn:microsoft.com/office/officeart/2009/3/layout/IncreasingArrowsProcess"/>
    <dgm:cxn modelId="{BA78F103-C688-4BD3-9C7E-67BBDA70E9A3}" srcId="{E642E12E-0E04-4AEB-A06A-5F4CE2A2D4D8}" destId="{DAA88A85-610F-47E2-A539-ED3E60C0C3D0}" srcOrd="0" destOrd="0" parTransId="{95CD3143-D621-42F0-9D64-829946A0CF99}" sibTransId="{AF6C3365-6263-4501-B55F-2CA57C6EB6E7}"/>
    <dgm:cxn modelId="{C96D9207-A8D6-4F89-9D0C-13BFB2E276C4}" type="presOf" srcId="{39706296-FDCA-4C94-B248-881DAEE5EF85}" destId="{F4865511-59D0-4ED7-9584-29A5E8A4C450}" srcOrd="0" destOrd="0" presId="urn:microsoft.com/office/officeart/2009/3/layout/IncreasingArrowsProcess"/>
    <dgm:cxn modelId="{73A02D27-347C-4BAB-B253-9BAB1709C7BC}" srcId="{F42E0ABA-9974-4DE2-B48A-2DB08955FA95}" destId="{BE901A22-41DF-4C1D-901E-B02E4F336911}" srcOrd="1" destOrd="0" parTransId="{4AB9386C-6D86-45E7-ABF9-C1E8549CF6D5}" sibTransId="{B1F3D9F0-9B14-46E2-A5C3-B89E59CCEB0F}"/>
    <dgm:cxn modelId="{7E690F35-4DEF-4E0C-B607-8F12A01D8FB4}" type="presOf" srcId="{877C789B-2A48-4951-B592-8DCECD690D96}" destId="{75F43473-8475-4BE5-827C-C85EEC1A60EA}" srcOrd="0" destOrd="1" presId="urn:microsoft.com/office/officeart/2009/3/layout/IncreasingArrowsProcess"/>
    <dgm:cxn modelId="{44DD913C-6C82-4649-933B-50EF2981DFA5}" type="presOf" srcId="{BE901A22-41DF-4C1D-901E-B02E4F336911}" destId="{F4865511-59D0-4ED7-9584-29A5E8A4C450}" srcOrd="0" destOrd="1" presId="urn:microsoft.com/office/officeart/2009/3/layout/IncreasingArrowsProcess"/>
    <dgm:cxn modelId="{0DC15541-4B24-4833-9358-CD27E4427D16}" srcId="{D0BC2BAA-6162-4C34-A8A5-EB7EE1AF9312}" destId="{E642E12E-0E04-4AEB-A06A-5F4CE2A2D4D8}" srcOrd="1" destOrd="0" parTransId="{5B72A20C-2DF4-4A26-B7DF-C7187BAA734E}" sibTransId="{03670A96-9366-4A2C-B89F-0F0D441048B7}"/>
    <dgm:cxn modelId="{FC73A765-F816-4D93-BCDC-044A499822DD}" srcId="{F42E0ABA-9974-4DE2-B48A-2DB08955FA95}" destId="{39706296-FDCA-4C94-B248-881DAEE5EF85}" srcOrd="0" destOrd="0" parTransId="{B9A49A0C-3024-4B91-A0C0-91C5515CBC9B}" sibTransId="{93DCCBAB-1039-4A03-9BDE-0825BE25C939}"/>
    <dgm:cxn modelId="{1987916D-407F-4A73-8944-A371B31A56EE}" srcId="{E642E12E-0E04-4AEB-A06A-5F4CE2A2D4D8}" destId="{877C789B-2A48-4951-B592-8DCECD690D96}" srcOrd="1" destOrd="0" parTransId="{D4E4406E-88D1-47FE-BA45-D995D1C13DB9}" sibTransId="{E3C07848-B26F-4CF8-A0DC-8ECE21D229E5}"/>
    <dgm:cxn modelId="{40AD734E-034A-456A-95A4-7452E8D72FBA}" srcId="{C383D642-F6B4-4A6C-8E19-14DDE498EC72}" destId="{507A4AEB-BD23-47FE-96CE-E3D82A968EA9}" srcOrd="0" destOrd="0" parTransId="{8D759C29-FE0A-45C9-8AEA-152C22EF4640}" sibTransId="{90CEAB8E-FC4A-480A-9B0B-6D92C2392B2E}"/>
    <dgm:cxn modelId="{222E6773-B149-4FA6-AEA2-31FD1EEF56BD}" srcId="{D0BC2BAA-6162-4C34-A8A5-EB7EE1AF9312}" destId="{F42E0ABA-9974-4DE2-B48A-2DB08955FA95}" srcOrd="0" destOrd="0" parTransId="{209BED50-6FE6-4D8E-9355-D1C86FB3C996}" sibTransId="{2BF4673A-2943-48CB-A76F-3C64A140CA21}"/>
    <dgm:cxn modelId="{0DA5F287-3EDF-47DA-9CF4-9580793A61B8}" type="presOf" srcId="{251F0964-DAF2-4E8B-B247-FC8541D95072}" destId="{72FC00A0-07BF-4B43-AA15-C50686DEB7C5}" srcOrd="0" destOrd="1" presId="urn:microsoft.com/office/officeart/2009/3/layout/IncreasingArrowsProcess"/>
    <dgm:cxn modelId="{E45BC488-3C48-42BE-9CC1-F34237AFDD73}" type="presOf" srcId="{DAA88A85-610F-47E2-A539-ED3E60C0C3D0}" destId="{75F43473-8475-4BE5-827C-C85EEC1A60EA}" srcOrd="0" destOrd="0" presId="urn:microsoft.com/office/officeart/2009/3/layout/IncreasingArrowsProcess"/>
    <dgm:cxn modelId="{150A1C8D-AA0C-4816-A747-A92E6FA9C14B}" type="presOf" srcId="{C383D642-F6B4-4A6C-8E19-14DDE498EC72}" destId="{4E2393A0-E983-4AA8-BE19-5109B6657EC5}" srcOrd="0" destOrd="0" presId="urn:microsoft.com/office/officeart/2009/3/layout/IncreasingArrowsProcess"/>
    <dgm:cxn modelId="{68DA6694-BF6B-4BC4-A029-FA4D52F0EF3E}" srcId="{C383D642-F6B4-4A6C-8E19-14DDE498EC72}" destId="{251F0964-DAF2-4E8B-B247-FC8541D95072}" srcOrd="1" destOrd="0" parTransId="{A7A92748-759C-4EF6-BE4A-6F28BECB4C18}" sibTransId="{4AC44300-DC14-4C32-843D-79CD103D7030}"/>
    <dgm:cxn modelId="{0CEA5DB6-8828-494B-A9E1-B1B4E392C072}" type="presOf" srcId="{D0BC2BAA-6162-4C34-A8A5-EB7EE1AF9312}" destId="{6DD61891-ADAA-40BE-8FB7-8D59758A009A}" srcOrd="0" destOrd="0" presId="urn:microsoft.com/office/officeart/2009/3/layout/IncreasingArrowsProcess"/>
    <dgm:cxn modelId="{20241DCF-B9B4-4A3A-9170-2CBF66B38195}" type="presOf" srcId="{507A4AEB-BD23-47FE-96CE-E3D82A968EA9}" destId="{72FC00A0-07BF-4B43-AA15-C50686DEB7C5}" srcOrd="0" destOrd="0" presId="urn:microsoft.com/office/officeart/2009/3/layout/IncreasingArrowsProcess"/>
    <dgm:cxn modelId="{DB281FDA-A178-4B28-8305-960D7B5DC414}" srcId="{D0BC2BAA-6162-4C34-A8A5-EB7EE1AF9312}" destId="{C383D642-F6B4-4A6C-8E19-14DDE498EC72}" srcOrd="2" destOrd="0" parTransId="{7C441365-0115-46F7-84FE-DA30807B2699}" sibTransId="{197F23BD-7FA6-4D4F-AFB3-EA2A8D9DCEFF}"/>
    <dgm:cxn modelId="{A68154E6-0FE0-45B0-9101-25FC25D2B0EA}" type="presOf" srcId="{E642E12E-0E04-4AEB-A06A-5F4CE2A2D4D8}" destId="{528DA18B-DFFB-4BFB-B6D5-FA58056C42CC}" srcOrd="0" destOrd="0" presId="urn:microsoft.com/office/officeart/2009/3/layout/IncreasingArrowsProcess"/>
    <dgm:cxn modelId="{D316B629-4CE4-491A-919E-583EB0AF7EF3}" type="presParOf" srcId="{6DD61891-ADAA-40BE-8FB7-8D59758A009A}" destId="{99081439-FECD-44E7-A539-1FC565D2E0E4}" srcOrd="0" destOrd="0" presId="urn:microsoft.com/office/officeart/2009/3/layout/IncreasingArrowsProcess"/>
    <dgm:cxn modelId="{4D941234-E92A-4B32-9179-52A7716CFCCF}" type="presParOf" srcId="{6DD61891-ADAA-40BE-8FB7-8D59758A009A}" destId="{F4865511-59D0-4ED7-9584-29A5E8A4C450}" srcOrd="1" destOrd="0" presId="urn:microsoft.com/office/officeart/2009/3/layout/IncreasingArrowsProcess"/>
    <dgm:cxn modelId="{95227CD2-B1DF-4F14-93A5-0A0FB627C93D}" type="presParOf" srcId="{6DD61891-ADAA-40BE-8FB7-8D59758A009A}" destId="{528DA18B-DFFB-4BFB-B6D5-FA58056C42CC}" srcOrd="2" destOrd="0" presId="urn:microsoft.com/office/officeart/2009/3/layout/IncreasingArrowsProcess"/>
    <dgm:cxn modelId="{813FAB26-6945-45D6-A466-E65E3C0558B4}" type="presParOf" srcId="{6DD61891-ADAA-40BE-8FB7-8D59758A009A}" destId="{75F43473-8475-4BE5-827C-C85EEC1A60EA}" srcOrd="3" destOrd="0" presId="urn:microsoft.com/office/officeart/2009/3/layout/IncreasingArrowsProcess"/>
    <dgm:cxn modelId="{E0A58679-5D7F-4524-BA0E-29810AC57951}" type="presParOf" srcId="{6DD61891-ADAA-40BE-8FB7-8D59758A009A}" destId="{4E2393A0-E983-4AA8-BE19-5109B6657EC5}" srcOrd="4" destOrd="0" presId="urn:microsoft.com/office/officeart/2009/3/layout/IncreasingArrowsProcess"/>
    <dgm:cxn modelId="{55AA5425-3CA8-4421-9333-BF21D82E7D85}" type="presParOf" srcId="{6DD61891-ADAA-40BE-8FB7-8D59758A009A}" destId="{72FC00A0-07BF-4B43-AA15-C50686DEB7C5}"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06D85-8026-4F8E-8158-9BEE2260663E}">
      <dsp:nvSpPr>
        <dsp:cNvPr id="0" name=""/>
        <dsp:cNvSpPr/>
      </dsp:nvSpPr>
      <dsp:spPr>
        <a:xfrm>
          <a:off x="0" y="0"/>
          <a:ext cx="6670907" cy="130601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File Upload/Download </a:t>
          </a:r>
        </a:p>
      </dsp:txBody>
      <dsp:txXfrm>
        <a:off x="38252" y="38252"/>
        <a:ext cx="5261615" cy="1229510"/>
      </dsp:txXfrm>
    </dsp:sp>
    <dsp:sp modelId="{831A91AA-3C3C-4710-B95D-55F7AC153AC3}">
      <dsp:nvSpPr>
        <dsp:cNvPr id="0" name=""/>
        <dsp:cNvSpPr/>
      </dsp:nvSpPr>
      <dsp:spPr>
        <a:xfrm>
          <a:off x="588609" y="1523683"/>
          <a:ext cx="6670907" cy="1306014"/>
        </a:xfrm>
        <a:prstGeom prst="roundRect">
          <a:avLst>
            <a:gd name="adj" fmla="val 10000"/>
          </a:avLst>
        </a:prstGeom>
        <a:solidFill>
          <a:schemeClr val="accent5">
            <a:hueOff val="36313"/>
            <a:satOff val="12226"/>
            <a:lumOff val="2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Import Federal Data Files </a:t>
          </a:r>
          <a:r>
            <a:rPr lang="en-US" sz="3100" kern="1200">
              <a:solidFill>
                <a:srgbClr val="FFCCCC"/>
              </a:solidFill>
            </a:rPr>
            <a:t>Requires </a:t>
          </a:r>
          <a:r>
            <a:rPr lang="en-US" sz="3100" kern="1200">
              <a:solidFill>
                <a:srgbClr val="FFCCCC"/>
              </a:solidFill>
              <a:latin typeface="Franklin Gothic Medium"/>
            </a:rPr>
            <a:t>2024-2025</a:t>
          </a:r>
          <a:r>
            <a:rPr lang="en-US" sz="3100" kern="1200">
              <a:solidFill>
                <a:srgbClr val="FFCCCC"/>
              </a:solidFill>
            </a:rPr>
            <a:t> Image</a:t>
          </a:r>
        </a:p>
      </dsp:txBody>
      <dsp:txXfrm>
        <a:off x="626861" y="1561935"/>
        <a:ext cx="5156884" cy="1229510"/>
      </dsp:txXfrm>
    </dsp:sp>
    <dsp:sp modelId="{661E635B-D1AD-4036-8AEE-66029883996F}">
      <dsp:nvSpPr>
        <dsp:cNvPr id="0" name=""/>
        <dsp:cNvSpPr/>
      </dsp:nvSpPr>
      <dsp:spPr>
        <a:xfrm>
          <a:off x="1177218" y="3047367"/>
          <a:ext cx="6670907" cy="1306014"/>
        </a:xfrm>
        <a:prstGeom prst="roundRect">
          <a:avLst>
            <a:gd name="adj" fmla="val 10000"/>
          </a:avLst>
        </a:prstGeom>
        <a:solidFill>
          <a:schemeClr val="accent5">
            <a:hueOff val="72626"/>
            <a:satOff val="24452"/>
            <a:lumOff val="54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Process ISIRS</a:t>
          </a:r>
        </a:p>
        <a:p>
          <a:pPr marL="0" lvl="0" indent="0" algn="l" defTabSz="1377950">
            <a:lnSpc>
              <a:spcPct val="90000"/>
            </a:lnSpc>
            <a:spcBef>
              <a:spcPct val="0"/>
            </a:spcBef>
            <a:spcAft>
              <a:spcPct val="35000"/>
            </a:spcAft>
            <a:buNone/>
          </a:pPr>
          <a:r>
            <a:rPr lang="en-US" sz="3100" kern="1200">
              <a:solidFill>
                <a:srgbClr val="FFCCCC"/>
              </a:solidFill>
            </a:rPr>
            <a:t>Requires </a:t>
          </a:r>
          <a:r>
            <a:rPr lang="en-US" sz="3100" kern="1200">
              <a:solidFill>
                <a:srgbClr val="FFCCCC"/>
              </a:solidFill>
              <a:latin typeface="Franklin Gothic Medium"/>
            </a:rPr>
            <a:t>2024-2025</a:t>
          </a:r>
          <a:r>
            <a:rPr lang="en-US" sz="3100" kern="1200">
              <a:solidFill>
                <a:srgbClr val="FFCCCC"/>
              </a:solidFill>
            </a:rPr>
            <a:t> Image</a:t>
          </a:r>
          <a:endParaRPr lang="en-US" sz="3100" kern="1200">
            <a:solidFill>
              <a:schemeClr val="accent1">
                <a:lumMod val="20000"/>
                <a:lumOff val="80000"/>
              </a:schemeClr>
            </a:solidFill>
          </a:endParaRPr>
        </a:p>
      </dsp:txBody>
      <dsp:txXfrm>
        <a:off x="1215470" y="3085619"/>
        <a:ext cx="5156884" cy="1229510"/>
      </dsp:txXfrm>
    </dsp:sp>
    <dsp:sp modelId="{1967B0BA-85DF-42C1-BD06-315C828F7229}">
      <dsp:nvSpPr>
        <dsp:cNvPr id="0" name=""/>
        <dsp:cNvSpPr/>
      </dsp:nvSpPr>
      <dsp:spPr>
        <a:xfrm>
          <a:off x="5821997" y="990394"/>
          <a:ext cx="848909" cy="84890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13002" y="990394"/>
        <a:ext cx="466899" cy="638804"/>
      </dsp:txXfrm>
    </dsp:sp>
    <dsp:sp modelId="{9307A5F8-4443-4F5A-AF1D-7C9CF77B9923}">
      <dsp:nvSpPr>
        <dsp:cNvPr id="0" name=""/>
        <dsp:cNvSpPr/>
      </dsp:nvSpPr>
      <dsp:spPr>
        <a:xfrm>
          <a:off x="6410607" y="2505371"/>
          <a:ext cx="848909" cy="848909"/>
        </a:xfrm>
        <a:prstGeom prst="downArrow">
          <a:avLst>
            <a:gd name="adj1" fmla="val 55000"/>
            <a:gd name="adj2" fmla="val 45000"/>
          </a:avLst>
        </a:prstGeom>
        <a:solidFill>
          <a:schemeClr val="accent5">
            <a:tint val="40000"/>
            <a:alpha val="90000"/>
            <a:hueOff val="304694"/>
            <a:satOff val="20051"/>
            <a:lumOff val="211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01612" y="2505371"/>
        <a:ext cx="466899" cy="638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81439-FECD-44E7-A539-1FC565D2E0E4}">
      <dsp:nvSpPr>
        <dsp:cNvPr id="0" name=""/>
        <dsp:cNvSpPr/>
      </dsp:nvSpPr>
      <dsp:spPr>
        <a:xfrm>
          <a:off x="14423" y="214003"/>
          <a:ext cx="8289471" cy="1207262"/>
        </a:xfrm>
        <a:prstGeom prst="rightArrow">
          <a:avLst>
            <a:gd name="adj1" fmla="val 50000"/>
            <a:gd name="adj2" fmla="val 50000"/>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1653" numCol="1" spcCol="1270" anchor="ctr" anchorCtr="0">
          <a:noAutofit/>
        </a:bodyPr>
        <a:lstStyle/>
        <a:p>
          <a:pPr marL="0" lvl="0" indent="0" algn="l" defTabSz="1066800">
            <a:lnSpc>
              <a:spcPct val="90000"/>
            </a:lnSpc>
            <a:spcBef>
              <a:spcPct val="0"/>
            </a:spcBef>
            <a:spcAft>
              <a:spcPct val="35000"/>
            </a:spcAft>
            <a:buNone/>
          </a:pPr>
          <a:r>
            <a:rPr lang="en-US" sz="2400" kern="1200"/>
            <a:t>December </a:t>
          </a:r>
          <a:r>
            <a:rPr lang="en-US" sz="2400" kern="1200">
              <a:latin typeface="Franklin Gothic Medium"/>
            </a:rPr>
            <a:t>2023</a:t>
          </a:r>
          <a:r>
            <a:rPr lang="en-US" sz="2400" kern="1200"/>
            <a:t> – February </a:t>
          </a:r>
          <a:r>
            <a:rPr lang="en-US" sz="2400" kern="1200">
              <a:latin typeface="Franklin Gothic Medium"/>
            </a:rPr>
            <a:t>2024</a:t>
          </a:r>
          <a:endParaRPr lang="en-US" sz="2400" kern="1200"/>
        </a:p>
      </dsp:txBody>
      <dsp:txXfrm>
        <a:off x="14423" y="515819"/>
        <a:ext cx="7987656" cy="603631"/>
      </dsp:txXfrm>
    </dsp:sp>
    <dsp:sp modelId="{F4865511-59D0-4ED7-9584-29A5E8A4C450}">
      <dsp:nvSpPr>
        <dsp:cNvPr id="0" name=""/>
        <dsp:cNvSpPr/>
      </dsp:nvSpPr>
      <dsp:spPr>
        <a:xfrm>
          <a:off x="24473" y="1112848"/>
          <a:ext cx="2553157" cy="130647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0" kern="1200">
              <a:latin typeface="+mj-lt"/>
            </a:rPr>
            <a:t>Colleges complete Aid Year Rollover Part 1</a:t>
          </a:r>
        </a:p>
        <a:p>
          <a:pPr marL="0" lvl="0" indent="0" algn="l" defTabSz="800100" rtl="0">
            <a:lnSpc>
              <a:spcPct val="90000"/>
            </a:lnSpc>
            <a:spcBef>
              <a:spcPct val="0"/>
            </a:spcBef>
            <a:spcAft>
              <a:spcPct val="35000"/>
            </a:spcAft>
            <a:buNone/>
          </a:pPr>
          <a:r>
            <a:rPr lang="en-US" sz="1800" kern="1200">
              <a:latin typeface="Franklin Gothic Medium"/>
            </a:rPr>
            <a:t>FA Support testing PRP bugs</a:t>
          </a:r>
        </a:p>
      </dsp:txBody>
      <dsp:txXfrm>
        <a:off x="24473" y="1112848"/>
        <a:ext cx="2553157" cy="1306470"/>
      </dsp:txXfrm>
    </dsp:sp>
    <dsp:sp modelId="{528DA18B-DFFB-4BFB-B6D5-FA58056C42CC}">
      <dsp:nvSpPr>
        <dsp:cNvPr id="0" name=""/>
        <dsp:cNvSpPr/>
      </dsp:nvSpPr>
      <dsp:spPr>
        <a:xfrm>
          <a:off x="2577196" y="1134629"/>
          <a:ext cx="5736313" cy="1207262"/>
        </a:xfrm>
        <a:prstGeom prst="rightArrow">
          <a:avLst>
            <a:gd name="adj1" fmla="val 50000"/>
            <a:gd name="adj2" fmla="val 5000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1653" numCol="1" spcCol="1270" anchor="ctr" anchorCtr="0">
          <a:noAutofit/>
        </a:bodyPr>
        <a:lstStyle/>
        <a:p>
          <a:pPr marL="0" lvl="0" indent="0" algn="l" defTabSz="1066800" rtl="0">
            <a:lnSpc>
              <a:spcPct val="90000"/>
            </a:lnSpc>
            <a:spcBef>
              <a:spcPct val="0"/>
            </a:spcBef>
            <a:spcAft>
              <a:spcPct val="35000"/>
            </a:spcAft>
            <a:buNone/>
          </a:pPr>
          <a:r>
            <a:rPr lang="en-US" sz="2400" kern="1200"/>
            <a:t>January </a:t>
          </a:r>
          <a:r>
            <a:rPr lang="en-US" sz="2400" kern="1200">
              <a:latin typeface="Franklin Gothic Medium"/>
            </a:rPr>
            <a:t>2024</a:t>
          </a:r>
          <a:r>
            <a:rPr lang="en-US" sz="2400" kern="1200"/>
            <a:t> – mid </a:t>
          </a:r>
          <a:r>
            <a:rPr lang="en-US" sz="2400" kern="1200">
              <a:latin typeface="Franklin Gothic Medium"/>
            </a:rPr>
            <a:t>March </a:t>
          </a:r>
          <a:endParaRPr lang="en-US" sz="2400" kern="1200"/>
        </a:p>
      </dsp:txBody>
      <dsp:txXfrm>
        <a:off x="2577196" y="1436445"/>
        <a:ext cx="5434498" cy="603631"/>
      </dsp:txXfrm>
    </dsp:sp>
    <dsp:sp modelId="{75F43473-8475-4BE5-827C-C85EEC1A60EA}">
      <dsp:nvSpPr>
        <dsp:cNvPr id="0" name=""/>
        <dsp:cNvSpPr/>
      </dsp:nvSpPr>
      <dsp:spPr>
        <a:xfrm>
          <a:off x="2577196" y="2048374"/>
          <a:ext cx="2553157" cy="152749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0" kern="1200">
              <a:latin typeface="Franklin Gothic Medium"/>
            </a:rPr>
            <a:t>Colleges complete Aid Year Rollover Part 2</a:t>
          </a:r>
          <a:endParaRPr lang="en-US" sz="1800" b="0" kern="1200"/>
        </a:p>
        <a:p>
          <a:pPr marL="0" lvl="0" indent="0" algn="l" defTabSz="800100" rtl="0">
            <a:lnSpc>
              <a:spcPct val="90000"/>
            </a:lnSpc>
            <a:spcBef>
              <a:spcPct val="0"/>
            </a:spcBef>
            <a:spcAft>
              <a:spcPct val="35000"/>
            </a:spcAft>
            <a:buNone/>
          </a:pPr>
          <a:r>
            <a:rPr lang="en-US" sz="1800" kern="1200">
              <a:latin typeface="Franklin Gothic Medium"/>
            </a:rPr>
            <a:t>FA Support testing ISIR Jobsets</a:t>
          </a:r>
        </a:p>
      </dsp:txBody>
      <dsp:txXfrm>
        <a:off x="2577196" y="2048374"/>
        <a:ext cx="2553157" cy="1527498"/>
      </dsp:txXfrm>
    </dsp:sp>
    <dsp:sp modelId="{4E2393A0-E983-4AA8-BE19-5109B6657EC5}">
      <dsp:nvSpPr>
        <dsp:cNvPr id="0" name=""/>
        <dsp:cNvSpPr/>
      </dsp:nvSpPr>
      <dsp:spPr>
        <a:xfrm>
          <a:off x="5130353" y="2024386"/>
          <a:ext cx="3183156" cy="1207262"/>
        </a:xfrm>
        <a:prstGeom prst="rightArrow">
          <a:avLst>
            <a:gd name="adj1" fmla="val 50000"/>
            <a:gd name="adj2" fmla="val 5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1653" numCol="1" spcCol="1270" anchor="ctr" anchorCtr="0">
          <a:noAutofit/>
        </a:bodyPr>
        <a:lstStyle/>
        <a:p>
          <a:pPr marL="0" lvl="0" indent="0" algn="l" defTabSz="1066800">
            <a:lnSpc>
              <a:spcPct val="90000"/>
            </a:lnSpc>
            <a:spcBef>
              <a:spcPct val="0"/>
            </a:spcBef>
            <a:spcAft>
              <a:spcPct val="35000"/>
            </a:spcAft>
            <a:buNone/>
          </a:pPr>
          <a:r>
            <a:rPr lang="en-US" sz="2400" kern="1200"/>
            <a:t>Mid February </a:t>
          </a:r>
          <a:r>
            <a:rPr lang="en-US" sz="2400" kern="1200">
              <a:latin typeface="Franklin Gothic Medium"/>
            </a:rPr>
            <a:t>2024</a:t>
          </a:r>
          <a:endParaRPr lang="en-US" sz="2400" kern="1200"/>
        </a:p>
      </dsp:txBody>
      <dsp:txXfrm>
        <a:off x="5130353" y="2326202"/>
        <a:ext cx="2881341" cy="603631"/>
      </dsp:txXfrm>
    </dsp:sp>
    <dsp:sp modelId="{72FC00A0-07BF-4B43-AA15-C50686DEB7C5}">
      <dsp:nvSpPr>
        <dsp:cNvPr id="0" name=""/>
        <dsp:cNvSpPr/>
      </dsp:nvSpPr>
      <dsp:spPr>
        <a:xfrm>
          <a:off x="5130353" y="2933899"/>
          <a:ext cx="2553157" cy="149286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a:latin typeface="Franklin Gothic Medium"/>
            </a:rPr>
            <a:t>Colleges are informed of bugs and fixes</a:t>
          </a:r>
          <a:endParaRPr lang="en-US" sz="1800" b="0" kern="1200"/>
        </a:p>
        <a:p>
          <a:pPr marL="0" lvl="0" indent="0" algn="l" defTabSz="800100" rtl="0">
            <a:lnSpc>
              <a:spcPct val="90000"/>
            </a:lnSpc>
            <a:spcBef>
              <a:spcPct val="0"/>
            </a:spcBef>
            <a:spcAft>
              <a:spcPct val="35000"/>
            </a:spcAft>
            <a:buNone/>
          </a:pPr>
          <a:r>
            <a:rPr lang="en-US" sz="1800" b="0" kern="1200">
              <a:latin typeface="Franklin Gothic Medium"/>
            </a:rPr>
            <a:t>OY ISIR </a:t>
          </a:r>
          <a:r>
            <a:rPr lang="en-US" sz="1800" b="0" kern="1200" err="1">
              <a:latin typeface="Franklin Gothic Medium"/>
            </a:rPr>
            <a:t>Jobsets</a:t>
          </a:r>
          <a:r>
            <a:rPr lang="en-US" sz="1800" b="0" kern="1200">
              <a:latin typeface="Franklin Gothic Medium"/>
            </a:rPr>
            <a:t> can be turned on </a:t>
          </a:r>
        </a:p>
        <a:p>
          <a:pPr marL="0" lvl="0" indent="0" algn="l" defTabSz="800100" rtl="0">
            <a:lnSpc>
              <a:spcPct val="90000"/>
            </a:lnSpc>
            <a:spcBef>
              <a:spcPct val="0"/>
            </a:spcBef>
            <a:spcAft>
              <a:spcPct val="35000"/>
            </a:spcAft>
            <a:buNone/>
          </a:pPr>
          <a:endParaRPr lang="en-US" sz="3600" kern="1200">
            <a:latin typeface="Franklin Gothic Medium"/>
          </a:endParaRPr>
        </a:p>
      </dsp:txBody>
      <dsp:txXfrm>
        <a:off x="5130353" y="2933899"/>
        <a:ext cx="2553157" cy="149286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10/26/2023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10/26/2023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a:p>
        </p:txBody>
      </p:sp>
      <p:sp>
        <p:nvSpPr>
          <p:cNvPr id="4" name="Slide Number Placeholder 3"/>
          <p:cNvSpPr>
            <a:spLocks noGrp="1"/>
          </p:cNvSpPr>
          <p:nvPr>
            <p:ph type="sldNum" sz="quarter" idx="10"/>
          </p:nvPr>
        </p:nvSpPr>
        <p:spPr/>
        <p:txBody>
          <a:bodyPr/>
          <a:lstStyle/>
          <a:p>
            <a:fld id="{87384A02-D147-49A8-A06D-A5C08FF69055}" type="slidenum">
              <a:rPr lang="en-US" smtClean="0"/>
              <a:t>1</a:t>
            </a:fld>
            <a:endParaRPr lang="en-US"/>
          </a:p>
        </p:txBody>
      </p:sp>
    </p:spTree>
    <p:extLst>
      <p:ext uri="{BB962C8B-B14F-4D97-AF65-F5344CB8AC3E}">
        <p14:creationId xmlns:p14="http://schemas.microsoft.com/office/powerpoint/2010/main" val="193054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384A02-D147-49A8-A06D-A5C08FF69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532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84A02-D147-49A8-A06D-A5C08FF69055}" type="slidenum">
              <a:rPr lang="en-US" smtClean="0"/>
              <a:t>6</a:t>
            </a:fld>
            <a:endParaRPr lang="en-US"/>
          </a:p>
        </p:txBody>
      </p:sp>
    </p:spTree>
    <p:extLst>
      <p:ext uri="{BB962C8B-B14F-4D97-AF65-F5344CB8AC3E}">
        <p14:creationId xmlns:p14="http://schemas.microsoft.com/office/powerpoint/2010/main" val="354217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aid year image is released from Oracle at the end of October. After SBCTC receives the image, testing starts and issues and bugs are logged. Oracle releases patches late November so early December is our quickest turnaround for uploading the aid year image.</a:t>
            </a:r>
          </a:p>
        </p:txBody>
      </p:sp>
      <p:sp>
        <p:nvSpPr>
          <p:cNvPr id="4" name="Slide Number Placeholder 3"/>
          <p:cNvSpPr>
            <a:spLocks noGrp="1"/>
          </p:cNvSpPr>
          <p:nvPr>
            <p:ph type="sldNum" sz="quarter" idx="10"/>
          </p:nvPr>
        </p:nvSpPr>
        <p:spPr/>
        <p:txBody>
          <a:bodyPr/>
          <a:lstStyle/>
          <a:p>
            <a:fld id="{87384A02-D147-49A8-A06D-A5C08FF69055}" type="slidenum">
              <a:rPr lang="en-US" smtClean="0"/>
              <a:t>8</a:t>
            </a:fld>
            <a:endParaRPr lang="en-US"/>
          </a:p>
        </p:txBody>
      </p:sp>
    </p:spTree>
    <p:extLst>
      <p:ext uri="{BB962C8B-B14F-4D97-AF65-F5344CB8AC3E}">
        <p14:creationId xmlns:p14="http://schemas.microsoft.com/office/powerpoint/2010/main" val="3075897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384A02-D147-49A8-A06D-A5C08FF69055}" type="slidenum">
              <a:rPr lang="en-US" smtClean="0"/>
              <a:t>9</a:t>
            </a:fld>
            <a:endParaRPr lang="en-US"/>
          </a:p>
        </p:txBody>
      </p:sp>
    </p:spTree>
    <p:extLst>
      <p:ext uri="{BB962C8B-B14F-4D97-AF65-F5344CB8AC3E}">
        <p14:creationId xmlns:p14="http://schemas.microsoft.com/office/powerpoint/2010/main" val="297999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Reminder, </a:t>
            </a:r>
            <a:r>
              <a:rPr lang="en-US" err="1"/>
              <a:t>Edconnect</a:t>
            </a:r>
            <a:r>
              <a:rPr lang="en-US"/>
              <a:t> files expire after 90 days. </a:t>
            </a:r>
          </a:p>
        </p:txBody>
      </p:sp>
      <p:sp>
        <p:nvSpPr>
          <p:cNvPr id="4" name="Slide Number Placeholder 3"/>
          <p:cNvSpPr>
            <a:spLocks noGrp="1"/>
          </p:cNvSpPr>
          <p:nvPr>
            <p:ph type="sldNum" sz="quarter" idx="5"/>
          </p:nvPr>
        </p:nvSpPr>
        <p:spPr/>
        <p:txBody>
          <a:bodyPr/>
          <a:lstStyle/>
          <a:p>
            <a:fld id="{87384A02-D147-49A8-A06D-A5C08FF69055}" type="slidenum">
              <a:rPr lang="en-US" smtClean="0"/>
              <a:t>11</a:t>
            </a:fld>
            <a:endParaRPr lang="en-US"/>
          </a:p>
        </p:txBody>
      </p:sp>
    </p:spTree>
    <p:extLst>
      <p:ext uri="{BB962C8B-B14F-4D97-AF65-F5344CB8AC3E}">
        <p14:creationId xmlns:p14="http://schemas.microsoft.com/office/powerpoint/2010/main" val="1795418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384A02-D147-49A8-A06D-A5C08FF69055}" type="slidenum">
              <a:rPr lang="en-US" smtClean="0"/>
              <a:t>15</a:t>
            </a:fld>
            <a:endParaRPr lang="en-US"/>
          </a:p>
        </p:txBody>
      </p:sp>
    </p:spTree>
    <p:extLst>
      <p:ext uri="{BB962C8B-B14F-4D97-AF65-F5344CB8AC3E}">
        <p14:creationId xmlns:p14="http://schemas.microsoft.com/office/powerpoint/2010/main" val="940904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384A02-D147-49A8-A06D-A5C08FF69055}" type="slidenum">
              <a:rPr lang="en-US" smtClean="0"/>
              <a:t>16</a:t>
            </a:fld>
            <a:endParaRPr lang="en-US"/>
          </a:p>
        </p:txBody>
      </p:sp>
    </p:spTree>
    <p:extLst>
      <p:ext uri="{BB962C8B-B14F-4D97-AF65-F5344CB8AC3E}">
        <p14:creationId xmlns:p14="http://schemas.microsoft.com/office/powerpoint/2010/main" val="367339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84A02-D147-49A8-A06D-A5C08FF69055}" type="slidenum">
              <a:rPr lang="en-US" smtClean="0"/>
              <a:t>24</a:t>
            </a:fld>
            <a:endParaRPr lang="en-US"/>
          </a:p>
        </p:txBody>
      </p:sp>
    </p:spTree>
    <p:extLst>
      <p:ext uri="{BB962C8B-B14F-4D97-AF65-F5344CB8AC3E}">
        <p14:creationId xmlns:p14="http://schemas.microsoft.com/office/powerpoint/2010/main" val="3232523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a:t>Presenter(s)</a:t>
            </a:r>
            <a:br>
              <a:rPr lang="en-US"/>
            </a:br>
            <a:r>
              <a:rPr lang="en-US"/>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10/26/2023</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10/26/2023</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789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Always use a Final Slide in order to include the Creative Commons footer language in the presentation.</a:t>
            </a:r>
            <a:br>
              <a:rPr lang="en-US"/>
            </a:br>
            <a:r>
              <a:rPr lang="en-US"/>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3"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10/26/2023</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custDataLst>
      <p:tags r:id="rId1"/>
    </p:custDataLst>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10/26/2023</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10/26/2023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10/26/2023</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10/26/2023</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10/26/2023</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10/26/2023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10/26/2023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package" Target="../embeddings/Microsoft_Word_Document.docx"/></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ctclinkreferencecenter.ctclink.us/m/92436/l/1627344-2024-2025-aid-year-roll-over-prep" TargetMode="Externa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www.pexels.com/photo/123-let-s-go-imaginary-text-704767/" TargetMode="External"/><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887" y="4139223"/>
            <a:ext cx="8336975" cy="999259"/>
          </a:xfrm>
        </p:spPr>
        <p:txBody>
          <a:bodyPr/>
          <a:lstStyle/>
          <a:p>
            <a:r>
              <a:rPr lang="en-US"/>
              <a:t>Aid Year Rollover (AYRO)</a:t>
            </a:r>
            <a:br>
              <a:rPr lang="en-US"/>
            </a:br>
            <a:r>
              <a:rPr lang="en-US"/>
              <a:t>Prep</a:t>
            </a:r>
          </a:p>
        </p:txBody>
      </p:sp>
      <p:sp>
        <p:nvSpPr>
          <p:cNvPr id="6" name="Text Placeholder 5"/>
          <p:cNvSpPr>
            <a:spLocks noGrp="1"/>
          </p:cNvSpPr>
          <p:nvPr>
            <p:ph type="body" sz="quarter" idx="10"/>
          </p:nvPr>
        </p:nvSpPr>
        <p:spPr>
          <a:xfrm>
            <a:off x="369887" y="5570641"/>
            <a:ext cx="5563080" cy="758825"/>
          </a:xfrm>
        </p:spPr>
        <p:txBody>
          <a:bodyPr lIns="91440" tIns="45720" rIns="91440" bIns="45720" anchor="t"/>
          <a:lstStyle/>
          <a:p>
            <a:r>
              <a:rPr lang="en-US"/>
              <a:t>Jedidiah Lara</a:t>
            </a:r>
          </a:p>
          <a:p>
            <a:r>
              <a:rPr lang="en-US"/>
              <a:t>ctcLink Functional Analyst | Financial Aid</a:t>
            </a:r>
          </a:p>
          <a:p>
            <a:r>
              <a:rPr lang="en-US"/>
              <a:t>October 2023</a:t>
            </a:r>
          </a:p>
        </p:txBody>
      </p:sp>
    </p:spTree>
    <p:custDataLst>
      <p:tags r:id="rId1"/>
    </p:custDataLst>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search engine&#10;&#10;Description automatically generated">
            <a:extLst>
              <a:ext uri="{FF2B5EF4-FFF2-40B4-BE49-F238E27FC236}">
                <a16:creationId xmlns:a16="http://schemas.microsoft.com/office/drawing/2014/main" id="{23CA3451-60E4-FF7F-1668-81342487B4C8}"/>
              </a:ext>
            </a:extLst>
          </p:cNvPr>
          <p:cNvPicPr>
            <a:picLocks noChangeAspect="1"/>
          </p:cNvPicPr>
          <p:nvPr/>
        </p:nvPicPr>
        <p:blipFill>
          <a:blip r:embed="rId2"/>
          <a:stretch>
            <a:fillRect/>
          </a:stretch>
        </p:blipFill>
        <p:spPr>
          <a:xfrm>
            <a:off x="351830" y="2407655"/>
            <a:ext cx="4734520" cy="3980432"/>
          </a:xfrm>
          <a:prstGeom prst="rect">
            <a:avLst/>
          </a:prstGeom>
          <a:ln>
            <a:solidFill>
              <a:srgbClr val="003764"/>
            </a:solidFill>
          </a:ln>
        </p:spPr>
      </p:pic>
      <p:sp>
        <p:nvSpPr>
          <p:cNvPr id="2" name="Slide Number Placeholder 1">
            <a:extLst>
              <a:ext uri="{FF2B5EF4-FFF2-40B4-BE49-F238E27FC236}">
                <a16:creationId xmlns:a16="http://schemas.microsoft.com/office/drawing/2014/main" id="{47F64009-07CB-46D6-B814-F54183F5A228}"/>
              </a:ext>
            </a:extLst>
          </p:cNvPr>
          <p:cNvSpPr>
            <a:spLocks noGrp="1"/>
          </p:cNvSpPr>
          <p:nvPr>
            <p:ph type="sldNum" sz="quarter" idx="12"/>
          </p:nvPr>
        </p:nvSpPr>
        <p:spPr/>
        <p:txBody>
          <a:bodyPr/>
          <a:lstStyle/>
          <a:p>
            <a:fld id="{DEE5BC03-7CE3-4FE3-BC0A-0ACCA8AC1F24}" type="slidenum">
              <a:rPr lang="en-US" smtClean="0"/>
              <a:pPr/>
              <a:t>10</a:t>
            </a:fld>
            <a:endParaRPr lang="en-US"/>
          </a:p>
        </p:txBody>
      </p:sp>
      <p:sp>
        <p:nvSpPr>
          <p:cNvPr id="5" name="Title 4">
            <a:extLst>
              <a:ext uri="{FF2B5EF4-FFF2-40B4-BE49-F238E27FC236}">
                <a16:creationId xmlns:a16="http://schemas.microsoft.com/office/drawing/2014/main" id="{18F45496-F938-4778-81C9-F12E6D8C6417}"/>
              </a:ext>
            </a:extLst>
          </p:cNvPr>
          <p:cNvSpPr>
            <a:spLocks noGrp="1"/>
          </p:cNvSpPr>
          <p:nvPr>
            <p:ph type="title"/>
          </p:nvPr>
        </p:nvSpPr>
        <p:spPr>
          <a:xfrm>
            <a:off x="352426" y="294198"/>
            <a:ext cx="8469452" cy="810702"/>
          </a:xfrm>
        </p:spPr>
        <p:txBody>
          <a:bodyPr lIns="91440" tIns="45720" rIns="91440" bIns="45720" anchor="t"/>
          <a:lstStyle/>
          <a:p>
            <a:r>
              <a:rPr lang="en-US" sz="2800"/>
              <a:t>We will create the ISIR 2025 folders in production by December so that colleges can start loading 2024-2025 ISIR Files on the </a:t>
            </a:r>
            <a:r>
              <a:rPr lang="en-US" sz="2800" err="1"/>
              <a:t>pS</a:t>
            </a:r>
            <a:r>
              <a:rPr lang="en-US" sz="2800"/>
              <a:t> server!!</a:t>
            </a:r>
          </a:p>
        </p:txBody>
      </p:sp>
      <p:sp>
        <p:nvSpPr>
          <p:cNvPr id="9" name="TextBox 2">
            <a:extLst>
              <a:ext uri="{FF2B5EF4-FFF2-40B4-BE49-F238E27FC236}">
                <a16:creationId xmlns:a16="http://schemas.microsoft.com/office/drawing/2014/main" id="{7D352924-E994-4AC5-B36F-FD24B16452D0}"/>
              </a:ext>
            </a:extLst>
          </p:cNvPr>
          <p:cNvSpPr txBox="1"/>
          <p:nvPr/>
        </p:nvSpPr>
        <p:spPr>
          <a:xfrm>
            <a:off x="463261" y="1918282"/>
            <a:ext cx="7678526"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a:solidFill>
                  <a:schemeClr val="tx1"/>
                </a:solidFill>
              </a:rPr>
              <a:t>Navigation:</a:t>
            </a:r>
            <a:r>
              <a:rPr lang="en-US" sz="1400">
                <a:solidFill>
                  <a:schemeClr val="tx1"/>
                </a:solidFill>
              </a:rPr>
              <a:t>  Navigator &gt; People Tools &gt; CTC Custom &gt; Extensions &gt; Upload/Download Files</a:t>
            </a:r>
          </a:p>
        </p:txBody>
      </p:sp>
      <p:sp>
        <p:nvSpPr>
          <p:cNvPr id="8" name="TextBox 2">
            <a:extLst>
              <a:ext uri="{FF2B5EF4-FFF2-40B4-BE49-F238E27FC236}">
                <a16:creationId xmlns:a16="http://schemas.microsoft.com/office/drawing/2014/main" id="{B97F67BD-CA32-4FE8-B137-7652A2423533}"/>
              </a:ext>
            </a:extLst>
          </p:cNvPr>
          <p:cNvSpPr txBox="1"/>
          <p:nvPr/>
        </p:nvSpPr>
        <p:spPr>
          <a:xfrm>
            <a:off x="4442474" y="3429000"/>
            <a:ext cx="4379404" cy="2031325"/>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a:t>If you are a college that has been and will continue to request Year-to-Date ISIR files, please feel free to continue doing so. </a:t>
            </a:r>
            <a:r>
              <a:rPr lang="en-US">
                <a:sym typeface="Wingdings" panose="05000000000000000000" pitchFamily="2" charset="2"/>
              </a:rPr>
              <a:t></a:t>
            </a:r>
            <a:r>
              <a:rPr lang="en-US"/>
              <a:t> </a:t>
            </a:r>
          </a:p>
          <a:p>
            <a:r>
              <a:rPr lang="en-US"/>
              <a:t>We will create the ISIR2025 folders for colleges that want to start loading all the 2024-2025 ISIR files they receive from </a:t>
            </a:r>
            <a:r>
              <a:rPr lang="en-US" err="1"/>
              <a:t>Edconnect</a:t>
            </a:r>
            <a:r>
              <a:rPr lang="en-US"/>
              <a:t>.</a:t>
            </a:r>
            <a:endParaRPr lang="en-US">
              <a:effectLst/>
            </a:endParaRPr>
          </a:p>
        </p:txBody>
      </p:sp>
    </p:spTree>
    <p:extLst>
      <p:ext uri="{BB962C8B-B14F-4D97-AF65-F5344CB8AC3E}">
        <p14:creationId xmlns:p14="http://schemas.microsoft.com/office/powerpoint/2010/main" val="3159223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F64009-07CB-46D6-B814-F54183F5A228}"/>
              </a:ext>
            </a:extLst>
          </p:cNvPr>
          <p:cNvSpPr>
            <a:spLocks noGrp="1"/>
          </p:cNvSpPr>
          <p:nvPr>
            <p:ph type="sldNum" sz="quarter" idx="12"/>
          </p:nvPr>
        </p:nvSpPr>
        <p:spPr/>
        <p:txBody>
          <a:bodyPr/>
          <a:lstStyle/>
          <a:p>
            <a:fld id="{DEE5BC03-7CE3-4FE3-BC0A-0ACCA8AC1F24}" type="slidenum">
              <a:rPr lang="en-US" smtClean="0"/>
              <a:pPr/>
              <a:t>11</a:t>
            </a:fld>
            <a:endParaRPr lang="en-US"/>
          </a:p>
        </p:txBody>
      </p:sp>
      <p:sp>
        <p:nvSpPr>
          <p:cNvPr id="5" name="Title 4">
            <a:extLst>
              <a:ext uri="{FF2B5EF4-FFF2-40B4-BE49-F238E27FC236}">
                <a16:creationId xmlns:a16="http://schemas.microsoft.com/office/drawing/2014/main" id="{18F45496-F938-4778-81C9-F12E6D8C6417}"/>
              </a:ext>
            </a:extLst>
          </p:cNvPr>
          <p:cNvSpPr>
            <a:spLocks noGrp="1"/>
          </p:cNvSpPr>
          <p:nvPr>
            <p:ph type="title"/>
          </p:nvPr>
        </p:nvSpPr>
        <p:spPr>
          <a:xfrm>
            <a:off x="352426" y="294198"/>
            <a:ext cx="8469452" cy="1603488"/>
          </a:xfrm>
        </p:spPr>
        <p:txBody>
          <a:bodyPr lIns="91440" tIns="45720" rIns="91440" bIns="45720" anchor="t"/>
          <a:lstStyle/>
          <a:p>
            <a:r>
              <a:rPr lang="en-US" sz="2300">
                <a:solidFill>
                  <a:schemeClr val="tx2">
                    <a:lumMod val="60000"/>
                    <a:lumOff val="40000"/>
                  </a:schemeClr>
                </a:solidFill>
              </a:rPr>
              <a:t>What you Can DO when you get your 2024-2025 ISIR File</a:t>
            </a:r>
            <a:br>
              <a:rPr lang="en-US" sz="2800"/>
            </a:br>
            <a:r>
              <a:rPr lang="en-US" sz="2800"/>
              <a:t>Upload 2024-2025 </a:t>
            </a:r>
            <a:r>
              <a:rPr lang="en-US" sz="2800" err="1"/>
              <a:t>isir</a:t>
            </a:r>
            <a:r>
              <a:rPr lang="en-US" sz="2800"/>
              <a:t> files into the ISIR2025 folder in the order of when the files were received </a:t>
            </a:r>
          </a:p>
        </p:txBody>
      </p:sp>
      <p:sp>
        <p:nvSpPr>
          <p:cNvPr id="9" name="TextBox 2">
            <a:extLst>
              <a:ext uri="{FF2B5EF4-FFF2-40B4-BE49-F238E27FC236}">
                <a16:creationId xmlns:a16="http://schemas.microsoft.com/office/drawing/2014/main" id="{7D352924-E994-4AC5-B36F-FD24B16452D0}"/>
              </a:ext>
            </a:extLst>
          </p:cNvPr>
          <p:cNvSpPr txBox="1"/>
          <p:nvPr/>
        </p:nvSpPr>
        <p:spPr>
          <a:xfrm>
            <a:off x="425161" y="1959644"/>
            <a:ext cx="7678526"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a:solidFill>
                  <a:schemeClr val="tx1"/>
                </a:solidFill>
              </a:rPr>
              <a:t>Navigation:</a:t>
            </a:r>
            <a:r>
              <a:rPr lang="en-US" sz="1400">
                <a:solidFill>
                  <a:schemeClr val="tx1"/>
                </a:solidFill>
              </a:rPr>
              <a:t>  Navigator &gt; People Tools &gt; CTC Custom &gt; Extensions &gt; Upload/Download Files</a:t>
            </a:r>
          </a:p>
        </p:txBody>
      </p:sp>
      <p:sp>
        <p:nvSpPr>
          <p:cNvPr id="7" name="TextBox 2">
            <a:extLst>
              <a:ext uri="{FF2B5EF4-FFF2-40B4-BE49-F238E27FC236}">
                <a16:creationId xmlns:a16="http://schemas.microsoft.com/office/drawing/2014/main" id="{AAC367B5-991F-4197-AA02-81B815938B7F}"/>
              </a:ext>
            </a:extLst>
          </p:cNvPr>
          <p:cNvSpPr txBox="1"/>
          <p:nvPr/>
        </p:nvSpPr>
        <p:spPr>
          <a:xfrm>
            <a:off x="937274" y="5810145"/>
            <a:ext cx="7142302" cy="646331"/>
          </a:xfrm>
          <a:prstGeom prst="rect">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a:t>If you upload the 2025 ISIR files out of order, you will end up with many ISIR files in suspense with the reason: Out of Sequence</a:t>
            </a:r>
          </a:p>
        </p:txBody>
      </p:sp>
      <p:pic>
        <p:nvPicPr>
          <p:cNvPr id="8" name="Graphic 7" descr="Exclamation mark">
            <a:extLst>
              <a:ext uri="{FF2B5EF4-FFF2-40B4-BE49-F238E27FC236}">
                <a16:creationId xmlns:a16="http://schemas.microsoft.com/office/drawing/2014/main" id="{4295EA74-F832-483D-A32E-B2F50E397D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024" y="5536355"/>
            <a:ext cx="914400" cy="914400"/>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9C07CEB8-8D61-6143-E7C8-05842B514ECD}"/>
              </a:ext>
            </a:extLst>
          </p:cNvPr>
          <p:cNvPicPr>
            <a:picLocks noChangeAspect="1"/>
          </p:cNvPicPr>
          <p:nvPr/>
        </p:nvPicPr>
        <p:blipFill>
          <a:blip r:embed="rId5"/>
          <a:stretch>
            <a:fillRect/>
          </a:stretch>
        </p:blipFill>
        <p:spPr>
          <a:xfrm>
            <a:off x="1601986" y="2459989"/>
            <a:ext cx="5940028" cy="3072093"/>
          </a:xfrm>
          <a:prstGeom prst="rect">
            <a:avLst/>
          </a:prstGeom>
          <a:ln>
            <a:solidFill>
              <a:srgbClr val="003764"/>
            </a:solidFill>
          </a:ln>
        </p:spPr>
      </p:pic>
    </p:spTree>
    <p:extLst>
      <p:ext uri="{BB962C8B-B14F-4D97-AF65-F5344CB8AC3E}">
        <p14:creationId xmlns:p14="http://schemas.microsoft.com/office/powerpoint/2010/main" val="1871843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F88DBE-0809-4244-A480-0C7D84D7008A}"/>
              </a:ext>
            </a:extLst>
          </p:cNvPr>
          <p:cNvPicPr>
            <a:picLocks noChangeAspect="1"/>
          </p:cNvPicPr>
          <p:nvPr/>
        </p:nvPicPr>
        <p:blipFill>
          <a:blip r:embed="rId2"/>
          <a:stretch>
            <a:fillRect/>
          </a:stretch>
        </p:blipFill>
        <p:spPr>
          <a:xfrm>
            <a:off x="538616" y="2168650"/>
            <a:ext cx="5986009" cy="4118813"/>
          </a:xfrm>
          <a:prstGeom prst="rect">
            <a:avLst/>
          </a:prstGeom>
          <a:ln>
            <a:solidFill>
              <a:schemeClr val="tx2"/>
            </a:solidFill>
          </a:ln>
        </p:spPr>
      </p:pic>
      <p:sp>
        <p:nvSpPr>
          <p:cNvPr id="2" name="Slide Number Placeholder 1">
            <a:extLst>
              <a:ext uri="{FF2B5EF4-FFF2-40B4-BE49-F238E27FC236}">
                <a16:creationId xmlns:a16="http://schemas.microsoft.com/office/drawing/2014/main" id="{47F64009-07CB-46D6-B814-F54183F5A228}"/>
              </a:ext>
            </a:extLst>
          </p:cNvPr>
          <p:cNvSpPr>
            <a:spLocks noGrp="1"/>
          </p:cNvSpPr>
          <p:nvPr>
            <p:ph type="sldNum" sz="quarter" idx="12"/>
          </p:nvPr>
        </p:nvSpPr>
        <p:spPr/>
        <p:txBody>
          <a:bodyPr/>
          <a:lstStyle/>
          <a:p>
            <a:fld id="{DEE5BC03-7CE3-4FE3-BC0A-0ACCA8AC1F24}" type="slidenum">
              <a:rPr lang="en-US" smtClean="0"/>
              <a:pPr/>
              <a:t>12</a:t>
            </a:fld>
            <a:endParaRPr lang="en-US"/>
          </a:p>
        </p:txBody>
      </p:sp>
      <p:sp>
        <p:nvSpPr>
          <p:cNvPr id="5" name="Title 4">
            <a:extLst>
              <a:ext uri="{FF2B5EF4-FFF2-40B4-BE49-F238E27FC236}">
                <a16:creationId xmlns:a16="http://schemas.microsoft.com/office/drawing/2014/main" id="{18F45496-F938-4778-81C9-F12E6D8C6417}"/>
              </a:ext>
            </a:extLst>
          </p:cNvPr>
          <p:cNvSpPr>
            <a:spLocks noGrp="1"/>
          </p:cNvSpPr>
          <p:nvPr>
            <p:ph type="title"/>
          </p:nvPr>
        </p:nvSpPr>
        <p:spPr>
          <a:xfrm>
            <a:off x="257175" y="322773"/>
            <a:ext cx="8629649" cy="1603488"/>
          </a:xfrm>
        </p:spPr>
        <p:txBody>
          <a:bodyPr lIns="91440" tIns="45720" rIns="91440" bIns="45720" anchor="t"/>
          <a:lstStyle/>
          <a:p>
            <a:r>
              <a:rPr lang="en-US" sz="2700">
                <a:solidFill>
                  <a:schemeClr val="accent3">
                    <a:lumMod val="75000"/>
                  </a:schemeClr>
                </a:solidFill>
              </a:rPr>
              <a:t>When you are ready to turn on your </a:t>
            </a:r>
            <a:r>
              <a:rPr lang="en-US" sz="2700" err="1">
                <a:solidFill>
                  <a:schemeClr val="accent3">
                    <a:lumMod val="75000"/>
                  </a:schemeClr>
                </a:solidFill>
              </a:rPr>
              <a:t>iSIR</a:t>
            </a:r>
            <a:r>
              <a:rPr lang="en-US" sz="2700">
                <a:solidFill>
                  <a:schemeClr val="accent3">
                    <a:lumMod val="75000"/>
                  </a:schemeClr>
                </a:solidFill>
              </a:rPr>
              <a:t> JOBSET</a:t>
            </a:r>
            <a:br>
              <a:rPr lang="en-US" sz="2800"/>
            </a:br>
            <a:r>
              <a:rPr lang="en-US" sz="2800"/>
              <a:t>SUBMIT A TICKET TO FA ERP TO GET A text file of all the files your college loaded in the ISIR2025 folder</a:t>
            </a:r>
          </a:p>
        </p:txBody>
      </p:sp>
      <p:sp>
        <p:nvSpPr>
          <p:cNvPr id="10" name="TextBox 2">
            <a:extLst>
              <a:ext uri="{FF2B5EF4-FFF2-40B4-BE49-F238E27FC236}">
                <a16:creationId xmlns:a16="http://schemas.microsoft.com/office/drawing/2014/main" id="{D1481165-F3EF-44C6-869F-58948C34403D}"/>
              </a:ext>
            </a:extLst>
          </p:cNvPr>
          <p:cNvSpPr txBox="1"/>
          <p:nvPr/>
        </p:nvSpPr>
        <p:spPr>
          <a:xfrm>
            <a:off x="4131001" y="3105834"/>
            <a:ext cx="3527100" cy="92333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a:t>The text file will list the ISIR files in the order the files were loaded into the ISIR2025 folder</a:t>
            </a:r>
          </a:p>
        </p:txBody>
      </p:sp>
    </p:spTree>
    <p:extLst>
      <p:ext uri="{BB962C8B-B14F-4D97-AF65-F5344CB8AC3E}">
        <p14:creationId xmlns:p14="http://schemas.microsoft.com/office/powerpoint/2010/main" val="3949052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E75458-5461-454A-A177-F1ED4176F57D}"/>
              </a:ext>
            </a:extLst>
          </p:cNvPr>
          <p:cNvPicPr>
            <a:picLocks noChangeAspect="1"/>
          </p:cNvPicPr>
          <p:nvPr/>
        </p:nvPicPr>
        <p:blipFill>
          <a:blip r:embed="rId2"/>
          <a:stretch>
            <a:fillRect/>
          </a:stretch>
        </p:blipFill>
        <p:spPr>
          <a:xfrm>
            <a:off x="395855" y="974832"/>
            <a:ext cx="7413355" cy="5573601"/>
          </a:xfrm>
          <a:prstGeom prst="rect">
            <a:avLst/>
          </a:prstGeom>
        </p:spPr>
      </p:pic>
      <p:sp>
        <p:nvSpPr>
          <p:cNvPr id="2" name="Slide Number Placeholder 1">
            <a:extLst>
              <a:ext uri="{FF2B5EF4-FFF2-40B4-BE49-F238E27FC236}">
                <a16:creationId xmlns:a16="http://schemas.microsoft.com/office/drawing/2014/main" id="{47F64009-07CB-46D6-B814-F54183F5A228}"/>
              </a:ext>
            </a:extLst>
          </p:cNvPr>
          <p:cNvSpPr>
            <a:spLocks noGrp="1"/>
          </p:cNvSpPr>
          <p:nvPr>
            <p:ph type="sldNum" sz="quarter" idx="12"/>
          </p:nvPr>
        </p:nvSpPr>
        <p:spPr/>
        <p:txBody>
          <a:bodyPr/>
          <a:lstStyle/>
          <a:p>
            <a:fld id="{DEE5BC03-7CE3-4FE3-BC0A-0ACCA8AC1F24}" type="slidenum">
              <a:rPr lang="en-US" smtClean="0"/>
              <a:pPr/>
              <a:t>13</a:t>
            </a:fld>
            <a:endParaRPr lang="en-US"/>
          </a:p>
        </p:txBody>
      </p:sp>
      <p:sp>
        <p:nvSpPr>
          <p:cNvPr id="5" name="Title 4">
            <a:extLst>
              <a:ext uri="{FF2B5EF4-FFF2-40B4-BE49-F238E27FC236}">
                <a16:creationId xmlns:a16="http://schemas.microsoft.com/office/drawing/2014/main" id="{18F45496-F938-4778-81C9-F12E6D8C6417}"/>
              </a:ext>
            </a:extLst>
          </p:cNvPr>
          <p:cNvSpPr>
            <a:spLocks noGrp="1"/>
          </p:cNvSpPr>
          <p:nvPr>
            <p:ph type="title"/>
          </p:nvPr>
        </p:nvSpPr>
        <p:spPr>
          <a:xfrm>
            <a:off x="257175" y="322773"/>
            <a:ext cx="8629649" cy="1603488"/>
          </a:xfrm>
        </p:spPr>
        <p:txBody>
          <a:bodyPr/>
          <a:lstStyle/>
          <a:p>
            <a:r>
              <a:rPr lang="en-US" sz="2800"/>
              <a:t>How will we make the text file?</a:t>
            </a:r>
          </a:p>
        </p:txBody>
      </p:sp>
      <p:sp>
        <p:nvSpPr>
          <p:cNvPr id="10" name="TextBox 2">
            <a:extLst>
              <a:ext uri="{FF2B5EF4-FFF2-40B4-BE49-F238E27FC236}">
                <a16:creationId xmlns:a16="http://schemas.microsoft.com/office/drawing/2014/main" id="{D1481165-F3EF-44C6-869F-58948C34403D}"/>
              </a:ext>
            </a:extLst>
          </p:cNvPr>
          <p:cNvSpPr txBox="1"/>
          <p:nvPr/>
        </p:nvSpPr>
        <p:spPr>
          <a:xfrm>
            <a:off x="6453195" y="764111"/>
            <a:ext cx="2400300" cy="240065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a:t>We will grab the files names in from your college’s /CSTRANSFER/</a:t>
            </a:r>
            <a:r>
              <a:rPr lang="en-US" err="1"/>
              <a:t>Waxxx</a:t>
            </a:r>
            <a:r>
              <a:rPr lang="en-US"/>
              <a:t>/ISIR2025 file path </a:t>
            </a:r>
          </a:p>
          <a:p>
            <a:endParaRPr lang="en-US"/>
          </a:p>
          <a:p>
            <a:r>
              <a:rPr lang="en-US" sz="1400">
                <a:solidFill>
                  <a:schemeClr val="accent3">
                    <a:lumMod val="50000"/>
                  </a:schemeClr>
                </a:solidFill>
              </a:rPr>
              <a:t>Note: The example in the screenshot is the ISIR2023 folder</a:t>
            </a:r>
          </a:p>
        </p:txBody>
      </p:sp>
      <p:sp>
        <p:nvSpPr>
          <p:cNvPr id="11" name="TextBox 2">
            <a:extLst>
              <a:ext uri="{FF2B5EF4-FFF2-40B4-BE49-F238E27FC236}">
                <a16:creationId xmlns:a16="http://schemas.microsoft.com/office/drawing/2014/main" id="{2D9173F5-842B-4BB2-8AA9-BC099F55D736}"/>
              </a:ext>
            </a:extLst>
          </p:cNvPr>
          <p:cNvSpPr txBox="1"/>
          <p:nvPr/>
        </p:nvSpPr>
        <p:spPr>
          <a:xfrm>
            <a:off x="2714626" y="2760019"/>
            <a:ext cx="1943100" cy="1477328"/>
          </a:xfrm>
          <a:prstGeom prst="rect">
            <a:avLst/>
          </a:prstGeom>
          <a:ln w="28575">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a:t>We will put the file names in the order of the earliest ISIR file loaded first</a:t>
            </a:r>
          </a:p>
        </p:txBody>
      </p:sp>
    </p:spTree>
    <p:extLst>
      <p:ext uri="{BB962C8B-B14F-4D97-AF65-F5344CB8AC3E}">
        <p14:creationId xmlns:p14="http://schemas.microsoft.com/office/powerpoint/2010/main" val="2967053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a:p>
          <a:p>
            <a:pPr marL="0" indent="0">
              <a:buNone/>
            </a:pPr>
            <a:endParaRPr lang="en-US"/>
          </a:p>
          <a:p>
            <a:pPr marL="0" indent="0">
              <a:buNone/>
            </a:pPr>
            <a:endParaRPr lang="en-US"/>
          </a:p>
          <a:p>
            <a:pPr marL="0" indent="0" algn="ctr">
              <a:buNone/>
            </a:pPr>
            <a:r>
              <a:rPr lang="en-US" sz="4000" b="1"/>
              <a:t>Timeline of Upcoming Events Leading up to Turning On ISIR Jobsets</a:t>
            </a:r>
          </a:p>
        </p:txBody>
      </p:sp>
    </p:spTree>
    <p:extLst>
      <p:ext uri="{BB962C8B-B14F-4D97-AF65-F5344CB8AC3E}">
        <p14:creationId xmlns:p14="http://schemas.microsoft.com/office/powerpoint/2010/main" val="1999683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6DFAB8-1D35-44EE-876D-39876EE719A7}"/>
              </a:ext>
            </a:extLst>
          </p:cNvPr>
          <p:cNvSpPr>
            <a:spLocks noGrp="1"/>
          </p:cNvSpPr>
          <p:nvPr>
            <p:ph type="sldNum" sz="quarter" idx="12"/>
          </p:nvPr>
        </p:nvSpPr>
        <p:spPr/>
        <p:txBody>
          <a:bodyPr/>
          <a:lstStyle/>
          <a:p>
            <a:fld id="{DEE5BC03-7CE3-4FE3-BC0A-0ACCA8AC1F24}" type="slidenum">
              <a:rPr lang="en-US" smtClean="0"/>
              <a:pPr/>
              <a:t>15</a:t>
            </a:fld>
            <a:endParaRPr lang="en-US"/>
          </a:p>
        </p:txBody>
      </p:sp>
      <p:sp>
        <p:nvSpPr>
          <p:cNvPr id="3" name="Title 2">
            <a:extLst>
              <a:ext uri="{FF2B5EF4-FFF2-40B4-BE49-F238E27FC236}">
                <a16:creationId xmlns:a16="http://schemas.microsoft.com/office/drawing/2014/main" id="{68D63FF3-9DC5-4F7B-9E60-54789121AFD0}"/>
              </a:ext>
            </a:extLst>
          </p:cNvPr>
          <p:cNvSpPr>
            <a:spLocks noGrp="1"/>
          </p:cNvSpPr>
          <p:nvPr>
            <p:ph type="title"/>
          </p:nvPr>
        </p:nvSpPr>
        <p:spPr/>
        <p:txBody>
          <a:bodyPr lIns="91440" tIns="45720" rIns="91440" bIns="45720" anchor="t"/>
          <a:lstStyle/>
          <a:p>
            <a:r>
              <a:rPr lang="en-US" dirty="0"/>
              <a:t>2024-2025 FA PRP 1</a:t>
            </a:r>
            <a:br>
              <a:rPr lang="en-US" dirty="0"/>
            </a:br>
            <a:endParaRPr lang="en-US" dirty="0"/>
          </a:p>
        </p:txBody>
      </p:sp>
      <p:sp>
        <p:nvSpPr>
          <p:cNvPr id="4" name="Content Placeholder 3">
            <a:extLst>
              <a:ext uri="{FF2B5EF4-FFF2-40B4-BE49-F238E27FC236}">
                <a16:creationId xmlns:a16="http://schemas.microsoft.com/office/drawing/2014/main" id="{1498A42E-615B-4358-A636-F32E6C5FD2AC}"/>
              </a:ext>
            </a:extLst>
          </p:cNvPr>
          <p:cNvSpPr>
            <a:spLocks noGrp="1"/>
          </p:cNvSpPr>
          <p:nvPr>
            <p:ph idx="1"/>
          </p:nvPr>
        </p:nvSpPr>
        <p:spPr>
          <a:xfrm>
            <a:off x="342028" y="1080656"/>
            <a:ext cx="8182212" cy="2280598"/>
          </a:xfrm>
        </p:spPr>
        <p:txBody>
          <a:bodyPr lIns="91440" tIns="45720" rIns="91440" bIns="45720" anchor="t"/>
          <a:lstStyle/>
          <a:p>
            <a:r>
              <a:rPr lang="en-US" sz="2400" dirty="0"/>
              <a:t>What is in the PRP</a:t>
            </a:r>
          </a:p>
          <a:p>
            <a:pPr lvl="1"/>
            <a:r>
              <a:rPr lang="en-US" sz="2000" dirty="0"/>
              <a:t>Changes to ISIR Corrections</a:t>
            </a:r>
          </a:p>
          <a:p>
            <a:pPr lvl="1"/>
            <a:r>
              <a:rPr lang="en-US" sz="2000" dirty="0"/>
              <a:t>FTI Data and Security</a:t>
            </a:r>
          </a:p>
          <a:p>
            <a:pPr lvl="1"/>
            <a:r>
              <a:rPr lang="en-US" sz="2000" dirty="0"/>
              <a:t>Need Analysis Calculator (NAC)</a:t>
            </a:r>
          </a:p>
          <a:p>
            <a:pPr lvl="1"/>
            <a:r>
              <a:rPr lang="en-US" sz="2000" dirty="0"/>
              <a:t>Changes to Awarding Federal Aid and Calculating Pell</a:t>
            </a:r>
          </a:p>
          <a:p>
            <a:pPr lvl="1"/>
            <a:r>
              <a:rPr lang="en-US" sz="2000" dirty="0"/>
              <a:t>Enrollment Intensity</a:t>
            </a:r>
          </a:p>
          <a:p>
            <a:pPr lvl="1"/>
            <a:r>
              <a:rPr lang="en-US" sz="2000" dirty="0"/>
              <a:t>Housing Selection Removed but Oracle is accounting for this</a:t>
            </a:r>
          </a:p>
          <a:p>
            <a:r>
              <a:rPr lang="en-US" sz="2400"/>
              <a:t>A document with more details was emailed to </a:t>
            </a:r>
            <a:r>
              <a:rPr lang="en-US" sz="2400" err="1"/>
              <a:t>DirFinAid</a:t>
            </a:r>
            <a:r>
              <a:rPr lang="en-US" sz="2400" dirty="0"/>
              <a:t> by Joshua on 09/26 titled </a:t>
            </a:r>
            <a:r>
              <a:rPr lang="en-US" sz="2400" i="1" dirty="0"/>
              <a:t>Oracle Support</a:t>
            </a:r>
          </a:p>
          <a:p>
            <a:pPr lvl="1"/>
            <a:endParaRPr lang="en-US" sz="2000" dirty="0"/>
          </a:p>
          <a:p>
            <a:pPr marL="457200" lvl="1" indent="0">
              <a:buNone/>
            </a:pPr>
            <a:endParaRPr lang="en-US" sz="2000" dirty="0"/>
          </a:p>
          <a:p>
            <a:pPr marL="457200" lvl="1" indent="0">
              <a:buNone/>
            </a:pPr>
            <a:endParaRPr lang="en-US" sz="2000" dirty="0"/>
          </a:p>
          <a:p>
            <a:r>
              <a:rPr lang="en-US" sz="2400" dirty="0"/>
              <a:t>All hands-on-deck FA Support Testing period (December)</a:t>
            </a:r>
          </a:p>
          <a:p>
            <a:r>
              <a:rPr lang="en-US" sz="2400" dirty="0"/>
              <a:t>Lots of unknown</a:t>
            </a:r>
          </a:p>
        </p:txBody>
      </p:sp>
      <p:graphicFrame>
        <p:nvGraphicFramePr>
          <p:cNvPr id="7" name="Object 6">
            <a:extLst>
              <a:ext uri="{FF2B5EF4-FFF2-40B4-BE49-F238E27FC236}">
                <a16:creationId xmlns:a16="http://schemas.microsoft.com/office/drawing/2014/main" id="{D0A63BCC-6270-45DC-B713-98768CBF9787}"/>
              </a:ext>
            </a:extLst>
          </p:cNvPr>
          <p:cNvGraphicFramePr>
            <a:graphicFrameLocks noChangeAspect="1"/>
          </p:cNvGraphicFramePr>
          <p:nvPr>
            <p:extLst>
              <p:ext uri="{D42A27DB-BD31-4B8C-83A1-F6EECF244321}">
                <p14:modId xmlns:p14="http://schemas.microsoft.com/office/powerpoint/2010/main" val="1702156213"/>
              </p:ext>
            </p:extLst>
          </p:nvPr>
        </p:nvGraphicFramePr>
        <p:xfrm>
          <a:off x="1168400" y="4542328"/>
          <a:ext cx="914400" cy="806450"/>
        </p:xfrm>
        <a:graphic>
          <a:graphicData uri="http://schemas.openxmlformats.org/presentationml/2006/ole">
            <mc:AlternateContent xmlns:mc="http://schemas.openxmlformats.org/markup-compatibility/2006">
              <mc:Choice xmlns:v="urn:schemas-microsoft-com:vml" Requires="v">
                <p:oleObj spid="_x0000_s1026" name="Document" showAsIcon="1" r:id="rId4" imgW="914400" imgH="806400" progId="Word.Document.12">
                  <p:embed/>
                </p:oleObj>
              </mc:Choice>
              <mc:Fallback>
                <p:oleObj name="Document" showAsIcon="1" r:id="rId4" imgW="914400" imgH="806400" progId="Word.Document.12">
                  <p:embed/>
                  <p:pic>
                    <p:nvPicPr>
                      <p:cNvPr id="7" name="Object 6">
                        <a:extLst>
                          <a:ext uri="{FF2B5EF4-FFF2-40B4-BE49-F238E27FC236}">
                            <a16:creationId xmlns:a16="http://schemas.microsoft.com/office/drawing/2014/main" id="{D0A63BCC-6270-45DC-B713-98768CBF9787}"/>
                          </a:ext>
                        </a:extLst>
                      </p:cNvPr>
                      <p:cNvPicPr/>
                      <p:nvPr/>
                    </p:nvPicPr>
                    <p:blipFill>
                      <a:blip r:embed="rId5"/>
                      <a:stretch>
                        <a:fillRect/>
                      </a:stretch>
                    </p:blipFill>
                    <p:spPr>
                      <a:xfrm>
                        <a:off x="1168400" y="454232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22000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C88879-EE40-4848-B878-0E4B417E7660}"/>
              </a:ext>
            </a:extLst>
          </p:cNvPr>
          <p:cNvSpPr>
            <a:spLocks noGrp="1"/>
          </p:cNvSpPr>
          <p:nvPr>
            <p:ph type="sldNum" sz="quarter" idx="12"/>
          </p:nvPr>
        </p:nvSpPr>
        <p:spPr/>
        <p:txBody>
          <a:bodyPr/>
          <a:lstStyle/>
          <a:p>
            <a:fld id="{DEE5BC03-7CE3-4FE3-BC0A-0ACCA8AC1F24}" type="slidenum">
              <a:rPr lang="en-US" smtClean="0"/>
              <a:pPr/>
              <a:t>16</a:t>
            </a:fld>
            <a:endParaRPr lang="en-US"/>
          </a:p>
        </p:txBody>
      </p:sp>
      <p:sp>
        <p:nvSpPr>
          <p:cNvPr id="3" name="Title 2">
            <a:extLst>
              <a:ext uri="{FF2B5EF4-FFF2-40B4-BE49-F238E27FC236}">
                <a16:creationId xmlns:a16="http://schemas.microsoft.com/office/drawing/2014/main" id="{9C77D606-FC2A-4F47-9C6B-0B617B8B9424}"/>
              </a:ext>
            </a:extLst>
          </p:cNvPr>
          <p:cNvSpPr>
            <a:spLocks noGrp="1"/>
          </p:cNvSpPr>
          <p:nvPr>
            <p:ph type="title"/>
          </p:nvPr>
        </p:nvSpPr>
        <p:spPr/>
        <p:txBody>
          <a:bodyPr lIns="91440" tIns="45720" rIns="91440" bIns="45720" anchor="t"/>
          <a:lstStyle/>
          <a:p>
            <a:r>
              <a:rPr lang="en-US"/>
              <a:t>Tentative Timeline of upcoming events leading up to turning on ISIR </a:t>
            </a:r>
            <a:r>
              <a:rPr lang="en-US" err="1"/>
              <a:t>jobsets</a:t>
            </a:r>
            <a:endParaRPr lang="en-US"/>
          </a:p>
        </p:txBody>
      </p:sp>
      <p:graphicFrame>
        <p:nvGraphicFramePr>
          <p:cNvPr id="7" name="Content Placeholder 6">
            <a:extLst>
              <a:ext uri="{FF2B5EF4-FFF2-40B4-BE49-F238E27FC236}">
                <a16:creationId xmlns:a16="http://schemas.microsoft.com/office/drawing/2014/main" id="{1734B854-94DF-4EA6-BCED-7037EC771135}"/>
              </a:ext>
            </a:extLst>
          </p:cNvPr>
          <p:cNvGraphicFramePr>
            <a:graphicFrameLocks noGrp="1"/>
          </p:cNvGraphicFramePr>
          <p:nvPr>
            <p:ph idx="1"/>
            <p:extLst>
              <p:ext uri="{D42A27DB-BD31-4B8C-83A1-F6EECF244321}">
                <p14:modId xmlns:p14="http://schemas.microsoft.com/office/powerpoint/2010/main" val="403320121"/>
              </p:ext>
            </p:extLst>
          </p:nvPr>
        </p:nvGraphicFramePr>
        <p:xfrm>
          <a:off x="519113" y="1582156"/>
          <a:ext cx="8337550" cy="496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a:extLst>
              <a:ext uri="{FF2B5EF4-FFF2-40B4-BE49-F238E27FC236}">
                <a16:creationId xmlns:a16="http://schemas.microsoft.com/office/drawing/2014/main" id="{E6D9DE4B-E1E8-1C40-3F1A-DEBFA1275E6D}"/>
              </a:ext>
            </a:extLst>
          </p:cNvPr>
          <p:cNvSpPr txBox="1"/>
          <p:nvPr/>
        </p:nvSpPr>
        <p:spPr>
          <a:xfrm>
            <a:off x="405143" y="6289895"/>
            <a:ext cx="85487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cap="all">
                <a:solidFill>
                  <a:srgbClr val="7030A0"/>
                </a:solidFill>
                <a:latin typeface="Franklin Gothic Medium"/>
              </a:rPr>
              <a:t>Tentative due to unknowns at this point with 2024-2025 PRP 1 testing</a:t>
            </a:r>
          </a:p>
        </p:txBody>
      </p:sp>
    </p:spTree>
    <p:extLst>
      <p:ext uri="{BB962C8B-B14F-4D97-AF65-F5344CB8AC3E}">
        <p14:creationId xmlns:p14="http://schemas.microsoft.com/office/powerpoint/2010/main" val="846086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81BB9E-5E63-D572-56C0-0C5B06CDB0D5}"/>
              </a:ext>
            </a:extLst>
          </p:cNvPr>
          <p:cNvSpPr>
            <a:spLocks noGrp="1"/>
          </p:cNvSpPr>
          <p:nvPr>
            <p:ph type="sldNum" sz="quarter" idx="12"/>
          </p:nvPr>
        </p:nvSpPr>
        <p:spPr/>
        <p:txBody>
          <a:bodyPr/>
          <a:lstStyle/>
          <a:p>
            <a:fld id="{DEE5BC03-7CE3-4FE3-BC0A-0ACCA8AC1F24}" type="slidenum">
              <a:rPr lang="en-US" smtClean="0"/>
              <a:pPr/>
              <a:t>17</a:t>
            </a:fld>
            <a:endParaRPr lang="en-US"/>
          </a:p>
        </p:txBody>
      </p:sp>
      <p:sp>
        <p:nvSpPr>
          <p:cNvPr id="3" name="Title 2">
            <a:extLst>
              <a:ext uri="{FF2B5EF4-FFF2-40B4-BE49-F238E27FC236}">
                <a16:creationId xmlns:a16="http://schemas.microsoft.com/office/drawing/2014/main" id="{A67FA28B-809D-FBF0-9FC5-12E8CA0C996C}"/>
              </a:ext>
            </a:extLst>
          </p:cNvPr>
          <p:cNvSpPr>
            <a:spLocks noGrp="1"/>
          </p:cNvSpPr>
          <p:nvPr>
            <p:ph type="title"/>
          </p:nvPr>
        </p:nvSpPr>
        <p:spPr/>
        <p:txBody>
          <a:bodyPr lIns="91440" tIns="45720" rIns="91440" bIns="45720" anchor="t"/>
          <a:lstStyle/>
          <a:p>
            <a:r>
              <a:rPr lang="en-US"/>
              <a:t>AYRO </a:t>
            </a:r>
            <a:r>
              <a:rPr lang="en-US" err="1"/>
              <a:t>PArt</a:t>
            </a:r>
            <a:r>
              <a:rPr lang="en-US"/>
              <a:t> 1 &amp; </a:t>
            </a:r>
            <a:r>
              <a:rPr lang="en-US" err="1"/>
              <a:t>ayro</a:t>
            </a:r>
            <a:r>
              <a:rPr lang="en-US"/>
              <a:t> part 2</a:t>
            </a:r>
          </a:p>
        </p:txBody>
      </p:sp>
      <p:sp>
        <p:nvSpPr>
          <p:cNvPr id="4" name="Content Placeholder 3">
            <a:extLst>
              <a:ext uri="{FF2B5EF4-FFF2-40B4-BE49-F238E27FC236}">
                <a16:creationId xmlns:a16="http://schemas.microsoft.com/office/drawing/2014/main" id="{117F08CE-9977-BD33-F46F-5D9F318EE0DD}"/>
              </a:ext>
            </a:extLst>
          </p:cNvPr>
          <p:cNvSpPr>
            <a:spLocks noGrp="1"/>
          </p:cNvSpPr>
          <p:nvPr>
            <p:ph idx="1"/>
          </p:nvPr>
        </p:nvSpPr>
        <p:spPr>
          <a:xfrm>
            <a:off x="519540" y="1174172"/>
            <a:ext cx="8348291" cy="5306360"/>
          </a:xfrm>
        </p:spPr>
        <p:txBody>
          <a:bodyPr lIns="91440" tIns="45720" rIns="91440" bIns="45720" anchor="t"/>
          <a:lstStyle/>
          <a:p>
            <a:r>
              <a:rPr lang="en-US"/>
              <a:t>AYRO Part 1: Self-paced (You got this!)</a:t>
            </a:r>
          </a:p>
          <a:p>
            <a:pPr lvl="1"/>
            <a:r>
              <a:rPr lang="en-US"/>
              <a:t>All colleges will be given the Part 1 guide to begin working on select items to prepare AND COMPLETE before their scheduled AYRO Part 2 session</a:t>
            </a:r>
          </a:p>
          <a:p>
            <a:pPr lvl="1"/>
            <a:r>
              <a:rPr lang="en-US"/>
              <a:t>The AYRO Part 1 guide will be available December 1st</a:t>
            </a:r>
          </a:p>
          <a:p>
            <a:pPr lvl="1"/>
            <a:endParaRPr lang="en-US"/>
          </a:p>
          <a:p>
            <a:r>
              <a:rPr lang="en-US"/>
              <a:t>AYRO Part 2: Work Session (Please come prepared!)</a:t>
            </a:r>
          </a:p>
          <a:p>
            <a:pPr lvl="1"/>
            <a:r>
              <a:rPr lang="en-US"/>
              <a:t>Calendar invites will be sent out to POCs for each college</a:t>
            </a:r>
          </a:p>
          <a:p>
            <a:pPr lvl="1"/>
            <a:r>
              <a:rPr lang="en-US"/>
              <a:t>The AYRO Part 2 Guide will be available by the 1st  scheduled AYRO Work Session</a:t>
            </a:r>
          </a:p>
          <a:p>
            <a:pPr lvl="1"/>
            <a:r>
              <a:rPr lang="en-US"/>
              <a:t>Be sure your security is up-to-date!</a:t>
            </a:r>
          </a:p>
          <a:p>
            <a:pPr lvl="1"/>
            <a:endParaRPr lang="en-US"/>
          </a:p>
        </p:txBody>
      </p:sp>
    </p:spTree>
    <p:extLst>
      <p:ext uri="{BB962C8B-B14F-4D97-AF65-F5344CB8AC3E}">
        <p14:creationId xmlns:p14="http://schemas.microsoft.com/office/powerpoint/2010/main" val="3988360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a:p>
          <a:p>
            <a:pPr marL="0" indent="0">
              <a:buNone/>
            </a:pPr>
            <a:endParaRPr lang="en-US"/>
          </a:p>
          <a:p>
            <a:pPr marL="0" indent="0">
              <a:buNone/>
            </a:pPr>
            <a:endParaRPr lang="en-US"/>
          </a:p>
          <a:p>
            <a:pPr marL="0" indent="0">
              <a:buNone/>
            </a:pPr>
            <a:endParaRPr lang="en-US"/>
          </a:p>
          <a:p>
            <a:pPr marL="0" indent="0" algn="ctr">
              <a:buNone/>
            </a:pPr>
            <a:r>
              <a:rPr lang="en-US" sz="4000" b="1"/>
              <a:t>AYRO College List Review</a:t>
            </a:r>
          </a:p>
        </p:txBody>
      </p:sp>
    </p:spTree>
    <p:extLst>
      <p:ext uri="{BB962C8B-B14F-4D97-AF65-F5344CB8AC3E}">
        <p14:creationId xmlns:p14="http://schemas.microsoft.com/office/powerpoint/2010/main" val="205247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E04F55-106D-4C41-AAEB-9F32F8AF5663}"/>
              </a:ext>
            </a:extLst>
          </p:cNvPr>
          <p:cNvSpPr>
            <a:spLocks noGrp="1"/>
          </p:cNvSpPr>
          <p:nvPr>
            <p:ph type="sldNum" sz="quarter" idx="12"/>
          </p:nvPr>
        </p:nvSpPr>
        <p:spPr/>
        <p:txBody>
          <a:bodyPr/>
          <a:lstStyle/>
          <a:p>
            <a:fld id="{DEE5BC03-7CE3-4FE3-BC0A-0ACCA8AC1F24}" type="slidenum">
              <a:rPr lang="en-US" smtClean="0"/>
              <a:pPr/>
              <a:t>19</a:t>
            </a:fld>
            <a:endParaRPr lang="en-US"/>
          </a:p>
        </p:txBody>
      </p:sp>
      <p:sp>
        <p:nvSpPr>
          <p:cNvPr id="3" name="Title 2">
            <a:extLst>
              <a:ext uri="{FF2B5EF4-FFF2-40B4-BE49-F238E27FC236}">
                <a16:creationId xmlns:a16="http://schemas.microsoft.com/office/drawing/2014/main" id="{BC6046F8-FC12-478A-9E49-02784C3287CC}"/>
              </a:ext>
            </a:extLst>
          </p:cNvPr>
          <p:cNvSpPr>
            <a:spLocks noGrp="1"/>
          </p:cNvSpPr>
          <p:nvPr>
            <p:ph type="title"/>
          </p:nvPr>
        </p:nvSpPr>
        <p:spPr>
          <a:xfrm>
            <a:off x="342898" y="435094"/>
            <a:ext cx="8302337" cy="786457"/>
          </a:xfrm>
        </p:spPr>
        <p:txBody>
          <a:bodyPr lIns="91440" tIns="45720" rIns="91440" bIns="45720" anchor="t"/>
          <a:lstStyle/>
          <a:p>
            <a:r>
              <a:rPr lang="en-US"/>
              <a:t>2024-2025 AYRO</a:t>
            </a:r>
            <a:br>
              <a:rPr lang="en-US"/>
            </a:br>
            <a:r>
              <a:rPr lang="en-US"/>
              <a:t>Schedule</a:t>
            </a:r>
          </a:p>
        </p:txBody>
      </p:sp>
      <p:sp>
        <p:nvSpPr>
          <p:cNvPr id="4" name="Content Placeholder 3">
            <a:extLst>
              <a:ext uri="{FF2B5EF4-FFF2-40B4-BE49-F238E27FC236}">
                <a16:creationId xmlns:a16="http://schemas.microsoft.com/office/drawing/2014/main" id="{E5A6D954-38FE-4822-A8D0-2B49470BC6AC}"/>
              </a:ext>
            </a:extLst>
          </p:cNvPr>
          <p:cNvSpPr>
            <a:spLocks noGrp="1"/>
          </p:cNvSpPr>
          <p:nvPr>
            <p:ph idx="1"/>
          </p:nvPr>
        </p:nvSpPr>
        <p:spPr>
          <a:xfrm>
            <a:off x="314323" y="1762125"/>
            <a:ext cx="3638552" cy="1238250"/>
          </a:xfrm>
        </p:spPr>
        <p:txBody>
          <a:bodyPr lIns="91440" tIns="45720" rIns="91440" bIns="45720" anchor="t"/>
          <a:lstStyle/>
          <a:p>
            <a:r>
              <a:rPr lang="en-US" sz="2400"/>
              <a:t>The 2024-2025 AYRO Guide is still being created and will be available closer to the first 2024-2025 AYRO session</a:t>
            </a:r>
          </a:p>
          <a:p>
            <a:r>
              <a:rPr lang="en-US" sz="2400"/>
              <a:t>‘Save the Dates’ will go  out on the listserv tomorrow. Calendar invites will be sent shortly with the agenda attached to the FA Director</a:t>
            </a:r>
          </a:p>
          <a:p>
            <a:pPr marL="0" indent="0">
              <a:buNone/>
            </a:pPr>
            <a:endParaRPr lang="en-US"/>
          </a:p>
        </p:txBody>
      </p:sp>
      <p:pic>
        <p:nvPicPr>
          <p:cNvPr id="5" name="Picture 4" descr="A table with numbers and letters&#10;&#10;Description automatically generated">
            <a:extLst>
              <a:ext uri="{FF2B5EF4-FFF2-40B4-BE49-F238E27FC236}">
                <a16:creationId xmlns:a16="http://schemas.microsoft.com/office/drawing/2014/main" id="{E726B266-FF17-1D03-3F9D-99178FE8CB9A}"/>
              </a:ext>
            </a:extLst>
          </p:cNvPr>
          <p:cNvPicPr>
            <a:picLocks noChangeAspect="1"/>
          </p:cNvPicPr>
          <p:nvPr/>
        </p:nvPicPr>
        <p:blipFill>
          <a:blip r:embed="rId2"/>
          <a:stretch>
            <a:fillRect/>
          </a:stretch>
        </p:blipFill>
        <p:spPr>
          <a:xfrm>
            <a:off x="4497685" y="172948"/>
            <a:ext cx="4138428" cy="6443608"/>
          </a:xfrm>
          <a:prstGeom prst="rect">
            <a:avLst/>
          </a:prstGeom>
          <a:ln>
            <a:solidFill>
              <a:srgbClr val="4472C4"/>
            </a:solidFill>
          </a:ln>
        </p:spPr>
      </p:pic>
    </p:spTree>
    <p:extLst>
      <p:ext uri="{BB962C8B-B14F-4D97-AF65-F5344CB8AC3E}">
        <p14:creationId xmlns:p14="http://schemas.microsoft.com/office/powerpoint/2010/main" val="1822720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nrApx1cHcvIj49pDGleNUAo7s5sfDOqU_F_LCPmWTfPvFubB9YZaWZ8BORvqo_T9CMvNEJC8AS8iIDegk4M5X4wxHWCz66xeQ1tovOtukWHvKpdlyGRn2f2gp9uLjd3uN5iuHzS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31" y="1445203"/>
            <a:ext cx="8229600"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713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83458D-0D50-471F-BF10-478DD05DA17C}"/>
              </a:ext>
            </a:extLst>
          </p:cNvPr>
          <p:cNvSpPr>
            <a:spLocks noGrp="1"/>
          </p:cNvSpPr>
          <p:nvPr>
            <p:ph type="sldNum" sz="quarter" idx="12"/>
          </p:nvPr>
        </p:nvSpPr>
        <p:spPr/>
        <p:txBody>
          <a:bodyPr/>
          <a:lstStyle/>
          <a:p>
            <a:fld id="{DEE5BC03-7CE3-4FE3-BC0A-0ACCA8AC1F24}" type="slidenum">
              <a:rPr lang="en-US" smtClean="0"/>
              <a:pPr/>
              <a:t>20</a:t>
            </a:fld>
            <a:endParaRPr lang="en-US"/>
          </a:p>
        </p:txBody>
      </p:sp>
      <p:sp>
        <p:nvSpPr>
          <p:cNvPr id="3" name="Title 2">
            <a:extLst>
              <a:ext uri="{FF2B5EF4-FFF2-40B4-BE49-F238E27FC236}">
                <a16:creationId xmlns:a16="http://schemas.microsoft.com/office/drawing/2014/main" id="{0FD40606-B48D-4A0F-9F40-53B637D580AA}"/>
              </a:ext>
            </a:extLst>
          </p:cNvPr>
          <p:cNvSpPr>
            <a:spLocks noGrp="1"/>
          </p:cNvSpPr>
          <p:nvPr>
            <p:ph type="title"/>
          </p:nvPr>
        </p:nvSpPr>
        <p:spPr/>
        <p:txBody>
          <a:bodyPr lIns="91440" tIns="45720" rIns="91440" bIns="45720" anchor="t"/>
          <a:lstStyle/>
          <a:p>
            <a:r>
              <a:rPr lang="en-US" sz="3400"/>
              <a:t>AYRO college review Lists 2024-2025</a:t>
            </a:r>
          </a:p>
        </p:txBody>
      </p:sp>
      <p:sp>
        <p:nvSpPr>
          <p:cNvPr id="4" name="Content Placeholder 3">
            <a:extLst>
              <a:ext uri="{FF2B5EF4-FFF2-40B4-BE49-F238E27FC236}">
                <a16:creationId xmlns:a16="http://schemas.microsoft.com/office/drawing/2014/main" id="{618987D5-6860-4300-BE48-7EC227779599}"/>
              </a:ext>
            </a:extLst>
          </p:cNvPr>
          <p:cNvSpPr>
            <a:spLocks noGrp="1"/>
          </p:cNvSpPr>
          <p:nvPr>
            <p:ph idx="1"/>
          </p:nvPr>
        </p:nvSpPr>
        <p:spPr/>
        <p:txBody>
          <a:bodyPr lIns="91440" tIns="45720" rIns="91440" bIns="45720" anchor="t"/>
          <a:lstStyle/>
          <a:p>
            <a:r>
              <a:rPr lang="en-US"/>
              <a:t>The first two tabs are sized so that they are printer friendly for those who are wanting to print the lists. </a:t>
            </a:r>
            <a:r>
              <a:rPr lang="en-US">
                <a:sym typeface="Wingdings" panose="05000000000000000000" pitchFamily="2" charset="2"/>
              </a:rPr>
              <a:t></a:t>
            </a:r>
            <a:endParaRPr lang="en-US"/>
          </a:p>
          <a:p>
            <a:r>
              <a:rPr lang="en-US">
                <a:sym typeface="Wingdings" panose="05000000000000000000" pitchFamily="2" charset="2"/>
              </a:rPr>
              <a:t>Please go to the 2024-2025 AYRO page to download the list:</a:t>
            </a:r>
            <a:endParaRPr lang="en-US"/>
          </a:p>
          <a:p>
            <a:pPr marL="0" indent="0">
              <a:buNone/>
            </a:pPr>
            <a:r>
              <a:rPr lang="en-US">
                <a:ea typeface="+mn-lt"/>
                <a:cs typeface="+mn-lt"/>
                <a:hlinkClick r:id="rId2"/>
              </a:rPr>
              <a:t>https://ctclinkreferencecenter.ctclink.us/m/92436/l/1627344-2024-2025-aid-year-roll-over-prep</a:t>
            </a:r>
            <a:r>
              <a:rPr lang="en-US">
                <a:ea typeface="+mn-lt"/>
                <a:cs typeface="+mn-lt"/>
              </a:rPr>
              <a:t> </a:t>
            </a: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3584408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36242D-E32B-4498-A849-9A750403A1AB}"/>
              </a:ext>
            </a:extLst>
          </p:cNvPr>
          <p:cNvSpPr>
            <a:spLocks noGrp="1"/>
          </p:cNvSpPr>
          <p:nvPr>
            <p:ph type="sldNum" sz="quarter" idx="12"/>
          </p:nvPr>
        </p:nvSpPr>
        <p:spPr/>
        <p:txBody>
          <a:bodyPr/>
          <a:lstStyle/>
          <a:p>
            <a:fld id="{DEE5BC03-7CE3-4FE3-BC0A-0ACCA8AC1F24}" type="slidenum">
              <a:rPr lang="en-US" smtClean="0"/>
              <a:pPr/>
              <a:t>21</a:t>
            </a:fld>
            <a:endParaRPr lang="en-US"/>
          </a:p>
        </p:txBody>
      </p:sp>
      <p:sp>
        <p:nvSpPr>
          <p:cNvPr id="3" name="Title 2">
            <a:extLst>
              <a:ext uri="{FF2B5EF4-FFF2-40B4-BE49-F238E27FC236}">
                <a16:creationId xmlns:a16="http://schemas.microsoft.com/office/drawing/2014/main" id="{A8681B81-1615-49BE-B998-4E45973B8BD9}"/>
              </a:ext>
            </a:extLst>
          </p:cNvPr>
          <p:cNvSpPr>
            <a:spLocks noGrp="1"/>
          </p:cNvSpPr>
          <p:nvPr>
            <p:ph type="title"/>
          </p:nvPr>
        </p:nvSpPr>
        <p:spPr/>
        <p:txBody>
          <a:bodyPr/>
          <a:lstStyle/>
          <a:p>
            <a:r>
              <a:rPr lang="en-US"/>
              <a:t>The first tab is Review list 1</a:t>
            </a:r>
          </a:p>
        </p:txBody>
      </p:sp>
      <p:pic>
        <p:nvPicPr>
          <p:cNvPr id="6" name="Picture 5">
            <a:extLst>
              <a:ext uri="{FF2B5EF4-FFF2-40B4-BE49-F238E27FC236}">
                <a16:creationId xmlns:a16="http://schemas.microsoft.com/office/drawing/2014/main" id="{7DEB15DD-1EF9-493C-9EA3-76C8B57152EA}"/>
              </a:ext>
            </a:extLst>
          </p:cNvPr>
          <p:cNvPicPr>
            <a:picLocks noChangeAspect="1"/>
          </p:cNvPicPr>
          <p:nvPr/>
        </p:nvPicPr>
        <p:blipFill>
          <a:blip r:embed="rId2"/>
          <a:stretch>
            <a:fillRect/>
          </a:stretch>
        </p:blipFill>
        <p:spPr>
          <a:xfrm>
            <a:off x="771525" y="973578"/>
            <a:ext cx="6734176" cy="4910843"/>
          </a:xfrm>
          <a:prstGeom prst="rect">
            <a:avLst/>
          </a:prstGeom>
          <a:ln>
            <a:solidFill>
              <a:schemeClr val="tx2"/>
            </a:solidFill>
          </a:ln>
        </p:spPr>
      </p:pic>
      <p:sp>
        <p:nvSpPr>
          <p:cNvPr id="7" name="Rectangle 6">
            <a:extLst>
              <a:ext uri="{FF2B5EF4-FFF2-40B4-BE49-F238E27FC236}">
                <a16:creationId xmlns:a16="http://schemas.microsoft.com/office/drawing/2014/main" id="{9F00AC5E-3B0D-4CC2-8CBB-9E77680CACDB}"/>
              </a:ext>
            </a:extLst>
          </p:cNvPr>
          <p:cNvSpPr/>
          <p:nvPr/>
        </p:nvSpPr>
        <p:spPr>
          <a:xfrm>
            <a:off x="270165" y="5979332"/>
            <a:ext cx="8302337" cy="646331"/>
          </a:xfrm>
          <a:prstGeom prst="rect">
            <a:avLst/>
          </a:prstGeom>
        </p:spPr>
        <p:txBody>
          <a:bodyPr wrap="square">
            <a:spAutoFit/>
          </a:bodyPr>
          <a:lstStyle/>
          <a:p>
            <a:r>
              <a:rPr lang="en-US"/>
              <a:t>Every section on List 1 has a tab associated with it so you can put your query results in there so that you don’t have to come to AYRO with multiple spreadsheets. </a:t>
            </a:r>
            <a:r>
              <a:rPr lang="en-US">
                <a:sym typeface="Wingdings" panose="05000000000000000000" pitchFamily="2" charset="2"/>
              </a:rPr>
              <a:t></a:t>
            </a:r>
            <a:endParaRPr lang="en-US"/>
          </a:p>
        </p:txBody>
      </p:sp>
    </p:spTree>
    <p:extLst>
      <p:ext uri="{BB962C8B-B14F-4D97-AF65-F5344CB8AC3E}">
        <p14:creationId xmlns:p14="http://schemas.microsoft.com/office/powerpoint/2010/main" val="813774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36242D-E32B-4498-A849-9A750403A1AB}"/>
              </a:ext>
            </a:extLst>
          </p:cNvPr>
          <p:cNvSpPr>
            <a:spLocks noGrp="1"/>
          </p:cNvSpPr>
          <p:nvPr>
            <p:ph type="sldNum" sz="quarter" idx="12"/>
          </p:nvPr>
        </p:nvSpPr>
        <p:spPr/>
        <p:txBody>
          <a:bodyPr/>
          <a:lstStyle/>
          <a:p>
            <a:fld id="{DEE5BC03-7CE3-4FE3-BC0A-0ACCA8AC1F24}" type="slidenum">
              <a:rPr lang="en-US" smtClean="0"/>
              <a:pPr/>
              <a:t>22</a:t>
            </a:fld>
            <a:endParaRPr lang="en-US"/>
          </a:p>
        </p:txBody>
      </p:sp>
      <p:sp>
        <p:nvSpPr>
          <p:cNvPr id="3" name="Title 2">
            <a:extLst>
              <a:ext uri="{FF2B5EF4-FFF2-40B4-BE49-F238E27FC236}">
                <a16:creationId xmlns:a16="http://schemas.microsoft.com/office/drawing/2014/main" id="{A8681B81-1615-49BE-B998-4E45973B8BD9}"/>
              </a:ext>
            </a:extLst>
          </p:cNvPr>
          <p:cNvSpPr>
            <a:spLocks noGrp="1"/>
          </p:cNvSpPr>
          <p:nvPr>
            <p:ph type="title"/>
          </p:nvPr>
        </p:nvSpPr>
        <p:spPr/>
        <p:txBody>
          <a:bodyPr/>
          <a:lstStyle/>
          <a:p>
            <a:r>
              <a:rPr lang="en-US"/>
              <a:t>The second tab is Review list 2</a:t>
            </a:r>
          </a:p>
        </p:txBody>
      </p:sp>
      <p:sp>
        <p:nvSpPr>
          <p:cNvPr id="7" name="Rectangle 6">
            <a:extLst>
              <a:ext uri="{FF2B5EF4-FFF2-40B4-BE49-F238E27FC236}">
                <a16:creationId xmlns:a16="http://schemas.microsoft.com/office/drawing/2014/main" id="{9F00AC5E-3B0D-4CC2-8CBB-9E77680CACDB}"/>
              </a:ext>
            </a:extLst>
          </p:cNvPr>
          <p:cNvSpPr/>
          <p:nvPr/>
        </p:nvSpPr>
        <p:spPr>
          <a:xfrm>
            <a:off x="270165" y="5832485"/>
            <a:ext cx="8302337" cy="646331"/>
          </a:xfrm>
          <a:prstGeom prst="rect">
            <a:avLst/>
          </a:prstGeom>
        </p:spPr>
        <p:txBody>
          <a:bodyPr wrap="square">
            <a:spAutoFit/>
          </a:bodyPr>
          <a:lstStyle/>
          <a:p>
            <a:r>
              <a:rPr lang="en-US"/>
              <a:t>List 2 sections do not have tabs associated to them but feel free to create new tabs as you see fit. 😊</a:t>
            </a:r>
          </a:p>
        </p:txBody>
      </p:sp>
      <p:pic>
        <p:nvPicPr>
          <p:cNvPr id="4" name="Picture 3">
            <a:extLst>
              <a:ext uri="{FF2B5EF4-FFF2-40B4-BE49-F238E27FC236}">
                <a16:creationId xmlns:a16="http://schemas.microsoft.com/office/drawing/2014/main" id="{4EC429E3-FBBC-4C9B-B644-A5DF8CC057CE}"/>
              </a:ext>
            </a:extLst>
          </p:cNvPr>
          <p:cNvPicPr>
            <a:picLocks noChangeAspect="1"/>
          </p:cNvPicPr>
          <p:nvPr/>
        </p:nvPicPr>
        <p:blipFill>
          <a:blip r:embed="rId2"/>
          <a:stretch>
            <a:fillRect/>
          </a:stretch>
        </p:blipFill>
        <p:spPr>
          <a:xfrm>
            <a:off x="1133475" y="927336"/>
            <a:ext cx="6315458" cy="4743869"/>
          </a:xfrm>
          <a:prstGeom prst="rect">
            <a:avLst/>
          </a:prstGeom>
          <a:ln>
            <a:solidFill>
              <a:schemeClr val="tx2"/>
            </a:solidFill>
          </a:ln>
        </p:spPr>
      </p:pic>
    </p:spTree>
    <p:extLst>
      <p:ext uri="{BB962C8B-B14F-4D97-AF65-F5344CB8AC3E}">
        <p14:creationId xmlns:p14="http://schemas.microsoft.com/office/powerpoint/2010/main" val="1948200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5696F5-3C64-4EB4-990D-E3895B18880D}"/>
              </a:ext>
            </a:extLst>
          </p:cNvPr>
          <p:cNvSpPr>
            <a:spLocks noGrp="1"/>
          </p:cNvSpPr>
          <p:nvPr>
            <p:ph type="sldNum" sz="quarter" idx="12"/>
          </p:nvPr>
        </p:nvSpPr>
        <p:spPr/>
        <p:txBody>
          <a:bodyPr/>
          <a:lstStyle/>
          <a:p>
            <a:fld id="{DEE5BC03-7CE3-4FE3-BC0A-0ACCA8AC1F24}" type="slidenum">
              <a:rPr lang="en-US" smtClean="0"/>
              <a:pPr/>
              <a:t>23</a:t>
            </a:fld>
            <a:endParaRPr lang="en-US"/>
          </a:p>
        </p:txBody>
      </p:sp>
      <p:sp>
        <p:nvSpPr>
          <p:cNvPr id="3" name="Title 2">
            <a:extLst>
              <a:ext uri="{FF2B5EF4-FFF2-40B4-BE49-F238E27FC236}">
                <a16:creationId xmlns:a16="http://schemas.microsoft.com/office/drawing/2014/main" id="{8BDC542C-4BE9-416F-ABE1-009C2558DCDC}"/>
              </a:ext>
            </a:extLst>
          </p:cNvPr>
          <p:cNvSpPr>
            <a:spLocks noGrp="1"/>
          </p:cNvSpPr>
          <p:nvPr>
            <p:ph type="title"/>
          </p:nvPr>
        </p:nvSpPr>
        <p:spPr/>
        <p:txBody>
          <a:bodyPr/>
          <a:lstStyle/>
          <a:p>
            <a:r>
              <a:rPr lang="en-US"/>
              <a:t>Go ahead and start reviewing the two lists and let us know if you have any questions or need some clarification </a:t>
            </a:r>
            <a:r>
              <a:rPr lang="en-US">
                <a:sym typeface="Wingdings" panose="05000000000000000000" pitchFamily="2" charset="2"/>
              </a:rPr>
              <a:t></a:t>
            </a:r>
            <a:endParaRPr lang="en-US"/>
          </a:p>
        </p:txBody>
      </p:sp>
      <p:pic>
        <p:nvPicPr>
          <p:cNvPr id="10" name="Picture 9">
            <a:extLst>
              <a:ext uri="{FF2B5EF4-FFF2-40B4-BE49-F238E27FC236}">
                <a16:creationId xmlns:a16="http://schemas.microsoft.com/office/drawing/2014/main" id="{CB5A8C75-2332-48D7-848D-8412F8E12B5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00237" y="2412205"/>
            <a:ext cx="5343525" cy="4007644"/>
          </a:xfrm>
          <a:prstGeom prst="rect">
            <a:avLst/>
          </a:prstGeom>
        </p:spPr>
      </p:pic>
    </p:spTree>
    <p:extLst>
      <p:ext uri="{BB962C8B-B14F-4D97-AF65-F5344CB8AC3E}">
        <p14:creationId xmlns:p14="http://schemas.microsoft.com/office/powerpoint/2010/main" val="3891180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245136"/>
            <a:ext cx="8336975" cy="797070"/>
          </a:xfrm>
        </p:spPr>
        <p:txBody>
          <a:bodyPr/>
          <a:lstStyle/>
          <a:p>
            <a:r>
              <a:rPr lang="en-US"/>
              <a:t>Outcomes</a:t>
            </a:r>
          </a:p>
        </p:txBody>
      </p:sp>
      <p:sp>
        <p:nvSpPr>
          <p:cNvPr id="6" name="Content Placeholder 5"/>
          <p:cNvSpPr>
            <a:spLocks noGrp="1"/>
          </p:cNvSpPr>
          <p:nvPr>
            <p:ph idx="1"/>
          </p:nvPr>
        </p:nvSpPr>
        <p:spPr>
          <a:xfrm>
            <a:off x="536860" y="1815140"/>
            <a:ext cx="8336975" cy="4129995"/>
          </a:xfrm>
        </p:spPr>
        <p:txBody>
          <a:bodyPr lIns="91440" tIns="45720" rIns="91440" bIns="45720" anchor="t"/>
          <a:lstStyle/>
          <a:p>
            <a:pPr marL="0" indent="0">
              <a:buNone/>
            </a:pPr>
            <a:r>
              <a:rPr lang="en-US"/>
              <a:t>At work session completion, you should be able to:</a:t>
            </a:r>
          </a:p>
          <a:p>
            <a:r>
              <a:rPr lang="en-US" sz="2400"/>
              <a:t>Understand the option of loading 2024-2025 ISIRs early</a:t>
            </a:r>
          </a:p>
          <a:p>
            <a:r>
              <a:rPr lang="en-US" sz="2400"/>
              <a:t>Understand the timeline of upcoming events leading up to turning on ISIR </a:t>
            </a:r>
            <a:r>
              <a:rPr lang="en-US" sz="2400" err="1"/>
              <a:t>Jobsets</a:t>
            </a:r>
            <a:endParaRPr lang="en-US" sz="2400"/>
          </a:p>
          <a:p>
            <a:r>
              <a:rPr lang="en-US" sz="2400"/>
              <a:t>Understand the information that needs to be gathered before attending Aid Year Rollover Day 1:</a:t>
            </a:r>
          </a:p>
          <a:p>
            <a:pPr lvl="1"/>
            <a:r>
              <a:rPr lang="en-US" sz="2000"/>
              <a:t>With respect and fairness to ALL colleges, colleges not fully prepared the morning of their scheduled AYRO Day 1 will need to reschedule.</a:t>
            </a:r>
          </a:p>
          <a:p>
            <a:pPr lvl="1"/>
            <a:r>
              <a:rPr lang="en-US" sz="2000"/>
              <a:t>Rescheduled AYRO sessions will occur AFTER the last scheduled AYRO session (Mid-March).</a:t>
            </a:r>
          </a:p>
          <a:p>
            <a:r>
              <a:rPr lang="en-US" sz="2400"/>
              <a:t>Understand the difference of AYRO Part 1 &amp; AYRO Part 2</a:t>
            </a:r>
            <a:endParaRPr lang="en-US"/>
          </a:p>
        </p:txBody>
      </p:sp>
    </p:spTree>
    <p:custDataLst>
      <p:tags r:id="rId1"/>
    </p:custDataLst>
    <p:extLst>
      <p:ext uri="{BB962C8B-B14F-4D97-AF65-F5344CB8AC3E}">
        <p14:creationId xmlns:p14="http://schemas.microsoft.com/office/powerpoint/2010/main" val="255087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6130"/>
            <a:ext cx="7886700" cy="611619"/>
          </a:xfrm>
        </p:spPr>
        <p:txBody>
          <a:bodyPr/>
          <a:lstStyle/>
          <a:p>
            <a:r>
              <a:rPr lang="en-US"/>
              <a:t>Congratulations!  </a:t>
            </a:r>
          </a:p>
        </p:txBody>
      </p:sp>
      <p:sp>
        <p:nvSpPr>
          <p:cNvPr id="3" name="Text Placeholder 2"/>
          <p:cNvSpPr>
            <a:spLocks noGrp="1"/>
          </p:cNvSpPr>
          <p:nvPr>
            <p:ph type="body" sz="quarter" idx="10"/>
          </p:nvPr>
        </p:nvSpPr>
        <p:spPr>
          <a:xfrm>
            <a:off x="628650" y="2017337"/>
            <a:ext cx="7886700" cy="3676886"/>
          </a:xfrm>
        </p:spPr>
        <p:txBody>
          <a:bodyPr/>
          <a:lstStyle/>
          <a:p>
            <a:r>
              <a:rPr lang="en-US" i="1"/>
              <a:t>Prepare for Aid Year Rollover Work Session </a:t>
            </a:r>
            <a:r>
              <a:rPr lang="en-US"/>
              <a:t>complete! </a:t>
            </a:r>
          </a:p>
          <a:p>
            <a:r>
              <a:rPr lang="en-US"/>
              <a:t>Thank you for your participation today!</a:t>
            </a:r>
          </a:p>
          <a:p>
            <a:r>
              <a:rPr lang="en-US"/>
              <a:t>We look forward to working with you during your Aid Year Rollover Workshop!</a:t>
            </a:r>
          </a:p>
        </p:txBody>
      </p:sp>
    </p:spTree>
    <p:custDataLst>
      <p:tags r:id="rId1"/>
    </p:custDataLst>
    <p:extLst>
      <p:ext uri="{BB962C8B-B14F-4D97-AF65-F5344CB8AC3E}">
        <p14:creationId xmlns:p14="http://schemas.microsoft.com/office/powerpoint/2010/main" val="418828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6.googleusercontent.com/EPgnMZmcTg8ONBLoZ56WIkpC2CS7wRMA68H46SRs-0923XDFd-NcRbyxnkgSI0XKz0QJoSLdo1sBkHgthFp7l3mXzEeU2jjRZWuGwV4okDhdM85jVtvlnvOqQEvFFh7QsdvleV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75" y="1866818"/>
            <a:ext cx="8601075" cy="454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491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2561" y="1146931"/>
            <a:ext cx="8534403" cy="719850"/>
          </a:xfrm>
        </p:spPr>
        <p:txBody>
          <a:bodyPr/>
          <a:lstStyle/>
          <a:p>
            <a:r>
              <a:rPr lang="en-US"/>
              <a:t>Logistics and Agenda</a:t>
            </a:r>
          </a:p>
        </p:txBody>
      </p:sp>
      <p:graphicFrame>
        <p:nvGraphicFramePr>
          <p:cNvPr id="9" name="Content Placeholder 5"/>
          <p:cNvGraphicFramePr>
            <a:graphicFrameLocks noGrp="1"/>
          </p:cNvGraphicFramePr>
          <p:nvPr>
            <p:ph sz="half" idx="2"/>
            <p:extLst>
              <p:ext uri="{D42A27DB-BD31-4B8C-83A1-F6EECF244321}">
                <p14:modId xmlns:p14="http://schemas.microsoft.com/office/powerpoint/2010/main" val="1936626294"/>
              </p:ext>
            </p:extLst>
          </p:nvPr>
        </p:nvGraphicFramePr>
        <p:xfrm>
          <a:off x="422561" y="1744532"/>
          <a:ext cx="5549614" cy="2468880"/>
        </p:xfrm>
        <a:graphic>
          <a:graphicData uri="http://schemas.openxmlformats.org/drawingml/2006/table">
            <a:tbl>
              <a:tblPr firstRow="1" bandRow="1">
                <a:tableStyleId>{21E4AEA4-8DFA-4A89-87EB-49C32662AFE0}</a:tableStyleId>
              </a:tblPr>
              <a:tblGrid>
                <a:gridCol w="1748006">
                  <a:extLst>
                    <a:ext uri="{9D8B030D-6E8A-4147-A177-3AD203B41FA5}">
                      <a16:colId xmlns:a16="http://schemas.microsoft.com/office/drawing/2014/main" val="417772972"/>
                    </a:ext>
                  </a:extLst>
                </a:gridCol>
                <a:gridCol w="3801608">
                  <a:extLst>
                    <a:ext uri="{9D8B030D-6E8A-4147-A177-3AD203B41FA5}">
                      <a16:colId xmlns:a16="http://schemas.microsoft.com/office/drawing/2014/main" val="3415988646"/>
                    </a:ext>
                  </a:extLst>
                </a:gridCol>
              </a:tblGrid>
              <a:tr h="341314">
                <a:tc>
                  <a:txBody>
                    <a:bodyPr/>
                    <a:lstStyle/>
                    <a:p>
                      <a:r>
                        <a:rPr lang="en-US"/>
                        <a:t>Times</a:t>
                      </a:r>
                    </a:p>
                  </a:txBody>
                  <a:tcPr/>
                </a:tc>
                <a:tc>
                  <a:txBody>
                    <a:bodyPr/>
                    <a:lstStyle/>
                    <a:p>
                      <a:r>
                        <a:rPr lang="en-US"/>
                        <a:t>Activity</a:t>
                      </a:r>
                    </a:p>
                  </a:txBody>
                  <a:tcPr/>
                </a:tc>
                <a:extLst>
                  <a:ext uri="{0D108BD9-81ED-4DB2-BD59-A6C34878D82A}">
                    <a16:rowId xmlns:a16="http://schemas.microsoft.com/office/drawing/2014/main" val="853227883"/>
                  </a:ext>
                </a:extLst>
              </a:tr>
              <a:tr h="341314">
                <a:tc>
                  <a:txBody>
                    <a:bodyPr/>
                    <a:lstStyle/>
                    <a:p>
                      <a:pPr algn="l"/>
                      <a:r>
                        <a:rPr lang="en-US"/>
                        <a:t>13:00 – 13:10</a:t>
                      </a:r>
                    </a:p>
                  </a:txBody>
                  <a:tcPr/>
                </a:tc>
                <a:tc>
                  <a:txBody>
                    <a:bodyPr/>
                    <a:lstStyle/>
                    <a:p>
                      <a:r>
                        <a:rPr lang="en-US" baseline="0"/>
                        <a:t>Greet/Attendance/Objectives</a:t>
                      </a:r>
                      <a:endParaRPr lang="en-US"/>
                    </a:p>
                  </a:txBody>
                  <a:tcPr/>
                </a:tc>
                <a:extLst>
                  <a:ext uri="{0D108BD9-81ED-4DB2-BD59-A6C34878D82A}">
                    <a16:rowId xmlns:a16="http://schemas.microsoft.com/office/drawing/2014/main" val="1019039985"/>
                  </a:ext>
                </a:extLst>
              </a:tr>
              <a:tr h="341314">
                <a:tc>
                  <a:txBody>
                    <a:bodyPr/>
                    <a:lstStyle/>
                    <a:p>
                      <a:pPr algn="l"/>
                      <a:r>
                        <a:rPr lang="en-US"/>
                        <a:t>13:15</a:t>
                      </a:r>
                      <a:r>
                        <a:rPr lang="en-US" baseline="0"/>
                        <a:t> – 13:30</a:t>
                      </a:r>
                      <a:endParaRPr lang="en-US"/>
                    </a:p>
                  </a:txBody>
                  <a:tcPr/>
                </a:tc>
                <a:tc>
                  <a:txBody>
                    <a:bodyPr/>
                    <a:lstStyle/>
                    <a:p>
                      <a:r>
                        <a:rPr lang="en-US"/>
                        <a:t>Loading 2024-2025 ISIRs early</a:t>
                      </a:r>
                    </a:p>
                  </a:txBody>
                  <a:tcPr/>
                </a:tc>
                <a:extLst>
                  <a:ext uri="{0D108BD9-81ED-4DB2-BD59-A6C34878D82A}">
                    <a16:rowId xmlns:a16="http://schemas.microsoft.com/office/drawing/2014/main" val="3967220088"/>
                  </a:ext>
                </a:extLst>
              </a:tr>
              <a:tr h="341314">
                <a:tc>
                  <a:txBody>
                    <a:bodyPr/>
                    <a:lstStyle/>
                    <a:p>
                      <a:pPr algn="l"/>
                      <a:r>
                        <a:rPr lang="en-US"/>
                        <a:t>13:30</a:t>
                      </a:r>
                      <a:r>
                        <a:rPr lang="en-US" baseline="0"/>
                        <a:t> – 13:45</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Timeline of upcoming events leading up to turning on ISIR Jobsets</a:t>
                      </a:r>
                      <a:endParaRPr lang="en-US">
                        <a:effectLst/>
                      </a:endParaRPr>
                    </a:p>
                  </a:txBody>
                  <a:tcPr/>
                </a:tc>
                <a:extLst>
                  <a:ext uri="{0D108BD9-81ED-4DB2-BD59-A6C34878D82A}">
                    <a16:rowId xmlns:a16="http://schemas.microsoft.com/office/drawing/2014/main" val="2417426293"/>
                  </a:ext>
                </a:extLst>
              </a:tr>
              <a:tr h="341314">
                <a:tc>
                  <a:txBody>
                    <a:bodyPr/>
                    <a:lstStyle/>
                    <a:p>
                      <a:pPr algn="l"/>
                      <a:r>
                        <a:rPr lang="en-US"/>
                        <a:t>13:45 – 14:45</a:t>
                      </a:r>
                    </a:p>
                  </a:txBody>
                  <a:tcPr/>
                </a:tc>
                <a:tc>
                  <a:txBody>
                    <a:bodyPr/>
                    <a:lstStyle/>
                    <a:p>
                      <a:pPr rtl="0" eaLnBrk="1" fontAlgn="auto" latinLnBrk="0" hangingPunct="1"/>
                      <a:r>
                        <a:rPr lang="en-US" sz="1800" kern="1200">
                          <a:solidFill>
                            <a:schemeClr val="dk1"/>
                          </a:solidFill>
                          <a:effectLst/>
                          <a:latin typeface="+mn-lt"/>
                          <a:ea typeface="+mn-ea"/>
                          <a:cs typeface="+mn-cs"/>
                        </a:rPr>
                        <a:t>AYRO College List Review</a:t>
                      </a:r>
                      <a:endParaRPr lang="en-US">
                        <a:effectLst/>
                      </a:endParaRPr>
                    </a:p>
                  </a:txBody>
                  <a:tcPr/>
                </a:tc>
                <a:extLst>
                  <a:ext uri="{0D108BD9-81ED-4DB2-BD59-A6C34878D82A}">
                    <a16:rowId xmlns:a16="http://schemas.microsoft.com/office/drawing/2014/main" val="3712208917"/>
                  </a:ext>
                </a:extLst>
              </a:tr>
              <a:tr h="341314">
                <a:tc>
                  <a:txBody>
                    <a:bodyPr/>
                    <a:lstStyle/>
                    <a:p>
                      <a:pPr algn="l"/>
                      <a:r>
                        <a:rPr lang="en-US"/>
                        <a:t>14:45 – 15:00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Session</a:t>
                      </a:r>
                      <a:r>
                        <a:rPr lang="en-US" baseline="0"/>
                        <a:t> Wrap-Up</a:t>
                      </a:r>
                      <a:endParaRPr lang="en-US"/>
                    </a:p>
                  </a:txBody>
                  <a:tcPr/>
                </a:tc>
                <a:extLst>
                  <a:ext uri="{0D108BD9-81ED-4DB2-BD59-A6C34878D82A}">
                    <a16:rowId xmlns:a16="http://schemas.microsoft.com/office/drawing/2014/main" val="1784951549"/>
                  </a:ext>
                </a:extLst>
              </a:tr>
            </a:tbl>
          </a:graphicData>
        </a:graphic>
      </p:graphicFrame>
    </p:spTree>
    <p:extLst>
      <p:ext uri="{BB962C8B-B14F-4D97-AF65-F5344CB8AC3E}">
        <p14:creationId xmlns:p14="http://schemas.microsoft.com/office/powerpoint/2010/main" val="512763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0" y="1370909"/>
            <a:ext cx="7971806" cy="674586"/>
          </a:xfrm>
        </p:spPr>
        <p:txBody>
          <a:bodyPr/>
          <a:lstStyle/>
          <a:p>
            <a:pPr algn="ctr"/>
            <a:r>
              <a:rPr lang="en-US"/>
              <a:t>ground rules</a:t>
            </a:r>
          </a:p>
        </p:txBody>
      </p:sp>
      <p:sp>
        <p:nvSpPr>
          <p:cNvPr id="3" name="Content Placeholder 2"/>
          <p:cNvSpPr>
            <a:spLocks noGrp="1"/>
          </p:cNvSpPr>
          <p:nvPr>
            <p:ph idx="1"/>
          </p:nvPr>
        </p:nvSpPr>
        <p:spPr>
          <a:xfrm>
            <a:off x="625930" y="2097595"/>
            <a:ext cx="8247905" cy="4193463"/>
          </a:xfrm>
        </p:spPr>
        <p:txBody>
          <a:bodyPr/>
          <a:lstStyle/>
          <a:p>
            <a:pPr marL="463550" indent="-463550">
              <a:buFont typeface="Wingdings" panose="05000000000000000000" pitchFamily="2" charset="2"/>
              <a:buChar char="ü"/>
              <a:defRPr/>
            </a:pPr>
            <a:r>
              <a:rPr lang="en-US"/>
              <a:t>Be ready to participate</a:t>
            </a:r>
          </a:p>
          <a:p>
            <a:pPr marL="463550" indent="-463550">
              <a:buFont typeface="Wingdings" panose="05000000000000000000" pitchFamily="2" charset="2"/>
              <a:buChar char="ü"/>
              <a:defRPr/>
            </a:pPr>
            <a:r>
              <a:rPr lang="en-US"/>
              <a:t>Remove external distractions</a:t>
            </a:r>
          </a:p>
          <a:p>
            <a:pPr marL="463550" indent="-463550">
              <a:buFont typeface="Wingdings" panose="05000000000000000000" pitchFamily="2" charset="2"/>
              <a:buChar char="ü"/>
              <a:defRPr/>
            </a:pPr>
            <a:r>
              <a:rPr lang="en-US"/>
              <a:t>Mute your line when not speaking</a:t>
            </a:r>
          </a:p>
          <a:p>
            <a:pPr marL="920750" lvl="2" indent="-463550">
              <a:buFont typeface="Wingdings" panose="05000000000000000000" pitchFamily="2" charset="2"/>
              <a:buChar char="§"/>
              <a:defRPr/>
            </a:pPr>
            <a:r>
              <a:rPr lang="en-US" sz="2400" b="1" i="1">
                <a:solidFill>
                  <a:schemeClr val="accent5">
                    <a:lumMod val="50000"/>
                  </a:schemeClr>
                </a:solidFill>
              </a:rPr>
              <a:t>Do NOT place Webex line on hold.  Use Mute.</a:t>
            </a:r>
          </a:p>
          <a:p>
            <a:pPr marL="920750" lvl="2" indent="-463550">
              <a:buFont typeface="Wingdings" panose="05000000000000000000" pitchFamily="2" charset="2"/>
              <a:buChar char="§"/>
              <a:defRPr/>
            </a:pPr>
            <a:r>
              <a:rPr lang="en-US" sz="2400" b="1" i="1">
                <a:solidFill>
                  <a:schemeClr val="accent5">
                    <a:lumMod val="50000"/>
                  </a:schemeClr>
                </a:solidFill>
              </a:rPr>
              <a:t>Please leave your line on Mute unless you are speaking</a:t>
            </a:r>
          </a:p>
          <a:p>
            <a:pPr marL="920750" lvl="2" indent="-463550">
              <a:buFont typeface="Wingdings" panose="05000000000000000000" pitchFamily="2" charset="2"/>
              <a:buChar char="§"/>
              <a:defRPr/>
            </a:pPr>
            <a:r>
              <a:rPr lang="en-US" sz="2400" b="1" i="1">
                <a:solidFill>
                  <a:srgbClr val="C00000"/>
                </a:solidFill>
              </a:rPr>
              <a:t>Sessions are being recorded </a:t>
            </a:r>
          </a:p>
          <a:p>
            <a:pPr marL="463550" indent="-463550">
              <a:buFont typeface="Wingdings" panose="05000000000000000000" pitchFamily="2" charset="2"/>
              <a:buChar char="ü"/>
              <a:defRPr/>
            </a:pPr>
            <a:r>
              <a:rPr lang="en-US"/>
              <a:t>Allow your peers to complete their thoughts before beginning yours </a:t>
            </a:r>
          </a:p>
        </p:txBody>
      </p:sp>
    </p:spTree>
    <p:extLst>
      <p:ext uri="{BB962C8B-B14F-4D97-AF65-F5344CB8AC3E}">
        <p14:creationId xmlns:p14="http://schemas.microsoft.com/office/powerpoint/2010/main" val="328986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58" y="1171564"/>
            <a:ext cx="8336975" cy="797070"/>
          </a:xfrm>
        </p:spPr>
        <p:txBody>
          <a:bodyPr/>
          <a:lstStyle/>
          <a:p>
            <a:r>
              <a:rPr lang="en-US"/>
              <a:t>Objectives</a:t>
            </a:r>
          </a:p>
        </p:txBody>
      </p:sp>
      <p:sp>
        <p:nvSpPr>
          <p:cNvPr id="8" name="Content Placeholder 5"/>
          <p:cNvSpPr>
            <a:spLocks noGrp="1"/>
          </p:cNvSpPr>
          <p:nvPr>
            <p:ph idx="1"/>
          </p:nvPr>
        </p:nvSpPr>
        <p:spPr>
          <a:xfrm>
            <a:off x="536857" y="1741568"/>
            <a:ext cx="8336975" cy="3757046"/>
          </a:xfrm>
        </p:spPr>
        <p:txBody>
          <a:bodyPr lIns="91440" tIns="45720" rIns="91440" bIns="45720" anchor="t"/>
          <a:lstStyle/>
          <a:p>
            <a:pPr marL="0" indent="0">
              <a:buNone/>
            </a:pPr>
            <a:r>
              <a:rPr lang="en-US"/>
              <a:t>During this work session, we will be walking through the following:</a:t>
            </a:r>
            <a:endParaRPr lang="en-US" sz="2400"/>
          </a:p>
          <a:p>
            <a:endParaRPr lang="en-US" sz="2400"/>
          </a:p>
          <a:p>
            <a:r>
              <a:rPr lang="en-US" sz="2400"/>
              <a:t>How to load 2024-2025 ISIRs early</a:t>
            </a:r>
          </a:p>
          <a:p>
            <a:r>
              <a:rPr lang="en-US" sz="2400"/>
              <a:t>Aid Year Rollover College Review List</a:t>
            </a:r>
          </a:p>
          <a:p>
            <a:r>
              <a:rPr lang="en-US" sz="2400"/>
              <a:t>Timeline of upcoming events leading up to turning on ISIR </a:t>
            </a:r>
            <a:r>
              <a:rPr lang="en-US" sz="2400" err="1"/>
              <a:t>Jobsets</a:t>
            </a:r>
            <a:endParaRPr lang="en-US"/>
          </a:p>
          <a:p>
            <a:endParaRPr lang="en-US"/>
          </a:p>
          <a:p>
            <a:endParaRPr lang="en-US"/>
          </a:p>
        </p:txBody>
      </p:sp>
    </p:spTree>
    <p:custDataLst>
      <p:tags r:id="rId1"/>
    </p:custDataLst>
    <p:extLst>
      <p:ext uri="{BB962C8B-B14F-4D97-AF65-F5344CB8AC3E}">
        <p14:creationId xmlns:p14="http://schemas.microsoft.com/office/powerpoint/2010/main" val="18831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lIns="91440" tIns="45720" rIns="91440" bIns="45720" anchor="t"/>
          <a:lstStyle/>
          <a:p>
            <a:pPr marL="0" indent="0">
              <a:buNone/>
            </a:pPr>
            <a:endParaRPr lang="en-US"/>
          </a:p>
          <a:p>
            <a:pPr marL="0" indent="0">
              <a:buNone/>
            </a:pPr>
            <a:endParaRPr lang="en-US"/>
          </a:p>
          <a:p>
            <a:pPr marL="0" indent="0">
              <a:buNone/>
            </a:pPr>
            <a:endParaRPr lang="en-US"/>
          </a:p>
          <a:p>
            <a:pPr marL="0" indent="0">
              <a:buNone/>
            </a:pPr>
            <a:endParaRPr lang="en-US"/>
          </a:p>
          <a:p>
            <a:pPr marL="0" indent="0" algn="ctr">
              <a:buNone/>
            </a:pPr>
            <a:r>
              <a:rPr lang="en-US" sz="4000" b="1"/>
              <a:t>Loading 2024-2025 ISIRs early</a:t>
            </a:r>
          </a:p>
        </p:txBody>
      </p:sp>
    </p:spTree>
    <p:extLst>
      <p:ext uri="{BB962C8B-B14F-4D97-AF65-F5344CB8AC3E}">
        <p14:creationId xmlns:p14="http://schemas.microsoft.com/office/powerpoint/2010/main" val="1004176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288978"/>
            <a:ext cx="8482520" cy="725863"/>
          </a:xfrm>
        </p:spPr>
        <p:txBody>
          <a:bodyPr/>
          <a:lstStyle/>
          <a:p>
            <a:r>
              <a:rPr lang="en-US"/>
              <a:t>The situation</a:t>
            </a:r>
          </a:p>
        </p:txBody>
      </p:sp>
      <p:sp>
        <p:nvSpPr>
          <p:cNvPr id="3" name="Content Placeholder 3"/>
          <p:cNvSpPr>
            <a:spLocks noGrp="1"/>
          </p:cNvSpPr>
          <p:nvPr>
            <p:ph idx="1"/>
          </p:nvPr>
        </p:nvSpPr>
        <p:spPr>
          <a:xfrm>
            <a:off x="339358" y="1095375"/>
            <a:ext cx="8320032" cy="3114675"/>
          </a:xfrm>
        </p:spPr>
        <p:txBody>
          <a:bodyPr lIns="91440" tIns="45720" rIns="91440" bIns="45720" anchor="t"/>
          <a:lstStyle/>
          <a:p>
            <a:r>
              <a:rPr lang="en-US" sz="2400"/>
              <a:t>2024-2025 ISIRs submission </a:t>
            </a:r>
            <a:r>
              <a:rPr lang="en-US" sz="2400" i="1"/>
              <a:t>may </a:t>
            </a:r>
            <a:r>
              <a:rPr lang="en-US" sz="2400"/>
              <a:t>open in December but the 2024-2025 PRP does not go into the system until end of December</a:t>
            </a:r>
          </a:p>
          <a:p>
            <a:r>
              <a:rPr lang="en-US" sz="2400"/>
              <a:t>By the time 2024-2025 AYRO is completed and Odd-Year ISIR </a:t>
            </a:r>
            <a:r>
              <a:rPr lang="en-US" sz="2400" err="1"/>
              <a:t>Jobset</a:t>
            </a:r>
            <a:r>
              <a:rPr lang="en-US" sz="2400"/>
              <a:t> parameters are updated, colleges have hundreds of ISIR files to load</a:t>
            </a:r>
          </a:p>
          <a:p>
            <a:r>
              <a:rPr lang="en-US" sz="2400"/>
              <a:t>Due to the system being shared by 33 colleges and the ISIR </a:t>
            </a:r>
            <a:r>
              <a:rPr lang="en-US" sz="2400" err="1"/>
              <a:t>Jobset</a:t>
            </a:r>
            <a:r>
              <a:rPr lang="en-US" sz="2400"/>
              <a:t> slowing the system down significantly, colleges are asked to be mindful on how many ISIR files are loaded in one instance so that all ISIR </a:t>
            </a:r>
            <a:r>
              <a:rPr lang="en-US" sz="2400" err="1"/>
              <a:t>Jobsets</a:t>
            </a:r>
            <a:r>
              <a:rPr lang="en-US" sz="2400"/>
              <a:t> finish running between 5PM – 7AM Monday - Friday. Depending on the size of the college, this leads to weeks or months of loading backlogged ISIR files</a:t>
            </a:r>
          </a:p>
          <a:p>
            <a:r>
              <a:rPr lang="en-US" sz="2400"/>
              <a:t>Colleges have the option of requesting an Year-to-Date ISIR file</a:t>
            </a:r>
          </a:p>
        </p:txBody>
      </p:sp>
    </p:spTree>
    <p:extLst>
      <p:ext uri="{BB962C8B-B14F-4D97-AF65-F5344CB8AC3E}">
        <p14:creationId xmlns:p14="http://schemas.microsoft.com/office/powerpoint/2010/main" val="3828969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3E279-8587-441E-A693-12EA6BF84EC2}"/>
              </a:ext>
            </a:extLst>
          </p:cNvPr>
          <p:cNvSpPr>
            <a:spLocks noGrp="1"/>
          </p:cNvSpPr>
          <p:nvPr>
            <p:ph type="sldNum" sz="quarter" idx="12"/>
          </p:nvPr>
        </p:nvSpPr>
        <p:spPr/>
        <p:txBody>
          <a:bodyPr/>
          <a:lstStyle/>
          <a:p>
            <a:fld id="{DEE5BC03-7CE3-4FE3-BC0A-0ACCA8AC1F24}" type="slidenum">
              <a:rPr lang="en-US" smtClean="0"/>
              <a:pPr/>
              <a:t>9</a:t>
            </a:fld>
            <a:endParaRPr lang="en-US"/>
          </a:p>
        </p:txBody>
      </p:sp>
      <p:sp>
        <p:nvSpPr>
          <p:cNvPr id="3" name="Title 2">
            <a:extLst>
              <a:ext uri="{FF2B5EF4-FFF2-40B4-BE49-F238E27FC236}">
                <a16:creationId xmlns:a16="http://schemas.microsoft.com/office/drawing/2014/main" id="{114E5780-D431-4F78-8BE9-DE57C153471A}"/>
              </a:ext>
            </a:extLst>
          </p:cNvPr>
          <p:cNvSpPr>
            <a:spLocks noGrp="1"/>
          </p:cNvSpPr>
          <p:nvPr>
            <p:ph type="title"/>
          </p:nvPr>
        </p:nvSpPr>
        <p:spPr>
          <a:xfrm>
            <a:off x="411984" y="136525"/>
            <a:ext cx="8302337" cy="786457"/>
          </a:xfrm>
        </p:spPr>
        <p:txBody>
          <a:bodyPr/>
          <a:lstStyle/>
          <a:p>
            <a:r>
              <a:rPr lang="en-US"/>
              <a:t>What isir process does not require an aid year image?</a:t>
            </a:r>
          </a:p>
        </p:txBody>
      </p:sp>
      <p:graphicFrame>
        <p:nvGraphicFramePr>
          <p:cNvPr id="5" name="Content Placeholder 4">
            <a:extLst>
              <a:ext uri="{FF2B5EF4-FFF2-40B4-BE49-F238E27FC236}">
                <a16:creationId xmlns:a16="http://schemas.microsoft.com/office/drawing/2014/main" id="{1B06C05B-B973-4FAA-987F-E8206A0851BC}"/>
              </a:ext>
            </a:extLst>
          </p:cNvPr>
          <p:cNvGraphicFramePr>
            <a:graphicFrameLocks noGrp="1"/>
          </p:cNvGraphicFramePr>
          <p:nvPr>
            <p:ph idx="1"/>
            <p:extLst>
              <p:ext uri="{D42A27DB-BD31-4B8C-83A1-F6EECF244321}">
                <p14:modId xmlns:p14="http://schemas.microsoft.com/office/powerpoint/2010/main" val="2856801342"/>
              </p:ext>
            </p:extLst>
          </p:nvPr>
        </p:nvGraphicFramePr>
        <p:xfrm>
          <a:off x="467199" y="2176470"/>
          <a:ext cx="7848126" cy="4353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3">
            <a:extLst>
              <a:ext uri="{FF2B5EF4-FFF2-40B4-BE49-F238E27FC236}">
                <a16:creationId xmlns:a16="http://schemas.microsoft.com/office/drawing/2014/main" id="{E8574C74-E358-434C-BA24-121AB0492F7F}"/>
              </a:ext>
            </a:extLst>
          </p:cNvPr>
          <p:cNvSpPr txBox="1">
            <a:spLocks/>
          </p:cNvSpPr>
          <p:nvPr/>
        </p:nvSpPr>
        <p:spPr>
          <a:xfrm>
            <a:off x="341074" y="1196844"/>
            <a:ext cx="8461851" cy="151447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7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7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7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PS ISIR Processing has three steps with two of them requiring an aid year image to be added into the system (late December)</a:t>
            </a:r>
          </a:p>
          <a:p>
            <a:pPr marL="0" indent="0">
              <a:buFont typeface="Arial" panose="020B0604020202020204" pitchFamily="34" charset="0"/>
              <a:buNone/>
            </a:pPr>
            <a:endParaRPr lang="en-US" sz="2400"/>
          </a:p>
        </p:txBody>
      </p:sp>
      <p:sp>
        <p:nvSpPr>
          <p:cNvPr id="10" name="Multiplication Sign 9">
            <a:extLst>
              <a:ext uri="{FF2B5EF4-FFF2-40B4-BE49-F238E27FC236}">
                <a16:creationId xmlns:a16="http://schemas.microsoft.com/office/drawing/2014/main" id="{2084838D-EA74-4573-ABE3-BD46DAB9EB66}"/>
              </a:ext>
            </a:extLst>
          </p:cNvPr>
          <p:cNvSpPr/>
          <p:nvPr/>
        </p:nvSpPr>
        <p:spPr>
          <a:xfrm>
            <a:off x="6041407" y="2926603"/>
            <a:ext cx="1933575" cy="163303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tion Sign 10">
            <a:extLst>
              <a:ext uri="{FF2B5EF4-FFF2-40B4-BE49-F238E27FC236}">
                <a16:creationId xmlns:a16="http://schemas.microsoft.com/office/drawing/2014/main" id="{0BE51341-F10E-47E9-847F-27811FCE3CB7}"/>
              </a:ext>
            </a:extLst>
          </p:cNvPr>
          <p:cNvSpPr/>
          <p:nvPr/>
        </p:nvSpPr>
        <p:spPr>
          <a:xfrm>
            <a:off x="6502110" y="4681530"/>
            <a:ext cx="2069916" cy="163303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Thumbs up sign">
            <a:extLst>
              <a:ext uri="{FF2B5EF4-FFF2-40B4-BE49-F238E27FC236}">
                <a16:creationId xmlns:a16="http://schemas.microsoft.com/office/drawing/2014/main" id="{251701D1-8963-4FE0-9956-7DFCD51CFD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21248" y="1780281"/>
            <a:ext cx="1465118" cy="1465118"/>
          </a:xfrm>
          <a:prstGeom prst="rect">
            <a:avLst/>
          </a:prstGeom>
        </p:spPr>
      </p:pic>
    </p:spTree>
    <p:extLst>
      <p:ext uri="{BB962C8B-B14F-4D97-AF65-F5344CB8AC3E}">
        <p14:creationId xmlns:p14="http://schemas.microsoft.com/office/powerpoint/2010/main" val="34528083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5kNAVJby"/>
  <p:tag name="ARTICULATE_SLIDE_COUNT" val="2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40DD87E-4785-45E9-B131-EAD5809CCCB1}" vid="{7DCDFCDB-3C1F-4D58-92E6-3B863CA9B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8abb1d6-28fa-415c-95eb-36da9a6aac7f" xsi:nil="true"/>
    <lcf76f155ced4ddcb4097134ff3c332f xmlns="87e4b8a5-58cc-406c-bce5-a4757a0e295f">
      <Terms xmlns="http://schemas.microsoft.com/office/infopath/2007/PartnerControls"/>
    </lcf76f155ced4ddcb4097134ff3c332f>
    <Notes xmlns="87e4b8a5-58cc-406c-bce5-a4757a0e295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441F08EC50F39428B1D68F816E85FF6" ma:contentTypeVersion="17" ma:contentTypeDescription="Create a new document." ma:contentTypeScope="" ma:versionID="b083119528affa6ca29059cb3ac6c1ef">
  <xsd:schema xmlns:xsd="http://www.w3.org/2001/XMLSchema" xmlns:xs="http://www.w3.org/2001/XMLSchema" xmlns:p="http://schemas.microsoft.com/office/2006/metadata/properties" xmlns:ns2="87e4b8a5-58cc-406c-bce5-a4757a0e295f" xmlns:ns3="98abb1d6-28fa-415c-95eb-36da9a6aac7f" targetNamespace="http://schemas.microsoft.com/office/2006/metadata/properties" ma:root="true" ma:fieldsID="69edf8881d2ea0319df7bdab07c62779" ns2:_="" ns3:_="">
    <xsd:import namespace="87e4b8a5-58cc-406c-bce5-a4757a0e295f"/>
    <xsd:import namespace="98abb1d6-28fa-415c-95eb-36da9a6aac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e4b8a5-58cc-406c-bce5-a4757a0e29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072a751-c2a1-410f-8384-0186ab4766e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Notes" ma:index="24" nillable="true" ma:displayName="Notes" ma:description="Enter brief notes for context, if needed"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abb1d6-28fa-415c-95eb-36da9a6aac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d1f9ad8-3f3f-478e-8531-983663a6c9f2}" ma:internalName="TaxCatchAll" ma:showField="CatchAllData" ma:web="98abb1d6-28fa-415c-95eb-36da9a6aac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A79F04-4403-4038-BEAC-654037707E52}">
  <ds:schemaRefs>
    <ds:schemaRef ds:uri="87e4b8a5-58cc-406c-bce5-a4757a0e295f"/>
    <ds:schemaRef ds:uri="http://www.w3.org/XML/1998/namespace"/>
    <ds:schemaRef ds:uri="http://schemas.microsoft.com/office/infopath/2007/PartnerControls"/>
    <ds:schemaRef ds:uri="http://purl.org/dc/dcmitype/"/>
    <ds:schemaRef ds:uri="http://schemas.microsoft.com/office/2006/documentManagement/types"/>
    <ds:schemaRef ds:uri="http://purl.org/dc/elements/1.1/"/>
    <ds:schemaRef ds:uri="98abb1d6-28fa-415c-95eb-36da9a6aac7f"/>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416AD35-19EA-4E2A-855E-5E4D952E8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e4b8a5-58cc-406c-bce5-a4757a0e295f"/>
    <ds:schemaRef ds:uri="98abb1d6-28fa-415c-95eb-36da9a6aac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12B45D-06A9-48FB-A785-0421146DFE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SBCTC</Template>
  <TotalTime>39</TotalTime>
  <Words>1277</Words>
  <Application>Microsoft Office PowerPoint</Application>
  <PresentationFormat>On-screen Show (4:3)</PresentationFormat>
  <Paragraphs>152</Paragraphs>
  <Slides>25</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Calibri</vt:lpstr>
      <vt:lpstr>Franklin Gothic Book</vt:lpstr>
      <vt:lpstr>Franklin Gothic Medium</vt:lpstr>
      <vt:lpstr>Wingdings</vt:lpstr>
      <vt:lpstr>Office Theme</vt:lpstr>
      <vt:lpstr>Document</vt:lpstr>
      <vt:lpstr>Aid Year Rollover (AYRO) Prep</vt:lpstr>
      <vt:lpstr>PowerPoint Presentation</vt:lpstr>
      <vt:lpstr>PowerPoint Presentation</vt:lpstr>
      <vt:lpstr>Logistics and Agenda</vt:lpstr>
      <vt:lpstr>ground rules</vt:lpstr>
      <vt:lpstr>Objectives</vt:lpstr>
      <vt:lpstr>PowerPoint Presentation</vt:lpstr>
      <vt:lpstr>The situation</vt:lpstr>
      <vt:lpstr>What isir process does not require an aid year image?</vt:lpstr>
      <vt:lpstr>We will create the ISIR 2025 folders in production by December so that colleges can start loading 2024-2025 ISIR Files on the pS server!!</vt:lpstr>
      <vt:lpstr>What you Can DO when you get your 2024-2025 ISIR File Upload 2024-2025 isir files into the ISIR2025 folder in the order of when the files were received </vt:lpstr>
      <vt:lpstr>When you are ready to turn on your iSIR JOBSET SUBMIT A TICKET TO FA ERP TO GET A text file of all the files your college loaded in the ISIR2025 folder</vt:lpstr>
      <vt:lpstr>How will we make the text file?</vt:lpstr>
      <vt:lpstr>PowerPoint Presentation</vt:lpstr>
      <vt:lpstr>2024-2025 FA PRP 1 </vt:lpstr>
      <vt:lpstr>Tentative Timeline of upcoming events leading up to turning on ISIR jobsets</vt:lpstr>
      <vt:lpstr>AYRO PArt 1 &amp; ayro part 2</vt:lpstr>
      <vt:lpstr>PowerPoint Presentation</vt:lpstr>
      <vt:lpstr>2024-2025 AYRO Schedule</vt:lpstr>
      <vt:lpstr>AYRO college review Lists 2024-2025</vt:lpstr>
      <vt:lpstr>The first tab is Review list 1</vt:lpstr>
      <vt:lpstr>The second tab is Review list 2</vt:lpstr>
      <vt:lpstr>Go ahead and start reviewing the two lists and let us know if you have any questions or need some clarification </vt:lpstr>
      <vt:lpstr>Outcomes</vt:lpstr>
      <vt:lpstr>Congratulations!  </vt:lpstr>
    </vt:vector>
  </TitlesOfParts>
  <Company>GP Strategies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Requisitions Overview</dc:title>
  <dc:creator>Rathert, Janice</dc:creator>
  <cp:lastModifiedBy>Deborah Englehardt</cp:lastModifiedBy>
  <cp:revision>6</cp:revision>
  <dcterms:created xsi:type="dcterms:W3CDTF">2019-02-17T19:57:33Z</dcterms:created>
  <dcterms:modified xsi:type="dcterms:W3CDTF">2023-10-26T15:28:51Z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0x0101009441F08EC50F39428B1D68F816E85FF6</vt:lpwstr>
  </property>
  <property fmtid="{D5CDD505-2E9C-101B-9397-08002B2CF9AE}" pid="3" name="_dlc_DocIdItemGuid">
    <vt:lpwstr>7ff476bc-ac88-4604-9168-c48c069949f0</vt:lpwstr>
  </property>
  <property fmtid="{D5CDD505-2E9C-101B-9397-08002B2CF9AE}" pid="4" name="ArticulateGUID">
    <vt:lpwstr>6C61C780-FE3D-4F23-BE2C-E88392C5417A</vt:lpwstr>
  </property>
  <property fmtid="{D5CDD505-2E9C-101B-9397-08002B2CF9AE}" pid="5" name="ArticulatePath">
    <vt:lpwstr>Requisitions Overview</vt:lpwstr>
  </property>
  <property fmtid="{D5CDD505-2E9C-101B-9397-08002B2CF9AE}" pid="6" name="MediaServiceImageTags">
    <vt:lpwstr/>
  </property>
</Properties>
</file>