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6"/>
  </p:notesMasterIdLst>
  <p:sldIdLst>
    <p:sldId id="256" r:id="rId2"/>
    <p:sldId id="696" r:id="rId3"/>
    <p:sldId id="297" r:id="rId4"/>
    <p:sldId id="298" r:id="rId5"/>
    <p:sldId id="299" r:id="rId6"/>
    <p:sldId id="300" r:id="rId7"/>
    <p:sldId id="301" r:id="rId8"/>
    <p:sldId id="697" r:id="rId9"/>
    <p:sldId id="698" r:id="rId10"/>
    <p:sldId id="699" r:id="rId11"/>
    <p:sldId id="303" r:id="rId12"/>
    <p:sldId id="302" r:id="rId13"/>
    <p:sldId id="304" r:id="rId14"/>
    <p:sldId id="305" r:id="rId15"/>
    <p:sldId id="307" r:id="rId16"/>
    <p:sldId id="308" r:id="rId17"/>
    <p:sldId id="309" r:id="rId18"/>
    <p:sldId id="263" r:id="rId19"/>
    <p:sldId id="284" r:id="rId20"/>
    <p:sldId id="283" r:id="rId21"/>
    <p:sldId id="271" r:id="rId22"/>
    <p:sldId id="292" r:id="rId23"/>
    <p:sldId id="270" r:id="rId24"/>
    <p:sldId id="700" r:id="rId25"/>
    <p:sldId id="272" r:id="rId26"/>
    <p:sldId id="701" r:id="rId27"/>
    <p:sldId id="294" r:id="rId28"/>
    <p:sldId id="290" r:id="rId29"/>
    <p:sldId id="312" r:id="rId30"/>
    <p:sldId id="313" r:id="rId31"/>
    <p:sldId id="314" r:id="rId32"/>
    <p:sldId id="315" r:id="rId33"/>
    <p:sldId id="310" r:id="rId34"/>
    <p:sldId id="311"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Franklin Gothic Book" panose="020B0503020102020204" pitchFamily="34" charset="0"/>
      <p:regular r:id="rId41"/>
      <p:italic r:id="rId42"/>
    </p:embeddedFont>
    <p:embeddedFont>
      <p:font typeface="Franklin Gothic Medium" panose="020B0603020102020204" pitchFamily="34" charset="0"/>
      <p:regular r:id="rId43"/>
      <p:italic r:id="rId44"/>
    </p:embeddedFont>
    <p:embeddedFont>
      <p:font typeface="Source Sans Pro" panose="020B0503030403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Forsberg" initials="KF" lastIdx="0" clrIdx="0">
    <p:extLst>
      <p:ext uri="{19B8F6BF-5375-455C-9EA6-DF929625EA0E}">
        <p15:presenceInfo xmlns:p15="http://schemas.microsoft.com/office/powerpoint/2012/main" userId="S-1-5-21-2162954678-3364338229-3037977907-11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260"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c2f8b6284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4c2f8b6284_0_1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371912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145398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412361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67028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03473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82572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24199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20981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91687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55383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25: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8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1957264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3085281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da300d3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da300d3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g40da300d3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1991233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1897285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227796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279452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33</a:t>
            </a:fld>
            <a:endParaRPr lang="en-US"/>
          </a:p>
        </p:txBody>
      </p:sp>
    </p:spTree>
    <p:extLst>
      <p:ext uri="{BB962C8B-B14F-4D97-AF65-F5344CB8AC3E}">
        <p14:creationId xmlns:p14="http://schemas.microsoft.com/office/powerpoint/2010/main" val="47772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27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253039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209471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202414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45523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30123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3811375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2"/>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2"/>
          <p:cNvSpPr txBox="1">
            <a:spLocks noGrp="1"/>
          </p:cNvSpPr>
          <p:nvPr>
            <p:ph type="body" idx="2"/>
          </p:nvPr>
        </p:nvSpPr>
        <p:spPr>
          <a:xfrm>
            <a:off x="369888" y="5769402"/>
            <a:ext cx="4614862" cy="75882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7"/>
        <p:cNvGrpSpPr/>
        <p:nvPr/>
      </p:nvGrpSpPr>
      <p:grpSpPr>
        <a:xfrm>
          <a:off x="0" y="0"/>
          <a:ext cx="0" cy="0"/>
          <a:chOff x="0" y="0"/>
          <a:chExt cx="0" cy="0"/>
        </a:xfrm>
      </p:grpSpPr>
      <p:pic>
        <p:nvPicPr>
          <p:cNvPr id="108" name="Google Shape;108;p12"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09" name="Google Shape;109;p12"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10" name="Google Shape;110;p12"/>
          <p:cNvSpPr txBox="1">
            <a:spLocks noGrp="1"/>
          </p:cNvSpPr>
          <p:nvPr>
            <p:ph type="title"/>
          </p:nvPr>
        </p:nvSpPr>
        <p:spPr>
          <a:xfrm>
            <a:off x="623888" y="1709745"/>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2"/>
          <p:cNvSpPr txBox="1">
            <a:spLocks noGrp="1"/>
          </p:cNvSpPr>
          <p:nvPr>
            <p:ph type="body" idx="1"/>
          </p:nvPr>
        </p:nvSpPr>
        <p:spPr>
          <a:xfrm>
            <a:off x="623888" y="4589470"/>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E9D"/>
              </a:buClr>
              <a:buSzPts val="1500"/>
              <a:buFont typeface="Arial"/>
              <a:buNone/>
              <a:defRPr sz="1500" b="0" i="0" u="none" strike="noStrike" cap="none">
                <a:solidFill>
                  <a:srgbClr val="888E9D"/>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E9D"/>
              </a:buClr>
              <a:buSzPts val="1350"/>
              <a:buFont typeface="Arial"/>
              <a:buNone/>
              <a:defRPr sz="1350" b="0" i="0" u="none" strike="noStrike" cap="none">
                <a:solidFill>
                  <a:srgbClr val="888E9D"/>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9pPr>
          </a:lstStyle>
          <a:p>
            <a:endParaRPr/>
          </a:p>
        </p:txBody>
      </p:sp>
      <p:sp>
        <p:nvSpPr>
          <p:cNvPr id="112" name="Google Shape;112;p1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13" name="Google Shape;113;p12"/>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4" name="Google Shape;114;p12"/>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5" name="Google Shape;115;p1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12"/>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7"/>
        <p:cNvGrpSpPr/>
        <p:nvPr/>
      </p:nvGrpSpPr>
      <p:grpSpPr>
        <a:xfrm>
          <a:off x="0" y="0"/>
          <a:ext cx="0" cy="0"/>
          <a:chOff x="0" y="0"/>
          <a:chExt cx="0" cy="0"/>
        </a:xfrm>
      </p:grpSpPr>
      <p:sp>
        <p:nvSpPr>
          <p:cNvPr id="118" name="Google Shape;118;p1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19" name="Google Shape;119;p1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0" name="Google Shape;120;p1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1" name="Google Shape;121;p1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3"/>
          <p:cNvSpPr txBox="1">
            <a:spLocks noGrp="1"/>
          </p:cNvSpPr>
          <p:nvPr>
            <p:ph type="title"/>
          </p:nvPr>
        </p:nvSpPr>
        <p:spPr>
          <a:xfrm>
            <a:off x="519540" y="294198"/>
            <a:ext cx="8302337" cy="786457"/>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13"/>
          <p:cNvSpPr txBox="1">
            <a:spLocks noGrp="1"/>
          </p:cNvSpPr>
          <p:nvPr>
            <p:ph type="body" idx="1"/>
          </p:nvPr>
        </p:nvSpPr>
        <p:spPr>
          <a:xfrm>
            <a:off x="519540" y="1174172"/>
            <a:ext cx="8336975" cy="4966856"/>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9/12/2023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91900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38751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pic>
        <p:nvPicPr>
          <p:cNvPr id="25" name="Google Shape;25;p4"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26" name="Google Shape;26;p4"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27" name="Google Shape;27;p4"/>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4"/>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9" name="Google Shape;29;p4"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30" name="Google Shape;30;p4"/>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1" name="Google Shape;31;p4"/>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2" name="Google Shape;32;p4"/>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4"/>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pic>
        <p:nvPicPr>
          <p:cNvPr id="35" name="Google Shape;35;p5"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36" name="Google Shape;36;p5"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37" name="Google Shape;37;p5"/>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E9D"/>
              </a:buClr>
              <a:buSzPts val="2000"/>
              <a:buFont typeface="Arial"/>
              <a:buNone/>
              <a:defRPr sz="2000" b="0" i="0" u="none" strike="noStrike" cap="none">
                <a:solidFill>
                  <a:srgbClr val="888E9D"/>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E9D"/>
              </a:buClr>
              <a:buSzPts val="1800"/>
              <a:buFont typeface="Arial"/>
              <a:buNone/>
              <a:defRPr sz="1800" b="0" i="0" u="none" strike="noStrike" cap="none">
                <a:solidFill>
                  <a:srgbClr val="888E9D"/>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9pPr>
          </a:lstStyle>
          <a:p>
            <a:endParaRPr/>
          </a:p>
        </p:txBody>
      </p:sp>
      <p:sp>
        <p:nvSpPr>
          <p:cNvPr id="39" name="Google Shape;39;p5"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40" name="Google Shape;40;p5"/>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5"/>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Google Shape;42;p5"/>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5"/>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pic>
        <p:nvPicPr>
          <p:cNvPr id="45" name="Google Shape;45;p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46" name="Google Shape;46;p6"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47" name="Google Shape;47;p6"/>
          <p:cNvSpPr txBox="1">
            <a:spLocks noGrp="1"/>
          </p:cNvSpPr>
          <p:nvPr>
            <p:ph type="title"/>
          </p:nvPr>
        </p:nvSpPr>
        <p:spPr>
          <a:xfrm>
            <a:off x="422561" y="1462241"/>
            <a:ext cx="8534403" cy="71985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422561" y="2400300"/>
            <a:ext cx="4014357" cy="396932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6"/>
          <p:cNvSpPr txBox="1">
            <a:spLocks noGrp="1"/>
          </p:cNvSpPr>
          <p:nvPr>
            <p:ph type="body" idx="2"/>
          </p:nvPr>
        </p:nvSpPr>
        <p:spPr>
          <a:xfrm>
            <a:off x="4759271" y="2400304"/>
            <a:ext cx="4197693" cy="396932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51" name="Google Shape;51;p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2" name="Google Shape;52;p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6"/>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5"/>
        <p:cNvGrpSpPr/>
        <p:nvPr/>
      </p:nvGrpSpPr>
      <p:grpSpPr>
        <a:xfrm>
          <a:off x="0" y="0"/>
          <a:ext cx="0" cy="0"/>
          <a:chOff x="0" y="0"/>
          <a:chExt cx="0" cy="0"/>
        </a:xfrm>
      </p:grpSpPr>
      <p:pic>
        <p:nvPicPr>
          <p:cNvPr id="56" name="Google Shape;56;p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7" name="Google Shape;57;p7" descr="Header triangles pattern"/>
          <p:cNvPicPr preferRelativeResize="0"/>
          <p:nvPr/>
        </p:nvPicPr>
        <p:blipFill rotWithShape="1">
          <a:blip r:embed="rId3">
            <a:alphaModFix/>
          </a:blip>
          <a:srcRect t="42266"/>
          <a:stretch/>
        </p:blipFill>
        <p:spPr>
          <a:xfrm>
            <a:off x="5076294" y="4063"/>
            <a:ext cx="4067706" cy="1481791"/>
          </a:xfrm>
          <a:prstGeom prst="rect">
            <a:avLst/>
          </a:prstGeom>
          <a:noFill/>
          <a:ln>
            <a:noFill/>
          </a:ln>
        </p:spPr>
      </p:pic>
      <p:sp>
        <p:nvSpPr>
          <p:cNvPr id="58" name="Google Shape;58;p7"/>
          <p:cNvSpPr txBox="1">
            <a:spLocks noGrp="1"/>
          </p:cNvSpPr>
          <p:nvPr>
            <p:ph type="title"/>
          </p:nvPr>
        </p:nvSpPr>
        <p:spPr>
          <a:xfrm>
            <a:off x="507276" y="1485854"/>
            <a:ext cx="8335388" cy="736311"/>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7"/>
          <p:cNvSpPr txBox="1">
            <a:spLocks noGrp="1"/>
          </p:cNvSpPr>
          <p:nvPr>
            <p:ph type="body" idx="1"/>
          </p:nvPr>
        </p:nvSpPr>
        <p:spPr>
          <a:xfrm>
            <a:off x="507278" y="2385434"/>
            <a:ext cx="4002378" cy="524893"/>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60" name="Google Shape;60;p7"/>
          <p:cNvSpPr txBox="1">
            <a:spLocks noGrp="1"/>
          </p:cNvSpPr>
          <p:nvPr>
            <p:ph type="body" idx="2"/>
          </p:nvPr>
        </p:nvSpPr>
        <p:spPr>
          <a:xfrm>
            <a:off x="507278" y="3003840"/>
            <a:ext cx="4002378" cy="331383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1" name="Google Shape;61;p7"/>
          <p:cNvSpPr txBox="1">
            <a:spLocks noGrp="1"/>
          </p:cNvSpPr>
          <p:nvPr>
            <p:ph type="body" idx="3"/>
          </p:nvPr>
        </p:nvSpPr>
        <p:spPr>
          <a:xfrm>
            <a:off x="4790207" y="2385430"/>
            <a:ext cx="4052457" cy="52489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7"/>
          <p:cNvSpPr txBox="1">
            <a:spLocks noGrp="1"/>
          </p:cNvSpPr>
          <p:nvPr>
            <p:ph type="body" idx="4"/>
          </p:nvPr>
        </p:nvSpPr>
        <p:spPr>
          <a:xfrm>
            <a:off x="4790207" y="3003840"/>
            <a:ext cx="4052457" cy="331383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64" name="Google Shape;64;p7"/>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5" name="Google Shape;65;p7"/>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6" name="Google Shape;66;p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7"/>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8"/>
        <p:cNvGrpSpPr/>
        <p:nvPr/>
      </p:nvGrpSpPr>
      <p:grpSpPr>
        <a:xfrm>
          <a:off x="0" y="0"/>
          <a:ext cx="0" cy="0"/>
          <a:chOff x="0" y="0"/>
          <a:chExt cx="0" cy="0"/>
        </a:xfrm>
      </p:grpSpPr>
      <p:pic>
        <p:nvPicPr>
          <p:cNvPr id="69" name="Google Shape;69;p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0" name="Google Shape;70;p8"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71" name="Google Shape;71;p8"/>
          <p:cNvSpPr txBox="1">
            <a:spLocks noGrp="1"/>
          </p:cNvSpPr>
          <p:nvPr>
            <p:ph type="title"/>
          </p:nvPr>
        </p:nvSpPr>
        <p:spPr>
          <a:xfrm>
            <a:off x="540327" y="1457982"/>
            <a:ext cx="8302337" cy="786457"/>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73" name="Google Shape;73;p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4" name="Google Shape;74;p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5" name="Google Shape;75;p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8"/>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pic>
        <p:nvPicPr>
          <p:cNvPr id="78" name="Google Shape;78;p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9" name="Google Shape;79;p9"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80" name="Google Shape;80;p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81" name="Google Shape;81;p9"/>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9"/>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9"/>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5"/>
        <p:cNvGrpSpPr/>
        <p:nvPr/>
      </p:nvGrpSpPr>
      <p:grpSpPr>
        <a:xfrm>
          <a:off x="0" y="0"/>
          <a:ext cx="0" cy="0"/>
          <a:chOff x="0" y="0"/>
          <a:chExt cx="0" cy="0"/>
        </a:xfrm>
      </p:grpSpPr>
      <p:pic>
        <p:nvPicPr>
          <p:cNvPr id="86" name="Google Shape;86;p1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7" name="Google Shape;87;p10"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88" name="Google Shape;88;p10"/>
          <p:cNvSpPr txBox="1">
            <a:spLocks noGrp="1"/>
          </p:cNvSpPr>
          <p:nvPr>
            <p:ph type="title"/>
          </p:nvPr>
        </p:nvSpPr>
        <p:spPr>
          <a:xfrm>
            <a:off x="486494" y="1385541"/>
            <a:ext cx="3160715" cy="1409614"/>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0"/>
          <p:cNvSpPr txBox="1">
            <a:spLocks noGrp="1"/>
          </p:cNvSpPr>
          <p:nvPr>
            <p:ph type="body" idx="1"/>
          </p:nvPr>
        </p:nvSpPr>
        <p:spPr>
          <a:xfrm>
            <a:off x="486494" y="2888673"/>
            <a:ext cx="3160715" cy="349237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10"/>
          <p:cNvSpPr txBox="1">
            <a:spLocks noGrp="1"/>
          </p:cNvSpPr>
          <p:nvPr>
            <p:ph type="body" idx="2"/>
          </p:nvPr>
        </p:nvSpPr>
        <p:spPr>
          <a:xfrm>
            <a:off x="3863540" y="1569027"/>
            <a:ext cx="5041469" cy="4812024"/>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91" name="Google Shape;91;p1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92" name="Google Shape;92;p10"/>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10"/>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4" name="Google Shape;94;p1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10"/>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6"/>
        <p:cNvGrpSpPr/>
        <p:nvPr/>
      </p:nvGrpSpPr>
      <p:grpSpPr>
        <a:xfrm>
          <a:off x="0" y="0"/>
          <a:ext cx="0" cy="0"/>
          <a:chOff x="0" y="0"/>
          <a:chExt cx="0" cy="0"/>
        </a:xfrm>
      </p:grpSpPr>
      <p:pic>
        <p:nvPicPr>
          <p:cNvPr id="97" name="Google Shape;97;p1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98" name="Google Shape;98;p11"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99" name="Google Shape;99;p11"/>
          <p:cNvSpPr txBox="1">
            <a:spLocks noGrp="1"/>
          </p:cNvSpPr>
          <p:nvPr>
            <p:ph type="title"/>
          </p:nvPr>
        </p:nvSpPr>
        <p:spPr>
          <a:xfrm>
            <a:off x="403370" y="1385541"/>
            <a:ext cx="3358139" cy="1409614"/>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11"/>
          <p:cNvSpPr txBox="1">
            <a:spLocks noGrp="1"/>
          </p:cNvSpPr>
          <p:nvPr>
            <p:ph type="body" idx="1"/>
          </p:nvPr>
        </p:nvSpPr>
        <p:spPr>
          <a:xfrm>
            <a:off x="403370" y="2888673"/>
            <a:ext cx="3358139" cy="354283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101" name="Google Shape;101;p11"/>
          <p:cNvSpPr txBox="1">
            <a:spLocks noGrp="1"/>
          </p:cNvSpPr>
          <p:nvPr>
            <p:ph type="body" idx="2"/>
          </p:nvPr>
        </p:nvSpPr>
        <p:spPr>
          <a:xfrm>
            <a:off x="4024047" y="1569026"/>
            <a:ext cx="4839398" cy="4862477"/>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02" name="Google Shape;102;p1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03" name="Google Shape;103;p11"/>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4" name="Google Shape;104;p11"/>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5" name="Google Shape;105;p1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11"/>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ctclinkreferencecenter.ctclink.us/m/92436/l/824944-fa-fund-management-business-process-guide"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ctclinkreferencecenter.ctclink.us/m/92436/l/848386-wcg-interim-reporting-business-process-guide"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subTitle" idx="1"/>
          </p:nvPr>
        </p:nvSpPr>
        <p:spPr>
          <a:xfrm>
            <a:off x="244833" y="4607058"/>
            <a:ext cx="8639009" cy="851231"/>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1000"/>
              </a:spcBef>
              <a:spcAft>
                <a:spcPts val="0"/>
              </a:spcAft>
              <a:buClr>
                <a:srgbClr val="003764"/>
              </a:buClr>
              <a:buSzPts val="2800"/>
            </a:pPr>
            <a:endParaRPr lang="en-US" dirty="0">
              <a:latin typeface="Franklin Gothic Book" panose="020B0503020102020204" pitchFamily="34" charset="0"/>
            </a:endParaRPr>
          </a:p>
          <a:p>
            <a:pPr lvl="0" algn="l" rtl="0">
              <a:lnSpc>
                <a:spcPct val="90000"/>
              </a:lnSpc>
              <a:spcBef>
                <a:spcPts val="1000"/>
              </a:spcBef>
              <a:spcAft>
                <a:spcPts val="0"/>
              </a:spcAft>
              <a:buClr>
                <a:srgbClr val="003764"/>
              </a:buClr>
              <a:buSzPts val="2800"/>
            </a:pPr>
            <a:r>
              <a:rPr lang="en-US" sz="2000" dirty="0">
                <a:latin typeface="Franklin Gothic Book" panose="020B0503020102020204" pitchFamily="34" charset="0"/>
              </a:rPr>
              <a:t>Kelly Forsberg | ctcLink Functional Trainer (Financial Aid) </a:t>
            </a:r>
          </a:p>
          <a:p>
            <a:pPr lvl="0" algn="l" rtl="0">
              <a:lnSpc>
                <a:spcPct val="90000"/>
              </a:lnSpc>
              <a:spcBef>
                <a:spcPts val="1000"/>
              </a:spcBef>
              <a:spcAft>
                <a:spcPts val="0"/>
              </a:spcAft>
              <a:buClr>
                <a:srgbClr val="003764"/>
              </a:buClr>
              <a:buSzPts val="2800"/>
            </a:pPr>
            <a:r>
              <a:rPr lang="en-US" sz="2000" dirty="0">
                <a:latin typeface="Franklin Gothic Book" panose="020B0503020102020204" pitchFamily="34" charset="0"/>
              </a:rPr>
              <a:t>September 2023</a:t>
            </a:r>
          </a:p>
        </p:txBody>
      </p:sp>
      <p:sp>
        <p:nvSpPr>
          <p:cNvPr id="129" name="Google Shape;129;p14"/>
          <p:cNvSpPr txBox="1">
            <a:spLocks noGrp="1"/>
          </p:cNvSpPr>
          <p:nvPr>
            <p:ph type="title"/>
          </p:nvPr>
        </p:nvSpPr>
        <p:spPr>
          <a:xfrm>
            <a:off x="244833" y="4018805"/>
            <a:ext cx="8488005" cy="8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800"/>
              <a:buFont typeface="Source Sans Pro"/>
              <a:buNone/>
            </a:pPr>
            <a:r>
              <a:rPr lang="en-US" dirty="0">
                <a:latin typeface="Franklin Gothic Medium" panose="020B0603020102020204" pitchFamily="34" charset="0"/>
              </a:rPr>
              <a:t>STATE AID </a:t>
            </a:r>
            <a:br>
              <a:rPr lang="en-US" dirty="0">
                <a:latin typeface="Franklin Gothic Medium" panose="020B0603020102020204" pitchFamily="34" charset="0"/>
              </a:rPr>
            </a:br>
            <a:r>
              <a:rPr lang="en-US" dirty="0">
                <a:latin typeface="Franklin Gothic Medium" panose="020B0603020102020204" pitchFamily="34" charset="0"/>
              </a:rPr>
              <a:t>RECONCILIATION</a:t>
            </a:r>
            <a:endParaRPr cap="none" dirty="0">
              <a:latin typeface="Franklin Gothic Medium" panose="020B0603020102020204" pitchFamily="34" charset="0"/>
            </a:endParaRPr>
          </a:p>
        </p:txBody>
      </p:sp>
      <p:sp>
        <p:nvSpPr>
          <p:cNvPr id="130" name="Google Shape;130;p14"/>
          <p:cNvSpPr txBox="1">
            <a:spLocks noGrp="1"/>
          </p:cNvSpPr>
          <p:nvPr>
            <p:ph type="body" idx="2"/>
          </p:nvPr>
        </p:nvSpPr>
        <p:spPr>
          <a:xfrm>
            <a:off x="510738" y="6164443"/>
            <a:ext cx="8222100" cy="483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764"/>
              </a:buClr>
              <a:buSzPts val="1600"/>
              <a:buNone/>
            </a:pPr>
            <a:r>
              <a:rPr lang="en-US" sz="1600" b="1" dirty="0"/>
              <a:t>ctcLink PeopleSoft Training | Financial Aid</a:t>
            </a:r>
            <a:br>
              <a:rPr lang="en-US" sz="1600" dirty="0"/>
            </a:br>
            <a:r>
              <a:rPr lang="en-US" sz="1600" dirty="0"/>
              <a:t>Washington State Community and Technical Colleges </a:t>
            </a:r>
            <a:endParaRPr sz="1600" dirty="0"/>
          </a:p>
        </p:txBody>
      </p:sp>
      <p:pic>
        <p:nvPicPr>
          <p:cNvPr id="131" name="Google Shape;131;p14"/>
          <p:cNvPicPr preferRelativeResize="0"/>
          <p:nvPr/>
        </p:nvPicPr>
        <p:blipFill rotWithShape="1">
          <a:blip r:embed="rId3">
            <a:alphaModFix/>
          </a:blip>
          <a:srcRect/>
          <a:stretch/>
        </p:blipFill>
        <p:spPr>
          <a:xfrm>
            <a:off x="467854" y="2834449"/>
            <a:ext cx="1997972" cy="4312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the query results CTC_FA_SNG_ELIG_NOT_PKGD query results in HTML with the row headers displaying Institution, Aid Yr, ID, Last Name, First Name, SNG Eligible? SNG Locked? Annual SAP Status, Remaining SNG Qtrs, and a yellow highlight over the SNG Eligible? column highlighting the values of Y.  There is a red highlight over the Annual SAP Status column  highlighting the Not Meeting Satis Acad Progrs  ">
            <a:extLst>
              <a:ext uri="{FF2B5EF4-FFF2-40B4-BE49-F238E27FC236}">
                <a16:creationId xmlns:a16="http://schemas.microsoft.com/office/drawing/2014/main" id="{E1EAF10A-AC79-70A4-BD4F-7F00913E3A42}"/>
              </a:ext>
            </a:extLst>
          </p:cNvPr>
          <p:cNvPicPr>
            <a:picLocks noChangeAspect="1"/>
          </p:cNvPicPr>
          <p:nvPr/>
        </p:nvPicPr>
        <p:blipFill>
          <a:blip r:embed="rId3"/>
          <a:stretch>
            <a:fillRect/>
          </a:stretch>
        </p:blipFill>
        <p:spPr>
          <a:xfrm>
            <a:off x="218210" y="1598116"/>
            <a:ext cx="8771678" cy="2438831"/>
          </a:xfrm>
          <a:prstGeom prst="rect">
            <a:avLst/>
          </a:prstGeom>
          <a:ln>
            <a:solidFill>
              <a:schemeClr val="tx1"/>
            </a:solidFill>
          </a:ln>
        </p:spPr>
      </p:pic>
      <p:sp>
        <p:nvSpPr>
          <p:cNvPr id="3" name="Title 2"/>
          <p:cNvSpPr>
            <a:spLocks noGrp="1"/>
          </p:cNvSpPr>
          <p:nvPr>
            <p:ph type="title"/>
          </p:nvPr>
        </p:nvSpPr>
        <p:spPr>
          <a:xfrm>
            <a:off x="218210" y="268056"/>
            <a:ext cx="8603667" cy="705171"/>
          </a:xfrm>
        </p:spPr>
        <p:txBody>
          <a:bodyPr lIns="91440" tIns="45720" rIns="91440" bIns="45720" anchor="t"/>
          <a:lstStyle/>
          <a:p>
            <a:r>
              <a:rPr lang="en-US" dirty="0">
                <a:latin typeface="Franklin Gothic Medium" panose="020B0603020102020204" pitchFamily="34" charset="0"/>
              </a:rPr>
              <a:t>QUERIES TO RUN PRIOR TO RPTS CONT’D</a:t>
            </a:r>
          </a:p>
        </p:txBody>
      </p:sp>
      <p:sp>
        <p:nvSpPr>
          <p:cNvPr id="4" name="Content Placeholder 3"/>
          <p:cNvSpPr>
            <a:spLocks noGrp="1"/>
          </p:cNvSpPr>
          <p:nvPr>
            <p:ph idx="1"/>
          </p:nvPr>
        </p:nvSpPr>
        <p:spPr>
          <a:xfrm>
            <a:off x="252848" y="794378"/>
            <a:ext cx="8603667" cy="5269243"/>
          </a:xfrm>
        </p:spPr>
        <p:txBody>
          <a:bodyPr lIns="91440" tIns="45720" rIns="91440" bIns="45720" anchor="t"/>
          <a:lstStyle/>
          <a:p>
            <a:pPr marL="50800" indent="0">
              <a:buNone/>
            </a:pPr>
            <a:r>
              <a:rPr lang="en-US" dirty="0">
                <a:latin typeface="Franklin Gothic Book" panose="020B0503020102020204" pitchFamily="34" charset="0"/>
              </a:rPr>
              <a:t>CTC_FA_SNG_ELIG_NOTPKGD</a:t>
            </a:r>
          </a:p>
        </p:txBody>
      </p:sp>
      <p:sp>
        <p:nvSpPr>
          <p:cNvPr id="8" name="TextBox 2"/>
          <p:cNvSpPr txBox="1"/>
          <p:nvPr/>
        </p:nvSpPr>
        <p:spPr>
          <a:xfrm>
            <a:off x="5261613" y="1388428"/>
            <a:ext cx="3560264"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Reporting Tools &gt; Query &gt; Query Viewer </a:t>
            </a:r>
          </a:p>
        </p:txBody>
      </p:sp>
      <p:sp>
        <p:nvSpPr>
          <p:cNvPr id="6" name="TextBox 5"/>
          <p:cNvSpPr txBox="1"/>
          <p:nvPr/>
        </p:nvSpPr>
        <p:spPr>
          <a:xfrm>
            <a:off x="5261613" y="5496740"/>
            <a:ext cx="2987195" cy="954107"/>
          </a:xfrm>
          <a:prstGeom prst="rect">
            <a:avLst/>
          </a:prstGeom>
          <a:solidFill>
            <a:schemeClr val="bg1"/>
          </a:solidFill>
          <a:ln>
            <a:solidFill>
              <a:srgbClr val="003764"/>
            </a:solidFill>
          </a:ln>
        </p:spPr>
        <p:txBody>
          <a:bodyPr wrap="square" lIns="91440" tIns="45720" rIns="91440" bIns="45720" rtlCol="0" anchor="t">
            <a:spAutoFit/>
          </a:bodyPr>
          <a:lstStyle/>
          <a:p>
            <a:r>
              <a:rPr lang="en-US" dirty="0"/>
              <a:t>In the</a:t>
            </a:r>
            <a:r>
              <a:rPr lang="en-US" b="1" i="1" dirty="0"/>
              <a:t> SNG Eligible? </a:t>
            </a:r>
            <a:r>
              <a:rPr lang="en-US" dirty="0"/>
              <a:t>column, look for </a:t>
            </a:r>
            <a:r>
              <a:rPr lang="en-US" dirty="0" err="1"/>
              <a:t>Ys</a:t>
            </a:r>
            <a:r>
              <a:rPr lang="en-US" dirty="0"/>
              <a:t>.  </a:t>
            </a:r>
          </a:p>
          <a:p>
            <a:endParaRPr lang="en-US" b="1" dirty="0"/>
          </a:p>
          <a:p>
            <a:r>
              <a:rPr lang="en-US" b="1" dirty="0"/>
              <a:t>Y = Yes, needs an award</a:t>
            </a:r>
          </a:p>
        </p:txBody>
      </p:sp>
      <p:cxnSp>
        <p:nvCxnSpPr>
          <p:cNvPr id="7" name="Straight Arrow Connector 6"/>
          <p:cNvCxnSpPr>
            <a:cxnSpLocks/>
          </p:cNvCxnSpPr>
          <p:nvPr/>
        </p:nvCxnSpPr>
        <p:spPr>
          <a:xfrm flipH="1" flipV="1">
            <a:off x="4253501" y="3553057"/>
            <a:ext cx="1140432" cy="1916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07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153848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REPORTS TO RUN</a:t>
            </a:r>
          </a:p>
        </p:txBody>
      </p:sp>
    </p:spTree>
    <p:extLst>
      <p:ext uri="{BB962C8B-B14F-4D97-AF65-F5344CB8AC3E}">
        <p14:creationId xmlns:p14="http://schemas.microsoft.com/office/powerpoint/2010/main" val="411155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485" y="268964"/>
            <a:ext cx="8302337" cy="786457"/>
          </a:xfrm>
        </p:spPr>
        <p:txBody>
          <a:bodyPr lIns="91440" tIns="45720" rIns="91440" bIns="45720" anchor="t"/>
          <a:lstStyle/>
          <a:p>
            <a:r>
              <a:rPr lang="en-US" dirty="0">
                <a:latin typeface="Franklin Gothic Medium" panose="020B0603020102020204" pitchFamily="34" charset="0"/>
              </a:rPr>
              <a:t>STATE AID RECONCILIATION </a:t>
            </a:r>
          </a:p>
        </p:txBody>
      </p:sp>
      <p:sp>
        <p:nvSpPr>
          <p:cNvPr id="4" name="Content Placeholder 3"/>
          <p:cNvSpPr>
            <a:spLocks noGrp="1"/>
          </p:cNvSpPr>
          <p:nvPr>
            <p:ph idx="1"/>
          </p:nvPr>
        </p:nvSpPr>
        <p:spPr>
          <a:xfrm>
            <a:off x="519540" y="794283"/>
            <a:ext cx="8336975" cy="5151214"/>
          </a:xfrm>
        </p:spPr>
        <p:txBody>
          <a:bodyPr lIns="91440" tIns="45720" rIns="91440" bIns="45720" anchor="t"/>
          <a:lstStyle/>
          <a:p>
            <a:pPr marL="50800" indent="0">
              <a:buNone/>
            </a:pPr>
            <a:r>
              <a:rPr lang="en-US" sz="3000" dirty="0">
                <a:latin typeface="Franklin Gothic Book" panose="020B0503020102020204" pitchFamily="34" charset="0"/>
              </a:rPr>
              <a:t>FUND ROSTER Report / Query</a:t>
            </a:r>
            <a:endParaRPr lang="en-US" sz="3000" dirty="0">
              <a:solidFill>
                <a:srgbClr val="FF0000"/>
              </a:solidFill>
              <a:latin typeface="Franklin Gothic Book" panose="020B0503020102020204" pitchFamily="34" charset="0"/>
            </a:endParaRPr>
          </a:p>
          <a:p>
            <a:pPr lvl="1"/>
            <a:r>
              <a:rPr lang="en-US" dirty="0">
                <a:latin typeface="Franklin Gothic Book" panose="020B0503020102020204" pitchFamily="34" charset="0"/>
              </a:rPr>
              <a:t>CTC_FA920 (query) and FA920 (BI Report)</a:t>
            </a:r>
          </a:p>
          <a:p>
            <a:pPr lvl="1"/>
            <a:r>
              <a:rPr lang="en-US" dirty="0">
                <a:latin typeface="Franklin Gothic Book" panose="020B0503020102020204" pitchFamily="34" charset="0"/>
              </a:rPr>
              <a:t>Shows Offer/Accept/Authorized/Disbursed amounts</a:t>
            </a:r>
          </a:p>
          <a:p>
            <a:pPr lvl="1"/>
            <a:r>
              <a:rPr lang="en-US" dirty="0">
                <a:latin typeface="Franklin Gothic Book" panose="020B0503020102020204" pitchFamily="34" charset="0"/>
              </a:rPr>
              <a:t>High-level recon report</a:t>
            </a:r>
          </a:p>
          <a:p>
            <a:pPr lvl="1"/>
            <a:r>
              <a:rPr lang="en-US" dirty="0">
                <a:latin typeface="Franklin Gothic Book" panose="020B0503020102020204" pitchFamily="34" charset="0"/>
              </a:rPr>
              <a:t>Details in the </a:t>
            </a:r>
            <a:r>
              <a:rPr lang="en-US" dirty="0">
                <a:latin typeface="Franklin Gothic Book" panose="020B0503020102020204" pitchFamily="34" charset="0"/>
                <a:hlinkClick r:id="rId3"/>
              </a:rPr>
              <a:t>Fund Management Process Guide</a:t>
            </a:r>
            <a:endParaRPr lang="en-US" dirty="0">
              <a:latin typeface="Franklin Gothic Book" panose="020B0503020102020204" pitchFamily="34" charset="0"/>
            </a:endParaRPr>
          </a:p>
        </p:txBody>
      </p:sp>
    </p:spTree>
    <p:extLst>
      <p:ext uri="{BB962C8B-B14F-4D97-AF65-F5344CB8AC3E}">
        <p14:creationId xmlns:p14="http://schemas.microsoft.com/office/powerpoint/2010/main" val="270874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444" y="179301"/>
            <a:ext cx="8534392" cy="786457"/>
          </a:xfrm>
        </p:spPr>
        <p:txBody>
          <a:bodyPr lIns="91440" tIns="45720" rIns="91440" bIns="45720" anchor="t"/>
          <a:lstStyle/>
          <a:p>
            <a:r>
              <a:rPr lang="en-US" dirty="0">
                <a:latin typeface="Franklin Gothic Medium" panose="020B0603020102020204" pitchFamily="34" charset="0"/>
              </a:rPr>
              <a:t>STATE AID RECONCILIATION CONT’D</a:t>
            </a:r>
          </a:p>
        </p:txBody>
      </p:sp>
      <p:sp>
        <p:nvSpPr>
          <p:cNvPr id="4" name="Content Placeholder 3"/>
          <p:cNvSpPr>
            <a:spLocks noGrp="1"/>
          </p:cNvSpPr>
          <p:nvPr>
            <p:ph idx="1"/>
          </p:nvPr>
        </p:nvSpPr>
        <p:spPr>
          <a:xfrm>
            <a:off x="203806" y="648171"/>
            <a:ext cx="8569030" cy="5330888"/>
          </a:xfrm>
        </p:spPr>
        <p:txBody>
          <a:bodyPr lIns="91440" tIns="45720" rIns="91440" bIns="45720" anchor="t"/>
          <a:lstStyle/>
          <a:p>
            <a:pPr marL="50800" indent="0">
              <a:buNone/>
            </a:pPr>
            <a:r>
              <a:rPr lang="en-US" sz="3000" dirty="0">
                <a:latin typeface="Franklin Gothic Book" panose="020B0503020102020204" pitchFamily="34" charset="0"/>
              </a:rPr>
              <a:t>FUND ROSTER</a:t>
            </a:r>
            <a:r>
              <a:rPr lang="en-US" dirty="0">
                <a:latin typeface="Franklin Gothic Book" panose="020B0503020102020204" pitchFamily="34" charset="0"/>
              </a:rPr>
              <a:t> </a:t>
            </a:r>
          </a:p>
        </p:txBody>
      </p:sp>
      <p:pic>
        <p:nvPicPr>
          <p:cNvPr id="15" name="Picture 14" descr="A screenshot of a computer&#10;&#10;Description automatically generated">
            <a:extLst>
              <a:ext uri="{FF2B5EF4-FFF2-40B4-BE49-F238E27FC236}">
                <a16:creationId xmlns:a16="http://schemas.microsoft.com/office/drawing/2014/main" id="{B84CAFAF-0580-4D07-888A-B50137753CE7}"/>
              </a:ext>
            </a:extLst>
          </p:cNvPr>
          <p:cNvPicPr>
            <a:picLocks noChangeAspect="1"/>
          </p:cNvPicPr>
          <p:nvPr/>
        </p:nvPicPr>
        <p:blipFill>
          <a:blip r:embed="rId3"/>
          <a:stretch>
            <a:fillRect/>
          </a:stretch>
        </p:blipFill>
        <p:spPr>
          <a:xfrm>
            <a:off x="287484" y="1283344"/>
            <a:ext cx="8652709" cy="4250263"/>
          </a:xfrm>
          <a:prstGeom prst="rect">
            <a:avLst/>
          </a:prstGeom>
          <a:ln>
            <a:solidFill>
              <a:schemeClr val="tx1"/>
            </a:solidFill>
          </a:ln>
        </p:spPr>
      </p:pic>
      <p:sp>
        <p:nvSpPr>
          <p:cNvPr id="6" name="TextBox 5"/>
          <p:cNvSpPr txBox="1"/>
          <p:nvPr/>
        </p:nvSpPr>
        <p:spPr>
          <a:xfrm>
            <a:off x="2567273" y="5819592"/>
            <a:ext cx="6156523" cy="738664"/>
          </a:xfrm>
          <a:prstGeom prst="rect">
            <a:avLst/>
          </a:prstGeom>
          <a:solidFill>
            <a:schemeClr val="bg1"/>
          </a:solidFill>
          <a:ln>
            <a:solidFill>
              <a:srgbClr val="003764"/>
            </a:solidFill>
          </a:ln>
        </p:spPr>
        <p:txBody>
          <a:bodyPr wrap="square" lIns="91440" tIns="45720" rIns="91440" bIns="45720" rtlCol="0" anchor="t">
            <a:spAutoFit/>
          </a:bodyPr>
          <a:lstStyle/>
          <a:p>
            <a:r>
              <a:rPr lang="en-US" b="1" u="sng" dirty="0"/>
              <a:t>Note:</a:t>
            </a:r>
            <a:r>
              <a:rPr lang="en-US" b="1" dirty="0"/>
              <a:t>  </a:t>
            </a:r>
            <a:r>
              <a:rPr lang="en-US" dirty="0"/>
              <a:t>Create </a:t>
            </a:r>
            <a:r>
              <a:rPr lang="en-US" b="1" dirty="0"/>
              <a:t>Run Control ID </a:t>
            </a:r>
            <a:r>
              <a:rPr lang="en-US" dirty="0"/>
              <a:t>and update parameters in the </a:t>
            </a:r>
            <a:r>
              <a:rPr lang="en-US" b="1" dirty="0"/>
              <a:t>Fund Roster </a:t>
            </a:r>
            <a:r>
              <a:rPr lang="en-US" dirty="0"/>
              <a:t>page in the </a:t>
            </a:r>
            <a:r>
              <a:rPr lang="en-US" b="1" dirty="0"/>
              <a:t>Financial Aid &gt; Fund Management Menu</a:t>
            </a:r>
            <a:r>
              <a:rPr lang="en-US" dirty="0"/>
              <a:t> – </a:t>
            </a:r>
            <a:r>
              <a:rPr lang="en-US" i="1" dirty="0"/>
              <a:t>then</a:t>
            </a:r>
            <a:r>
              <a:rPr lang="en-US" dirty="0"/>
              <a:t> run in </a:t>
            </a:r>
            <a:r>
              <a:rPr lang="en-US" b="1" dirty="0"/>
              <a:t>Schedule Queries</a:t>
            </a:r>
          </a:p>
        </p:txBody>
      </p:sp>
      <p:cxnSp>
        <p:nvCxnSpPr>
          <p:cNvPr id="7" name="Straight Arrow Connector 6"/>
          <p:cNvCxnSpPr>
            <a:cxnSpLocks/>
            <a:stCxn id="6" idx="0"/>
          </p:cNvCxnSpPr>
          <p:nvPr/>
        </p:nvCxnSpPr>
        <p:spPr>
          <a:xfrm flipH="1" flipV="1">
            <a:off x="3133817" y="3346882"/>
            <a:ext cx="2511718" cy="24727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2"/>
          <p:cNvSpPr txBox="1"/>
          <p:nvPr/>
        </p:nvSpPr>
        <p:spPr>
          <a:xfrm>
            <a:off x="5296251" y="965758"/>
            <a:ext cx="3560264"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Fund Management &gt; Fund Roster </a:t>
            </a:r>
          </a:p>
        </p:txBody>
      </p:sp>
    </p:spTree>
    <p:extLst>
      <p:ext uri="{BB962C8B-B14F-4D97-AF65-F5344CB8AC3E}">
        <p14:creationId xmlns:p14="http://schemas.microsoft.com/office/powerpoint/2010/main" val="332255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607" y="160804"/>
            <a:ext cx="8302337" cy="786457"/>
          </a:xfrm>
        </p:spPr>
        <p:txBody>
          <a:bodyPr/>
          <a:lstStyle/>
          <a:p>
            <a:r>
              <a:rPr lang="en-US" dirty="0">
                <a:latin typeface="Franklin Gothic Medium" panose="020B0603020102020204" pitchFamily="34" charset="0"/>
              </a:rPr>
              <a:t>STATE AID RECONCILIATION CONT’D</a:t>
            </a:r>
          </a:p>
        </p:txBody>
      </p:sp>
      <p:sp>
        <p:nvSpPr>
          <p:cNvPr id="4" name="Content Placeholder 3"/>
          <p:cNvSpPr>
            <a:spLocks noGrp="1"/>
          </p:cNvSpPr>
          <p:nvPr>
            <p:ph idx="1"/>
          </p:nvPr>
        </p:nvSpPr>
        <p:spPr>
          <a:xfrm>
            <a:off x="231097" y="629326"/>
            <a:ext cx="8336975" cy="5287998"/>
          </a:xfrm>
        </p:spPr>
        <p:txBody>
          <a:bodyPr/>
          <a:lstStyle/>
          <a:p>
            <a:pPr marL="50800" indent="0">
              <a:buNone/>
            </a:pPr>
            <a:r>
              <a:rPr lang="en-US" sz="3000" dirty="0">
                <a:latin typeface="Franklin Gothic Book" panose="020B0503020102020204" pitchFamily="34" charset="0"/>
              </a:rPr>
              <a:t>FUND ROSTER – SCHEDULE QUERY </a:t>
            </a:r>
          </a:p>
          <a:p>
            <a:pPr lvl="1"/>
            <a:r>
              <a:rPr lang="en-US" dirty="0">
                <a:latin typeface="Franklin Gothic Book" panose="020B0503020102020204" pitchFamily="34" charset="0"/>
              </a:rPr>
              <a:t>CTC_FA920</a:t>
            </a:r>
          </a:p>
        </p:txBody>
      </p:sp>
      <p:pic>
        <p:nvPicPr>
          <p:cNvPr id="6" name="Picture 5" descr="A screenshot of a computer&#10;&#10;Description automatically generated">
            <a:extLst>
              <a:ext uri="{FF2B5EF4-FFF2-40B4-BE49-F238E27FC236}">
                <a16:creationId xmlns:a16="http://schemas.microsoft.com/office/drawing/2014/main" id="{88A9E2E8-574F-37E2-24E9-450705714EB2}"/>
              </a:ext>
            </a:extLst>
          </p:cNvPr>
          <p:cNvPicPr>
            <a:picLocks noChangeAspect="1"/>
          </p:cNvPicPr>
          <p:nvPr/>
        </p:nvPicPr>
        <p:blipFill>
          <a:blip r:embed="rId3"/>
          <a:stretch>
            <a:fillRect/>
          </a:stretch>
        </p:blipFill>
        <p:spPr>
          <a:xfrm>
            <a:off x="340266" y="1736957"/>
            <a:ext cx="8699409" cy="3918119"/>
          </a:xfrm>
          <a:prstGeom prst="rect">
            <a:avLst/>
          </a:prstGeom>
          <a:ln>
            <a:solidFill>
              <a:schemeClr val="tx1"/>
            </a:solidFill>
          </a:ln>
        </p:spPr>
      </p:pic>
    </p:spTree>
    <p:extLst>
      <p:ext uri="{BB962C8B-B14F-4D97-AF65-F5344CB8AC3E}">
        <p14:creationId xmlns:p14="http://schemas.microsoft.com/office/powerpoint/2010/main" val="221054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822" y="153806"/>
            <a:ext cx="8302337" cy="786457"/>
          </a:xfrm>
        </p:spPr>
        <p:txBody>
          <a:bodyPr/>
          <a:lstStyle/>
          <a:p>
            <a:r>
              <a:rPr lang="en-US" dirty="0">
                <a:latin typeface="Franklin Gothic Medium" panose="020B0603020102020204" pitchFamily="34" charset="0"/>
              </a:rPr>
              <a:t>STATE AID RECONCILIATION CONT’D</a:t>
            </a:r>
          </a:p>
        </p:txBody>
      </p:sp>
      <p:sp>
        <p:nvSpPr>
          <p:cNvPr id="4" name="Content Placeholder 3"/>
          <p:cNvSpPr>
            <a:spLocks noGrp="1"/>
          </p:cNvSpPr>
          <p:nvPr>
            <p:ph idx="1"/>
          </p:nvPr>
        </p:nvSpPr>
        <p:spPr>
          <a:xfrm>
            <a:off x="208822" y="629511"/>
            <a:ext cx="8336975" cy="5287998"/>
          </a:xfrm>
        </p:spPr>
        <p:txBody>
          <a:bodyPr/>
          <a:lstStyle/>
          <a:p>
            <a:pPr marL="50800" indent="0">
              <a:buNone/>
            </a:pPr>
            <a:r>
              <a:rPr lang="en-US" sz="3000" dirty="0">
                <a:latin typeface="Franklin Gothic Book" panose="020B0503020102020204" pitchFamily="34" charset="0"/>
              </a:rPr>
              <a:t>FUND ROSTER – SCHEDULE QUERY </a:t>
            </a:r>
          </a:p>
          <a:p>
            <a:pPr lvl="1"/>
            <a:r>
              <a:rPr lang="en-US" dirty="0">
                <a:latin typeface="Franklin Gothic Book" panose="020B0503020102020204" pitchFamily="34" charset="0"/>
              </a:rPr>
              <a:t>EXCEL RESULTS</a:t>
            </a:r>
          </a:p>
        </p:txBody>
      </p:sp>
      <p:pic>
        <p:nvPicPr>
          <p:cNvPr id="6" name="Picture 5" descr="A screenshot of a computer&#10;&#10;Description automatically generated">
            <a:extLst>
              <a:ext uri="{FF2B5EF4-FFF2-40B4-BE49-F238E27FC236}">
                <a16:creationId xmlns:a16="http://schemas.microsoft.com/office/drawing/2014/main" id="{4D385F2A-BB54-977E-EF8E-8EB68BEE01CA}"/>
              </a:ext>
            </a:extLst>
          </p:cNvPr>
          <p:cNvPicPr>
            <a:picLocks noChangeAspect="1"/>
          </p:cNvPicPr>
          <p:nvPr/>
        </p:nvPicPr>
        <p:blipFill>
          <a:blip r:embed="rId3"/>
          <a:stretch>
            <a:fillRect/>
          </a:stretch>
        </p:blipFill>
        <p:spPr>
          <a:xfrm>
            <a:off x="208822" y="1669002"/>
            <a:ext cx="8844730" cy="3293866"/>
          </a:xfrm>
          <a:prstGeom prst="rect">
            <a:avLst/>
          </a:prstGeom>
          <a:ln>
            <a:solidFill>
              <a:schemeClr val="tx1"/>
            </a:solidFill>
          </a:ln>
        </p:spPr>
      </p:pic>
      <p:sp>
        <p:nvSpPr>
          <p:cNvPr id="7" name="TextBox 6">
            <a:extLst>
              <a:ext uri="{FF2B5EF4-FFF2-40B4-BE49-F238E27FC236}">
                <a16:creationId xmlns:a16="http://schemas.microsoft.com/office/drawing/2014/main" id="{F91DF3CB-F549-044F-3E3C-57ECF7F6DFA1}"/>
              </a:ext>
            </a:extLst>
          </p:cNvPr>
          <p:cNvSpPr txBox="1"/>
          <p:nvPr/>
        </p:nvSpPr>
        <p:spPr>
          <a:xfrm>
            <a:off x="2567273" y="5819592"/>
            <a:ext cx="6156523" cy="523220"/>
          </a:xfrm>
          <a:prstGeom prst="rect">
            <a:avLst/>
          </a:prstGeom>
          <a:solidFill>
            <a:schemeClr val="bg1"/>
          </a:solidFill>
          <a:ln>
            <a:solidFill>
              <a:srgbClr val="003764"/>
            </a:solidFill>
          </a:ln>
        </p:spPr>
        <p:txBody>
          <a:bodyPr wrap="square" lIns="91440" tIns="45720" rIns="91440" bIns="45720" rtlCol="0" anchor="t">
            <a:spAutoFit/>
          </a:bodyPr>
          <a:lstStyle/>
          <a:p>
            <a:r>
              <a:rPr lang="en-US" b="1" u="sng" dirty="0"/>
              <a:t>Note:</a:t>
            </a:r>
            <a:r>
              <a:rPr lang="en-US" b="1" dirty="0"/>
              <a:t>  </a:t>
            </a:r>
            <a:r>
              <a:rPr lang="en-US" dirty="0"/>
              <a:t>Look for rows with aid that has not yet been Authorized/Disbursed on WCG, CBS, WCG-Bridge, PTS awards</a:t>
            </a:r>
            <a:endParaRPr lang="en-US" b="1" dirty="0"/>
          </a:p>
        </p:txBody>
      </p:sp>
      <p:cxnSp>
        <p:nvCxnSpPr>
          <p:cNvPr id="8" name="Straight Arrow Connector 7">
            <a:extLst>
              <a:ext uri="{FF2B5EF4-FFF2-40B4-BE49-F238E27FC236}">
                <a16:creationId xmlns:a16="http://schemas.microsoft.com/office/drawing/2014/main" id="{3FA358FB-AA5D-AD2E-E401-211CA8336EEC}"/>
              </a:ext>
            </a:extLst>
          </p:cNvPr>
          <p:cNvCxnSpPr>
            <a:cxnSpLocks/>
          </p:cNvCxnSpPr>
          <p:nvPr/>
        </p:nvCxnSpPr>
        <p:spPr>
          <a:xfrm flipV="1">
            <a:off x="5645535" y="3835153"/>
            <a:ext cx="1376702" cy="19844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49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540" y="238141"/>
            <a:ext cx="8302337" cy="786457"/>
          </a:xfrm>
        </p:spPr>
        <p:txBody>
          <a:bodyPr lIns="91440" tIns="45720" rIns="91440" bIns="45720" anchor="t"/>
          <a:lstStyle/>
          <a:p>
            <a:r>
              <a:rPr lang="en-US" dirty="0">
                <a:latin typeface="Franklin Gothic Medium" panose="020B0603020102020204" pitchFamily="34" charset="0"/>
              </a:rPr>
              <a:t>STATE AID RECONCILIATION CONT’D  </a:t>
            </a:r>
          </a:p>
        </p:txBody>
      </p:sp>
      <p:sp>
        <p:nvSpPr>
          <p:cNvPr id="4" name="Content Placeholder 3"/>
          <p:cNvSpPr>
            <a:spLocks noGrp="1"/>
          </p:cNvSpPr>
          <p:nvPr>
            <p:ph idx="1"/>
          </p:nvPr>
        </p:nvSpPr>
        <p:spPr>
          <a:xfrm>
            <a:off x="502220" y="713770"/>
            <a:ext cx="8336975" cy="5151214"/>
          </a:xfrm>
        </p:spPr>
        <p:txBody>
          <a:bodyPr lIns="91440" tIns="45720" rIns="91440" bIns="45720" anchor="t"/>
          <a:lstStyle/>
          <a:p>
            <a:pPr marL="50800" indent="0">
              <a:buNone/>
            </a:pPr>
            <a:r>
              <a:rPr lang="en-US" sz="3000" dirty="0">
                <a:latin typeface="Franklin Gothic Book" panose="020B0503020102020204" pitchFamily="34" charset="0"/>
              </a:rPr>
              <a:t>WCG INTERIM REPORT</a:t>
            </a:r>
            <a:endParaRPr lang="en-US" sz="3000" dirty="0">
              <a:solidFill>
                <a:srgbClr val="FF0000"/>
              </a:solidFill>
              <a:latin typeface="Franklin Gothic Book" panose="020B0503020102020204" pitchFamily="34" charset="0"/>
            </a:endParaRPr>
          </a:p>
          <a:p>
            <a:pPr lvl="1"/>
            <a:r>
              <a:rPr lang="en-US" dirty="0">
                <a:latin typeface="Franklin Gothic Book" panose="020B0503020102020204" pitchFamily="34" charset="0"/>
              </a:rPr>
              <a:t>Running the WCG Interim Report</a:t>
            </a:r>
          </a:p>
          <a:p>
            <a:pPr lvl="1"/>
            <a:r>
              <a:rPr lang="en-US" dirty="0">
                <a:latin typeface="Franklin Gothic Book" panose="020B0503020102020204" pitchFamily="34" charset="0"/>
              </a:rPr>
              <a:t>Working the Error Report</a:t>
            </a:r>
          </a:p>
          <a:p>
            <a:pPr lvl="1"/>
            <a:r>
              <a:rPr lang="en-US" dirty="0">
                <a:latin typeface="Franklin Gothic Book" panose="020B0503020102020204" pitchFamily="34" charset="0"/>
              </a:rPr>
              <a:t>Reviewing the Combined Report</a:t>
            </a:r>
          </a:p>
          <a:p>
            <a:pPr lvl="1"/>
            <a:r>
              <a:rPr lang="en-US" dirty="0">
                <a:latin typeface="Franklin Gothic Book" panose="020B0503020102020204" pitchFamily="34" charset="0"/>
              </a:rPr>
              <a:t>Details in the </a:t>
            </a:r>
            <a:r>
              <a:rPr lang="en-US" dirty="0">
                <a:latin typeface="Franklin Gothic Book" panose="020B0503020102020204" pitchFamily="34" charset="0"/>
                <a:hlinkClick r:id="rId3"/>
              </a:rPr>
              <a:t>WCG Interim Reporting Business Processing Guide </a:t>
            </a:r>
            <a:endParaRPr lang="en-US" dirty="0">
              <a:latin typeface="Franklin Gothic Book" panose="020B0503020102020204" pitchFamily="34" charset="0"/>
            </a:endParaRPr>
          </a:p>
        </p:txBody>
      </p:sp>
    </p:spTree>
    <p:extLst>
      <p:ext uri="{BB962C8B-B14F-4D97-AF65-F5344CB8AC3E}">
        <p14:creationId xmlns:p14="http://schemas.microsoft.com/office/powerpoint/2010/main" val="40473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5"/>
          <p:cNvSpPr txBox="1">
            <a:spLocks noGrp="1"/>
          </p:cNvSpPr>
          <p:nvPr>
            <p:ph type="title"/>
          </p:nvPr>
        </p:nvSpPr>
        <p:spPr>
          <a:xfrm>
            <a:off x="286741" y="348927"/>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400" dirty="0">
                <a:latin typeface="Franklin Gothic Medium" panose="020B0603020102020204" pitchFamily="34" charset="0"/>
              </a:rPr>
              <a:t>RUNNING THE WCG INTERIM REPORT</a:t>
            </a:r>
            <a:br>
              <a:rPr lang="en-US" sz="3400" dirty="0"/>
            </a:br>
            <a:endParaRPr sz="3200" dirty="0"/>
          </a:p>
        </p:txBody>
      </p:sp>
      <p:sp>
        <p:nvSpPr>
          <p:cNvPr id="5" name="Google Shape;139;p15"/>
          <p:cNvSpPr txBox="1">
            <a:spLocks noGrp="1"/>
          </p:cNvSpPr>
          <p:nvPr>
            <p:ph type="body" idx="1"/>
          </p:nvPr>
        </p:nvSpPr>
        <p:spPr>
          <a:xfrm>
            <a:off x="519540" y="1592826"/>
            <a:ext cx="8337000" cy="5029708"/>
          </a:xfrm>
          <a:prstGeom prst="rect">
            <a:avLst/>
          </a:prstGeom>
        </p:spPr>
        <p:txBody>
          <a:bodyPr spcFirstLastPara="1" wrap="square" lIns="91425" tIns="45700" rIns="91425" bIns="45700" anchor="t" anchorCtr="0">
            <a:noAutofit/>
          </a:bodyPr>
          <a:lstStyle/>
          <a:p>
            <a:pPr marL="50800" indent="0">
              <a:buNone/>
            </a:pPr>
            <a:endParaRPr lang="en-US" sz="2400" dirty="0"/>
          </a:p>
          <a:p>
            <a:endParaRPr lang="en-US" sz="2400" dirty="0"/>
          </a:p>
          <a:p>
            <a:pPr marL="50800" indent="0">
              <a:buNone/>
            </a:pPr>
            <a:endParaRPr lang="en-US" sz="2400" dirty="0"/>
          </a:p>
          <a:p>
            <a:pPr marL="50800" indent="0">
              <a:buNone/>
            </a:pPr>
            <a:endParaRPr lang="en-US" sz="2400" dirty="0"/>
          </a:p>
          <a:p>
            <a:pPr marL="50800" indent="0">
              <a:buNone/>
            </a:pPr>
            <a:endParaRPr lang="en-US" sz="2400" dirty="0"/>
          </a:p>
          <a:p>
            <a:pPr marL="50800" indent="0">
              <a:buNone/>
            </a:pPr>
            <a:endParaRPr lang="en-US" sz="2400" dirty="0"/>
          </a:p>
          <a:p>
            <a:endParaRPr lang="en-US" sz="2400" dirty="0"/>
          </a:p>
        </p:txBody>
      </p:sp>
      <p:pic>
        <p:nvPicPr>
          <p:cNvPr id="6" name="Picture 5">
            <a:extLst>
              <a:ext uri="{FF2B5EF4-FFF2-40B4-BE49-F238E27FC236}">
                <a16:creationId xmlns:a16="http://schemas.microsoft.com/office/drawing/2014/main" id="{CEE3BEDA-F38A-18DB-F863-B907BF399930}"/>
              </a:ext>
            </a:extLst>
          </p:cNvPr>
          <p:cNvPicPr>
            <a:picLocks noChangeAspect="1"/>
          </p:cNvPicPr>
          <p:nvPr/>
        </p:nvPicPr>
        <p:blipFill>
          <a:blip r:embed="rId3"/>
          <a:stretch>
            <a:fillRect/>
          </a:stretch>
        </p:blipFill>
        <p:spPr>
          <a:xfrm>
            <a:off x="253339" y="1390701"/>
            <a:ext cx="8578056" cy="3681005"/>
          </a:xfrm>
          <a:prstGeom prst="rect">
            <a:avLst/>
          </a:prstGeom>
          <a:ln>
            <a:solidFill>
              <a:schemeClr val="tx1"/>
            </a:solidFill>
          </a:ln>
        </p:spPr>
      </p:pic>
      <p:sp>
        <p:nvSpPr>
          <p:cNvPr id="4" name="TextBox 3"/>
          <p:cNvSpPr txBox="1"/>
          <p:nvPr/>
        </p:nvSpPr>
        <p:spPr>
          <a:xfrm>
            <a:off x="3244645" y="5224221"/>
            <a:ext cx="3215148" cy="1600438"/>
          </a:xfrm>
          <a:prstGeom prst="rect">
            <a:avLst/>
          </a:prstGeom>
          <a:noFill/>
          <a:ln>
            <a:solidFill>
              <a:schemeClr val="tx1"/>
            </a:solidFill>
          </a:ln>
        </p:spPr>
        <p:txBody>
          <a:bodyPr wrap="square" rtlCol="0">
            <a:spAutoFit/>
          </a:bodyPr>
          <a:lstStyle/>
          <a:p>
            <a:r>
              <a:rPr lang="en-US" dirty="0"/>
              <a:t>Ensure the file path includes the WCG – file path is case sensitive, use the 2024 Aid Year (headers). </a:t>
            </a:r>
          </a:p>
          <a:p>
            <a:endParaRPr lang="en-US" b="1" u="sng" dirty="0"/>
          </a:p>
          <a:p>
            <a:r>
              <a:rPr lang="en-US" b="1" u="sng" dirty="0"/>
              <a:t>Tip!  Copy the file path from the upload/download page to minimize keystroke errors</a:t>
            </a:r>
          </a:p>
        </p:txBody>
      </p:sp>
      <p:cxnSp>
        <p:nvCxnSpPr>
          <p:cNvPr id="7" name="Straight Arrow Connector 6"/>
          <p:cNvCxnSpPr/>
          <p:nvPr/>
        </p:nvCxnSpPr>
        <p:spPr>
          <a:xfrm flipH="1" flipV="1">
            <a:off x="3706762" y="3846751"/>
            <a:ext cx="373625" cy="13774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2"/>
          <p:cNvSpPr txBox="1"/>
          <p:nvPr/>
        </p:nvSpPr>
        <p:spPr>
          <a:xfrm>
            <a:off x="5330397" y="930395"/>
            <a:ext cx="3560264"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CTC Custom &gt; State FA Reporting</a:t>
            </a:r>
          </a:p>
        </p:txBody>
      </p:sp>
    </p:spTree>
    <p:extLst>
      <p:ext uri="{BB962C8B-B14F-4D97-AF65-F5344CB8AC3E}">
        <p14:creationId xmlns:p14="http://schemas.microsoft.com/office/powerpoint/2010/main" val="130090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5"/>
          <p:cNvSpPr txBox="1">
            <a:spLocks noGrp="1"/>
          </p:cNvSpPr>
          <p:nvPr>
            <p:ph type="title"/>
          </p:nvPr>
        </p:nvSpPr>
        <p:spPr>
          <a:xfrm>
            <a:off x="208821" y="133446"/>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400" dirty="0">
                <a:latin typeface="Franklin Gothic Medium" panose="020B0603020102020204" pitchFamily="34" charset="0"/>
              </a:rPr>
              <a:t>RUNNING THE WCG INTERIM RPT CONT’D</a:t>
            </a:r>
            <a:br>
              <a:rPr lang="en-US" sz="3400" dirty="0">
                <a:latin typeface="Franklin Gothic Medium" panose="020B0603020102020204" pitchFamily="34" charset="0"/>
              </a:rPr>
            </a:br>
            <a:r>
              <a:rPr lang="en-US" sz="3000" dirty="0">
                <a:latin typeface="Franklin Gothic Medium" panose="020B0603020102020204" pitchFamily="34" charset="0"/>
              </a:rPr>
              <a:t>DOWNLOADING THE ERROR REPORT</a:t>
            </a:r>
            <a:endParaRPr sz="3000" dirty="0">
              <a:latin typeface="Franklin Gothic Medium" panose="020B06030201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1AB18578-4185-8EE8-579B-9BF353E87195}"/>
              </a:ext>
            </a:extLst>
          </p:cNvPr>
          <p:cNvPicPr>
            <a:picLocks noChangeAspect="1"/>
          </p:cNvPicPr>
          <p:nvPr/>
        </p:nvPicPr>
        <p:blipFill>
          <a:blip r:embed="rId3"/>
          <a:stretch>
            <a:fillRect/>
          </a:stretch>
        </p:blipFill>
        <p:spPr>
          <a:xfrm>
            <a:off x="378999" y="1309719"/>
            <a:ext cx="4692891" cy="5105662"/>
          </a:xfrm>
          <a:prstGeom prst="rect">
            <a:avLst/>
          </a:prstGeom>
          <a:ln>
            <a:solidFill>
              <a:schemeClr val="tx1"/>
            </a:solidFill>
          </a:ln>
        </p:spPr>
      </p:pic>
      <p:sp>
        <p:nvSpPr>
          <p:cNvPr id="4" name="TextBox 3"/>
          <p:cNvSpPr txBox="1"/>
          <p:nvPr/>
        </p:nvSpPr>
        <p:spPr>
          <a:xfrm>
            <a:off x="5663381" y="2818452"/>
            <a:ext cx="2507226" cy="1600438"/>
          </a:xfrm>
          <a:prstGeom prst="rect">
            <a:avLst/>
          </a:prstGeom>
          <a:noFill/>
          <a:ln>
            <a:solidFill>
              <a:schemeClr val="tx1"/>
            </a:solidFill>
          </a:ln>
        </p:spPr>
        <p:txBody>
          <a:bodyPr wrap="square" rtlCol="0">
            <a:spAutoFit/>
          </a:bodyPr>
          <a:lstStyle/>
          <a:p>
            <a:r>
              <a:rPr lang="en-US" dirty="0"/>
              <a:t>In the View Log/Trace pagelet, open your Work Error Report . . . </a:t>
            </a:r>
          </a:p>
          <a:p>
            <a:endParaRPr lang="en-US" dirty="0"/>
          </a:p>
          <a:p>
            <a:r>
              <a:rPr lang="en-US" b="1" i="1" u="sng" dirty="0"/>
              <a:t>Tip!  </a:t>
            </a:r>
            <a:r>
              <a:rPr lang="en-US" i="1" u="sng" dirty="0"/>
              <a:t>The error list should be smaller if you work your SNG_COMPARE query first.</a:t>
            </a:r>
          </a:p>
        </p:txBody>
      </p:sp>
      <p:cxnSp>
        <p:nvCxnSpPr>
          <p:cNvPr id="8" name="Straight Arrow Connector 7"/>
          <p:cNvCxnSpPr>
            <a:cxnSpLocks/>
          </p:cNvCxnSpPr>
          <p:nvPr/>
        </p:nvCxnSpPr>
        <p:spPr>
          <a:xfrm flipH="1">
            <a:off x="2095130" y="3490452"/>
            <a:ext cx="3568251" cy="735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46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5"/>
          <p:cNvPicPr preferRelativeResize="0"/>
          <p:nvPr/>
        </p:nvPicPr>
        <p:blipFill rotWithShape="1">
          <a:blip r:embed="rId3">
            <a:alphaModFix/>
          </a:blip>
          <a:srcRect/>
          <a:stretch/>
        </p:blipFill>
        <p:spPr>
          <a:xfrm>
            <a:off x="170442" y="1319633"/>
            <a:ext cx="8507012" cy="5458587"/>
          </a:xfrm>
          <a:prstGeom prst="rect">
            <a:avLst/>
          </a:prstGeom>
          <a:noFill/>
          <a:ln>
            <a:noFill/>
          </a:ln>
        </p:spPr>
      </p:pic>
      <p:sp>
        <p:nvSpPr>
          <p:cNvPr id="3" name="Rectangle 2"/>
          <p:cNvSpPr/>
          <p:nvPr/>
        </p:nvSpPr>
        <p:spPr>
          <a:xfrm>
            <a:off x="7230358" y="6529852"/>
            <a:ext cx="226243" cy="32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5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5"/>
          <p:cNvSpPr txBox="1">
            <a:spLocks noGrp="1"/>
          </p:cNvSpPr>
          <p:nvPr>
            <p:ph type="title"/>
          </p:nvPr>
        </p:nvSpPr>
        <p:spPr>
          <a:xfrm>
            <a:off x="271529" y="141624"/>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400" dirty="0">
                <a:latin typeface="Franklin Gothic Medium" panose="020B0603020102020204" pitchFamily="34" charset="0"/>
              </a:rPr>
              <a:t>RUNNING THE WCG INTERIM RPT CONT’D</a:t>
            </a:r>
            <a:br>
              <a:rPr lang="en-US" sz="3400" dirty="0">
                <a:latin typeface="Franklin Gothic Medium" panose="020B0603020102020204" pitchFamily="34" charset="0"/>
              </a:rPr>
            </a:br>
            <a:r>
              <a:rPr lang="en-US" sz="3000" dirty="0">
                <a:latin typeface="Franklin Gothic Medium" panose="020B0603020102020204" pitchFamily="34" charset="0"/>
              </a:rPr>
              <a:t>DOWNLOADING THE INTERIM REPORT</a:t>
            </a:r>
            <a:br>
              <a:rPr lang="en-US" sz="3400" dirty="0"/>
            </a:br>
            <a:endParaRPr sz="3400" dirty="0"/>
          </a:p>
        </p:txBody>
      </p:sp>
      <p:pic>
        <p:nvPicPr>
          <p:cNvPr id="3" name="Picture 2" descr="A screenshot of a computer&#10;&#10;Description automatically generated">
            <a:extLst>
              <a:ext uri="{FF2B5EF4-FFF2-40B4-BE49-F238E27FC236}">
                <a16:creationId xmlns:a16="http://schemas.microsoft.com/office/drawing/2014/main" id="{DF680EF3-743D-B39E-8543-5C1F54C8D746}"/>
              </a:ext>
            </a:extLst>
          </p:cNvPr>
          <p:cNvPicPr>
            <a:picLocks noChangeAspect="1"/>
          </p:cNvPicPr>
          <p:nvPr/>
        </p:nvPicPr>
        <p:blipFill>
          <a:blip r:embed="rId3"/>
          <a:stretch>
            <a:fillRect/>
          </a:stretch>
        </p:blipFill>
        <p:spPr>
          <a:xfrm>
            <a:off x="287460" y="1213520"/>
            <a:ext cx="4692891" cy="5105662"/>
          </a:xfrm>
          <a:prstGeom prst="rect">
            <a:avLst/>
          </a:prstGeom>
          <a:ln>
            <a:solidFill>
              <a:schemeClr val="tx1"/>
            </a:solidFill>
          </a:ln>
        </p:spPr>
      </p:pic>
      <p:sp>
        <p:nvSpPr>
          <p:cNvPr id="5" name="Google Shape;139;p15"/>
          <p:cNvSpPr txBox="1">
            <a:spLocks noGrp="1"/>
          </p:cNvSpPr>
          <p:nvPr>
            <p:ph type="body" idx="1"/>
          </p:nvPr>
        </p:nvSpPr>
        <p:spPr>
          <a:xfrm>
            <a:off x="519540" y="1592826"/>
            <a:ext cx="8337000" cy="5029708"/>
          </a:xfrm>
          <a:prstGeom prst="rect">
            <a:avLst/>
          </a:prstGeom>
        </p:spPr>
        <p:txBody>
          <a:bodyPr spcFirstLastPara="1" wrap="square" lIns="91425" tIns="45700" rIns="91425" bIns="45700" anchor="t" anchorCtr="0">
            <a:noAutofit/>
          </a:bodyPr>
          <a:lstStyle/>
          <a:p>
            <a:pPr marL="50800" indent="0">
              <a:buNone/>
            </a:pPr>
            <a:endParaRPr lang="en-US" sz="2400" dirty="0"/>
          </a:p>
          <a:p>
            <a:endParaRPr lang="en-US" sz="2400" dirty="0"/>
          </a:p>
          <a:p>
            <a:pPr marL="50800" indent="0">
              <a:buNone/>
            </a:pPr>
            <a:endParaRPr lang="en-US" sz="2400" dirty="0"/>
          </a:p>
          <a:p>
            <a:pPr marL="50800" indent="0">
              <a:buNone/>
            </a:pPr>
            <a:endParaRPr lang="en-US" sz="2400" dirty="0"/>
          </a:p>
          <a:p>
            <a:pPr marL="50800" indent="0">
              <a:buNone/>
            </a:pPr>
            <a:endParaRPr lang="en-US" sz="2400" dirty="0"/>
          </a:p>
          <a:p>
            <a:pPr marL="50800" indent="0">
              <a:buNone/>
            </a:pPr>
            <a:endParaRPr lang="en-US" sz="2400" dirty="0"/>
          </a:p>
          <a:p>
            <a:endParaRPr lang="en-US" sz="2400" dirty="0"/>
          </a:p>
        </p:txBody>
      </p:sp>
      <p:sp>
        <p:nvSpPr>
          <p:cNvPr id="8" name="TextBox 7"/>
          <p:cNvSpPr txBox="1"/>
          <p:nvPr/>
        </p:nvSpPr>
        <p:spPr>
          <a:xfrm>
            <a:off x="5545394" y="2979174"/>
            <a:ext cx="3028335" cy="2246769"/>
          </a:xfrm>
          <a:prstGeom prst="rect">
            <a:avLst/>
          </a:prstGeom>
          <a:noFill/>
          <a:ln>
            <a:solidFill>
              <a:schemeClr val="tx1"/>
            </a:solidFill>
          </a:ln>
        </p:spPr>
        <p:txBody>
          <a:bodyPr wrap="square" rtlCol="0">
            <a:spAutoFit/>
          </a:bodyPr>
          <a:lstStyle/>
          <a:p>
            <a:r>
              <a:rPr lang="en-US" dirty="0"/>
              <a:t>In the View Log/Trace </a:t>
            </a:r>
            <a:r>
              <a:rPr lang="en-US" dirty="0" err="1"/>
              <a:t>pagelet</a:t>
            </a:r>
            <a:r>
              <a:rPr lang="en-US" dirty="0"/>
              <a:t>, select the WA College Grant csv.  </a:t>
            </a:r>
          </a:p>
          <a:p>
            <a:endParaRPr lang="en-US" dirty="0"/>
          </a:p>
          <a:p>
            <a:r>
              <a:rPr lang="en-US" dirty="0"/>
              <a:t>This run is your first run while you are cleaning up the reports. </a:t>
            </a:r>
            <a:r>
              <a:rPr lang="en-US" i="1" u="sng" dirty="0"/>
              <a:t> Please look at your data!</a:t>
            </a:r>
          </a:p>
          <a:p>
            <a:endParaRPr lang="en-US" dirty="0"/>
          </a:p>
          <a:p>
            <a:r>
              <a:rPr lang="en-US" dirty="0"/>
              <a:t>Save this file, and use it to compare to your </a:t>
            </a:r>
            <a:r>
              <a:rPr lang="en-US" b="1" dirty="0"/>
              <a:t>Error Report </a:t>
            </a:r>
            <a:r>
              <a:rPr lang="en-US" dirty="0"/>
              <a:t>and</a:t>
            </a:r>
            <a:r>
              <a:rPr lang="en-US" b="1" dirty="0"/>
              <a:t> Fund Roster</a:t>
            </a:r>
          </a:p>
        </p:txBody>
      </p:sp>
      <p:cxnSp>
        <p:nvCxnSpPr>
          <p:cNvPr id="10" name="Straight Arrow Connector 9"/>
          <p:cNvCxnSpPr>
            <a:cxnSpLocks/>
          </p:cNvCxnSpPr>
          <p:nvPr/>
        </p:nvCxnSpPr>
        <p:spPr>
          <a:xfrm flipH="1">
            <a:off x="2059619" y="3342968"/>
            <a:ext cx="3475942" cy="6164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5"/>
          <p:cNvSpPr txBox="1">
            <a:spLocks noGrp="1"/>
          </p:cNvSpPr>
          <p:nvPr>
            <p:ph type="title"/>
          </p:nvPr>
        </p:nvSpPr>
        <p:spPr>
          <a:xfrm>
            <a:off x="137518" y="51681"/>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600" dirty="0">
                <a:latin typeface="Franklin Gothic Medium" panose="020B0603020102020204" pitchFamily="34" charset="0"/>
              </a:rPr>
              <a:t>RUNNING THE WCG INTERIM RPT CONT’D</a:t>
            </a:r>
            <a:br>
              <a:rPr lang="en-US" sz="3600" dirty="0">
                <a:latin typeface="Franklin Gothic Medium" panose="020B0603020102020204" pitchFamily="34" charset="0"/>
              </a:rPr>
            </a:br>
            <a:r>
              <a:rPr lang="en-US" sz="3000" dirty="0">
                <a:latin typeface="Franklin Gothic Medium" panose="020B0603020102020204" pitchFamily="34" charset="0"/>
              </a:rPr>
              <a:t>DOWNLOADING THE COMBINED REPORT</a:t>
            </a:r>
            <a:endParaRPr sz="3000" dirty="0">
              <a:latin typeface="Franklin Gothic Medium" panose="020B0603020102020204" pitchFamily="34" charset="0"/>
            </a:endParaRPr>
          </a:p>
        </p:txBody>
      </p:sp>
      <p:sp>
        <p:nvSpPr>
          <p:cNvPr id="5" name="Google Shape;139;p15"/>
          <p:cNvSpPr txBox="1">
            <a:spLocks noGrp="1"/>
          </p:cNvSpPr>
          <p:nvPr>
            <p:ph type="body" idx="1"/>
          </p:nvPr>
        </p:nvSpPr>
        <p:spPr>
          <a:xfrm>
            <a:off x="519540" y="1592826"/>
            <a:ext cx="8337000" cy="5029708"/>
          </a:xfrm>
          <a:prstGeom prst="rect">
            <a:avLst/>
          </a:prstGeom>
        </p:spPr>
        <p:txBody>
          <a:bodyPr spcFirstLastPara="1" wrap="square" lIns="91425" tIns="45700" rIns="91425" bIns="45700" anchor="t" anchorCtr="0">
            <a:noAutofit/>
          </a:bodyPr>
          <a:lstStyle/>
          <a:p>
            <a:pPr marL="50800" indent="0">
              <a:buNone/>
            </a:pPr>
            <a:endParaRPr lang="en-US" sz="2400" dirty="0"/>
          </a:p>
          <a:p>
            <a:endParaRPr lang="en-US" sz="2400" dirty="0"/>
          </a:p>
          <a:p>
            <a:pPr marL="50800" indent="0">
              <a:buNone/>
            </a:pPr>
            <a:endParaRPr lang="en-US" sz="2400" dirty="0"/>
          </a:p>
          <a:p>
            <a:pPr marL="50800" indent="0">
              <a:buNone/>
            </a:pPr>
            <a:endParaRPr lang="en-US" sz="2400" dirty="0"/>
          </a:p>
          <a:p>
            <a:pPr marL="50800" indent="0">
              <a:buNone/>
            </a:pPr>
            <a:endParaRPr lang="en-US" sz="2400" dirty="0"/>
          </a:p>
          <a:p>
            <a:pPr marL="50800" indent="0">
              <a:buNone/>
            </a:pPr>
            <a:endParaRPr lang="en-US" sz="2400" dirty="0"/>
          </a:p>
          <a:p>
            <a:endParaRPr lang="en-US" sz="2400" dirty="0"/>
          </a:p>
        </p:txBody>
      </p:sp>
      <p:pic>
        <p:nvPicPr>
          <p:cNvPr id="4" name="Picture 3" descr="A screenshot of a computer&#10;&#10;Description automatically generated">
            <a:extLst>
              <a:ext uri="{FF2B5EF4-FFF2-40B4-BE49-F238E27FC236}">
                <a16:creationId xmlns:a16="http://schemas.microsoft.com/office/drawing/2014/main" id="{29309302-00E6-606A-19CE-27C97D53748B}"/>
              </a:ext>
            </a:extLst>
          </p:cNvPr>
          <p:cNvPicPr>
            <a:picLocks noChangeAspect="1"/>
          </p:cNvPicPr>
          <p:nvPr/>
        </p:nvPicPr>
        <p:blipFill>
          <a:blip r:embed="rId3"/>
          <a:stretch>
            <a:fillRect/>
          </a:stretch>
        </p:blipFill>
        <p:spPr>
          <a:xfrm>
            <a:off x="287460" y="1272944"/>
            <a:ext cx="4503368" cy="4899469"/>
          </a:xfrm>
          <a:prstGeom prst="rect">
            <a:avLst/>
          </a:prstGeom>
          <a:ln>
            <a:solidFill>
              <a:schemeClr val="tx1"/>
            </a:solidFill>
          </a:ln>
        </p:spPr>
      </p:pic>
      <p:sp>
        <p:nvSpPr>
          <p:cNvPr id="7" name="TextBox 6">
            <a:extLst>
              <a:ext uri="{FF2B5EF4-FFF2-40B4-BE49-F238E27FC236}">
                <a16:creationId xmlns:a16="http://schemas.microsoft.com/office/drawing/2014/main" id="{B07A593C-DD3F-D8F9-6C56-5C3599944A6C}"/>
              </a:ext>
            </a:extLst>
          </p:cNvPr>
          <p:cNvSpPr txBox="1"/>
          <p:nvPr/>
        </p:nvSpPr>
        <p:spPr>
          <a:xfrm>
            <a:off x="5545394" y="2979174"/>
            <a:ext cx="3028335" cy="1384995"/>
          </a:xfrm>
          <a:prstGeom prst="rect">
            <a:avLst/>
          </a:prstGeom>
          <a:noFill/>
          <a:ln>
            <a:solidFill>
              <a:schemeClr val="tx1"/>
            </a:solidFill>
          </a:ln>
        </p:spPr>
        <p:txBody>
          <a:bodyPr wrap="square" rtlCol="0">
            <a:spAutoFit/>
          </a:bodyPr>
          <a:lstStyle/>
          <a:p>
            <a:r>
              <a:rPr lang="en-US" dirty="0"/>
              <a:t>In the View Log/Trace pagelet, select the </a:t>
            </a:r>
            <a:r>
              <a:rPr lang="en-US" dirty="0" err="1"/>
              <a:t>WCG_Combined</a:t>
            </a:r>
            <a:r>
              <a:rPr lang="en-US" dirty="0"/>
              <a:t> xml.  </a:t>
            </a:r>
          </a:p>
          <a:p>
            <a:endParaRPr lang="en-US" dirty="0"/>
          </a:p>
          <a:p>
            <a:r>
              <a:rPr lang="en-US" dirty="0"/>
              <a:t>This file contains both the served/unserved, and error items from the previous two reports.</a:t>
            </a:r>
            <a:endParaRPr lang="en-US" i="1" u="sng" dirty="0"/>
          </a:p>
        </p:txBody>
      </p:sp>
    </p:spTree>
    <p:extLst>
      <p:ext uri="{BB962C8B-B14F-4D97-AF65-F5344CB8AC3E}">
        <p14:creationId xmlns:p14="http://schemas.microsoft.com/office/powerpoint/2010/main" val="322696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61944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5"/>
          <p:cNvSpPr txBox="1">
            <a:spLocks noGrp="1"/>
          </p:cNvSpPr>
          <p:nvPr>
            <p:ph type="title"/>
          </p:nvPr>
        </p:nvSpPr>
        <p:spPr>
          <a:xfrm>
            <a:off x="228715" y="124100"/>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600" dirty="0">
                <a:latin typeface="Franklin Gothic Medium" panose="020B0603020102020204" pitchFamily="34" charset="0"/>
              </a:rPr>
              <a:t>RUNNING THE WCG INTERIM RPT CONT’D</a:t>
            </a:r>
            <a:br>
              <a:rPr lang="en-US" sz="3600" dirty="0"/>
            </a:br>
            <a:r>
              <a:rPr lang="en-US" sz="3000" dirty="0">
                <a:latin typeface="Franklin Gothic Medium" panose="020B0603020102020204" pitchFamily="34" charset="0"/>
              </a:rPr>
              <a:t>IDENTIFYING STUDENTS W/O SSN</a:t>
            </a:r>
            <a:endParaRPr sz="3000" dirty="0">
              <a:latin typeface="Franklin Gothic Medium" panose="020B0603020102020204" pitchFamily="34" charset="0"/>
            </a:endParaRPr>
          </a:p>
        </p:txBody>
      </p:sp>
      <p:sp>
        <p:nvSpPr>
          <p:cNvPr id="5" name="Google Shape;139;p15"/>
          <p:cNvSpPr txBox="1">
            <a:spLocks noGrp="1"/>
          </p:cNvSpPr>
          <p:nvPr>
            <p:ph type="body" idx="1"/>
          </p:nvPr>
        </p:nvSpPr>
        <p:spPr>
          <a:xfrm>
            <a:off x="519540" y="1592826"/>
            <a:ext cx="8337000" cy="5029708"/>
          </a:xfrm>
          <a:prstGeom prst="rect">
            <a:avLst/>
          </a:prstGeom>
        </p:spPr>
        <p:txBody>
          <a:bodyPr spcFirstLastPara="1" wrap="square" lIns="91425" tIns="45700" rIns="91425" bIns="45700" anchor="t" anchorCtr="0">
            <a:noAutofit/>
          </a:bodyPr>
          <a:lstStyle/>
          <a:p>
            <a:pPr marL="50800" indent="0">
              <a:buNone/>
            </a:pPr>
            <a:endParaRPr lang="en-US" sz="2400" dirty="0"/>
          </a:p>
          <a:p>
            <a:endParaRPr lang="en-US" sz="2400" dirty="0"/>
          </a:p>
          <a:p>
            <a:pPr marL="50800" indent="0">
              <a:buNone/>
            </a:pPr>
            <a:endParaRPr lang="en-US" sz="2400" dirty="0"/>
          </a:p>
          <a:p>
            <a:pPr marL="50800" indent="0">
              <a:buNone/>
            </a:pPr>
            <a:endParaRPr lang="en-US" sz="2400" dirty="0"/>
          </a:p>
          <a:p>
            <a:pPr marL="50800" indent="0">
              <a:buNone/>
            </a:pPr>
            <a:endParaRPr lang="en-US" sz="2400" dirty="0"/>
          </a:p>
          <a:p>
            <a:pPr marL="50800" indent="0">
              <a:buNone/>
            </a:pPr>
            <a:endParaRPr lang="en-US" sz="2400" dirty="0"/>
          </a:p>
          <a:p>
            <a:endParaRPr lang="en-US" sz="2400" dirty="0"/>
          </a:p>
        </p:txBody>
      </p:sp>
      <p:sp>
        <p:nvSpPr>
          <p:cNvPr id="4" name="TextBox 3"/>
          <p:cNvSpPr txBox="1"/>
          <p:nvPr/>
        </p:nvSpPr>
        <p:spPr>
          <a:xfrm>
            <a:off x="3519948" y="4758813"/>
            <a:ext cx="2762865" cy="523220"/>
          </a:xfrm>
          <a:prstGeom prst="rect">
            <a:avLst/>
          </a:prstGeom>
          <a:noFill/>
          <a:ln>
            <a:solidFill>
              <a:schemeClr val="tx1"/>
            </a:solidFill>
          </a:ln>
        </p:spPr>
        <p:txBody>
          <a:bodyPr wrap="square" rtlCol="0">
            <a:spAutoFit/>
          </a:bodyPr>
          <a:lstStyle/>
          <a:p>
            <a:r>
              <a:rPr lang="en-US" dirty="0"/>
              <a:t>Pulls a list of students without a SSN, but lists their EMPL</a:t>
            </a:r>
          </a:p>
        </p:txBody>
      </p:sp>
      <p:pic>
        <p:nvPicPr>
          <p:cNvPr id="6" name="Picture 5" descr="A screenshot of a computer&#10;&#10;Description automatically generated">
            <a:extLst>
              <a:ext uri="{FF2B5EF4-FFF2-40B4-BE49-F238E27FC236}">
                <a16:creationId xmlns:a16="http://schemas.microsoft.com/office/drawing/2014/main" id="{A971E4BC-708B-9BDE-940B-C33F1E461F5A}"/>
              </a:ext>
            </a:extLst>
          </p:cNvPr>
          <p:cNvPicPr>
            <a:picLocks noChangeAspect="1"/>
          </p:cNvPicPr>
          <p:nvPr/>
        </p:nvPicPr>
        <p:blipFill>
          <a:blip r:embed="rId3"/>
          <a:stretch>
            <a:fillRect/>
          </a:stretch>
        </p:blipFill>
        <p:spPr>
          <a:xfrm>
            <a:off x="287460" y="1317966"/>
            <a:ext cx="8758886" cy="2886380"/>
          </a:xfrm>
          <a:prstGeom prst="rect">
            <a:avLst/>
          </a:prstGeom>
          <a:ln>
            <a:solidFill>
              <a:schemeClr val="tx1"/>
            </a:solidFill>
          </a:ln>
        </p:spPr>
      </p:pic>
      <p:cxnSp>
        <p:nvCxnSpPr>
          <p:cNvPr id="9" name="Straight Arrow Connector 8"/>
          <p:cNvCxnSpPr>
            <a:cxnSpLocks/>
          </p:cNvCxnSpPr>
          <p:nvPr/>
        </p:nvCxnSpPr>
        <p:spPr>
          <a:xfrm flipV="1">
            <a:off x="4237704" y="4107680"/>
            <a:ext cx="893589" cy="651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9540" y="5604387"/>
            <a:ext cx="8241002" cy="923330"/>
          </a:xfrm>
          <a:prstGeom prst="rect">
            <a:avLst/>
          </a:prstGeom>
          <a:noFill/>
          <a:ln>
            <a:solidFill>
              <a:schemeClr val="tx1"/>
            </a:solidFill>
          </a:ln>
        </p:spPr>
        <p:txBody>
          <a:bodyPr wrap="square" rtlCol="0">
            <a:spAutoFit/>
          </a:bodyPr>
          <a:lstStyle/>
          <a:p>
            <a:r>
              <a:rPr lang="en-US" sz="1800" dirty="0"/>
              <a:t>Look up student in View Fin Aid Status </a:t>
            </a:r>
            <a:r>
              <a:rPr lang="en-US" sz="1800" i="1" dirty="0"/>
              <a:t>and </a:t>
            </a:r>
            <a:r>
              <a:rPr lang="en-US" sz="1800" dirty="0"/>
              <a:t>look up WASFA of student –</a:t>
            </a:r>
            <a:r>
              <a:rPr lang="en-US" sz="1800" i="1" dirty="0"/>
              <a:t> If </a:t>
            </a:r>
            <a:r>
              <a:rPr lang="en-US" sz="1800" dirty="0"/>
              <a:t>ITIN is listed in WASFA, add that ITIN number to the SSN field in </a:t>
            </a:r>
            <a:r>
              <a:rPr lang="en-US" sz="1800" b="1" dirty="0"/>
              <a:t>Add/Update a Person </a:t>
            </a:r>
            <a:r>
              <a:rPr lang="en-US" sz="1800" dirty="0"/>
              <a:t>page.</a:t>
            </a:r>
          </a:p>
        </p:txBody>
      </p:sp>
      <p:sp>
        <p:nvSpPr>
          <p:cNvPr id="10" name="TextBox 2"/>
          <p:cNvSpPr txBox="1"/>
          <p:nvPr/>
        </p:nvSpPr>
        <p:spPr>
          <a:xfrm>
            <a:off x="5355647" y="1211674"/>
            <a:ext cx="3560264"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Reporting Tools &gt; Query &gt; Query Viewer </a:t>
            </a:r>
          </a:p>
        </p:txBody>
      </p:sp>
    </p:spTree>
    <p:extLst>
      <p:ext uri="{BB962C8B-B14F-4D97-AF65-F5344CB8AC3E}">
        <p14:creationId xmlns:p14="http://schemas.microsoft.com/office/powerpoint/2010/main" val="207495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5"/>
          <p:cNvSpPr txBox="1">
            <a:spLocks noGrp="1"/>
          </p:cNvSpPr>
          <p:nvPr>
            <p:ph type="title"/>
          </p:nvPr>
        </p:nvSpPr>
        <p:spPr>
          <a:xfrm>
            <a:off x="228715" y="124100"/>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600" dirty="0">
                <a:latin typeface="Franklin Gothic Medium" panose="020B0603020102020204" pitchFamily="34" charset="0"/>
              </a:rPr>
              <a:t>RUNNING THE WCG INTERIM RPT CONT’D</a:t>
            </a:r>
            <a:br>
              <a:rPr lang="en-US" sz="3600" dirty="0"/>
            </a:br>
            <a:r>
              <a:rPr lang="en-US" sz="3000" dirty="0">
                <a:latin typeface="Franklin Gothic Medium" panose="020B0603020102020204" pitchFamily="34" charset="0"/>
              </a:rPr>
              <a:t>IDENTIFYING STUDENTS W/O SSN CONT’D</a:t>
            </a:r>
            <a:endParaRPr sz="3000" dirty="0">
              <a:latin typeface="Franklin Gothic Medium" panose="020B0603020102020204" pitchFamily="34" charset="0"/>
            </a:endParaRPr>
          </a:p>
        </p:txBody>
      </p:sp>
      <p:sp>
        <p:nvSpPr>
          <p:cNvPr id="5" name="Google Shape;139;p15"/>
          <p:cNvSpPr txBox="1">
            <a:spLocks noGrp="1"/>
          </p:cNvSpPr>
          <p:nvPr>
            <p:ph type="body" idx="1"/>
          </p:nvPr>
        </p:nvSpPr>
        <p:spPr>
          <a:xfrm>
            <a:off x="519540" y="1592826"/>
            <a:ext cx="8337000" cy="5029708"/>
          </a:xfrm>
          <a:prstGeom prst="rect">
            <a:avLst/>
          </a:prstGeom>
        </p:spPr>
        <p:txBody>
          <a:bodyPr spcFirstLastPara="1" wrap="square" lIns="91425" tIns="45700" rIns="91425" bIns="45700" anchor="t" anchorCtr="0">
            <a:noAutofit/>
          </a:bodyPr>
          <a:lstStyle/>
          <a:p>
            <a:pPr marL="50800" indent="0">
              <a:buNone/>
            </a:pPr>
            <a:endParaRPr lang="en-US" sz="2400" dirty="0"/>
          </a:p>
          <a:p>
            <a:endParaRPr lang="en-US" sz="2400" dirty="0"/>
          </a:p>
          <a:p>
            <a:pPr marL="50800" indent="0">
              <a:buNone/>
            </a:pPr>
            <a:endParaRPr lang="en-US" sz="2400" dirty="0"/>
          </a:p>
          <a:p>
            <a:pPr marL="50800" indent="0">
              <a:buNone/>
            </a:pPr>
            <a:endParaRPr lang="en-US" sz="2400" dirty="0"/>
          </a:p>
          <a:p>
            <a:pPr marL="50800" indent="0">
              <a:buNone/>
            </a:pPr>
            <a:endParaRPr lang="en-US" sz="2400" dirty="0"/>
          </a:p>
          <a:p>
            <a:pPr marL="50800" indent="0">
              <a:buNone/>
            </a:pPr>
            <a:endParaRPr lang="en-US" sz="2400" dirty="0"/>
          </a:p>
          <a:p>
            <a:endParaRPr lang="en-US" sz="2400" dirty="0"/>
          </a:p>
        </p:txBody>
      </p:sp>
      <p:cxnSp>
        <p:nvCxnSpPr>
          <p:cNvPr id="9" name="Straight Arrow Connector 8"/>
          <p:cNvCxnSpPr>
            <a:cxnSpLocks/>
          </p:cNvCxnSpPr>
          <p:nvPr/>
        </p:nvCxnSpPr>
        <p:spPr>
          <a:xfrm flipH="1" flipV="1">
            <a:off x="2281561" y="4471551"/>
            <a:ext cx="435006" cy="1132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9540" y="5604387"/>
            <a:ext cx="8241002" cy="923330"/>
          </a:xfrm>
          <a:prstGeom prst="rect">
            <a:avLst/>
          </a:prstGeom>
          <a:noFill/>
          <a:ln>
            <a:solidFill>
              <a:schemeClr val="tx1"/>
            </a:solidFill>
          </a:ln>
        </p:spPr>
        <p:txBody>
          <a:bodyPr wrap="square" rtlCol="0">
            <a:spAutoFit/>
          </a:bodyPr>
          <a:lstStyle/>
          <a:p>
            <a:r>
              <a:rPr lang="en-US" sz="1800" dirty="0"/>
              <a:t>Look up student in View Fin Aid Status </a:t>
            </a:r>
            <a:r>
              <a:rPr lang="en-US" sz="1800" i="1" dirty="0"/>
              <a:t>and </a:t>
            </a:r>
            <a:r>
              <a:rPr lang="en-US" sz="1800" dirty="0"/>
              <a:t>look up WASFA of student –</a:t>
            </a:r>
            <a:r>
              <a:rPr lang="en-US" sz="1800" i="1" dirty="0"/>
              <a:t> If </a:t>
            </a:r>
            <a:r>
              <a:rPr lang="en-US" sz="1800" dirty="0"/>
              <a:t>ITIN is listed in WASFA, add that ITIN number to the SSN field in </a:t>
            </a:r>
            <a:r>
              <a:rPr lang="en-US" sz="1800" b="1" dirty="0"/>
              <a:t>Add/Update a Person </a:t>
            </a:r>
            <a:r>
              <a:rPr lang="en-US" sz="1800" dirty="0"/>
              <a:t>page.</a:t>
            </a:r>
          </a:p>
        </p:txBody>
      </p:sp>
      <p:pic>
        <p:nvPicPr>
          <p:cNvPr id="3" name="Picture 2" descr="A screenshot of a computer&#10;&#10;Description automatically generated">
            <a:extLst>
              <a:ext uri="{FF2B5EF4-FFF2-40B4-BE49-F238E27FC236}">
                <a16:creationId xmlns:a16="http://schemas.microsoft.com/office/drawing/2014/main" id="{D10FBB56-6C61-8452-926E-F8442E042AEC}"/>
              </a:ext>
            </a:extLst>
          </p:cNvPr>
          <p:cNvPicPr>
            <a:picLocks noChangeAspect="1"/>
          </p:cNvPicPr>
          <p:nvPr/>
        </p:nvPicPr>
        <p:blipFill>
          <a:blip r:embed="rId3"/>
          <a:stretch>
            <a:fillRect/>
          </a:stretch>
        </p:blipFill>
        <p:spPr>
          <a:xfrm>
            <a:off x="290858" y="1363098"/>
            <a:ext cx="5658518" cy="3070148"/>
          </a:xfrm>
          <a:prstGeom prst="rect">
            <a:avLst/>
          </a:prstGeom>
          <a:ln>
            <a:solidFill>
              <a:schemeClr val="tx1"/>
            </a:solidFill>
          </a:ln>
        </p:spPr>
      </p:pic>
    </p:spTree>
    <p:extLst>
      <p:ext uri="{BB962C8B-B14F-4D97-AF65-F5344CB8AC3E}">
        <p14:creationId xmlns:p14="http://schemas.microsoft.com/office/powerpoint/2010/main" val="106868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84C71C9-D5FB-C5BE-B2A4-1AFFE795DC92}"/>
              </a:ext>
            </a:extLst>
          </p:cNvPr>
          <p:cNvPicPr>
            <a:picLocks noChangeAspect="1"/>
          </p:cNvPicPr>
          <p:nvPr/>
        </p:nvPicPr>
        <p:blipFill>
          <a:blip r:embed="rId3"/>
          <a:stretch>
            <a:fillRect/>
          </a:stretch>
        </p:blipFill>
        <p:spPr>
          <a:xfrm>
            <a:off x="237277" y="1345792"/>
            <a:ext cx="8191921" cy="4318222"/>
          </a:xfrm>
          <a:prstGeom prst="rect">
            <a:avLst/>
          </a:prstGeom>
          <a:ln>
            <a:solidFill>
              <a:schemeClr val="tx1"/>
            </a:solidFill>
          </a:ln>
        </p:spPr>
      </p:pic>
      <p:sp>
        <p:nvSpPr>
          <p:cNvPr id="138" name="Google Shape;138;p15"/>
          <p:cNvSpPr txBox="1">
            <a:spLocks noGrp="1"/>
          </p:cNvSpPr>
          <p:nvPr>
            <p:ph type="title"/>
          </p:nvPr>
        </p:nvSpPr>
        <p:spPr>
          <a:xfrm>
            <a:off x="237277" y="173821"/>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600" dirty="0">
                <a:latin typeface="Franklin Gothic Medium" panose="020B0603020102020204" pitchFamily="34" charset="0"/>
              </a:rPr>
              <a:t>RUNNING THE WCG INTERIM RPT CONT’D</a:t>
            </a:r>
            <a:br>
              <a:rPr lang="en-US" sz="3600" dirty="0"/>
            </a:br>
            <a:r>
              <a:rPr lang="en-US" sz="3000" dirty="0">
                <a:latin typeface="Franklin Gothic Medium" panose="020B0603020102020204" pitchFamily="34" charset="0"/>
              </a:rPr>
              <a:t>ADD/UPDATE A PERSON PAGE (ITIN)</a:t>
            </a:r>
            <a:endParaRPr sz="3000" dirty="0">
              <a:latin typeface="Franklin Gothic Medium" panose="020B0603020102020204" pitchFamily="34" charset="0"/>
            </a:endParaRPr>
          </a:p>
        </p:txBody>
      </p:sp>
      <p:sp>
        <p:nvSpPr>
          <p:cNvPr id="5" name="Google Shape;139;p15"/>
          <p:cNvSpPr txBox="1">
            <a:spLocks noGrp="1"/>
          </p:cNvSpPr>
          <p:nvPr>
            <p:ph type="body" idx="1"/>
          </p:nvPr>
        </p:nvSpPr>
        <p:spPr>
          <a:xfrm>
            <a:off x="519540" y="1592826"/>
            <a:ext cx="8337000" cy="5029708"/>
          </a:xfrm>
          <a:prstGeom prst="rect">
            <a:avLst/>
          </a:prstGeom>
        </p:spPr>
        <p:txBody>
          <a:bodyPr spcFirstLastPara="1" wrap="square" lIns="91425" tIns="45700" rIns="91425" bIns="45700" anchor="t" anchorCtr="0">
            <a:noAutofit/>
          </a:bodyPr>
          <a:lstStyle/>
          <a:p>
            <a:pPr marL="50800" indent="0">
              <a:buNone/>
            </a:pPr>
            <a:endParaRPr lang="en-US" sz="2400" dirty="0"/>
          </a:p>
          <a:p>
            <a:endParaRPr lang="en-US" sz="2400" dirty="0"/>
          </a:p>
          <a:p>
            <a:pPr marL="50800" indent="0">
              <a:buNone/>
            </a:pPr>
            <a:endParaRPr lang="en-US" sz="2400" dirty="0"/>
          </a:p>
          <a:p>
            <a:pPr marL="50800" indent="0">
              <a:buNone/>
            </a:pPr>
            <a:endParaRPr lang="en-US" sz="2400" dirty="0"/>
          </a:p>
          <a:p>
            <a:pPr marL="50800" indent="0">
              <a:buNone/>
            </a:pPr>
            <a:endParaRPr lang="en-US" sz="2400" dirty="0"/>
          </a:p>
          <a:p>
            <a:pPr marL="50800" indent="0">
              <a:buNone/>
            </a:pPr>
            <a:endParaRPr lang="en-US" sz="2400" dirty="0"/>
          </a:p>
          <a:p>
            <a:endParaRPr lang="en-US" sz="2400" dirty="0"/>
          </a:p>
        </p:txBody>
      </p:sp>
      <p:sp>
        <p:nvSpPr>
          <p:cNvPr id="4" name="Rectangle 3"/>
          <p:cNvSpPr/>
          <p:nvPr/>
        </p:nvSpPr>
        <p:spPr>
          <a:xfrm>
            <a:off x="237277" y="5899349"/>
            <a:ext cx="8075253" cy="784830"/>
          </a:xfrm>
          <a:prstGeom prst="rect">
            <a:avLst/>
          </a:prstGeom>
          <a:ln>
            <a:solidFill>
              <a:schemeClr val="tx1"/>
            </a:solidFill>
          </a:ln>
        </p:spPr>
        <p:txBody>
          <a:bodyPr wrap="square">
            <a:spAutoFit/>
          </a:bodyPr>
          <a:lstStyle/>
          <a:p>
            <a:r>
              <a:rPr lang="en-US" sz="1500" b="1" i="1" dirty="0"/>
              <a:t>Note—  </a:t>
            </a:r>
            <a:r>
              <a:rPr lang="en-US" sz="1500" dirty="0"/>
              <a:t>If no ITIN exists and a 980- number was assigned at time of WASFA application, you cannot enter the 980- number in Add/Update a Person.  You must manually add this information to the csv so it is recorded, or you can manually enter it in CSAW for drawdown. </a:t>
            </a:r>
          </a:p>
        </p:txBody>
      </p:sp>
      <p:sp>
        <p:nvSpPr>
          <p:cNvPr id="8" name="TextBox 2"/>
          <p:cNvSpPr txBox="1"/>
          <p:nvPr/>
        </p:nvSpPr>
        <p:spPr>
          <a:xfrm>
            <a:off x="5031233" y="1288353"/>
            <a:ext cx="3560264"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Campus Community &gt; Personal Information (Student) &gt; Add/Update a Person</a:t>
            </a:r>
          </a:p>
        </p:txBody>
      </p:sp>
    </p:spTree>
    <p:extLst>
      <p:ext uri="{BB962C8B-B14F-4D97-AF65-F5344CB8AC3E}">
        <p14:creationId xmlns:p14="http://schemas.microsoft.com/office/powerpoint/2010/main" val="2397392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3643566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5"/>
          <p:cNvSpPr txBox="1">
            <a:spLocks noGrp="1"/>
          </p:cNvSpPr>
          <p:nvPr>
            <p:ph type="title"/>
          </p:nvPr>
        </p:nvSpPr>
        <p:spPr>
          <a:xfrm>
            <a:off x="252412" y="162224"/>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400" dirty="0">
                <a:latin typeface="Franklin Gothic Medium" panose="020B0603020102020204" pitchFamily="34" charset="0"/>
              </a:rPr>
              <a:t>WCG INTERIM OVERVIEW TIPS </a:t>
            </a:r>
            <a:br>
              <a:rPr lang="en-US" sz="3400" dirty="0">
                <a:latin typeface="Franklin Gothic Medium" panose="020B0603020102020204" pitchFamily="34" charset="0"/>
              </a:rPr>
            </a:br>
            <a:r>
              <a:rPr lang="en-US" sz="3400" dirty="0">
                <a:latin typeface="Franklin Gothic Medium" panose="020B0603020102020204" pitchFamily="34" charset="0"/>
              </a:rPr>
              <a:t>FOR SUCCESS</a:t>
            </a:r>
            <a:endParaRPr sz="3400" dirty="0">
              <a:latin typeface="Franklin Gothic Medium" panose="020B0603020102020204" pitchFamily="34" charset="0"/>
            </a:endParaRPr>
          </a:p>
        </p:txBody>
      </p:sp>
      <p:sp>
        <p:nvSpPr>
          <p:cNvPr id="139" name="Google Shape;139;p15"/>
          <p:cNvSpPr txBox="1">
            <a:spLocks noGrp="1"/>
          </p:cNvSpPr>
          <p:nvPr>
            <p:ph type="body" idx="1"/>
          </p:nvPr>
        </p:nvSpPr>
        <p:spPr>
          <a:xfrm>
            <a:off x="519540" y="1425677"/>
            <a:ext cx="8337000" cy="4876799"/>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dirty="0">
                <a:highlight>
                  <a:schemeClr val="lt1"/>
                </a:highlight>
                <a:latin typeface="Franklin Gothic Book" panose="020B0503020102020204" pitchFamily="34" charset="0"/>
              </a:rPr>
              <a:t>Tips include:</a:t>
            </a:r>
            <a:endParaRPr sz="2200" b="1" dirty="0">
              <a:highlight>
                <a:schemeClr val="lt1"/>
              </a:highlight>
              <a:latin typeface="Franklin Gothic Book" panose="020B0503020102020204" pitchFamily="34" charset="0"/>
            </a:endParaRPr>
          </a:p>
          <a:p>
            <a:pPr marL="0" lvl="0" indent="0" algn="l" rtl="0">
              <a:lnSpc>
                <a:spcPct val="115000"/>
              </a:lnSpc>
              <a:spcBef>
                <a:spcPts val="0"/>
              </a:spcBef>
              <a:spcAft>
                <a:spcPts val="0"/>
              </a:spcAft>
              <a:buNone/>
            </a:pPr>
            <a:r>
              <a:rPr lang="en-US" sz="1100" dirty="0">
                <a:highlight>
                  <a:schemeClr val="lt1"/>
                </a:highlight>
                <a:latin typeface="Franklin Gothic Book" panose="020B0503020102020204" pitchFamily="34" charset="0"/>
              </a:rPr>
              <a:t> </a:t>
            </a:r>
          </a:p>
          <a:p>
            <a:r>
              <a:rPr lang="en-US" sz="2400" dirty="0">
                <a:latin typeface="Franklin Gothic Book" panose="020B0503020102020204" pitchFamily="34" charset="0"/>
              </a:rPr>
              <a:t>Have the WSAC WCG/CBS Manual up for reference</a:t>
            </a:r>
          </a:p>
          <a:p>
            <a:r>
              <a:rPr lang="en-US" sz="2400" dirty="0">
                <a:latin typeface="Franklin Gothic Book" panose="020B0503020102020204" pitchFamily="34" charset="0"/>
              </a:rPr>
              <a:t>Have your MFI chart handy</a:t>
            </a:r>
          </a:p>
          <a:p>
            <a:r>
              <a:rPr lang="en-US" sz="2400" dirty="0">
                <a:latin typeface="Franklin Gothic Book" panose="020B0503020102020204" pitchFamily="34" charset="0"/>
              </a:rPr>
              <a:t>Have your Maximum Award Amount chart handy</a:t>
            </a:r>
          </a:p>
          <a:p>
            <a:r>
              <a:rPr lang="en-US" sz="2400" dirty="0">
                <a:latin typeface="Franklin Gothic Book" panose="020B0503020102020204" pitchFamily="34" charset="0"/>
              </a:rPr>
              <a:t>Work from the WCG Interim Business Processing Guide</a:t>
            </a:r>
          </a:p>
          <a:p>
            <a:r>
              <a:rPr lang="en-US" sz="2400" dirty="0">
                <a:latin typeface="Franklin Gothic Book" panose="020B0503020102020204" pitchFamily="34" charset="0"/>
              </a:rPr>
              <a:t>Run clean up query CTC_FA_SNG_COMPARE</a:t>
            </a:r>
          </a:p>
          <a:p>
            <a:r>
              <a:rPr lang="en-US" sz="2400" dirty="0">
                <a:latin typeface="Franklin Gothic Book" panose="020B0503020102020204" pitchFamily="34" charset="0"/>
              </a:rPr>
              <a:t>Run Interim, work your error report</a:t>
            </a:r>
            <a:endParaRPr lang="en-US" sz="2400" i="1" u="sng" dirty="0">
              <a:latin typeface="Franklin Gothic Book" panose="020B0503020102020204" pitchFamily="34" charset="0"/>
            </a:endParaRPr>
          </a:p>
          <a:p>
            <a:r>
              <a:rPr lang="en-US" sz="2400" dirty="0">
                <a:latin typeface="Franklin Gothic Book" panose="020B0503020102020204" pitchFamily="34" charset="0"/>
              </a:rPr>
              <a:t>Open your Interim Report, </a:t>
            </a:r>
            <a:r>
              <a:rPr lang="en-US" sz="2400" i="1" u="sng" dirty="0">
                <a:latin typeface="Franklin Gothic Book" panose="020B0503020102020204" pitchFamily="34" charset="0"/>
              </a:rPr>
              <a:t>look at your data</a:t>
            </a:r>
          </a:p>
          <a:p>
            <a:r>
              <a:rPr lang="en-US" sz="2400" dirty="0">
                <a:latin typeface="Franklin Gothic Book" panose="020B0503020102020204" pitchFamily="34" charset="0"/>
              </a:rPr>
              <a:t>After clean up, re-run Interim and DO NOT OPEN file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761" y="4670321"/>
            <a:ext cx="648928" cy="648928"/>
          </a:xfrm>
          <a:prstGeom prst="rect">
            <a:avLst/>
          </a:prstGeom>
        </p:spPr>
      </p:pic>
    </p:spTree>
    <p:extLst>
      <p:ext uri="{BB962C8B-B14F-4D97-AF65-F5344CB8AC3E}">
        <p14:creationId xmlns:p14="http://schemas.microsoft.com/office/powerpoint/2010/main" val="40258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5"/>
          <p:cNvSpPr txBox="1">
            <a:spLocks noGrp="1"/>
          </p:cNvSpPr>
          <p:nvPr>
            <p:ph type="title"/>
          </p:nvPr>
        </p:nvSpPr>
        <p:spPr>
          <a:xfrm>
            <a:off x="283234" y="202173"/>
            <a:ext cx="8302200" cy="7866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000000"/>
              </a:buClr>
              <a:buFont typeface="Arial"/>
              <a:buNone/>
            </a:pPr>
            <a:r>
              <a:rPr lang="en-US" sz="3600" dirty="0">
                <a:latin typeface="Franklin Gothic Medium" panose="020B0603020102020204" pitchFamily="34" charset="0"/>
              </a:rPr>
              <a:t>RUNNING THE WCG INTERIM RPT CONT’D</a:t>
            </a:r>
            <a:br>
              <a:rPr lang="en-US" sz="3600" dirty="0">
                <a:latin typeface="Franklin Gothic Medium" panose="020B0603020102020204" pitchFamily="34" charset="0"/>
              </a:rPr>
            </a:br>
            <a:r>
              <a:rPr lang="en-US" sz="3000" dirty="0">
                <a:latin typeface="Franklin Gothic Medium" panose="020B0603020102020204" pitchFamily="34" charset="0"/>
              </a:rPr>
              <a:t>RESOURCES</a:t>
            </a:r>
            <a:br>
              <a:rPr lang="en-US" sz="3600" dirty="0"/>
            </a:br>
            <a:br>
              <a:rPr lang="en-US" sz="3600" dirty="0"/>
            </a:br>
            <a:endParaRPr dirty="0"/>
          </a:p>
        </p:txBody>
      </p:sp>
      <p:sp>
        <p:nvSpPr>
          <p:cNvPr id="5" name="Google Shape;139;p15"/>
          <p:cNvSpPr txBox="1">
            <a:spLocks noGrp="1"/>
          </p:cNvSpPr>
          <p:nvPr>
            <p:ph type="body" idx="1"/>
          </p:nvPr>
        </p:nvSpPr>
        <p:spPr>
          <a:xfrm>
            <a:off x="519540" y="1408187"/>
            <a:ext cx="8337000" cy="5029708"/>
          </a:xfrm>
          <a:prstGeom prst="rect">
            <a:avLst/>
          </a:prstGeom>
        </p:spPr>
        <p:txBody>
          <a:bodyPr spcFirstLastPara="1" wrap="square" lIns="91425" tIns="45700" rIns="91425" bIns="45700" anchor="t" anchorCtr="0">
            <a:noAutofit/>
          </a:bodyPr>
          <a:lstStyle/>
          <a:p>
            <a:pPr marL="50800" indent="0">
              <a:buNone/>
            </a:pPr>
            <a:endParaRPr lang="en-US" sz="2400" dirty="0"/>
          </a:p>
          <a:p>
            <a:r>
              <a:rPr lang="en-US" sz="2400" dirty="0">
                <a:latin typeface="Franklin Gothic Book" panose="020B0503020102020204" pitchFamily="34" charset="0"/>
              </a:rPr>
              <a:t>Canvas Course: FA206 WCG Interim Processing</a:t>
            </a:r>
          </a:p>
          <a:p>
            <a:r>
              <a:rPr lang="en-US" sz="2400" dirty="0">
                <a:latin typeface="Franklin Gothic Book" panose="020B0503020102020204" pitchFamily="34" charset="0"/>
              </a:rPr>
              <a:t>WCG Interim Business Processing Guide</a:t>
            </a:r>
          </a:p>
          <a:p>
            <a:r>
              <a:rPr lang="en-US" sz="2400" dirty="0">
                <a:latin typeface="Franklin Gothic Book" panose="020B0503020102020204" pitchFamily="34" charset="0"/>
              </a:rPr>
              <a:t>Fund Management Business Processing Guide</a:t>
            </a:r>
          </a:p>
          <a:p>
            <a:r>
              <a:rPr lang="en-US" sz="2400" dirty="0">
                <a:latin typeface="Franklin Gothic Book" panose="020B0503020102020204" pitchFamily="34" charset="0"/>
              </a:rPr>
              <a:t>WSAC FAA Resources (Program Manual/MFI chart/Award chart</a:t>
            </a:r>
          </a:p>
          <a:p>
            <a:pPr marL="50800" indent="0">
              <a:buNone/>
            </a:pPr>
            <a:endParaRPr lang="en-US" sz="2400" dirty="0"/>
          </a:p>
          <a:p>
            <a:pPr marL="50800" indent="0">
              <a:buNone/>
            </a:pPr>
            <a:endParaRPr lang="en-US" sz="2400" dirty="0"/>
          </a:p>
          <a:p>
            <a:pPr marL="50800" indent="0">
              <a:buNone/>
            </a:pPr>
            <a:endParaRPr lang="en-US" sz="2400" dirty="0"/>
          </a:p>
          <a:p>
            <a:endParaRPr lang="en-US" sz="2400" dirty="0"/>
          </a:p>
        </p:txBody>
      </p:sp>
    </p:spTree>
    <p:extLst>
      <p:ext uri="{BB962C8B-B14F-4D97-AF65-F5344CB8AC3E}">
        <p14:creationId xmlns:p14="http://schemas.microsoft.com/office/powerpoint/2010/main" val="7418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FISCAL ITEM TYPES</a:t>
            </a:r>
          </a:p>
        </p:txBody>
      </p:sp>
    </p:spTree>
    <p:extLst>
      <p:ext uri="{BB962C8B-B14F-4D97-AF65-F5344CB8AC3E}">
        <p14:creationId xmlns:p14="http://schemas.microsoft.com/office/powerpoint/2010/main" val="244386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88972"/>
            <a:ext cx="8534403" cy="719850"/>
          </a:xfrm>
        </p:spPr>
        <p:txBody>
          <a:bodyPr/>
          <a:lstStyle/>
          <a:p>
            <a:r>
              <a:rPr lang="en-US" dirty="0">
                <a:latin typeface="Franklin Gothic Medium" panose="020B0603020102020204" pitchFamily="34" charset="0"/>
              </a:rPr>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3613400427"/>
              </p:ext>
            </p:extLst>
          </p:nvPr>
        </p:nvGraphicFramePr>
        <p:xfrm>
          <a:off x="422561" y="1835976"/>
          <a:ext cx="5195925" cy="3566160"/>
        </p:xfrm>
        <a:graphic>
          <a:graphicData uri="http://schemas.openxmlformats.org/drawingml/2006/table">
            <a:tbl>
              <a:tblPr firstRow="1" bandRow="1">
                <a:tableStyleId>{21E4AEA4-8DFA-4A89-87EB-49C32662AFE0}</a:tableStyleId>
              </a:tblPr>
              <a:tblGrid>
                <a:gridCol w="2028307">
                  <a:extLst>
                    <a:ext uri="{9D8B030D-6E8A-4147-A177-3AD203B41FA5}">
                      <a16:colId xmlns:a16="http://schemas.microsoft.com/office/drawing/2014/main" val="417772972"/>
                    </a:ext>
                  </a:extLst>
                </a:gridCol>
                <a:gridCol w="3167618">
                  <a:extLst>
                    <a:ext uri="{9D8B030D-6E8A-4147-A177-3AD203B41FA5}">
                      <a16:colId xmlns:a16="http://schemas.microsoft.com/office/drawing/2014/main" val="3415988646"/>
                    </a:ext>
                  </a:extLst>
                </a:gridCol>
              </a:tblGrid>
              <a:tr h="341314">
                <a:tc>
                  <a:txBody>
                    <a:bodyPr/>
                    <a:lstStyle/>
                    <a:p>
                      <a:r>
                        <a:rPr lang="en-US" sz="1800" dirty="0"/>
                        <a:t>Times</a:t>
                      </a:r>
                    </a:p>
                  </a:txBody>
                  <a:tcPr/>
                </a:tc>
                <a:tc>
                  <a:txBody>
                    <a:bodyPr/>
                    <a:lstStyle/>
                    <a:p>
                      <a:r>
                        <a:rPr lang="en-US" sz="1800" dirty="0"/>
                        <a:t>Activity</a:t>
                      </a:r>
                    </a:p>
                  </a:txBody>
                  <a:tcPr/>
                </a:tc>
                <a:extLst>
                  <a:ext uri="{0D108BD9-81ED-4DB2-BD59-A6C34878D82A}">
                    <a16:rowId xmlns:a16="http://schemas.microsoft.com/office/drawing/2014/main" val="853227883"/>
                  </a:ext>
                </a:extLst>
              </a:tr>
              <a:tr h="341314">
                <a:tc>
                  <a:txBody>
                    <a:bodyPr/>
                    <a:lstStyle/>
                    <a:p>
                      <a:pPr algn="l"/>
                      <a:r>
                        <a:rPr lang="en-US" sz="1800" dirty="0">
                          <a:latin typeface="Franklin Gothic Book" panose="020B0503020102020204" pitchFamily="34" charset="0"/>
                        </a:rPr>
                        <a:t>9:00 – 9:05</a:t>
                      </a:r>
                    </a:p>
                  </a:txBody>
                  <a:tcPr/>
                </a:tc>
                <a:tc>
                  <a:txBody>
                    <a:bodyPr/>
                    <a:lstStyle/>
                    <a:p>
                      <a:r>
                        <a:rPr lang="en-US" sz="1800" dirty="0">
                          <a:latin typeface="Franklin Gothic Book" panose="020B0503020102020204" pitchFamily="34" charset="0"/>
                        </a:rPr>
                        <a:t>Sign-In/</a:t>
                      </a:r>
                      <a:r>
                        <a:rPr lang="en-US" sz="1800" baseline="0" dirty="0">
                          <a:latin typeface="Franklin Gothic Book" panose="020B0503020102020204" pitchFamily="34" charset="0"/>
                        </a:rPr>
                        <a:t>Greet/Attendance</a:t>
                      </a:r>
                      <a:endParaRPr lang="en-US" sz="1800" dirty="0">
                        <a:latin typeface="Franklin Gothic Book" panose="020B0503020102020204" pitchFamily="34" charset="0"/>
                      </a:endParaRPr>
                    </a:p>
                  </a:txBody>
                  <a:tcPr/>
                </a:tc>
                <a:extLst>
                  <a:ext uri="{0D108BD9-81ED-4DB2-BD59-A6C34878D82A}">
                    <a16:rowId xmlns:a16="http://schemas.microsoft.com/office/drawing/2014/main" val="1019039985"/>
                  </a:ext>
                </a:extLst>
              </a:tr>
              <a:tr h="341314">
                <a:tc>
                  <a:txBody>
                    <a:bodyPr/>
                    <a:lstStyle/>
                    <a:p>
                      <a:pPr algn="l"/>
                      <a:r>
                        <a:rPr lang="en-US" sz="1800" dirty="0">
                          <a:latin typeface="Franklin Gothic Book" panose="020B0503020102020204" pitchFamily="34" charset="0"/>
                        </a:rPr>
                        <a:t>9:05 – 9:10</a:t>
                      </a:r>
                    </a:p>
                  </a:txBody>
                  <a:tcPr/>
                </a:tc>
                <a:tc>
                  <a:txBody>
                    <a:bodyPr/>
                    <a:lstStyle/>
                    <a:p>
                      <a:r>
                        <a:rPr lang="en-US" sz="1800" dirty="0">
                          <a:latin typeface="Franklin Gothic Book" panose="020B0503020102020204" pitchFamily="34" charset="0"/>
                        </a:rPr>
                        <a:t>Objectives</a:t>
                      </a:r>
                    </a:p>
                  </a:txBody>
                  <a:tcPr/>
                </a:tc>
                <a:extLst>
                  <a:ext uri="{0D108BD9-81ED-4DB2-BD59-A6C34878D82A}">
                    <a16:rowId xmlns:a16="http://schemas.microsoft.com/office/drawing/2014/main" val="1864330677"/>
                  </a:ext>
                </a:extLst>
              </a:tr>
              <a:tr h="341314">
                <a:tc>
                  <a:txBody>
                    <a:bodyPr/>
                    <a:lstStyle/>
                    <a:p>
                      <a:pPr algn="l"/>
                      <a:r>
                        <a:rPr lang="en-US" sz="1800" dirty="0">
                          <a:latin typeface="Franklin Gothic Book" panose="020B0503020102020204" pitchFamily="34" charset="0"/>
                        </a:rPr>
                        <a:t>9:10</a:t>
                      </a:r>
                      <a:r>
                        <a:rPr lang="en-US" sz="1800" baseline="0" dirty="0">
                          <a:latin typeface="Franklin Gothic Book" panose="020B0503020102020204" pitchFamily="34" charset="0"/>
                        </a:rPr>
                        <a:t> – 10:30</a:t>
                      </a:r>
                      <a:endParaRPr lang="en-US" sz="1800" dirty="0">
                        <a:latin typeface="Franklin Gothic Book" panose="020B0503020102020204" pitchFamily="34" charset="0"/>
                      </a:endParaRPr>
                    </a:p>
                  </a:txBody>
                  <a:tcPr/>
                </a:tc>
                <a:tc>
                  <a:txBody>
                    <a:bodyPr/>
                    <a:lstStyle/>
                    <a:p>
                      <a:r>
                        <a:rPr lang="en-US" sz="1800" dirty="0">
                          <a:latin typeface="Franklin Gothic Book" panose="020B0503020102020204" pitchFamily="34" charset="0"/>
                        </a:rPr>
                        <a:t>Walk Thru on running</a:t>
                      </a:r>
                      <a:r>
                        <a:rPr lang="en-US" sz="1800" baseline="0" dirty="0">
                          <a:latin typeface="Franklin Gothic Book" panose="020B0503020102020204" pitchFamily="34" charset="0"/>
                        </a:rPr>
                        <a:t> queries and reports for state aid reconciliation</a:t>
                      </a:r>
                      <a:endParaRPr lang="en-US" sz="1800" dirty="0">
                        <a:latin typeface="Franklin Gothic Book" panose="020B0503020102020204" pitchFamily="34" charset="0"/>
                      </a:endParaRPr>
                    </a:p>
                  </a:txBody>
                  <a:tcPr/>
                </a:tc>
                <a:extLst>
                  <a:ext uri="{0D108BD9-81ED-4DB2-BD59-A6C34878D82A}">
                    <a16:rowId xmlns:a16="http://schemas.microsoft.com/office/drawing/2014/main" val="1473659426"/>
                  </a:ext>
                </a:extLst>
              </a:tr>
              <a:tr h="341314">
                <a:tc>
                  <a:txBody>
                    <a:bodyPr/>
                    <a:lstStyle/>
                    <a:p>
                      <a:pPr algn="l"/>
                      <a:r>
                        <a:rPr lang="en-US" sz="1800" dirty="0">
                          <a:latin typeface="Franklin Gothic Book" panose="020B0503020102020204" pitchFamily="34" charset="0"/>
                        </a:rPr>
                        <a:t>10:30 – 10:50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Franklin Gothic Book" panose="020B0503020102020204" pitchFamily="34" charset="0"/>
                          <a:ea typeface="+mn-ea"/>
                          <a:cs typeface="+mn-cs"/>
                        </a:rPr>
                        <a:t>Tips</a:t>
                      </a:r>
                      <a:r>
                        <a:rPr lang="en-US" sz="1800" b="0" i="0" kern="1200" baseline="0" dirty="0">
                          <a:solidFill>
                            <a:schemeClr val="dk1"/>
                          </a:solidFill>
                          <a:effectLst/>
                          <a:latin typeface="Franklin Gothic Book" panose="020B0503020102020204" pitchFamily="34" charset="0"/>
                          <a:ea typeface="+mn-ea"/>
                          <a:cs typeface="+mn-cs"/>
                        </a:rPr>
                        <a:t> on how to review the Fiscal Item Types page in review of funds disbursed to date</a:t>
                      </a:r>
                      <a:endParaRPr lang="en-US" sz="1800" dirty="0">
                        <a:latin typeface="Franklin Gothic Book" panose="020B0503020102020204" pitchFamily="34" charset="0"/>
                      </a:endParaRPr>
                    </a:p>
                  </a:txBody>
                  <a:tcPr/>
                </a:tc>
                <a:extLst>
                  <a:ext uri="{0D108BD9-81ED-4DB2-BD59-A6C34878D82A}">
                    <a16:rowId xmlns:a16="http://schemas.microsoft.com/office/drawing/2014/main" val="3712208917"/>
                  </a:ext>
                </a:extLst>
              </a:tr>
              <a:tr h="341314">
                <a:tc>
                  <a:txBody>
                    <a:bodyPr/>
                    <a:lstStyle/>
                    <a:p>
                      <a:pPr algn="l"/>
                      <a:r>
                        <a:rPr lang="en-US" sz="1800" dirty="0">
                          <a:latin typeface="Franklin Gothic Book" panose="020B0503020102020204" pitchFamily="34" charset="0"/>
                        </a:rPr>
                        <a:t>10:50</a:t>
                      </a:r>
                      <a:r>
                        <a:rPr lang="en-US" sz="1800" baseline="0" dirty="0">
                          <a:latin typeface="Franklin Gothic Book" panose="020B0503020102020204" pitchFamily="34" charset="0"/>
                        </a:rPr>
                        <a:t> – 11:00</a:t>
                      </a:r>
                      <a:endParaRPr lang="en-US" sz="1800" dirty="0">
                        <a:latin typeface="Franklin Gothic Book" panose="020B0503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Session</a:t>
                      </a:r>
                      <a:r>
                        <a:rPr lang="en-US" sz="1800" baseline="0" dirty="0">
                          <a:latin typeface="Franklin Gothic Book" panose="020B0503020102020204" pitchFamily="34" charset="0"/>
                        </a:rPr>
                        <a:t> Wrap-Up/Q&amp;A</a:t>
                      </a:r>
                      <a:endParaRPr lang="en-US" sz="1800" dirty="0">
                        <a:latin typeface="Franklin Gothic Book" panose="020B0503020102020204" pitchFamily="34" charset="0"/>
                      </a:endParaRPr>
                    </a:p>
                  </a:txBody>
                  <a:tcPr/>
                </a:tc>
                <a:extLst>
                  <a:ext uri="{0D108BD9-81ED-4DB2-BD59-A6C34878D82A}">
                    <a16:rowId xmlns:a16="http://schemas.microsoft.com/office/drawing/2014/main" val="3683614703"/>
                  </a:ext>
                </a:extLst>
              </a:tr>
            </a:tbl>
          </a:graphicData>
        </a:graphic>
      </p:graphicFrame>
      <p:sp>
        <p:nvSpPr>
          <p:cNvPr id="4" name="TextBox 3"/>
          <p:cNvSpPr txBox="1"/>
          <p:nvPr/>
        </p:nvSpPr>
        <p:spPr>
          <a:xfrm>
            <a:off x="6042249" y="2182091"/>
            <a:ext cx="2775930" cy="116955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ranklin Gothic Book" panose="020B0503020102020204" pitchFamily="34" charset="0"/>
              </a:rPr>
              <a:t>Some processes will have demonstrations, but due to data scrubbing, available data in the environment, demo examples are not ideal</a:t>
            </a:r>
          </a:p>
        </p:txBody>
      </p:sp>
    </p:spTree>
    <p:extLst>
      <p:ext uri="{BB962C8B-B14F-4D97-AF65-F5344CB8AC3E}">
        <p14:creationId xmlns:p14="http://schemas.microsoft.com/office/powerpoint/2010/main" val="274291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45666621-D6BB-3C17-FBA3-EBD9F1CDE391}"/>
              </a:ext>
            </a:extLst>
          </p:cNvPr>
          <p:cNvPicPr>
            <a:picLocks noChangeAspect="1"/>
          </p:cNvPicPr>
          <p:nvPr/>
        </p:nvPicPr>
        <p:blipFill>
          <a:blip r:embed="rId3"/>
          <a:stretch>
            <a:fillRect/>
          </a:stretch>
        </p:blipFill>
        <p:spPr>
          <a:xfrm>
            <a:off x="298106" y="1162435"/>
            <a:ext cx="7209524" cy="4390476"/>
          </a:xfrm>
          <a:prstGeom prst="rect">
            <a:avLst/>
          </a:prstGeom>
          <a:ln>
            <a:solidFill>
              <a:schemeClr val="tx1"/>
            </a:solidFill>
          </a:ln>
        </p:spPr>
      </p:pic>
      <p:sp>
        <p:nvSpPr>
          <p:cNvPr id="3" name="Title 2"/>
          <p:cNvSpPr>
            <a:spLocks noGrp="1"/>
          </p:cNvSpPr>
          <p:nvPr>
            <p:ph type="title"/>
          </p:nvPr>
        </p:nvSpPr>
        <p:spPr>
          <a:xfrm>
            <a:off x="202100" y="137269"/>
            <a:ext cx="8302337" cy="786457"/>
          </a:xfrm>
        </p:spPr>
        <p:txBody>
          <a:bodyPr/>
          <a:lstStyle/>
          <a:p>
            <a:r>
              <a:rPr lang="en-US" dirty="0">
                <a:latin typeface="Franklin Gothic Medium" panose="020B0603020102020204" pitchFamily="34" charset="0"/>
              </a:rPr>
              <a:t>FISCAL ITEM TYPES</a:t>
            </a:r>
          </a:p>
        </p:txBody>
      </p:sp>
      <p:sp>
        <p:nvSpPr>
          <p:cNvPr id="4" name="Content Placeholder 3"/>
          <p:cNvSpPr>
            <a:spLocks noGrp="1"/>
          </p:cNvSpPr>
          <p:nvPr>
            <p:ph idx="1"/>
          </p:nvPr>
        </p:nvSpPr>
        <p:spPr>
          <a:xfrm>
            <a:off x="167462" y="530497"/>
            <a:ext cx="8336975" cy="5226628"/>
          </a:xfrm>
        </p:spPr>
        <p:txBody>
          <a:bodyPr/>
          <a:lstStyle/>
          <a:p>
            <a:pPr marL="50800" indent="0">
              <a:buNone/>
            </a:pPr>
            <a:r>
              <a:rPr lang="en-US" sz="3000" b="1" dirty="0">
                <a:latin typeface="Franklin Gothic Book" panose="020B0503020102020204" pitchFamily="34" charset="0"/>
              </a:rPr>
              <a:t>ASSIGN FISCAL LIMITS</a:t>
            </a:r>
          </a:p>
        </p:txBody>
      </p:sp>
      <p:sp>
        <p:nvSpPr>
          <p:cNvPr id="7" name="TextBox 6"/>
          <p:cNvSpPr txBox="1"/>
          <p:nvPr/>
        </p:nvSpPr>
        <p:spPr>
          <a:xfrm>
            <a:off x="639563" y="5303336"/>
            <a:ext cx="7740075" cy="1384995"/>
          </a:xfrm>
          <a:prstGeom prst="rect">
            <a:avLst/>
          </a:prstGeom>
          <a:solidFill>
            <a:schemeClr val="bg1"/>
          </a:solidFill>
          <a:ln>
            <a:solidFill>
              <a:schemeClr val="tx1"/>
            </a:solidFill>
          </a:ln>
        </p:spPr>
        <p:txBody>
          <a:bodyPr wrap="square" rtlCol="0">
            <a:spAutoFit/>
          </a:bodyPr>
          <a:lstStyle/>
          <a:p>
            <a:r>
              <a:rPr lang="en-US" dirty="0"/>
              <a:t>Use this page to track how much aid has been paid out to students in the Aid Year.  i.e., WCG can be set at 9,999,999,999 because draw downs are based on how much is awarded/disbursed.  </a:t>
            </a:r>
            <a:r>
              <a:rPr lang="en-US" b="1" dirty="0"/>
              <a:t>Budgeted Offered/Accepted </a:t>
            </a:r>
            <a:r>
              <a:rPr lang="en-US" dirty="0"/>
              <a:t>and </a:t>
            </a:r>
            <a:r>
              <a:rPr lang="en-US" b="1" dirty="0"/>
              <a:t>Disbursement </a:t>
            </a:r>
            <a:r>
              <a:rPr lang="en-US" dirty="0"/>
              <a:t>amounts can be a forecasted expenditure amount based on the amount disbursed in the prior aid year.  Descriptions of each field are described in detail in the </a:t>
            </a:r>
            <a:r>
              <a:rPr lang="en-US" b="1" dirty="0"/>
              <a:t>Fund Management Business Processing Guide</a:t>
            </a:r>
            <a:r>
              <a:rPr lang="en-US" dirty="0"/>
              <a:t>.</a:t>
            </a:r>
            <a:endParaRPr lang="en-US" b="1" dirty="0"/>
          </a:p>
        </p:txBody>
      </p:sp>
      <p:sp>
        <p:nvSpPr>
          <p:cNvPr id="6" name="TextBox 2"/>
          <p:cNvSpPr txBox="1"/>
          <p:nvPr/>
        </p:nvSpPr>
        <p:spPr>
          <a:xfrm>
            <a:off x="5241830" y="769206"/>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Financial Aid &gt; Awards &gt; Fiscal Item Types</a:t>
            </a:r>
          </a:p>
        </p:txBody>
      </p:sp>
    </p:spTree>
    <p:extLst>
      <p:ext uri="{BB962C8B-B14F-4D97-AF65-F5344CB8AC3E}">
        <p14:creationId xmlns:p14="http://schemas.microsoft.com/office/powerpoint/2010/main" val="341758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381" y="59883"/>
            <a:ext cx="8302337" cy="786457"/>
          </a:xfrm>
        </p:spPr>
        <p:txBody>
          <a:bodyPr/>
          <a:lstStyle/>
          <a:p>
            <a:r>
              <a:rPr lang="en-US" dirty="0">
                <a:latin typeface="Franklin Gothic Medium" panose="020B0603020102020204" pitchFamily="34" charset="0"/>
              </a:rPr>
              <a:t>FISCAL ITEM TYPES CONT’D</a:t>
            </a:r>
          </a:p>
        </p:txBody>
      </p:sp>
      <p:sp>
        <p:nvSpPr>
          <p:cNvPr id="4" name="Content Placeholder 3"/>
          <p:cNvSpPr>
            <a:spLocks noGrp="1"/>
          </p:cNvSpPr>
          <p:nvPr>
            <p:ph idx="1"/>
          </p:nvPr>
        </p:nvSpPr>
        <p:spPr>
          <a:xfrm>
            <a:off x="121743" y="369145"/>
            <a:ext cx="8336975" cy="5226628"/>
          </a:xfrm>
        </p:spPr>
        <p:txBody>
          <a:bodyPr/>
          <a:lstStyle/>
          <a:p>
            <a:pPr marL="50800" indent="0">
              <a:buNone/>
            </a:pPr>
            <a:r>
              <a:rPr lang="en-US" sz="3000" dirty="0">
                <a:latin typeface="Franklin Gothic Book" panose="020B0503020102020204" pitchFamily="34" charset="0"/>
              </a:rPr>
              <a:t>FISCAL FUND STATUS</a:t>
            </a:r>
          </a:p>
        </p:txBody>
      </p:sp>
      <p:pic>
        <p:nvPicPr>
          <p:cNvPr id="6" name="Picture 5" descr="A screenshot of a computer screen&#10;&#10;Description automatically generated">
            <a:extLst>
              <a:ext uri="{FF2B5EF4-FFF2-40B4-BE49-F238E27FC236}">
                <a16:creationId xmlns:a16="http://schemas.microsoft.com/office/drawing/2014/main" id="{38865F7C-169C-0D37-93EB-4E08BEA49042}"/>
              </a:ext>
            </a:extLst>
          </p:cNvPr>
          <p:cNvPicPr>
            <a:picLocks noChangeAspect="1"/>
          </p:cNvPicPr>
          <p:nvPr/>
        </p:nvPicPr>
        <p:blipFill>
          <a:blip r:embed="rId3"/>
          <a:stretch>
            <a:fillRect/>
          </a:stretch>
        </p:blipFill>
        <p:spPr>
          <a:xfrm>
            <a:off x="252862" y="952533"/>
            <a:ext cx="8596989" cy="5019642"/>
          </a:xfrm>
          <a:prstGeom prst="rect">
            <a:avLst/>
          </a:prstGeom>
          <a:ln>
            <a:solidFill>
              <a:schemeClr val="tx1"/>
            </a:solidFill>
          </a:ln>
        </p:spPr>
      </p:pic>
      <p:sp>
        <p:nvSpPr>
          <p:cNvPr id="7" name="TextBox 6"/>
          <p:cNvSpPr txBox="1"/>
          <p:nvPr/>
        </p:nvSpPr>
        <p:spPr>
          <a:xfrm>
            <a:off x="662409" y="5701966"/>
            <a:ext cx="7740075" cy="738664"/>
          </a:xfrm>
          <a:prstGeom prst="rect">
            <a:avLst/>
          </a:prstGeom>
          <a:solidFill>
            <a:schemeClr val="bg1"/>
          </a:solidFill>
          <a:ln>
            <a:solidFill>
              <a:schemeClr val="tx1"/>
            </a:solidFill>
          </a:ln>
        </p:spPr>
        <p:txBody>
          <a:bodyPr wrap="square" rtlCol="0">
            <a:spAutoFit/>
          </a:bodyPr>
          <a:lstStyle/>
          <a:p>
            <a:r>
              <a:rPr lang="en-US" dirty="0"/>
              <a:t>Use the </a:t>
            </a:r>
            <a:r>
              <a:rPr lang="en-US" b="1" dirty="0"/>
              <a:t>Fiscal Fund Status </a:t>
            </a:r>
            <a:r>
              <a:rPr lang="en-US" dirty="0"/>
              <a:t>tab to track how many dollars you have for potential payments, how many awards were cancelled, and that dollar amount, and how much was declined by students.</a:t>
            </a:r>
            <a:endParaRPr lang="en-US" b="1" dirty="0"/>
          </a:p>
        </p:txBody>
      </p:sp>
    </p:spTree>
    <p:extLst>
      <p:ext uri="{BB962C8B-B14F-4D97-AF65-F5344CB8AC3E}">
        <p14:creationId xmlns:p14="http://schemas.microsoft.com/office/powerpoint/2010/main" val="3681935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73173DB1-FC8B-9BC6-0859-ECA3DDB32F2F}"/>
              </a:ext>
            </a:extLst>
          </p:cNvPr>
          <p:cNvPicPr>
            <a:picLocks noChangeAspect="1"/>
          </p:cNvPicPr>
          <p:nvPr/>
        </p:nvPicPr>
        <p:blipFill>
          <a:blip r:embed="rId3"/>
          <a:stretch>
            <a:fillRect/>
          </a:stretch>
        </p:blipFill>
        <p:spPr>
          <a:xfrm>
            <a:off x="340115" y="1209850"/>
            <a:ext cx="7295238" cy="4000000"/>
          </a:xfrm>
          <a:prstGeom prst="rect">
            <a:avLst/>
          </a:prstGeom>
          <a:ln>
            <a:solidFill>
              <a:schemeClr val="tx1"/>
            </a:solidFill>
          </a:ln>
        </p:spPr>
      </p:pic>
      <p:sp>
        <p:nvSpPr>
          <p:cNvPr id="3" name="Title 2"/>
          <p:cNvSpPr>
            <a:spLocks noGrp="1"/>
          </p:cNvSpPr>
          <p:nvPr>
            <p:ph type="title"/>
          </p:nvPr>
        </p:nvSpPr>
        <p:spPr>
          <a:xfrm>
            <a:off x="222010" y="203308"/>
            <a:ext cx="8302337" cy="786457"/>
          </a:xfrm>
        </p:spPr>
        <p:txBody>
          <a:bodyPr/>
          <a:lstStyle/>
          <a:p>
            <a:r>
              <a:rPr lang="en-US" dirty="0">
                <a:latin typeface="Franklin Gothic Medium" panose="020B0603020102020204" pitchFamily="34" charset="0"/>
              </a:rPr>
              <a:t>FISCAL ITEM TYPES CONT’D</a:t>
            </a:r>
          </a:p>
        </p:txBody>
      </p:sp>
      <p:sp>
        <p:nvSpPr>
          <p:cNvPr id="4" name="Content Placeholder 3"/>
          <p:cNvSpPr>
            <a:spLocks noGrp="1"/>
          </p:cNvSpPr>
          <p:nvPr>
            <p:ph idx="1"/>
          </p:nvPr>
        </p:nvSpPr>
        <p:spPr>
          <a:xfrm>
            <a:off x="204690" y="596536"/>
            <a:ext cx="8336975" cy="5226628"/>
          </a:xfrm>
        </p:spPr>
        <p:txBody>
          <a:bodyPr/>
          <a:lstStyle/>
          <a:p>
            <a:pPr marL="50800" indent="0">
              <a:buNone/>
            </a:pPr>
            <a:r>
              <a:rPr lang="en-US" sz="3000" dirty="0">
                <a:latin typeface="Franklin Gothic Book" panose="020B0503020102020204" pitchFamily="34" charset="0"/>
              </a:rPr>
              <a:t>FISCAL FUND NOTES</a:t>
            </a:r>
          </a:p>
        </p:txBody>
      </p:sp>
      <p:sp>
        <p:nvSpPr>
          <p:cNvPr id="7" name="TextBox 6"/>
          <p:cNvSpPr txBox="1"/>
          <p:nvPr/>
        </p:nvSpPr>
        <p:spPr>
          <a:xfrm>
            <a:off x="267377" y="5129571"/>
            <a:ext cx="8211605" cy="738664"/>
          </a:xfrm>
          <a:prstGeom prst="rect">
            <a:avLst/>
          </a:prstGeom>
          <a:solidFill>
            <a:schemeClr val="bg1"/>
          </a:solidFill>
          <a:ln>
            <a:solidFill>
              <a:schemeClr val="tx1"/>
            </a:solidFill>
          </a:ln>
        </p:spPr>
        <p:txBody>
          <a:bodyPr wrap="square" rtlCol="0">
            <a:spAutoFit/>
          </a:bodyPr>
          <a:lstStyle/>
          <a:p>
            <a:r>
              <a:rPr lang="en-US" dirty="0"/>
              <a:t>Use this page to make *notes on changes or updates to amounts of award allocations, and other.  </a:t>
            </a:r>
            <a:r>
              <a:rPr lang="en-US" b="1" dirty="0"/>
              <a:t>*Optional </a:t>
            </a:r>
          </a:p>
          <a:p>
            <a:endParaRPr lang="en-US" b="1" dirty="0"/>
          </a:p>
        </p:txBody>
      </p:sp>
    </p:spTree>
    <p:extLst>
      <p:ext uri="{BB962C8B-B14F-4D97-AF65-F5344CB8AC3E}">
        <p14:creationId xmlns:p14="http://schemas.microsoft.com/office/powerpoint/2010/main" val="1293581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66" y="1245136"/>
            <a:ext cx="8534470" cy="797070"/>
          </a:xfrm>
        </p:spPr>
        <p:txBody>
          <a:bodyPr/>
          <a:lstStyle/>
          <a:p>
            <a:r>
              <a:rPr lang="en-US" dirty="0">
                <a:latin typeface="Franklin Gothic Medium" panose="020B0603020102020204" pitchFamily="34" charset="0"/>
              </a:rPr>
              <a:t>OUTCOMES</a:t>
            </a:r>
          </a:p>
        </p:txBody>
      </p:sp>
      <p:sp>
        <p:nvSpPr>
          <p:cNvPr id="6" name="Content Placeholder 5"/>
          <p:cNvSpPr>
            <a:spLocks noGrp="1"/>
          </p:cNvSpPr>
          <p:nvPr>
            <p:ph idx="1"/>
          </p:nvPr>
        </p:nvSpPr>
        <p:spPr>
          <a:xfrm>
            <a:off x="339366" y="1741274"/>
            <a:ext cx="8336975" cy="4129995"/>
          </a:xfrm>
        </p:spPr>
        <p:txBody>
          <a:bodyPr/>
          <a:lstStyle/>
          <a:p>
            <a:pPr marL="0" indent="0">
              <a:buNone/>
            </a:pPr>
            <a:r>
              <a:rPr lang="en-US" dirty="0"/>
              <a:t>At training completion, you should be able to:</a:t>
            </a:r>
          </a:p>
          <a:p>
            <a:r>
              <a:rPr lang="en-US" sz="2200" dirty="0"/>
              <a:t>Understand what queries are available for state aid recon and what they do:</a:t>
            </a:r>
          </a:p>
          <a:p>
            <a:pPr lvl="1"/>
            <a:r>
              <a:rPr lang="en-US" sz="2200" dirty="0"/>
              <a:t>CTC _SNG_COMPARE</a:t>
            </a:r>
          </a:p>
          <a:p>
            <a:pPr lvl="1"/>
            <a:r>
              <a:rPr lang="en-US" sz="2200" dirty="0"/>
              <a:t>CTC_FA_CBS_SNG_NOT_AWARDED</a:t>
            </a:r>
          </a:p>
          <a:p>
            <a:pPr lvl="1"/>
            <a:r>
              <a:rPr lang="en-US" sz="2200" dirty="0"/>
              <a:t>CTC_FA_SNG_ELIG_NOTPKGD</a:t>
            </a:r>
          </a:p>
          <a:p>
            <a:r>
              <a:rPr lang="en-US" sz="2200" dirty="0"/>
              <a:t>Understand the clean-up reports to run prior to running recon</a:t>
            </a:r>
          </a:p>
          <a:p>
            <a:pPr lvl="1"/>
            <a:r>
              <a:rPr lang="en-US" sz="2200" dirty="0"/>
              <a:t>Fund Roster</a:t>
            </a:r>
          </a:p>
          <a:p>
            <a:r>
              <a:rPr lang="en-US" sz="2200" dirty="0"/>
              <a:t>Understand how to use the Fiscal Item Types page to help in your recon efforts</a:t>
            </a:r>
          </a:p>
          <a:p>
            <a:r>
              <a:rPr lang="en-US" sz="2200" dirty="0"/>
              <a:t>Tips for success &amp; additional resources</a:t>
            </a:r>
          </a:p>
        </p:txBody>
      </p:sp>
    </p:spTree>
    <p:custDataLst>
      <p:tags r:id="rId1"/>
    </p:custDataLst>
    <p:extLst>
      <p:ext uri="{BB962C8B-B14F-4D97-AF65-F5344CB8AC3E}">
        <p14:creationId xmlns:p14="http://schemas.microsoft.com/office/powerpoint/2010/main" val="680352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latin typeface="Franklin Gothic Medium" panose="020B0603020102020204" pitchFamily="34" charset="0"/>
              </a:rPr>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sz="2400" dirty="0">
                <a:latin typeface="Franklin Gothic Book" panose="020B0503020102020204" pitchFamily="34" charset="0"/>
              </a:rPr>
              <a:t>State Aid Reconciliation Training complete! </a:t>
            </a:r>
          </a:p>
          <a:p>
            <a:r>
              <a:rPr lang="en-US" sz="2400" dirty="0">
                <a:latin typeface="Franklin Gothic Book" panose="020B0503020102020204" pitchFamily="34" charset="0"/>
              </a:rPr>
              <a:t>Please review the videos and additional resources in your canvas course material and the business processing guide in the ctcLink reference center as you progress through students to prep for awarding</a:t>
            </a:r>
          </a:p>
          <a:p>
            <a:r>
              <a:rPr lang="en-US" sz="2400" dirty="0">
                <a:latin typeface="Franklin Gothic Book" panose="020B0503020102020204" pitchFamily="34" charset="0"/>
              </a:rPr>
              <a:t>Thank you for your participation today!</a:t>
            </a:r>
          </a:p>
        </p:txBody>
      </p:sp>
    </p:spTree>
    <p:custDataLst>
      <p:tags r:id="rId1"/>
    </p:custDataLst>
    <p:extLst>
      <p:ext uri="{BB962C8B-B14F-4D97-AF65-F5344CB8AC3E}">
        <p14:creationId xmlns:p14="http://schemas.microsoft.com/office/powerpoint/2010/main" val="17961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r>
              <a:rPr lang="en-US" dirty="0">
                <a:latin typeface="Franklin Gothic Medium" panose="020B0603020102020204" pitchFamily="34" charset="0"/>
              </a:rPr>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latin typeface="Franklin Gothic Book" panose="020B0503020102020204" pitchFamily="34" charset="0"/>
              </a:rPr>
              <a:t>Be ready to participate</a:t>
            </a:r>
          </a:p>
          <a:p>
            <a:pPr marL="463550" indent="-463550">
              <a:buFont typeface="Wingdings" panose="05000000000000000000" pitchFamily="2" charset="2"/>
              <a:buChar char="ü"/>
              <a:defRPr/>
            </a:pPr>
            <a:r>
              <a:rPr lang="en-US" dirty="0">
                <a:latin typeface="Franklin Gothic Book" panose="020B0503020102020204" pitchFamily="34" charset="0"/>
              </a:rPr>
              <a:t>Remove external distractions</a:t>
            </a:r>
          </a:p>
          <a:p>
            <a:pPr marL="463550" indent="-463550">
              <a:buFont typeface="Wingdings" panose="05000000000000000000" pitchFamily="2" charset="2"/>
              <a:buChar char="ü"/>
              <a:defRPr/>
            </a:pPr>
            <a:r>
              <a:rPr lang="en-US" dirty="0">
                <a:latin typeface="Franklin Gothic Book" panose="020B0503020102020204" pitchFamily="34" charset="0"/>
              </a:rPr>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latin typeface="Franklin Gothic Book" panose="020B0503020102020204" pitchFamily="34" charset="0"/>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latin typeface="Franklin Gothic Book" panose="020B0503020102020204" pitchFamily="34" charset="0"/>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latin typeface="Franklin Gothic Book" panose="020B0503020102020204" pitchFamily="34" charset="0"/>
              </a:rPr>
              <a:t>Sessions are being recorded </a:t>
            </a:r>
          </a:p>
          <a:p>
            <a:pPr marL="463550" indent="-463550">
              <a:buFont typeface="Wingdings" panose="05000000000000000000" pitchFamily="2" charset="2"/>
              <a:buChar char="ü"/>
              <a:defRPr/>
            </a:pPr>
            <a:r>
              <a:rPr lang="en-US" dirty="0">
                <a:latin typeface="Franklin Gothic Book" panose="020B0503020102020204" pitchFamily="34" charset="0"/>
              </a:rPr>
              <a:t>Allow your peers to complete their thoughts before beginning yours </a:t>
            </a:r>
          </a:p>
        </p:txBody>
      </p:sp>
    </p:spTree>
    <p:extLst>
      <p:ext uri="{BB962C8B-B14F-4D97-AF65-F5344CB8AC3E}">
        <p14:creationId xmlns:p14="http://schemas.microsoft.com/office/powerpoint/2010/main" val="141255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latin typeface="Franklin Gothic Medium" panose="020B0603020102020204" pitchFamily="34" charset="0"/>
              </a:rPr>
              <a:t>OBJECTIVES</a:t>
            </a:r>
          </a:p>
        </p:txBody>
      </p:sp>
      <p:sp>
        <p:nvSpPr>
          <p:cNvPr id="8" name="Content Placeholder 5"/>
          <p:cNvSpPr>
            <a:spLocks noGrp="1"/>
          </p:cNvSpPr>
          <p:nvPr>
            <p:ph idx="1"/>
          </p:nvPr>
        </p:nvSpPr>
        <p:spPr>
          <a:xfrm>
            <a:off x="536859" y="1968634"/>
            <a:ext cx="8336975" cy="3757046"/>
          </a:xfrm>
        </p:spPr>
        <p:txBody>
          <a:bodyPr/>
          <a:lstStyle/>
          <a:p>
            <a:pPr marL="0" indent="0">
              <a:buNone/>
            </a:pPr>
            <a:r>
              <a:rPr lang="en-US" dirty="0">
                <a:latin typeface="Franklin Gothic Book" panose="020B0503020102020204" pitchFamily="34" charset="0"/>
              </a:rPr>
              <a:t>After completing this training, you should be able to:</a:t>
            </a:r>
          </a:p>
          <a:p>
            <a:r>
              <a:rPr lang="en-US" sz="2200" dirty="0"/>
              <a:t>Understand what queries are available for state aid recon and what they do:</a:t>
            </a:r>
          </a:p>
          <a:p>
            <a:pPr lvl="1"/>
            <a:r>
              <a:rPr lang="en-US" sz="2200" dirty="0"/>
              <a:t>CTC _SNG_COMPARE</a:t>
            </a:r>
          </a:p>
          <a:p>
            <a:pPr lvl="1"/>
            <a:r>
              <a:rPr lang="en-US" sz="2200" dirty="0"/>
              <a:t>CTC_FA_CBS_SNG_NOT_AWARDED</a:t>
            </a:r>
          </a:p>
          <a:p>
            <a:pPr lvl="1"/>
            <a:r>
              <a:rPr lang="en-US" sz="2200" dirty="0"/>
              <a:t>CTC_FA_SNG_ELIG_NOTPKGD</a:t>
            </a:r>
          </a:p>
          <a:p>
            <a:r>
              <a:rPr lang="en-US" sz="2200" dirty="0"/>
              <a:t>Understand the clean-up reports to run prior to running recon</a:t>
            </a:r>
          </a:p>
          <a:p>
            <a:pPr lvl="1"/>
            <a:r>
              <a:rPr lang="en-US" sz="2200" dirty="0"/>
              <a:t>Fund Roster</a:t>
            </a:r>
          </a:p>
          <a:p>
            <a:r>
              <a:rPr lang="en-US" sz="2200" dirty="0"/>
              <a:t>Understand how to use the Fiscal Item Types page to help in your recon efforts</a:t>
            </a:r>
          </a:p>
          <a:p>
            <a:r>
              <a:rPr lang="en-US" sz="2200" dirty="0"/>
              <a:t>Tips for success &amp; additional resources</a:t>
            </a:r>
          </a:p>
          <a:p>
            <a:endParaRPr lang="en-US" dirty="0"/>
          </a:p>
        </p:txBody>
      </p:sp>
    </p:spTree>
    <p:custDataLst>
      <p:tags r:id="rId1"/>
    </p:custDataLst>
    <p:extLst>
      <p:ext uri="{BB962C8B-B14F-4D97-AF65-F5344CB8AC3E}">
        <p14:creationId xmlns:p14="http://schemas.microsoft.com/office/powerpoint/2010/main" val="37062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2544" y="725413"/>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QUERIES TO RUN </a:t>
            </a:r>
          </a:p>
          <a:p>
            <a:pPr marL="0" indent="0" algn="ctr">
              <a:buNone/>
            </a:pPr>
            <a:r>
              <a:rPr lang="en-US" sz="4000" b="1" dirty="0"/>
              <a:t>PRIOR TO REPORTS</a:t>
            </a:r>
          </a:p>
        </p:txBody>
      </p:sp>
    </p:spTree>
    <p:extLst>
      <p:ext uri="{BB962C8B-B14F-4D97-AF65-F5344CB8AC3E}">
        <p14:creationId xmlns:p14="http://schemas.microsoft.com/office/powerpoint/2010/main" val="394617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Franklin Gothic Medium" panose="020B0603020102020204" pitchFamily="34" charset="0"/>
              </a:rPr>
              <a:t>QUERIES TO RUN</a:t>
            </a:r>
          </a:p>
        </p:txBody>
      </p:sp>
      <p:sp>
        <p:nvSpPr>
          <p:cNvPr id="5" name="Content Placeholder 3"/>
          <p:cNvSpPr>
            <a:spLocks noGrp="1"/>
          </p:cNvSpPr>
          <p:nvPr>
            <p:ph idx="1"/>
          </p:nvPr>
        </p:nvSpPr>
        <p:spPr>
          <a:xfrm>
            <a:off x="519540" y="788276"/>
            <a:ext cx="8336975" cy="5352753"/>
          </a:xfrm>
        </p:spPr>
        <p:txBody>
          <a:bodyPr/>
          <a:lstStyle/>
          <a:p>
            <a:pPr marL="50800" indent="0">
              <a:buNone/>
            </a:pPr>
            <a:r>
              <a:rPr lang="en-US" b="1" dirty="0">
                <a:latin typeface="Franklin Gothic Book" panose="020B0503020102020204" pitchFamily="34" charset="0"/>
              </a:rPr>
              <a:t>RUN THESE QUERIES IN CTCLINK OFTEN, AND PRIOR TO RUNNING REAL TIME REPORTING/DRAW DOWN</a:t>
            </a:r>
          </a:p>
          <a:p>
            <a:endParaRPr lang="en-US" b="1" dirty="0">
              <a:latin typeface="Franklin Gothic Book" panose="020B0503020102020204" pitchFamily="34" charset="0"/>
            </a:endParaRPr>
          </a:p>
          <a:p>
            <a:r>
              <a:rPr lang="en-US" dirty="0">
                <a:latin typeface="Franklin Gothic Book" panose="020B0503020102020204" pitchFamily="34" charset="0"/>
              </a:rPr>
              <a:t>CTC_FA_SNG_COMPARE</a:t>
            </a:r>
          </a:p>
          <a:p>
            <a:r>
              <a:rPr lang="en-US" dirty="0"/>
              <a:t>CTC_FA_CBS_SNG_NOT_AWARDED</a:t>
            </a:r>
          </a:p>
          <a:p>
            <a:r>
              <a:rPr lang="en-US" dirty="0"/>
              <a:t>CTC_FA_SNG_ELIG_NOTPKGD</a:t>
            </a:r>
          </a:p>
          <a:p>
            <a:endParaRPr lang="en-US" b="1" dirty="0"/>
          </a:p>
          <a:p>
            <a:pPr marL="50800" indent="0">
              <a:buNone/>
            </a:pPr>
            <a:r>
              <a:rPr lang="en-US" dirty="0"/>
              <a:t> . . . And others queries in the WCG and CBS Processing Business Processing Guide</a:t>
            </a:r>
          </a:p>
          <a:p>
            <a:endParaRPr lang="en-US" b="1" dirty="0"/>
          </a:p>
          <a:p>
            <a:pPr marL="0" indent="0">
              <a:buNone/>
            </a:pPr>
            <a:r>
              <a:rPr lang="en-US" b="1" dirty="0"/>
              <a:t> </a:t>
            </a:r>
          </a:p>
          <a:p>
            <a:pPr marL="0" indent="0">
              <a:buNone/>
            </a:pPr>
            <a:endParaRPr lang="en-US" dirty="0"/>
          </a:p>
        </p:txBody>
      </p:sp>
    </p:spTree>
    <p:extLst>
      <p:ext uri="{BB962C8B-B14F-4D97-AF65-F5344CB8AC3E}">
        <p14:creationId xmlns:p14="http://schemas.microsoft.com/office/powerpoint/2010/main" val="352009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210" y="319427"/>
            <a:ext cx="8603667" cy="705171"/>
          </a:xfrm>
        </p:spPr>
        <p:txBody>
          <a:bodyPr lIns="91440" tIns="45720" rIns="91440" bIns="45720" anchor="t"/>
          <a:lstStyle/>
          <a:p>
            <a:r>
              <a:rPr lang="en-US" dirty="0">
                <a:latin typeface="Franklin Gothic Medium" panose="020B0603020102020204" pitchFamily="34" charset="0"/>
              </a:rPr>
              <a:t>QUERIES TO RUN PRIOR TO RPTS CONT’D</a:t>
            </a:r>
          </a:p>
        </p:txBody>
      </p:sp>
      <p:sp>
        <p:nvSpPr>
          <p:cNvPr id="4" name="Content Placeholder 3"/>
          <p:cNvSpPr>
            <a:spLocks noGrp="1"/>
          </p:cNvSpPr>
          <p:nvPr>
            <p:ph idx="1"/>
          </p:nvPr>
        </p:nvSpPr>
        <p:spPr>
          <a:xfrm>
            <a:off x="252848" y="780836"/>
            <a:ext cx="8603667" cy="5269243"/>
          </a:xfrm>
        </p:spPr>
        <p:txBody>
          <a:bodyPr lIns="91440" tIns="45720" rIns="91440" bIns="45720" anchor="t"/>
          <a:lstStyle/>
          <a:p>
            <a:pPr marL="50800" indent="0">
              <a:buNone/>
            </a:pPr>
            <a:r>
              <a:rPr lang="en-US" sz="3000" dirty="0">
                <a:latin typeface="Franklin Gothic Book" panose="020B0503020102020204" pitchFamily="34" charset="0"/>
              </a:rPr>
              <a:t>CTC_FA_SNG_COMPARE</a:t>
            </a:r>
            <a:r>
              <a:rPr lang="en-US" dirty="0">
                <a:latin typeface="Franklin Gothic Book" panose="020B0503020102020204" pitchFamily="34" charset="0"/>
              </a:rPr>
              <a:t> </a:t>
            </a:r>
          </a:p>
        </p:txBody>
      </p:sp>
      <p:sp>
        <p:nvSpPr>
          <p:cNvPr id="8" name="TextBox 2"/>
          <p:cNvSpPr txBox="1"/>
          <p:nvPr/>
        </p:nvSpPr>
        <p:spPr>
          <a:xfrm>
            <a:off x="5296251" y="965758"/>
            <a:ext cx="3560264"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Reporting Tools &gt; Query &gt; Query Viewer </a:t>
            </a:r>
          </a:p>
        </p:txBody>
      </p:sp>
      <p:sp>
        <p:nvSpPr>
          <p:cNvPr id="6" name="TextBox 5"/>
          <p:cNvSpPr txBox="1"/>
          <p:nvPr/>
        </p:nvSpPr>
        <p:spPr>
          <a:xfrm>
            <a:off x="4609112" y="4967372"/>
            <a:ext cx="2987195" cy="1169551"/>
          </a:xfrm>
          <a:prstGeom prst="rect">
            <a:avLst/>
          </a:prstGeom>
          <a:solidFill>
            <a:schemeClr val="bg1"/>
          </a:solidFill>
          <a:ln>
            <a:solidFill>
              <a:srgbClr val="003764"/>
            </a:solidFill>
          </a:ln>
        </p:spPr>
        <p:txBody>
          <a:bodyPr wrap="square" lIns="91440" tIns="45720" rIns="91440" bIns="45720" rtlCol="0" anchor="t">
            <a:spAutoFit/>
          </a:bodyPr>
          <a:lstStyle/>
          <a:p>
            <a:r>
              <a:rPr lang="en-US" dirty="0"/>
              <a:t>In the</a:t>
            </a:r>
            <a:r>
              <a:rPr lang="en-US" b="1" i="1" dirty="0"/>
              <a:t> Eligible </a:t>
            </a:r>
            <a:r>
              <a:rPr lang="en-US" dirty="0"/>
              <a:t>column, look for Ns and Rs.  </a:t>
            </a:r>
          </a:p>
          <a:p>
            <a:endParaRPr lang="en-US" b="1" dirty="0"/>
          </a:p>
          <a:p>
            <a:r>
              <a:rPr lang="en-US" b="1" dirty="0"/>
              <a:t>N = Not Eligible</a:t>
            </a:r>
          </a:p>
          <a:p>
            <a:r>
              <a:rPr lang="en-US" b="1" dirty="0"/>
              <a:t>R = Repayment</a:t>
            </a:r>
          </a:p>
        </p:txBody>
      </p:sp>
      <p:pic>
        <p:nvPicPr>
          <p:cNvPr id="9" name="Picture 8" descr="A screen shot of query results for query CTC_FA_SNG_COMPARE with excel columns for Institution, Aid Yr, ID, Eligible, National ID, Institution, Aid Yr, Item Type, and Offered amount.  A red highlight box is over the N for Not Eligible and a yellow highlight box is over the R for Repayment eligible row ">
            <a:extLst>
              <a:ext uri="{FF2B5EF4-FFF2-40B4-BE49-F238E27FC236}">
                <a16:creationId xmlns:a16="http://schemas.microsoft.com/office/drawing/2014/main" id="{2B899FBB-8378-4B8B-BB11-34B69CC4DBA0}"/>
              </a:ext>
            </a:extLst>
          </p:cNvPr>
          <p:cNvPicPr>
            <a:picLocks noChangeAspect="1"/>
          </p:cNvPicPr>
          <p:nvPr/>
        </p:nvPicPr>
        <p:blipFill>
          <a:blip r:embed="rId3"/>
          <a:stretch>
            <a:fillRect/>
          </a:stretch>
        </p:blipFill>
        <p:spPr>
          <a:xfrm>
            <a:off x="287485" y="1723340"/>
            <a:ext cx="8569030" cy="2123822"/>
          </a:xfrm>
          <a:prstGeom prst="rect">
            <a:avLst/>
          </a:prstGeom>
          <a:ln>
            <a:solidFill>
              <a:schemeClr val="tx1"/>
            </a:solidFill>
          </a:ln>
        </p:spPr>
      </p:pic>
      <p:cxnSp>
        <p:nvCxnSpPr>
          <p:cNvPr id="7" name="Straight Arrow Connector 6"/>
          <p:cNvCxnSpPr>
            <a:cxnSpLocks/>
          </p:cNvCxnSpPr>
          <p:nvPr/>
        </p:nvCxnSpPr>
        <p:spPr>
          <a:xfrm flipH="1" flipV="1">
            <a:off x="3657600" y="3429000"/>
            <a:ext cx="1849821" cy="15383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84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210" y="319427"/>
            <a:ext cx="8603667" cy="705171"/>
          </a:xfrm>
        </p:spPr>
        <p:txBody>
          <a:bodyPr lIns="91440" tIns="45720" rIns="91440" bIns="45720" anchor="t"/>
          <a:lstStyle/>
          <a:p>
            <a:r>
              <a:rPr lang="en-US" dirty="0">
                <a:latin typeface="Franklin Gothic Medium" panose="020B0603020102020204" pitchFamily="34" charset="0"/>
              </a:rPr>
              <a:t>QUERIES TO RUN PRIOR TO REPORTS</a:t>
            </a:r>
          </a:p>
        </p:txBody>
      </p:sp>
      <p:pic>
        <p:nvPicPr>
          <p:cNvPr id="11" name="Picture 10" descr="A screenshot of the CTC_FA_CBS_SNG_NOT_AWARDED query results in HTML format, with Institution, Aid Yr, and Term defined.  the column headers include, Institution, Aid Yr, ID, Last Name, First Name, CBS OK to Award, Awd Last Update, CBS OK to Pay, OK to Pay LUpDt CBS Terms Remaining, SNG MFI Percent, Eligible, SNG Elig Award Amt, Annual SAP Status, Term, FA Taken, Calc UT FA and the CBS OK to Pay column highlighted in yellow highlighting the values of Y = Yes OK to Pay">
            <a:extLst>
              <a:ext uri="{FF2B5EF4-FFF2-40B4-BE49-F238E27FC236}">
                <a16:creationId xmlns:a16="http://schemas.microsoft.com/office/drawing/2014/main" id="{98D5FBA3-E75C-7F0C-9D00-66DAE378F626}"/>
              </a:ext>
            </a:extLst>
          </p:cNvPr>
          <p:cNvPicPr>
            <a:picLocks noChangeAspect="1"/>
          </p:cNvPicPr>
          <p:nvPr/>
        </p:nvPicPr>
        <p:blipFill>
          <a:blip r:embed="rId3"/>
          <a:stretch>
            <a:fillRect/>
          </a:stretch>
        </p:blipFill>
        <p:spPr>
          <a:xfrm>
            <a:off x="369789" y="1767155"/>
            <a:ext cx="8506665" cy="3571804"/>
          </a:xfrm>
          <a:prstGeom prst="rect">
            <a:avLst/>
          </a:prstGeom>
          <a:ln>
            <a:solidFill>
              <a:schemeClr val="tx1"/>
            </a:solidFill>
          </a:ln>
        </p:spPr>
      </p:pic>
      <p:sp>
        <p:nvSpPr>
          <p:cNvPr id="4" name="Content Placeholder 3"/>
          <p:cNvSpPr>
            <a:spLocks noGrp="1"/>
          </p:cNvSpPr>
          <p:nvPr>
            <p:ph idx="1"/>
          </p:nvPr>
        </p:nvSpPr>
        <p:spPr>
          <a:xfrm>
            <a:off x="252848" y="794378"/>
            <a:ext cx="8603667" cy="5269243"/>
          </a:xfrm>
        </p:spPr>
        <p:txBody>
          <a:bodyPr lIns="91440" tIns="45720" rIns="91440" bIns="45720" anchor="t"/>
          <a:lstStyle/>
          <a:p>
            <a:pPr marL="50800" indent="0">
              <a:buNone/>
            </a:pPr>
            <a:r>
              <a:rPr lang="en-US" dirty="0">
                <a:latin typeface="Franklin Gothic Book" panose="020B0503020102020204" pitchFamily="34" charset="0"/>
              </a:rPr>
              <a:t>CTC_FA_CBS_SNG_NOT_AWARDED</a:t>
            </a:r>
          </a:p>
        </p:txBody>
      </p:sp>
      <p:sp>
        <p:nvSpPr>
          <p:cNvPr id="8" name="TextBox 2"/>
          <p:cNvSpPr txBox="1"/>
          <p:nvPr/>
        </p:nvSpPr>
        <p:spPr>
          <a:xfrm>
            <a:off x="5261613" y="1388428"/>
            <a:ext cx="3560264"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Reporting Tools &gt; Query &gt; Query Viewer </a:t>
            </a:r>
          </a:p>
        </p:txBody>
      </p:sp>
      <p:sp>
        <p:nvSpPr>
          <p:cNvPr id="6" name="TextBox 5"/>
          <p:cNvSpPr txBox="1"/>
          <p:nvPr/>
        </p:nvSpPr>
        <p:spPr>
          <a:xfrm>
            <a:off x="5261613" y="5496740"/>
            <a:ext cx="2987195" cy="954107"/>
          </a:xfrm>
          <a:prstGeom prst="rect">
            <a:avLst/>
          </a:prstGeom>
          <a:solidFill>
            <a:schemeClr val="bg1"/>
          </a:solidFill>
          <a:ln>
            <a:solidFill>
              <a:srgbClr val="003764"/>
            </a:solidFill>
          </a:ln>
        </p:spPr>
        <p:txBody>
          <a:bodyPr wrap="square" lIns="91440" tIns="45720" rIns="91440" bIns="45720" rtlCol="0" anchor="t">
            <a:spAutoFit/>
          </a:bodyPr>
          <a:lstStyle/>
          <a:p>
            <a:r>
              <a:rPr lang="en-US" dirty="0"/>
              <a:t>In the</a:t>
            </a:r>
            <a:r>
              <a:rPr lang="en-US" b="1" i="1" dirty="0"/>
              <a:t> CBS OK To Award </a:t>
            </a:r>
            <a:r>
              <a:rPr lang="en-US" dirty="0"/>
              <a:t>column, look for </a:t>
            </a:r>
            <a:r>
              <a:rPr lang="en-US" dirty="0" err="1"/>
              <a:t>Ys</a:t>
            </a:r>
            <a:r>
              <a:rPr lang="en-US" dirty="0"/>
              <a:t>.  </a:t>
            </a:r>
          </a:p>
          <a:p>
            <a:endParaRPr lang="en-US" b="1" dirty="0"/>
          </a:p>
          <a:p>
            <a:r>
              <a:rPr lang="en-US" b="1" dirty="0"/>
              <a:t>Y = Yes, OK to Award</a:t>
            </a:r>
          </a:p>
        </p:txBody>
      </p:sp>
      <p:cxnSp>
        <p:nvCxnSpPr>
          <p:cNvPr id="7" name="Straight Arrow Connector 6"/>
          <p:cNvCxnSpPr>
            <a:cxnSpLocks/>
          </p:cNvCxnSpPr>
          <p:nvPr/>
        </p:nvCxnSpPr>
        <p:spPr>
          <a:xfrm flipH="1" flipV="1">
            <a:off x="4253501" y="3553057"/>
            <a:ext cx="1140432" cy="1916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810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10792</TotalTime>
  <Words>1481</Words>
  <Application>Microsoft Office PowerPoint</Application>
  <PresentationFormat>On-screen Show (4:3)</PresentationFormat>
  <Paragraphs>245</Paragraphs>
  <Slides>34</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Source Sans Pro</vt:lpstr>
      <vt:lpstr>Franklin Gothic Book</vt:lpstr>
      <vt:lpstr>Wingdings</vt:lpstr>
      <vt:lpstr>Franklin Gothic Medium</vt:lpstr>
      <vt:lpstr>Arial</vt:lpstr>
      <vt:lpstr>Calibri</vt:lpstr>
      <vt:lpstr>Office Theme</vt:lpstr>
      <vt:lpstr>STATE AID  RECONCILIATION</vt:lpstr>
      <vt:lpstr>PowerPoint Presentation</vt:lpstr>
      <vt:lpstr>Logistics and Agenda</vt:lpstr>
      <vt:lpstr>GROUND RULES</vt:lpstr>
      <vt:lpstr>OBJECTIVES</vt:lpstr>
      <vt:lpstr>PowerPoint Presentation</vt:lpstr>
      <vt:lpstr>QUERIES TO RUN</vt:lpstr>
      <vt:lpstr>QUERIES TO RUN PRIOR TO RPTS CONT’D</vt:lpstr>
      <vt:lpstr>QUERIES TO RUN PRIOR TO REPORTS</vt:lpstr>
      <vt:lpstr>QUERIES TO RUN PRIOR TO RPTS CONT’D</vt:lpstr>
      <vt:lpstr>PowerPoint Presentation</vt:lpstr>
      <vt:lpstr>PowerPoint Presentation</vt:lpstr>
      <vt:lpstr>STATE AID RECONCILIATION </vt:lpstr>
      <vt:lpstr>STATE AID RECONCILIATION CONT’D</vt:lpstr>
      <vt:lpstr>STATE AID RECONCILIATION CONT’D</vt:lpstr>
      <vt:lpstr>STATE AID RECONCILIATION CONT’D</vt:lpstr>
      <vt:lpstr>STATE AID RECONCILIATION CONT’D  </vt:lpstr>
      <vt:lpstr>RUNNING THE WCG INTERIM REPORT </vt:lpstr>
      <vt:lpstr>RUNNING THE WCG INTERIM RPT CONT’D DOWNLOADING THE ERROR REPORT</vt:lpstr>
      <vt:lpstr>RUNNING THE WCG INTERIM RPT CONT’D DOWNLOADING THE INTERIM REPORT </vt:lpstr>
      <vt:lpstr>RUNNING THE WCG INTERIM RPT CONT’D DOWNLOADING THE COMBINED REPORT</vt:lpstr>
      <vt:lpstr>PowerPoint Presentation</vt:lpstr>
      <vt:lpstr>RUNNING THE WCG INTERIM RPT CONT’D IDENTIFYING STUDENTS W/O SSN</vt:lpstr>
      <vt:lpstr>RUNNING THE WCG INTERIM RPT CONT’D IDENTIFYING STUDENTS W/O SSN CONT’D</vt:lpstr>
      <vt:lpstr>RUNNING THE WCG INTERIM RPT CONT’D ADD/UPDATE A PERSON PAGE (ITIN)</vt:lpstr>
      <vt:lpstr>PowerPoint Presentation</vt:lpstr>
      <vt:lpstr>WCG INTERIM OVERVIEW TIPS  FOR SUCCESS</vt:lpstr>
      <vt:lpstr>RUNNING THE WCG INTERIM RPT CONT’D RESOURCES  </vt:lpstr>
      <vt:lpstr>PowerPoint Presentation</vt:lpstr>
      <vt:lpstr>FISCAL ITEM TYPES</vt:lpstr>
      <vt:lpstr>FISCAL ITEM TYPES CONT’D</vt:lpstr>
      <vt:lpstr>FISCAL ITEM TYPES CONT’D</vt:lpstr>
      <vt:lpstr>OUTCOMES</vt:lpstr>
      <vt:lpstr>Congratulations!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FA401: ISIR Processing</dc:title>
  <dc:creator>Kelly Forsberg</dc:creator>
  <cp:lastModifiedBy>Kelly Forsberg</cp:lastModifiedBy>
  <cp:revision>315</cp:revision>
  <dcterms:modified xsi:type="dcterms:W3CDTF">2023-09-12T23:50:48Z</dcterms:modified>
</cp:coreProperties>
</file>