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8" r:id="rId2"/>
    <p:sldId id="599" r:id="rId3"/>
    <p:sldId id="551" r:id="rId4"/>
    <p:sldId id="509" r:id="rId5"/>
    <p:sldId id="600" r:id="rId6"/>
    <p:sldId id="601" r:id="rId7"/>
    <p:sldId id="602" r:id="rId8"/>
    <p:sldId id="603" r:id="rId9"/>
    <p:sldId id="587" r:id="rId10"/>
    <p:sldId id="576" r:id="rId11"/>
    <p:sldId id="513" r:id="rId12"/>
    <p:sldId id="261" r:id="rId13"/>
    <p:sldId id="598" r:id="rId14"/>
    <p:sldId id="584" r:id="rId15"/>
    <p:sldId id="585" r:id="rId16"/>
    <p:sldId id="586" r:id="rId17"/>
    <p:sldId id="597" r:id="rId18"/>
    <p:sldId id="595" r:id="rId19"/>
    <p:sldId id="582" r:id="rId20"/>
    <p:sldId id="583" r:id="rId21"/>
    <p:sldId id="596" r:id="rId22"/>
    <p:sldId id="588" r:id="rId23"/>
    <p:sldId id="527" r:id="rId24"/>
    <p:sldId id="590" r:id="rId25"/>
  </p:sldIdLst>
  <p:sldSz cx="12192000" cy="68580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476FCFF4-D190-4BAE-B3A7-2DCC436A5E3E}">
          <p14:sldIdLst>
            <p14:sldId id="258"/>
            <p14:sldId id="599"/>
          </p14:sldIdLst>
        </p14:section>
        <p14:section name="SAP 11 Recap" id="{2259FA9C-EFCC-42C4-9E82-06A10DF6A2CA}">
          <p14:sldIdLst>
            <p14:sldId id="551"/>
            <p14:sldId id="509"/>
            <p14:sldId id="600"/>
            <p14:sldId id="601"/>
            <p14:sldId id="602"/>
          </p14:sldIdLst>
        </p14:section>
        <p14:section name="Post-Implementation Steps" id="{EBEE9F81-5EBC-49B1-A8DC-8700D8EFA563}">
          <p14:sldIdLst>
            <p14:sldId id="603"/>
            <p14:sldId id="587"/>
            <p14:sldId id="576"/>
          </p14:sldIdLst>
        </p14:section>
        <p14:section name="Closing" id="{7FD65880-F1BD-4C9B-A31D-2565B639A1CA}">
          <p14:sldIdLst>
            <p14:sldId id="513"/>
            <p14:sldId id="261"/>
          </p14:sldIdLst>
        </p14:section>
        <p14:section name="[Hidden] The Problem" id="{D5C88813-3854-4B1C-99DC-E7F010011A23}">
          <p14:sldIdLst>
            <p14:sldId id="598"/>
            <p14:sldId id="584"/>
            <p14:sldId id="585"/>
            <p14:sldId id="586"/>
          </p14:sldIdLst>
        </p14:section>
        <p14:section name="[Hidden] Delivered Functionality Impacted" id="{9E5987F9-24DB-41F7-B4A4-9BBE51F6EFE9}">
          <p14:sldIdLst>
            <p14:sldId id="597"/>
            <p14:sldId id="595"/>
            <p14:sldId id="582"/>
            <p14:sldId id="583"/>
          </p14:sldIdLst>
        </p14:section>
        <p14:section name="[Hidden] The Solution" id="{9E81F5FC-051C-4C5A-8635-532D69EB7237}">
          <p14:sldIdLst>
            <p14:sldId id="596"/>
            <p14:sldId id="588"/>
            <p14:sldId id="527"/>
            <p14:sldId id="59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5C7"/>
    <a:srgbClr val="3E89CE"/>
    <a:srgbClr val="81B2DF"/>
    <a:srgbClr val="69A4D9"/>
    <a:srgbClr val="D2DEEF"/>
    <a:srgbClr val="00682F"/>
    <a:srgbClr val="003764"/>
    <a:srgbClr val="F4EE00"/>
    <a:srgbClr val="820000"/>
    <a:srgbClr val="BD9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26" autoAdjust="0"/>
    <p:restoredTop sz="96261" autoAdjust="0"/>
  </p:normalViewPr>
  <p:slideViewPr>
    <p:cSldViewPr snapToGrid="0">
      <p:cViewPr>
        <p:scale>
          <a:sx n="125" d="100"/>
          <a:sy n="125" d="100"/>
        </p:scale>
        <p:origin x="-180" y="-6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751673175309"/>
          <c:y val="0.26970156877289558"/>
          <c:w val="0.45248247223654942"/>
          <c:h val="0.62183935531307133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Minimum Current GPA Test Enabled</c:v>
                </c:pt>
              </c:strCache>
            </c:strRef>
          </c:tx>
          <c:dPt>
            <c:idx val="0"/>
            <c:bubble3D val="0"/>
            <c:spPr>
              <a:solidFill>
                <a:srgbClr val="4472C4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8ED-4A4B-8A5C-922A41F5752F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8ED-4A4B-8A5C-922A41F5752F}"/>
              </c:ext>
            </c:extLst>
          </c:dPt>
          <c:dLbls>
            <c:dLbl>
              <c:idx val="0"/>
              <c:layout>
                <c:manualLayout>
                  <c:x val="-0.19440149286404579"/>
                  <c:y val="-4.392139443388696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8ED-4A4B-8A5C-922A41F5752F}"/>
                </c:ext>
              </c:extLst>
            </c:dLbl>
            <c:dLbl>
              <c:idx val="1"/>
              <c:layout>
                <c:manualLayout>
                  <c:x val="0.20026723120705212"/>
                  <c:y val="6.883364115169704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8ED-4A4B-8A5C-922A41F575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18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ED-4A4B-8A5C-922A41F5752F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E5A9AF-6322-49B2-812D-1ED24ED7FAAE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D1F7BF-48A1-477C-A934-BE37AB073432}">
      <dgm:prSet phldrT="[Text]"/>
      <dgm:spPr/>
      <dgm:t>
        <a:bodyPr/>
        <a:lstStyle/>
        <a:p>
          <a:r>
            <a:rPr lang="en-US" b="1" dirty="0"/>
            <a:t>IF</a:t>
          </a:r>
          <a:r>
            <a:rPr lang="en-US" dirty="0"/>
            <a:t> none of the student’s classes have grade points that count toward the term GPA</a:t>
          </a:r>
        </a:p>
      </dgm:t>
    </dgm:pt>
    <dgm:pt modelId="{28BCDA6A-377F-4C89-A992-82844B0F44EC}" type="parTrans" cxnId="{7073946E-7518-44D0-B1DC-8AF71A458C65}">
      <dgm:prSet/>
      <dgm:spPr/>
      <dgm:t>
        <a:bodyPr/>
        <a:lstStyle/>
        <a:p>
          <a:endParaRPr lang="en-US"/>
        </a:p>
      </dgm:t>
    </dgm:pt>
    <dgm:pt modelId="{681B32F2-F851-45AE-9F06-CCE674271ABD}" type="sibTrans" cxnId="{7073946E-7518-44D0-B1DC-8AF71A458C65}">
      <dgm:prSet/>
      <dgm:spPr>
        <a:ln w="38100">
          <a:solidFill>
            <a:srgbClr val="3D6CC1"/>
          </a:solidFill>
        </a:ln>
      </dgm:spPr>
      <dgm:t>
        <a:bodyPr/>
        <a:lstStyle/>
        <a:p>
          <a:endParaRPr lang="en-US"/>
        </a:p>
      </dgm:t>
    </dgm:pt>
    <dgm:pt modelId="{377C840B-DB30-4AF9-8682-383486B898AE}">
      <dgm:prSet phldrT="[Text]"/>
      <dgm:spPr/>
      <dgm:t>
        <a:bodyPr/>
        <a:lstStyle/>
        <a:p>
          <a:r>
            <a:rPr lang="en-US" b="1" dirty="0"/>
            <a:t>THEN</a:t>
          </a:r>
          <a:r>
            <a:rPr lang="en-US" dirty="0"/>
            <a:t> set the student's SAP status for that test to “NGPA”</a:t>
          </a:r>
        </a:p>
      </dgm:t>
    </dgm:pt>
    <dgm:pt modelId="{253326AD-D896-4810-AF55-2177D3B188A5}" type="parTrans" cxnId="{F16071F6-05D1-4E63-93FA-F97F644E52DC}">
      <dgm:prSet/>
      <dgm:spPr/>
      <dgm:t>
        <a:bodyPr/>
        <a:lstStyle/>
        <a:p>
          <a:endParaRPr lang="en-US"/>
        </a:p>
      </dgm:t>
    </dgm:pt>
    <dgm:pt modelId="{09567CB2-E694-4D44-9EDF-E2377F94B965}" type="sibTrans" cxnId="{F16071F6-05D1-4E63-93FA-F97F644E52DC}">
      <dgm:prSet/>
      <dgm:spPr>
        <a:ln w="38100">
          <a:solidFill>
            <a:srgbClr val="3D6CC1"/>
          </a:solidFill>
        </a:ln>
      </dgm:spPr>
      <dgm:t>
        <a:bodyPr/>
        <a:lstStyle/>
        <a:p>
          <a:endParaRPr lang="en-US"/>
        </a:p>
      </dgm:t>
    </dgm:pt>
    <dgm:pt modelId="{715D7DFE-DA92-461C-8874-1218613FF30C}">
      <dgm:prSet phldrT="[Text]"/>
      <dgm:spPr/>
      <dgm:t>
        <a:bodyPr/>
        <a:lstStyle/>
        <a:p>
          <a:r>
            <a:rPr lang="en-US" dirty="0"/>
            <a:t>IF “NGPA” SAP Status does not exist</a:t>
          </a:r>
        </a:p>
      </dgm:t>
    </dgm:pt>
    <dgm:pt modelId="{8CDD632E-86A1-4481-9DAA-0DD6BD9C0BA9}" type="parTrans" cxnId="{8CF29C85-5050-45A1-A9F3-FE83B070AFE4}">
      <dgm:prSet/>
      <dgm:spPr/>
      <dgm:t>
        <a:bodyPr/>
        <a:lstStyle/>
        <a:p>
          <a:endParaRPr lang="en-US"/>
        </a:p>
      </dgm:t>
    </dgm:pt>
    <dgm:pt modelId="{913E3E90-03AE-4874-8FF6-4AF9DC4291FA}" type="sibTrans" cxnId="{8CF29C85-5050-45A1-A9F3-FE83B070AFE4}">
      <dgm:prSet/>
      <dgm:spPr>
        <a:ln w="38100">
          <a:solidFill>
            <a:srgbClr val="3D6CC1"/>
          </a:solidFill>
        </a:ln>
      </dgm:spPr>
      <dgm:t>
        <a:bodyPr/>
        <a:lstStyle/>
        <a:p>
          <a:endParaRPr lang="en-US"/>
        </a:p>
      </dgm:t>
    </dgm:pt>
    <dgm:pt modelId="{9BFC8849-F0FA-4528-B8FF-304654B0D49D}">
      <dgm:prSet phldrT="[Text]"/>
      <dgm:spPr/>
      <dgm:t>
        <a:bodyPr/>
        <a:lstStyle/>
        <a:p>
          <a:r>
            <a:rPr lang="en-US" dirty="0"/>
            <a:t>THEN the customization will not be activated; proceed with delivered functionality</a:t>
          </a:r>
        </a:p>
      </dgm:t>
    </dgm:pt>
    <dgm:pt modelId="{80AAD599-0606-475E-AEEC-BAAA599D3339}" type="parTrans" cxnId="{3B0C5C2F-1BC9-4346-B6C3-5A65FF7AD874}">
      <dgm:prSet/>
      <dgm:spPr/>
      <dgm:t>
        <a:bodyPr/>
        <a:lstStyle/>
        <a:p>
          <a:endParaRPr lang="en-US"/>
        </a:p>
      </dgm:t>
    </dgm:pt>
    <dgm:pt modelId="{BCA590E1-A671-40B2-B1CF-F0CA03539ED1}" type="sibTrans" cxnId="{3B0C5C2F-1BC9-4346-B6C3-5A65FF7AD874}">
      <dgm:prSet/>
      <dgm:spPr/>
      <dgm:t>
        <a:bodyPr/>
        <a:lstStyle/>
        <a:p>
          <a:endParaRPr lang="en-US"/>
        </a:p>
      </dgm:t>
    </dgm:pt>
    <dgm:pt modelId="{EDDEE25A-C1A3-48BA-AB14-D84714B1632A}" type="pres">
      <dgm:prSet presAssocID="{DAE5A9AF-6322-49B2-812D-1ED24ED7FAAE}" presName="Name0" presStyleCnt="0">
        <dgm:presLayoutVars>
          <dgm:dir/>
          <dgm:resizeHandles val="exact"/>
        </dgm:presLayoutVars>
      </dgm:prSet>
      <dgm:spPr/>
    </dgm:pt>
    <dgm:pt modelId="{2F8F6B5A-D81B-4DF0-B26F-47F60B10C45A}" type="pres">
      <dgm:prSet presAssocID="{B4D1F7BF-48A1-477C-A934-BE37AB073432}" presName="node" presStyleLbl="node1" presStyleIdx="0" presStyleCnt="4">
        <dgm:presLayoutVars>
          <dgm:bulletEnabled val="1"/>
        </dgm:presLayoutVars>
      </dgm:prSet>
      <dgm:spPr/>
    </dgm:pt>
    <dgm:pt modelId="{1C4BA522-FB1B-4E59-8644-C8B1E594E120}" type="pres">
      <dgm:prSet presAssocID="{681B32F2-F851-45AE-9F06-CCE674271ABD}" presName="sibTrans" presStyleLbl="sibTrans1D1" presStyleIdx="0" presStyleCnt="3"/>
      <dgm:spPr/>
    </dgm:pt>
    <dgm:pt modelId="{621B670F-7315-448A-B16C-4EF02E98B10A}" type="pres">
      <dgm:prSet presAssocID="{681B32F2-F851-45AE-9F06-CCE674271ABD}" presName="connectorText" presStyleLbl="sibTrans1D1" presStyleIdx="0" presStyleCnt="3"/>
      <dgm:spPr/>
    </dgm:pt>
    <dgm:pt modelId="{A8A0832D-9A75-43C5-9F93-0CAF290D098B}" type="pres">
      <dgm:prSet presAssocID="{377C840B-DB30-4AF9-8682-383486B898AE}" presName="node" presStyleLbl="node1" presStyleIdx="1" presStyleCnt="4">
        <dgm:presLayoutVars>
          <dgm:bulletEnabled val="1"/>
        </dgm:presLayoutVars>
      </dgm:prSet>
      <dgm:spPr/>
    </dgm:pt>
    <dgm:pt modelId="{4A70F4B9-9261-4ACD-8397-80344994806E}" type="pres">
      <dgm:prSet presAssocID="{09567CB2-E694-4D44-9EDF-E2377F94B965}" presName="sibTrans" presStyleLbl="sibTrans1D1" presStyleIdx="1" presStyleCnt="3"/>
      <dgm:spPr/>
    </dgm:pt>
    <dgm:pt modelId="{BDA23557-542A-492E-8B55-1EFA8708F60E}" type="pres">
      <dgm:prSet presAssocID="{09567CB2-E694-4D44-9EDF-E2377F94B965}" presName="connectorText" presStyleLbl="sibTrans1D1" presStyleIdx="1" presStyleCnt="3"/>
      <dgm:spPr/>
    </dgm:pt>
    <dgm:pt modelId="{0106BF7E-5323-473F-83CF-FBCBEAA24F81}" type="pres">
      <dgm:prSet presAssocID="{715D7DFE-DA92-461C-8874-1218613FF30C}" presName="node" presStyleLbl="node1" presStyleIdx="2" presStyleCnt="4" custLinFactX="-23000" custLinFactY="26632" custLinFactNeighborX="-100000" custLinFactNeighborY="100000">
        <dgm:presLayoutVars>
          <dgm:bulletEnabled val="1"/>
        </dgm:presLayoutVars>
      </dgm:prSet>
      <dgm:spPr/>
    </dgm:pt>
    <dgm:pt modelId="{1EC858CE-01C4-45AA-AF71-B5AAB55D3C6A}" type="pres">
      <dgm:prSet presAssocID="{913E3E90-03AE-4874-8FF6-4AF9DC4291FA}" presName="sibTrans" presStyleLbl="sibTrans1D1" presStyleIdx="2" presStyleCnt="3"/>
      <dgm:spPr/>
    </dgm:pt>
    <dgm:pt modelId="{CFC5ADA3-F4E6-44AE-B8CB-A36DB0BE276B}" type="pres">
      <dgm:prSet presAssocID="{913E3E90-03AE-4874-8FF6-4AF9DC4291FA}" presName="connectorText" presStyleLbl="sibTrans1D1" presStyleIdx="2" presStyleCnt="3"/>
      <dgm:spPr/>
    </dgm:pt>
    <dgm:pt modelId="{42DC18F2-AB69-436E-8958-5C1AD2AED6B1}" type="pres">
      <dgm:prSet presAssocID="{9BFC8849-F0FA-4528-B8FF-304654B0D49D}" presName="node" presStyleLbl="node1" presStyleIdx="3" presStyleCnt="4" custLinFactX="100000" custLinFactNeighborX="145811" custLinFactNeighborY="-11616">
        <dgm:presLayoutVars>
          <dgm:bulletEnabled val="1"/>
        </dgm:presLayoutVars>
      </dgm:prSet>
      <dgm:spPr/>
    </dgm:pt>
  </dgm:ptLst>
  <dgm:cxnLst>
    <dgm:cxn modelId="{3B0C5C2F-1BC9-4346-B6C3-5A65FF7AD874}" srcId="{DAE5A9AF-6322-49B2-812D-1ED24ED7FAAE}" destId="{9BFC8849-F0FA-4528-B8FF-304654B0D49D}" srcOrd="3" destOrd="0" parTransId="{80AAD599-0606-475E-AEEC-BAAA599D3339}" sibTransId="{BCA590E1-A671-40B2-B1CF-F0CA03539ED1}"/>
    <dgm:cxn modelId="{FC665A3B-B18F-4147-91F4-89AB1D82CB42}" type="presOf" srcId="{715D7DFE-DA92-461C-8874-1218613FF30C}" destId="{0106BF7E-5323-473F-83CF-FBCBEAA24F81}" srcOrd="0" destOrd="0" presId="urn:microsoft.com/office/officeart/2005/8/layout/bProcess3"/>
    <dgm:cxn modelId="{7073946E-7518-44D0-B1DC-8AF71A458C65}" srcId="{DAE5A9AF-6322-49B2-812D-1ED24ED7FAAE}" destId="{B4D1F7BF-48A1-477C-A934-BE37AB073432}" srcOrd="0" destOrd="0" parTransId="{28BCDA6A-377F-4C89-A992-82844B0F44EC}" sibTransId="{681B32F2-F851-45AE-9F06-CCE674271ABD}"/>
    <dgm:cxn modelId="{B472996F-FA61-4508-B0A5-54759A198ECC}" type="presOf" srcId="{9BFC8849-F0FA-4528-B8FF-304654B0D49D}" destId="{42DC18F2-AB69-436E-8958-5C1AD2AED6B1}" srcOrd="0" destOrd="0" presId="urn:microsoft.com/office/officeart/2005/8/layout/bProcess3"/>
    <dgm:cxn modelId="{2C11067C-ED37-47B8-8B38-2D600E621660}" type="presOf" srcId="{09567CB2-E694-4D44-9EDF-E2377F94B965}" destId="{BDA23557-542A-492E-8B55-1EFA8708F60E}" srcOrd="1" destOrd="0" presId="urn:microsoft.com/office/officeart/2005/8/layout/bProcess3"/>
    <dgm:cxn modelId="{8CF29C85-5050-45A1-A9F3-FE83B070AFE4}" srcId="{DAE5A9AF-6322-49B2-812D-1ED24ED7FAAE}" destId="{715D7DFE-DA92-461C-8874-1218613FF30C}" srcOrd="2" destOrd="0" parTransId="{8CDD632E-86A1-4481-9DAA-0DD6BD9C0BA9}" sibTransId="{913E3E90-03AE-4874-8FF6-4AF9DC4291FA}"/>
    <dgm:cxn modelId="{A1C2328B-59EC-41A3-8DFA-8909BC553FA0}" type="presOf" srcId="{DAE5A9AF-6322-49B2-812D-1ED24ED7FAAE}" destId="{EDDEE25A-C1A3-48BA-AB14-D84714B1632A}" srcOrd="0" destOrd="0" presId="urn:microsoft.com/office/officeart/2005/8/layout/bProcess3"/>
    <dgm:cxn modelId="{BD0A13AC-1A96-487D-8618-69F2C4BBF46B}" type="presOf" srcId="{377C840B-DB30-4AF9-8682-383486B898AE}" destId="{A8A0832D-9A75-43C5-9F93-0CAF290D098B}" srcOrd="0" destOrd="0" presId="urn:microsoft.com/office/officeart/2005/8/layout/bProcess3"/>
    <dgm:cxn modelId="{44CC97B5-A2F4-41C2-9D50-22C4AA460862}" type="presOf" srcId="{B4D1F7BF-48A1-477C-A934-BE37AB073432}" destId="{2F8F6B5A-D81B-4DF0-B26F-47F60B10C45A}" srcOrd="0" destOrd="0" presId="urn:microsoft.com/office/officeart/2005/8/layout/bProcess3"/>
    <dgm:cxn modelId="{A29A05C8-A232-4739-ACFC-2945B6935FBF}" type="presOf" srcId="{913E3E90-03AE-4874-8FF6-4AF9DC4291FA}" destId="{CFC5ADA3-F4E6-44AE-B8CB-A36DB0BE276B}" srcOrd="1" destOrd="0" presId="urn:microsoft.com/office/officeart/2005/8/layout/bProcess3"/>
    <dgm:cxn modelId="{2052BBD8-6D7E-4962-B6E3-143EF36A186B}" type="presOf" srcId="{913E3E90-03AE-4874-8FF6-4AF9DC4291FA}" destId="{1EC858CE-01C4-45AA-AF71-B5AAB55D3C6A}" srcOrd="0" destOrd="0" presId="urn:microsoft.com/office/officeart/2005/8/layout/bProcess3"/>
    <dgm:cxn modelId="{E1FD39DF-81A9-47E8-883F-E603C1B2E85E}" type="presOf" srcId="{681B32F2-F851-45AE-9F06-CCE674271ABD}" destId="{1C4BA522-FB1B-4E59-8644-C8B1E594E120}" srcOrd="0" destOrd="0" presId="urn:microsoft.com/office/officeart/2005/8/layout/bProcess3"/>
    <dgm:cxn modelId="{4077EFE4-4FAE-4C83-95B0-4055D8D0E2E7}" type="presOf" srcId="{681B32F2-F851-45AE-9F06-CCE674271ABD}" destId="{621B670F-7315-448A-B16C-4EF02E98B10A}" srcOrd="1" destOrd="0" presId="urn:microsoft.com/office/officeart/2005/8/layout/bProcess3"/>
    <dgm:cxn modelId="{480C52EA-22A9-4A2B-BEF0-C397F67EF816}" type="presOf" srcId="{09567CB2-E694-4D44-9EDF-E2377F94B965}" destId="{4A70F4B9-9261-4ACD-8397-80344994806E}" srcOrd="0" destOrd="0" presId="urn:microsoft.com/office/officeart/2005/8/layout/bProcess3"/>
    <dgm:cxn modelId="{F16071F6-05D1-4E63-93FA-F97F644E52DC}" srcId="{DAE5A9AF-6322-49B2-812D-1ED24ED7FAAE}" destId="{377C840B-DB30-4AF9-8682-383486B898AE}" srcOrd="1" destOrd="0" parTransId="{253326AD-D896-4810-AF55-2177D3B188A5}" sibTransId="{09567CB2-E694-4D44-9EDF-E2377F94B965}"/>
    <dgm:cxn modelId="{737F9C5A-57B4-4981-8E16-E9EC877BA1FF}" type="presParOf" srcId="{EDDEE25A-C1A3-48BA-AB14-D84714B1632A}" destId="{2F8F6B5A-D81B-4DF0-B26F-47F60B10C45A}" srcOrd="0" destOrd="0" presId="urn:microsoft.com/office/officeart/2005/8/layout/bProcess3"/>
    <dgm:cxn modelId="{F03E5C95-9D6F-4B54-BF02-3591209C18C0}" type="presParOf" srcId="{EDDEE25A-C1A3-48BA-AB14-D84714B1632A}" destId="{1C4BA522-FB1B-4E59-8644-C8B1E594E120}" srcOrd="1" destOrd="0" presId="urn:microsoft.com/office/officeart/2005/8/layout/bProcess3"/>
    <dgm:cxn modelId="{27C4DF8B-49AF-4227-BDA7-254C27AD279A}" type="presParOf" srcId="{1C4BA522-FB1B-4E59-8644-C8B1E594E120}" destId="{621B670F-7315-448A-B16C-4EF02E98B10A}" srcOrd="0" destOrd="0" presId="urn:microsoft.com/office/officeart/2005/8/layout/bProcess3"/>
    <dgm:cxn modelId="{9A9A007E-6924-444A-A270-050824AE3947}" type="presParOf" srcId="{EDDEE25A-C1A3-48BA-AB14-D84714B1632A}" destId="{A8A0832D-9A75-43C5-9F93-0CAF290D098B}" srcOrd="2" destOrd="0" presId="urn:microsoft.com/office/officeart/2005/8/layout/bProcess3"/>
    <dgm:cxn modelId="{9A3B0958-546D-4E47-9948-9708D41257B6}" type="presParOf" srcId="{EDDEE25A-C1A3-48BA-AB14-D84714B1632A}" destId="{4A70F4B9-9261-4ACD-8397-80344994806E}" srcOrd="3" destOrd="0" presId="urn:microsoft.com/office/officeart/2005/8/layout/bProcess3"/>
    <dgm:cxn modelId="{E54B622E-904F-4526-9D22-1E7F773B0F74}" type="presParOf" srcId="{4A70F4B9-9261-4ACD-8397-80344994806E}" destId="{BDA23557-542A-492E-8B55-1EFA8708F60E}" srcOrd="0" destOrd="0" presId="urn:microsoft.com/office/officeart/2005/8/layout/bProcess3"/>
    <dgm:cxn modelId="{61D95BB8-1955-4C80-99BB-D32A2C69EB6B}" type="presParOf" srcId="{EDDEE25A-C1A3-48BA-AB14-D84714B1632A}" destId="{0106BF7E-5323-473F-83CF-FBCBEAA24F81}" srcOrd="4" destOrd="0" presId="urn:microsoft.com/office/officeart/2005/8/layout/bProcess3"/>
    <dgm:cxn modelId="{607F862B-42BC-41EC-BC56-6490FD54A53F}" type="presParOf" srcId="{EDDEE25A-C1A3-48BA-AB14-D84714B1632A}" destId="{1EC858CE-01C4-45AA-AF71-B5AAB55D3C6A}" srcOrd="5" destOrd="0" presId="urn:microsoft.com/office/officeart/2005/8/layout/bProcess3"/>
    <dgm:cxn modelId="{E55D2FEB-8DF4-46E6-A883-3423B9E7AB9F}" type="presParOf" srcId="{1EC858CE-01C4-45AA-AF71-B5AAB55D3C6A}" destId="{CFC5ADA3-F4E6-44AE-B8CB-A36DB0BE276B}" srcOrd="0" destOrd="0" presId="urn:microsoft.com/office/officeart/2005/8/layout/bProcess3"/>
    <dgm:cxn modelId="{D4F5EF90-5592-4839-BC49-B6A6DCD01312}" type="presParOf" srcId="{EDDEE25A-C1A3-48BA-AB14-D84714B1632A}" destId="{42DC18F2-AB69-436E-8958-5C1AD2AED6B1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AE5A9AF-6322-49B2-812D-1ED24ED7FAAE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D1F7BF-48A1-477C-A934-BE37AB073432}">
      <dgm:prSet phldrT="[Text]"/>
      <dgm:spPr/>
      <dgm:t>
        <a:bodyPr/>
        <a:lstStyle/>
        <a:p>
          <a:r>
            <a:rPr lang="en-US" b="1" dirty="0"/>
            <a:t>IF</a:t>
          </a:r>
          <a:r>
            <a:rPr lang="en-US" dirty="0"/>
            <a:t> none of the student’s classes have grade points that count toward the term GPA</a:t>
          </a:r>
        </a:p>
      </dgm:t>
    </dgm:pt>
    <dgm:pt modelId="{28BCDA6A-377F-4C89-A992-82844B0F44EC}" type="parTrans" cxnId="{7073946E-7518-44D0-B1DC-8AF71A458C65}">
      <dgm:prSet/>
      <dgm:spPr/>
      <dgm:t>
        <a:bodyPr/>
        <a:lstStyle/>
        <a:p>
          <a:endParaRPr lang="en-US"/>
        </a:p>
      </dgm:t>
    </dgm:pt>
    <dgm:pt modelId="{681B32F2-F851-45AE-9F06-CCE674271ABD}" type="sibTrans" cxnId="{7073946E-7518-44D0-B1DC-8AF71A458C65}">
      <dgm:prSet/>
      <dgm:spPr>
        <a:ln w="38100">
          <a:solidFill>
            <a:srgbClr val="3D6CC1"/>
          </a:solidFill>
        </a:ln>
      </dgm:spPr>
      <dgm:t>
        <a:bodyPr/>
        <a:lstStyle/>
        <a:p>
          <a:endParaRPr lang="en-US"/>
        </a:p>
      </dgm:t>
    </dgm:pt>
    <dgm:pt modelId="{377C840B-DB30-4AF9-8682-383486B898AE}">
      <dgm:prSet phldrT="[Text]"/>
      <dgm:spPr/>
      <dgm:t>
        <a:bodyPr/>
        <a:lstStyle/>
        <a:p>
          <a:r>
            <a:rPr lang="en-US" b="1" dirty="0"/>
            <a:t>THEN</a:t>
          </a:r>
          <a:r>
            <a:rPr lang="en-US" dirty="0"/>
            <a:t> set the student's SAP status for that test to “NGPA”</a:t>
          </a:r>
        </a:p>
      </dgm:t>
    </dgm:pt>
    <dgm:pt modelId="{253326AD-D896-4810-AF55-2177D3B188A5}" type="parTrans" cxnId="{F16071F6-05D1-4E63-93FA-F97F644E52DC}">
      <dgm:prSet/>
      <dgm:spPr/>
      <dgm:t>
        <a:bodyPr/>
        <a:lstStyle/>
        <a:p>
          <a:endParaRPr lang="en-US"/>
        </a:p>
      </dgm:t>
    </dgm:pt>
    <dgm:pt modelId="{09567CB2-E694-4D44-9EDF-E2377F94B965}" type="sibTrans" cxnId="{F16071F6-05D1-4E63-93FA-F97F644E52DC}">
      <dgm:prSet/>
      <dgm:spPr>
        <a:ln w="38100">
          <a:solidFill>
            <a:srgbClr val="3D6CC1"/>
          </a:solidFill>
        </a:ln>
      </dgm:spPr>
      <dgm:t>
        <a:bodyPr/>
        <a:lstStyle/>
        <a:p>
          <a:endParaRPr lang="en-US"/>
        </a:p>
      </dgm:t>
    </dgm:pt>
    <dgm:pt modelId="{715D7DFE-DA92-461C-8874-1218613FF30C}">
      <dgm:prSet phldrT="[Text]"/>
      <dgm:spPr/>
      <dgm:t>
        <a:bodyPr/>
        <a:lstStyle/>
        <a:p>
          <a:r>
            <a:rPr lang="en-US" dirty="0"/>
            <a:t>IF “NGPA” SAP Status does not exist</a:t>
          </a:r>
        </a:p>
      </dgm:t>
    </dgm:pt>
    <dgm:pt modelId="{8CDD632E-86A1-4481-9DAA-0DD6BD9C0BA9}" type="parTrans" cxnId="{8CF29C85-5050-45A1-A9F3-FE83B070AFE4}">
      <dgm:prSet/>
      <dgm:spPr/>
      <dgm:t>
        <a:bodyPr/>
        <a:lstStyle/>
        <a:p>
          <a:endParaRPr lang="en-US"/>
        </a:p>
      </dgm:t>
    </dgm:pt>
    <dgm:pt modelId="{913E3E90-03AE-4874-8FF6-4AF9DC4291FA}" type="sibTrans" cxnId="{8CF29C85-5050-45A1-A9F3-FE83B070AFE4}">
      <dgm:prSet/>
      <dgm:spPr>
        <a:ln w="38100">
          <a:solidFill>
            <a:srgbClr val="3D6CC1"/>
          </a:solidFill>
        </a:ln>
      </dgm:spPr>
      <dgm:t>
        <a:bodyPr/>
        <a:lstStyle/>
        <a:p>
          <a:endParaRPr lang="en-US"/>
        </a:p>
      </dgm:t>
    </dgm:pt>
    <dgm:pt modelId="{9BFC8849-F0FA-4528-B8FF-304654B0D49D}">
      <dgm:prSet phldrT="[Text]"/>
      <dgm:spPr/>
      <dgm:t>
        <a:bodyPr/>
        <a:lstStyle/>
        <a:p>
          <a:r>
            <a:rPr lang="en-US" dirty="0"/>
            <a:t>THEN the customization will not be activated; proceed with delivered functionality</a:t>
          </a:r>
        </a:p>
      </dgm:t>
    </dgm:pt>
    <dgm:pt modelId="{80AAD599-0606-475E-AEEC-BAAA599D3339}" type="parTrans" cxnId="{3B0C5C2F-1BC9-4346-B6C3-5A65FF7AD874}">
      <dgm:prSet/>
      <dgm:spPr/>
      <dgm:t>
        <a:bodyPr/>
        <a:lstStyle/>
        <a:p>
          <a:endParaRPr lang="en-US"/>
        </a:p>
      </dgm:t>
    </dgm:pt>
    <dgm:pt modelId="{BCA590E1-A671-40B2-B1CF-F0CA03539ED1}" type="sibTrans" cxnId="{3B0C5C2F-1BC9-4346-B6C3-5A65FF7AD874}">
      <dgm:prSet/>
      <dgm:spPr/>
      <dgm:t>
        <a:bodyPr/>
        <a:lstStyle/>
        <a:p>
          <a:endParaRPr lang="en-US"/>
        </a:p>
      </dgm:t>
    </dgm:pt>
    <dgm:pt modelId="{EDDEE25A-C1A3-48BA-AB14-D84714B1632A}" type="pres">
      <dgm:prSet presAssocID="{DAE5A9AF-6322-49B2-812D-1ED24ED7FAAE}" presName="Name0" presStyleCnt="0">
        <dgm:presLayoutVars>
          <dgm:dir/>
          <dgm:resizeHandles val="exact"/>
        </dgm:presLayoutVars>
      </dgm:prSet>
      <dgm:spPr/>
    </dgm:pt>
    <dgm:pt modelId="{2F8F6B5A-D81B-4DF0-B26F-47F60B10C45A}" type="pres">
      <dgm:prSet presAssocID="{B4D1F7BF-48A1-477C-A934-BE37AB073432}" presName="node" presStyleLbl="node1" presStyleIdx="0" presStyleCnt="4">
        <dgm:presLayoutVars>
          <dgm:bulletEnabled val="1"/>
        </dgm:presLayoutVars>
      </dgm:prSet>
      <dgm:spPr/>
    </dgm:pt>
    <dgm:pt modelId="{1C4BA522-FB1B-4E59-8644-C8B1E594E120}" type="pres">
      <dgm:prSet presAssocID="{681B32F2-F851-45AE-9F06-CCE674271ABD}" presName="sibTrans" presStyleLbl="sibTrans1D1" presStyleIdx="0" presStyleCnt="3"/>
      <dgm:spPr/>
    </dgm:pt>
    <dgm:pt modelId="{621B670F-7315-448A-B16C-4EF02E98B10A}" type="pres">
      <dgm:prSet presAssocID="{681B32F2-F851-45AE-9F06-CCE674271ABD}" presName="connectorText" presStyleLbl="sibTrans1D1" presStyleIdx="0" presStyleCnt="3"/>
      <dgm:spPr/>
    </dgm:pt>
    <dgm:pt modelId="{A8A0832D-9A75-43C5-9F93-0CAF290D098B}" type="pres">
      <dgm:prSet presAssocID="{377C840B-DB30-4AF9-8682-383486B898AE}" presName="node" presStyleLbl="node1" presStyleIdx="1" presStyleCnt="4">
        <dgm:presLayoutVars>
          <dgm:bulletEnabled val="1"/>
        </dgm:presLayoutVars>
      </dgm:prSet>
      <dgm:spPr/>
    </dgm:pt>
    <dgm:pt modelId="{4A70F4B9-9261-4ACD-8397-80344994806E}" type="pres">
      <dgm:prSet presAssocID="{09567CB2-E694-4D44-9EDF-E2377F94B965}" presName="sibTrans" presStyleLbl="sibTrans1D1" presStyleIdx="1" presStyleCnt="3"/>
      <dgm:spPr/>
    </dgm:pt>
    <dgm:pt modelId="{BDA23557-542A-492E-8B55-1EFA8708F60E}" type="pres">
      <dgm:prSet presAssocID="{09567CB2-E694-4D44-9EDF-E2377F94B965}" presName="connectorText" presStyleLbl="sibTrans1D1" presStyleIdx="1" presStyleCnt="3"/>
      <dgm:spPr/>
    </dgm:pt>
    <dgm:pt modelId="{0106BF7E-5323-473F-83CF-FBCBEAA24F81}" type="pres">
      <dgm:prSet presAssocID="{715D7DFE-DA92-461C-8874-1218613FF30C}" presName="node" presStyleLbl="node1" presStyleIdx="2" presStyleCnt="4" custLinFactX="-23000" custLinFactY="26632" custLinFactNeighborX="-100000" custLinFactNeighborY="100000">
        <dgm:presLayoutVars>
          <dgm:bulletEnabled val="1"/>
        </dgm:presLayoutVars>
      </dgm:prSet>
      <dgm:spPr/>
    </dgm:pt>
    <dgm:pt modelId="{1EC858CE-01C4-45AA-AF71-B5AAB55D3C6A}" type="pres">
      <dgm:prSet presAssocID="{913E3E90-03AE-4874-8FF6-4AF9DC4291FA}" presName="sibTrans" presStyleLbl="sibTrans1D1" presStyleIdx="2" presStyleCnt="3"/>
      <dgm:spPr/>
    </dgm:pt>
    <dgm:pt modelId="{CFC5ADA3-F4E6-44AE-B8CB-A36DB0BE276B}" type="pres">
      <dgm:prSet presAssocID="{913E3E90-03AE-4874-8FF6-4AF9DC4291FA}" presName="connectorText" presStyleLbl="sibTrans1D1" presStyleIdx="2" presStyleCnt="3"/>
      <dgm:spPr/>
    </dgm:pt>
    <dgm:pt modelId="{42DC18F2-AB69-436E-8958-5C1AD2AED6B1}" type="pres">
      <dgm:prSet presAssocID="{9BFC8849-F0FA-4528-B8FF-304654B0D49D}" presName="node" presStyleLbl="node1" presStyleIdx="3" presStyleCnt="4" custLinFactX="100000" custLinFactNeighborX="145811" custLinFactNeighborY="-11616">
        <dgm:presLayoutVars>
          <dgm:bulletEnabled val="1"/>
        </dgm:presLayoutVars>
      </dgm:prSet>
      <dgm:spPr/>
    </dgm:pt>
  </dgm:ptLst>
  <dgm:cxnLst>
    <dgm:cxn modelId="{3B0C5C2F-1BC9-4346-B6C3-5A65FF7AD874}" srcId="{DAE5A9AF-6322-49B2-812D-1ED24ED7FAAE}" destId="{9BFC8849-F0FA-4528-B8FF-304654B0D49D}" srcOrd="3" destOrd="0" parTransId="{80AAD599-0606-475E-AEEC-BAAA599D3339}" sibTransId="{BCA590E1-A671-40B2-B1CF-F0CA03539ED1}"/>
    <dgm:cxn modelId="{FC665A3B-B18F-4147-91F4-89AB1D82CB42}" type="presOf" srcId="{715D7DFE-DA92-461C-8874-1218613FF30C}" destId="{0106BF7E-5323-473F-83CF-FBCBEAA24F81}" srcOrd="0" destOrd="0" presId="urn:microsoft.com/office/officeart/2005/8/layout/bProcess3"/>
    <dgm:cxn modelId="{7073946E-7518-44D0-B1DC-8AF71A458C65}" srcId="{DAE5A9AF-6322-49B2-812D-1ED24ED7FAAE}" destId="{B4D1F7BF-48A1-477C-A934-BE37AB073432}" srcOrd="0" destOrd="0" parTransId="{28BCDA6A-377F-4C89-A992-82844B0F44EC}" sibTransId="{681B32F2-F851-45AE-9F06-CCE674271ABD}"/>
    <dgm:cxn modelId="{B472996F-FA61-4508-B0A5-54759A198ECC}" type="presOf" srcId="{9BFC8849-F0FA-4528-B8FF-304654B0D49D}" destId="{42DC18F2-AB69-436E-8958-5C1AD2AED6B1}" srcOrd="0" destOrd="0" presId="urn:microsoft.com/office/officeart/2005/8/layout/bProcess3"/>
    <dgm:cxn modelId="{2C11067C-ED37-47B8-8B38-2D600E621660}" type="presOf" srcId="{09567CB2-E694-4D44-9EDF-E2377F94B965}" destId="{BDA23557-542A-492E-8B55-1EFA8708F60E}" srcOrd="1" destOrd="0" presId="urn:microsoft.com/office/officeart/2005/8/layout/bProcess3"/>
    <dgm:cxn modelId="{8CF29C85-5050-45A1-A9F3-FE83B070AFE4}" srcId="{DAE5A9AF-6322-49B2-812D-1ED24ED7FAAE}" destId="{715D7DFE-DA92-461C-8874-1218613FF30C}" srcOrd="2" destOrd="0" parTransId="{8CDD632E-86A1-4481-9DAA-0DD6BD9C0BA9}" sibTransId="{913E3E90-03AE-4874-8FF6-4AF9DC4291FA}"/>
    <dgm:cxn modelId="{A1C2328B-59EC-41A3-8DFA-8909BC553FA0}" type="presOf" srcId="{DAE5A9AF-6322-49B2-812D-1ED24ED7FAAE}" destId="{EDDEE25A-C1A3-48BA-AB14-D84714B1632A}" srcOrd="0" destOrd="0" presId="urn:microsoft.com/office/officeart/2005/8/layout/bProcess3"/>
    <dgm:cxn modelId="{BD0A13AC-1A96-487D-8618-69F2C4BBF46B}" type="presOf" srcId="{377C840B-DB30-4AF9-8682-383486B898AE}" destId="{A8A0832D-9A75-43C5-9F93-0CAF290D098B}" srcOrd="0" destOrd="0" presId="urn:microsoft.com/office/officeart/2005/8/layout/bProcess3"/>
    <dgm:cxn modelId="{44CC97B5-A2F4-41C2-9D50-22C4AA460862}" type="presOf" srcId="{B4D1F7BF-48A1-477C-A934-BE37AB073432}" destId="{2F8F6B5A-D81B-4DF0-B26F-47F60B10C45A}" srcOrd="0" destOrd="0" presId="urn:microsoft.com/office/officeart/2005/8/layout/bProcess3"/>
    <dgm:cxn modelId="{A29A05C8-A232-4739-ACFC-2945B6935FBF}" type="presOf" srcId="{913E3E90-03AE-4874-8FF6-4AF9DC4291FA}" destId="{CFC5ADA3-F4E6-44AE-B8CB-A36DB0BE276B}" srcOrd="1" destOrd="0" presId="urn:microsoft.com/office/officeart/2005/8/layout/bProcess3"/>
    <dgm:cxn modelId="{2052BBD8-6D7E-4962-B6E3-143EF36A186B}" type="presOf" srcId="{913E3E90-03AE-4874-8FF6-4AF9DC4291FA}" destId="{1EC858CE-01C4-45AA-AF71-B5AAB55D3C6A}" srcOrd="0" destOrd="0" presId="urn:microsoft.com/office/officeart/2005/8/layout/bProcess3"/>
    <dgm:cxn modelId="{E1FD39DF-81A9-47E8-883F-E603C1B2E85E}" type="presOf" srcId="{681B32F2-F851-45AE-9F06-CCE674271ABD}" destId="{1C4BA522-FB1B-4E59-8644-C8B1E594E120}" srcOrd="0" destOrd="0" presId="urn:microsoft.com/office/officeart/2005/8/layout/bProcess3"/>
    <dgm:cxn modelId="{4077EFE4-4FAE-4C83-95B0-4055D8D0E2E7}" type="presOf" srcId="{681B32F2-F851-45AE-9F06-CCE674271ABD}" destId="{621B670F-7315-448A-B16C-4EF02E98B10A}" srcOrd="1" destOrd="0" presId="urn:microsoft.com/office/officeart/2005/8/layout/bProcess3"/>
    <dgm:cxn modelId="{480C52EA-22A9-4A2B-BEF0-C397F67EF816}" type="presOf" srcId="{09567CB2-E694-4D44-9EDF-E2377F94B965}" destId="{4A70F4B9-9261-4ACD-8397-80344994806E}" srcOrd="0" destOrd="0" presId="urn:microsoft.com/office/officeart/2005/8/layout/bProcess3"/>
    <dgm:cxn modelId="{F16071F6-05D1-4E63-93FA-F97F644E52DC}" srcId="{DAE5A9AF-6322-49B2-812D-1ED24ED7FAAE}" destId="{377C840B-DB30-4AF9-8682-383486B898AE}" srcOrd="1" destOrd="0" parTransId="{253326AD-D896-4810-AF55-2177D3B188A5}" sibTransId="{09567CB2-E694-4D44-9EDF-E2377F94B965}"/>
    <dgm:cxn modelId="{737F9C5A-57B4-4981-8E16-E9EC877BA1FF}" type="presParOf" srcId="{EDDEE25A-C1A3-48BA-AB14-D84714B1632A}" destId="{2F8F6B5A-D81B-4DF0-B26F-47F60B10C45A}" srcOrd="0" destOrd="0" presId="urn:microsoft.com/office/officeart/2005/8/layout/bProcess3"/>
    <dgm:cxn modelId="{F03E5C95-9D6F-4B54-BF02-3591209C18C0}" type="presParOf" srcId="{EDDEE25A-C1A3-48BA-AB14-D84714B1632A}" destId="{1C4BA522-FB1B-4E59-8644-C8B1E594E120}" srcOrd="1" destOrd="0" presId="urn:microsoft.com/office/officeart/2005/8/layout/bProcess3"/>
    <dgm:cxn modelId="{27C4DF8B-49AF-4227-BDA7-254C27AD279A}" type="presParOf" srcId="{1C4BA522-FB1B-4E59-8644-C8B1E594E120}" destId="{621B670F-7315-448A-B16C-4EF02E98B10A}" srcOrd="0" destOrd="0" presId="urn:microsoft.com/office/officeart/2005/8/layout/bProcess3"/>
    <dgm:cxn modelId="{9A9A007E-6924-444A-A270-050824AE3947}" type="presParOf" srcId="{EDDEE25A-C1A3-48BA-AB14-D84714B1632A}" destId="{A8A0832D-9A75-43C5-9F93-0CAF290D098B}" srcOrd="2" destOrd="0" presId="urn:microsoft.com/office/officeart/2005/8/layout/bProcess3"/>
    <dgm:cxn modelId="{9A3B0958-546D-4E47-9948-9708D41257B6}" type="presParOf" srcId="{EDDEE25A-C1A3-48BA-AB14-D84714B1632A}" destId="{4A70F4B9-9261-4ACD-8397-80344994806E}" srcOrd="3" destOrd="0" presId="urn:microsoft.com/office/officeart/2005/8/layout/bProcess3"/>
    <dgm:cxn modelId="{E54B622E-904F-4526-9D22-1E7F773B0F74}" type="presParOf" srcId="{4A70F4B9-9261-4ACD-8397-80344994806E}" destId="{BDA23557-542A-492E-8B55-1EFA8708F60E}" srcOrd="0" destOrd="0" presId="urn:microsoft.com/office/officeart/2005/8/layout/bProcess3"/>
    <dgm:cxn modelId="{61D95BB8-1955-4C80-99BB-D32A2C69EB6B}" type="presParOf" srcId="{EDDEE25A-C1A3-48BA-AB14-D84714B1632A}" destId="{0106BF7E-5323-473F-83CF-FBCBEAA24F81}" srcOrd="4" destOrd="0" presId="urn:microsoft.com/office/officeart/2005/8/layout/bProcess3"/>
    <dgm:cxn modelId="{607F862B-42BC-41EC-BC56-6490FD54A53F}" type="presParOf" srcId="{EDDEE25A-C1A3-48BA-AB14-D84714B1632A}" destId="{1EC858CE-01C4-45AA-AF71-B5AAB55D3C6A}" srcOrd="5" destOrd="0" presId="urn:microsoft.com/office/officeart/2005/8/layout/bProcess3"/>
    <dgm:cxn modelId="{E55D2FEB-8DF4-46E6-A883-3423B9E7AB9F}" type="presParOf" srcId="{1EC858CE-01C4-45AA-AF71-B5AAB55D3C6A}" destId="{CFC5ADA3-F4E6-44AE-B8CB-A36DB0BE276B}" srcOrd="0" destOrd="0" presId="urn:microsoft.com/office/officeart/2005/8/layout/bProcess3"/>
    <dgm:cxn modelId="{D4F5EF90-5592-4839-BC49-B6A6DCD01312}" type="presParOf" srcId="{EDDEE25A-C1A3-48BA-AB14-D84714B1632A}" destId="{42DC18F2-AB69-436E-8958-5C1AD2AED6B1}" srcOrd="6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BA522-FB1B-4E59-8644-C8B1E594E120}">
      <dsp:nvSpPr>
        <dsp:cNvPr id="0" name=""/>
        <dsp:cNvSpPr/>
      </dsp:nvSpPr>
      <dsp:spPr>
        <a:xfrm>
          <a:off x="3504628" y="743100"/>
          <a:ext cx="5727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2780" y="45720"/>
              </a:lnTo>
            </a:path>
          </a:pathLst>
        </a:custGeom>
        <a:noFill/>
        <a:ln w="38100" cap="flat" cmpd="sng" algn="ctr">
          <a:solidFill>
            <a:srgbClr val="3D6CC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75934" y="785803"/>
        <a:ext cx="30169" cy="6033"/>
      </dsp:txXfrm>
    </dsp:sp>
    <dsp:sp modelId="{2F8F6B5A-D81B-4DF0-B26F-47F60B10C45A}">
      <dsp:nvSpPr>
        <dsp:cNvPr id="0" name=""/>
        <dsp:cNvSpPr/>
      </dsp:nvSpPr>
      <dsp:spPr>
        <a:xfrm>
          <a:off x="883033" y="1802"/>
          <a:ext cx="2623395" cy="1574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IF</a:t>
          </a:r>
          <a:r>
            <a:rPr lang="en-US" sz="1900" kern="1200" dirty="0"/>
            <a:t> none of the student’s classes have grade points that count toward the term GPA</a:t>
          </a:r>
        </a:p>
      </dsp:txBody>
      <dsp:txXfrm>
        <a:off x="883033" y="1802"/>
        <a:ext cx="2623395" cy="1574037"/>
      </dsp:txXfrm>
    </dsp:sp>
    <dsp:sp modelId="{4A70F4B9-9261-4ACD-8397-80344994806E}">
      <dsp:nvSpPr>
        <dsp:cNvPr id="0" name=""/>
        <dsp:cNvSpPr/>
      </dsp:nvSpPr>
      <dsp:spPr>
        <a:xfrm>
          <a:off x="5375787" y="1574039"/>
          <a:ext cx="91440" cy="3885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597"/>
              </a:lnTo>
            </a:path>
          </a:pathLst>
        </a:custGeom>
        <a:noFill/>
        <a:ln w="38100" cap="flat" cmpd="sng" algn="ctr">
          <a:solidFill>
            <a:srgbClr val="3D6CC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11027" y="1765321"/>
        <a:ext cx="20959" cy="6033"/>
      </dsp:txXfrm>
    </dsp:sp>
    <dsp:sp modelId="{A8A0832D-9A75-43C5-9F93-0CAF290D098B}">
      <dsp:nvSpPr>
        <dsp:cNvPr id="0" name=""/>
        <dsp:cNvSpPr/>
      </dsp:nvSpPr>
      <dsp:spPr>
        <a:xfrm>
          <a:off x="4109809" y="1802"/>
          <a:ext cx="2623395" cy="1574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THEN</a:t>
          </a:r>
          <a:r>
            <a:rPr lang="en-US" sz="1900" kern="1200" dirty="0"/>
            <a:t> set the student's SAP status for that test to “NGPA”</a:t>
          </a:r>
        </a:p>
      </dsp:txBody>
      <dsp:txXfrm>
        <a:off x="4109809" y="1802"/>
        <a:ext cx="2623395" cy="1574037"/>
      </dsp:txXfrm>
    </dsp:sp>
    <dsp:sp modelId="{1EC858CE-01C4-45AA-AF71-B5AAB55D3C6A}">
      <dsp:nvSpPr>
        <dsp:cNvPr id="0" name=""/>
        <dsp:cNvSpPr/>
      </dsp:nvSpPr>
      <dsp:spPr>
        <a:xfrm>
          <a:off x="6731405" y="2736335"/>
          <a:ext cx="5678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1011" y="45720"/>
              </a:lnTo>
              <a:lnTo>
                <a:pt x="301011" y="47063"/>
              </a:lnTo>
              <a:lnTo>
                <a:pt x="567822" y="47063"/>
              </a:lnTo>
            </a:path>
          </a:pathLst>
        </a:custGeom>
        <a:noFill/>
        <a:ln w="38100" cap="flat" cmpd="sng" algn="ctr">
          <a:solidFill>
            <a:srgbClr val="3D6CC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00356" y="2779038"/>
        <a:ext cx="29921" cy="6033"/>
      </dsp:txXfrm>
    </dsp:sp>
    <dsp:sp modelId="{0106BF7E-5323-473F-83CF-FBCBEAA24F81}">
      <dsp:nvSpPr>
        <dsp:cNvPr id="0" name=""/>
        <dsp:cNvSpPr/>
      </dsp:nvSpPr>
      <dsp:spPr>
        <a:xfrm>
          <a:off x="4109809" y="1995037"/>
          <a:ext cx="2623395" cy="1574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IF “NGPA” SAP Status does not exist</a:t>
          </a:r>
        </a:p>
      </dsp:txBody>
      <dsp:txXfrm>
        <a:off x="4109809" y="1995037"/>
        <a:ext cx="2623395" cy="1574037"/>
      </dsp:txXfrm>
    </dsp:sp>
    <dsp:sp modelId="{42DC18F2-AB69-436E-8958-5C1AD2AED6B1}">
      <dsp:nvSpPr>
        <dsp:cNvPr id="0" name=""/>
        <dsp:cNvSpPr/>
      </dsp:nvSpPr>
      <dsp:spPr>
        <a:xfrm>
          <a:off x="7331627" y="1996380"/>
          <a:ext cx="2623395" cy="1574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THEN the customization will not be activated; proceed with delivered functionality</a:t>
          </a:r>
        </a:p>
      </dsp:txBody>
      <dsp:txXfrm>
        <a:off x="7331627" y="1996380"/>
        <a:ext cx="2623395" cy="15740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4BA522-FB1B-4E59-8644-C8B1E594E120}">
      <dsp:nvSpPr>
        <dsp:cNvPr id="0" name=""/>
        <dsp:cNvSpPr/>
      </dsp:nvSpPr>
      <dsp:spPr>
        <a:xfrm>
          <a:off x="3504628" y="743100"/>
          <a:ext cx="5727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2780" y="45720"/>
              </a:lnTo>
            </a:path>
          </a:pathLst>
        </a:custGeom>
        <a:noFill/>
        <a:ln w="38100" cap="flat" cmpd="sng" algn="ctr">
          <a:solidFill>
            <a:srgbClr val="3D6CC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75934" y="785803"/>
        <a:ext cx="30169" cy="6033"/>
      </dsp:txXfrm>
    </dsp:sp>
    <dsp:sp modelId="{2F8F6B5A-D81B-4DF0-B26F-47F60B10C45A}">
      <dsp:nvSpPr>
        <dsp:cNvPr id="0" name=""/>
        <dsp:cNvSpPr/>
      </dsp:nvSpPr>
      <dsp:spPr>
        <a:xfrm>
          <a:off x="883033" y="1802"/>
          <a:ext cx="2623395" cy="1574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IF</a:t>
          </a:r>
          <a:r>
            <a:rPr lang="en-US" sz="1900" kern="1200" dirty="0"/>
            <a:t> none of the student’s classes have grade points that count toward the term GPA</a:t>
          </a:r>
        </a:p>
      </dsp:txBody>
      <dsp:txXfrm>
        <a:off x="883033" y="1802"/>
        <a:ext cx="2623395" cy="1574037"/>
      </dsp:txXfrm>
    </dsp:sp>
    <dsp:sp modelId="{4A70F4B9-9261-4ACD-8397-80344994806E}">
      <dsp:nvSpPr>
        <dsp:cNvPr id="0" name=""/>
        <dsp:cNvSpPr/>
      </dsp:nvSpPr>
      <dsp:spPr>
        <a:xfrm>
          <a:off x="5375787" y="1574039"/>
          <a:ext cx="91440" cy="3885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8597"/>
              </a:lnTo>
            </a:path>
          </a:pathLst>
        </a:custGeom>
        <a:noFill/>
        <a:ln w="38100" cap="flat" cmpd="sng" algn="ctr">
          <a:solidFill>
            <a:srgbClr val="3D6CC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411027" y="1765321"/>
        <a:ext cx="20959" cy="6033"/>
      </dsp:txXfrm>
    </dsp:sp>
    <dsp:sp modelId="{A8A0832D-9A75-43C5-9F93-0CAF290D098B}">
      <dsp:nvSpPr>
        <dsp:cNvPr id="0" name=""/>
        <dsp:cNvSpPr/>
      </dsp:nvSpPr>
      <dsp:spPr>
        <a:xfrm>
          <a:off x="4109809" y="1802"/>
          <a:ext cx="2623395" cy="1574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THEN</a:t>
          </a:r>
          <a:r>
            <a:rPr lang="en-US" sz="1900" kern="1200" dirty="0"/>
            <a:t> set the student's SAP status for that test to “NGPA”</a:t>
          </a:r>
        </a:p>
      </dsp:txBody>
      <dsp:txXfrm>
        <a:off x="4109809" y="1802"/>
        <a:ext cx="2623395" cy="1574037"/>
      </dsp:txXfrm>
    </dsp:sp>
    <dsp:sp modelId="{1EC858CE-01C4-45AA-AF71-B5AAB55D3C6A}">
      <dsp:nvSpPr>
        <dsp:cNvPr id="0" name=""/>
        <dsp:cNvSpPr/>
      </dsp:nvSpPr>
      <dsp:spPr>
        <a:xfrm>
          <a:off x="6731405" y="2736335"/>
          <a:ext cx="56782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01011" y="45720"/>
              </a:lnTo>
              <a:lnTo>
                <a:pt x="301011" y="47063"/>
              </a:lnTo>
              <a:lnTo>
                <a:pt x="567822" y="47063"/>
              </a:lnTo>
            </a:path>
          </a:pathLst>
        </a:custGeom>
        <a:noFill/>
        <a:ln w="38100" cap="flat" cmpd="sng" algn="ctr">
          <a:solidFill>
            <a:srgbClr val="3D6CC1"/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00356" y="2779038"/>
        <a:ext cx="29921" cy="6033"/>
      </dsp:txXfrm>
    </dsp:sp>
    <dsp:sp modelId="{0106BF7E-5323-473F-83CF-FBCBEAA24F81}">
      <dsp:nvSpPr>
        <dsp:cNvPr id="0" name=""/>
        <dsp:cNvSpPr/>
      </dsp:nvSpPr>
      <dsp:spPr>
        <a:xfrm>
          <a:off x="4109809" y="1995037"/>
          <a:ext cx="2623395" cy="1574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IF “NGPA” SAP Status does not exist</a:t>
          </a:r>
        </a:p>
      </dsp:txBody>
      <dsp:txXfrm>
        <a:off x="4109809" y="1995037"/>
        <a:ext cx="2623395" cy="1574037"/>
      </dsp:txXfrm>
    </dsp:sp>
    <dsp:sp modelId="{42DC18F2-AB69-436E-8958-5C1AD2AED6B1}">
      <dsp:nvSpPr>
        <dsp:cNvPr id="0" name=""/>
        <dsp:cNvSpPr/>
      </dsp:nvSpPr>
      <dsp:spPr>
        <a:xfrm>
          <a:off x="7331627" y="1996380"/>
          <a:ext cx="2623395" cy="15740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THEN the customization will not be activated; proceed with delivered functionality</a:t>
          </a:r>
        </a:p>
      </dsp:txBody>
      <dsp:txXfrm>
        <a:off x="7331627" y="1996380"/>
        <a:ext cx="2623395" cy="1574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4AF131F8-226A-44CA-9287-BE9486FBF43B}" type="datetimeFigureOut">
              <a:rPr lang="en-US" smtClean="0"/>
              <a:t>9/5/2023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0463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70837"/>
            <a:ext cx="5603240" cy="3657957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A508B161-6399-438A-A908-F02D3E2A6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34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08B161-6399-438A-A908-F02D3E2A6E9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1683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ver Triangle Pattern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78"/>
          <a:stretch/>
        </p:blipFill>
        <p:spPr>
          <a:xfrm>
            <a:off x="5419725" y="0"/>
            <a:ext cx="6776662" cy="3749964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93185" y="3863686"/>
            <a:ext cx="11115967" cy="999259"/>
          </a:xfrm>
          <a:prstGeom prst="rect">
            <a:avLst/>
          </a:prstGeom>
        </p:spPr>
        <p:txBody>
          <a:bodyPr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Title slide</a:t>
            </a:r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94144" y="4976665"/>
            <a:ext cx="11185237" cy="67901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500" b="0" i="0" baseline="0">
                <a:solidFill>
                  <a:srgbClr val="003764"/>
                </a:solidFill>
                <a:latin typeface="+mj-lt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en-US" dirty="0"/>
              <a:t>Subheading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93184" y="5769403"/>
            <a:ext cx="6153149" cy="7588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>
                <a:solidFill>
                  <a:srgbClr val="003764"/>
                </a:solidFill>
              </a:defRPr>
            </a:lvl1pPr>
          </a:lstStyle>
          <a:p>
            <a:pPr lvl="0"/>
            <a:r>
              <a:rPr lang="en-US" dirty="0"/>
              <a:t>Presenter(s)</a:t>
            </a:r>
            <a:br>
              <a:rPr lang="en-US" dirty="0"/>
            </a:br>
            <a:r>
              <a:rPr lang="en-US" dirty="0"/>
              <a:t>Month Day, Year</a:t>
            </a:r>
          </a:p>
        </p:txBody>
      </p:sp>
    </p:spTree>
    <p:extLst>
      <p:ext uri="{BB962C8B-B14F-4D97-AF65-F5344CB8AC3E}">
        <p14:creationId xmlns:p14="http://schemas.microsoft.com/office/powerpoint/2010/main" val="372276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7" y="154005"/>
            <a:ext cx="3753510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7210424" y="1"/>
            <a:ext cx="4981575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rgbClr val="003764"/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Rectangle 14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9/5/2023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1" y="528408"/>
            <a:ext cx="2019438" cy="46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791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D050C99A-C753-4499-A91D-5F42026EA8F2}" type="datetime1">
              <a:rPr lang="en-US" smtClean="0"/>
              <a:t>9/5/2023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210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0C906B-7F71-C546-1F6A-B1D088BF1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8" y="219732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93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47630"/>
          </a:xfrm>
        </p:spPr>
        <p:txBody>
          <a:bodyPr>
            <a:normAutofit/>
          </a:bodyPr>
          <a:lstStyle>
            <a:lvl1pPr algn="l">
              <a:defRPr sz="2400" b="1" i="0"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993236"/>
            <a:ext cx="10972800" cy="5132928"/>
          </a:xfrm>
        </p:spPr>
        <p:txBody>
          <a:bodyPr>
            <a:normAutofit/>
          </a:bodyPr>
          <a:lstStyle>
            <a:lvl1pPr>
              <a:defRPr sz="1800">
                <a:latin typeface="Arial"/>
                <a:cs typeface="Arial"/>
              </a:defRPr>
            </a:lvl1pPr>
          </a:lstStyle>
          <a:p>
            <a:r>
              <a:rPr lang="en-US" dirty="0"/>
              <a:t>Page text here. 18 pt Arial Regular recommended</a:t>
            </a:r>
          </a:p>
        </p:txBody>
      </p:sp>
    </p:spTree>
    <p:extLst>
      <p:ext uri="{BB962C8B-B14F-4D97-AF65-F5344CB8AC3E}">
        <p14:creationId xmlns:p14="http://schemas.microsoft.com/office/powerpoint/2010/main" val="3464319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6" y="154005"/>
            <a:ext cx="4381861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768392" y="1"/>
            <a:ext cx="5423608" cy="14817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1476958"/>
            <a:ext cx="10515600" cy="611619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 dirty="0"/>
              <a:t>Final Slide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2265367"/>
            <a:ext cx="10515600" cy="3428855"/>
          </a:xfrm>
          <a:prstGeom prst="rect">
            <a:avLst/>
          </a:prstGeom>
        </p:spPr>
        <p:txBody>
          <a:bodyPr/>
          <a:lstStyle>
            <a:lvl1pPr marL="457200" marR="0" indent="-45720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baseline="0">
                <a:solidFill>
                  <a:srgbClr val="003764"/>
                </a:solidFill>
              </a:defRPr>
            </a:lvl1pPr>
            <a:lvl2pPr marL="342884" indent="0">
              <a:buNone/>
              <a:defRPr>
                <a:solidFill>
                  <a:srgbClr val="003764"/>
                </a:solidFill>
              </a:defRPr>
            </a:lvl2pPr>
          </a:lstStyle>
          <a:p>
            <a:pPr marL="0" marR="0" lvl="0" indent="0" algn="l" defTabSz="685766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Always use a Final Slide in order to include the Creative Commons footer language in the presentation.</a:t>
            </a:r>
            <a:br>
              <a:rPr lang="en-US" dirty="0"/>
            </a:br>
            <a:r>
              <a:rPr lang="en-US" dirty="0"/>
              <a:t>Ideas for the slide: Contact information; “Thank you;” “Questions?”</a:t>
            </a:r>
          </a:p>
        </p:txBody>
      </p:sp>
      <p:pic>
        <p:nvPicPr>
          <p:cNvPr id="14" name="Picture 13" descr="CC. Creative Commons license, attribution alone">
            <a:extLst>
              <a:ext uri="{FF2B5EF4-FFF2-40B4-BE49-F238E27FC236}">
                <a16:creationId xmlns:a16="http://schemas.microsoft.com/office/drawing/2014/main" id="{55C0BD8F-0D00-4252-96EA-53CD7068300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38200" y="6399147"/>
            <a:ext cx="1113632" cy="29873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D9A014E-7345-4161-B6F8-70E7EA234759}"/>
              </a:ext>
            </a:extLst>
          </p:cNvPr>
          <p:cNvSpPr txBox="1"/>
          <p:nvPr userDrawn="1"/>
        </p:nvSpPr>
        <p:spPr>
          <a:xfrm>
            <a:off x="1939096" y="6445500"/>
            <a:ext cx="5046616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50" b="0" i="1" kern="1200">
                <a:solidFill>
                  <a:schemeClr val="bg1">
                    <a:lumMod val="50000"/>
                  </a:schemeClr>
                </a:solidFill>
                <a:effectLst/>
                <a:latin typeface="+mn-lt"/>
                <a:ea typeface="+mn-ea"/>
                <a:cs typeface="+mn-cs"/>
              </a:rPr>
              <a:t>Except where otherwise noted, this work is licensed under </a:t>
            </a:r>
            <a:r>
              <a:rPr lang="en-US" sz="750" b="0" i="1" u="sng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 BY 4.0</a:t>
            </a:r>
            <a:r>
              <a:rPr lang="en-US" sz="750" b="0" i="1">
                <a:solidFill>
                  <a:schemeClr val="bg1">
                    <a:lumMod val="50000"/>
                  </a:schemeClr>
                </a:solidFill>
                <a:latin typeface="+mn-lt"/>
              </a:rPr>
              <a:t>.</a:t>
            </a:r>
            <a:endParaRPr lang="en-US" sz="750" b="0" i="1" dirty="0">
              <a:solidFill>
                <a:schemeClr val="bg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438400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791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ommunity and Technical Colleges. Washington State Board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7" y="154005"/>
            <a:ext cx="3465786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7448550" y="1"/>
            <a:ext cx="4743450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15814" y="1549936"/>
            <a:ext cx="11115967" cy="79707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715814" y="2415155"/>
            <a:ext cx="11115967" cy="375704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F79CB6C7-AD96-437F-A75B-A1987D8D9ACA}" type="datetime1">
              <a:rPr lang="en-US" smtClean="0"/>
              <a:t>9/5/2023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08327" y="6483927"/>
            <a:ext cx="623453" cy="237549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009163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41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7" y="154005"/>
            <a:ext cx="3647295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6902002" y="1"/>
            <a:ext cx="5289997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76624" y="1709745"/>
            <a:ext cx="11027451" cy="2852737"/>
          </a:xfrm>
          <a:prstGeom prst="rect">
            <a:avLst/>
          </a:prstGeom>
        </p:spPr>
        <p:txBody>
          <a:bodyPr anchor="b"/>
          <a:lstStyle>
            <a:lvl1pPr>
              <a:defRPr sz="48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2"/>
          <p:cNvSpPr>
            <a:spLocks noGrp="1"/>
          </p:cNvSpPr>
          <p:nvPr>
            <p:ph type="body" idx="1"/>
          </p:nvPr>
        </p:nvSpPr>
        <p:spPr>
          <a:xfrm>
            <a:off x="776624" y="4589470"/>
            <a:ext cx="11027451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3764"/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Rectangle 11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E68BEF8-F67A-4B64-B2F2-CC4AA048128C}" type="datetime1">
              <a:rPr lang="en-US" smtClean="0"/>
              <a:t>9/5/2023</a:t>
            </a:fld>
            <a:endParaRPr lang="en-US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029711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26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7" y="154005"/>
            <a:ext cx="3753510" cy="1231537"/>
          </a:xfrm>
          <a:prstGeom prst="rect">
            <a:avLst/>
          </a:prstGeom>
        </p:spPr>
      </p:pic>
      <p:pic>
        <p:nvPicPr>
          <p:cNvPr id="12" name="Picture 11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7467600" y="1"/>
            <a:ext cx="4724400" cy="1481791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63415" y="1462241"/>
            <a:ext cx="11379204" cy="719850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"/>
          </p:nvPr>
        </p:nvSpPr>
        <p:spPr>
          <a:xfrm>
            <a:off x="563415" y="2400301"/>
            <a:ext cx="5352476" cy="396932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Content Placeholder 3"/>
          <p:cNvSpPr>
            <a:spLocks noGrp="1"/>
          </p:cNvSpPr>
          <p:nvPr>
            <p:ph sz="half" idx="2"/>
          </p:nvPr>
        </p:nvSpPr>
        <p:spPr>
          <a:xfrm>
            <a:off x="6345695" y="2400305"/>
            <a:ext cx="5596924" cy="39693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1001848F-E7F6-4E55-B1DE-CC691BBD4F09}" type="datetime1">
              <a:rPr lang="en-US" smtClean="0"/>
              <a:t>9/5/2023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142727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12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7" y="154005"/>
            <a:ext cx="3712412" cy="1231537"/>
          </a:xfrm>
          <a:prstGeom prst="rect">
            <a:avLst/>
          </a:prstGeom>
        </p:spPr>
      </p:pic>
      <p:pic>
        <p:nvPicPr>
          <p:cNvPr id="13" name="Picture 12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7134224" y="4064"/>
            <a:ext cx="5057775" cy="1481791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76368" y="1485854"/>
            <a:ext cx="11113851" cy="736311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2"/>
          <p:cNvSpPr>
            <a:spLocks noGrp="1"/>
          </p:cNvSpPr>
          <p:nvPr>
            <p:ph type="body" idx="1"/>
          </p:nvPr>
        </p:nvSpPr>
        <p:spPr>
          <a:xfrm>
            <a:off x="676371" y="2385435"/>
            <a:ext cx="5336504" cy="52489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Content Placeholder 3"/>
          <p:cNvSpPr>
            <a:spLocks noGrp="1"/>
          </p:cNvSpPr>
          <p:nvPr>
            <p:ph sz="half" idx="2"/>
          </p:nvPr>
        </p:nvSpPr>
        <p:spPr>
          <a:xfrm>
            <a:off x="676371" y="3003841"/>
            <a:ext cx="5336504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86943" y="2385430"/>
            <a:ext cx="5403276" cy="52489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003764"/>
                </a:solidFill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Content Placeholder 5"/>
          <p:cNvSpPr>
            <a:spLocks noGrp="1"/>
          </p:cNvSpPr>
          <p:nvPr>
            <p:ph sz="quarter" idx="4"/>
          </p:nvPr>
        </p:nvSpPr>
        <p:spPr>
          <a:xfrm>
            <a:off x="6386943" y="3003841"/>
            <a:ext cx="5403276" cy="33138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3764"/>
                </a:solidFill>
              </a:defRPr>
            </a:lvl1pPr>
            <a:lvl2pPr>
              <a:defRPr>
                <a:solidFill>
                  <a:srgbClr val="003764"/>
                </a:solidFill>
              </a:defRPr>
            </a:lvl2pPr>
            <a:lvl3pPr>
              <a:defRPr>
                <a:solidFill>
                  <a:srgbClr val="003764"/>
                </a:solidFill>
              </a:defRPr>
            </a:lvl3pPr>
            <a:lvl4pPr>
              <a:defRPr>
                <a:solidFill>
                  <a:srgbClr val="003764"/>
                </a:solidFill>
              </a:defRPr>
            </a:lvl4pPr>
            <a:lvl5pPr>
              <a:defRPr>
                <a:solidFill>
                  <a:srgbClr val="003764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4" name="Rectangle 13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5E48A247-4D0D-4017-954A-CBEE1B524F16}" type="datetime1">
              <a:rPr lang="en-US" smtClean="0"/>
              <a:t>9/5/2023</a:t>
            </a:fld>
            <a:endParaRPr lang="en-US"/>
          </a:p>
        </p:txBody>
      </p:sp>
      <p:sp>
        <p:nvSpPr>
          <p:cNvPr id="2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1956508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764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7" y="154005"/>
            <a:ext cx="3917758" cy="1231537"/>
          </a:xfrm>
          <a:prstGeom prst="rect">
            <a:avLst/>
          </a:prstGeom>
        </p:spPr>
      </p:pic>
      <p:pic>
        <p:nvPicPr>
          <p:cNvPr id="9" name="Picture 8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7353300" y="1"/>
            <a:ext cx="4838700" cy="1481791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0436" y="1457982"/>
            <a:ext cx="11069783" cy="786457"/>
          </a:xfrm>
          <a:prstGeom prst="rect">
            <a:avLst/>
          </a:prstGeom>
        </p:spPr>
        <p:txBody>
          <a:bodyPr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Rectangle 10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3F43D62C-E4AB-4F6C-BB6E-7C3A3BBC5E2B}" type="datetime1">
              <a:rPr lang="en-US" smtClean="0"/>
              <a:t>9/5/2023</a:t>
            </a:fld>
            <a:endParaRPr lang="en-US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060534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25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7" y="154005"/>
            <a:ext cx="3898204" cy="1231537"/>
          </a:xfrm>
          <a:prstGeom prst="rect">
            <a:avLst/>
          </a:prstGeom>
        </p:spPr>
      </p:pic>
      <p:pic>
        <p:nvPicPr>
          <p:cNvPr id="10" name="Picture 9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7010736" y="1"/>
            <a:ext cx="5181263" cy="1481791"/>
          </a:xfrm>
          <a:prstGeom prst="rect">
            <a:avLst/>
          </a:prstGeom>
        </p:spPr>
      </p:pic>
      <p:sp>
        <p:nvSpPr>
          <p:cNvPr id="8" name="Rectangle 7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92275FF0-9E97-4E0A-B533-109FB6621FD2}" type="datetime1">
              <a:rPr lang="en-US" smtClean="0"/>
              <a:t>9/5/2023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099383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404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7" y="154005"/>
            <a:ext cx="3898204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7175168" y="1"/>
            <a:ext cx="5016831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48659" y="1385541"/>
            <a:ext cx="4214287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648659" y="2888673"/>
            <a:ext cx="4214287" cy="34923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151387" y="1569027"/>
            <a:ext cx="6721959" cy="4812024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A3C062AC-1CC2-40A8-B531-F2154AC26E35}" type="datetime1">
              <a:rPr lang="en-US" smtClean="0"/>
              <a:t>9/5/2023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3" y="528407"/>
            <a:ext cx="2166058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789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mmunity and Technical Colleges. Washington State Board.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671"/>
          <a:stretch/>
        </p:blipFill>
        <p:spPr>
          <a:xfrm>
            <a:off x="140397" y="154005"/>
            <a:ext cx="3705936" cy="1231537"/>
          </a:xfrm>
          <a:prstGeom prst="rect">
            <a:avLst/>
          </a:prstGeom>
        </p:spPr>
      </p:pic>
      <p:pic>
        <p:nvPicPr>
          <p:cNvPr id="11" name="Picture 10" descr="Header triangles patter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267"/>
          <a:stretch/>
        </p:blipFill>
        <p:spPr>
          <a:xfrm>
            <a:off x="7176656" y="1"/>
            <a:ext cx="5015344" cy="1481791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7827" y="1385541"/>
            <a:ext cx="4477519" cy="1409614"/>
          </a:xfrm>
          <a:prstGeom prst="rect">
            <a:avLst/>
          </a:prstGeom>
        </p:spPr>
        <p:txBody>
          <a:bodyPr anchor="b"/>
          <a:lstStyle>
            <a:lvl1pPr>
              <a:defRPr sz="3500" cap="all" baseline="0">
                <a:solidFill>
                  <a:srgbClr val="0037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827" y="2888674"/>
            <a:ext cx="4477519" cy="35428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3764"/>
                </a:solidFill>
              </a:defRPr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65396" y="1569027"/>
            <a:ext cx="6452531" cy="4862477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rgbClr val="003764"/>
                </a:solidFill>
              </a:defRPr>
            </a:lvl1pPr>
            <a:lvl2pPr>
              <a:defRPr sz="2800">
                <a:solidFill>
                  <a:srgbClr val="003764"/>
                </a:solidFill>
              </a:defRPr>
            </a:lvl2pPr>
            <a:lvl3pPr>
              <a:defRPr sz="2400">
                <a:solidFill>
                  <a:srgbClr val="003764"/>
                </a:solidFill>
              </a:defRPr>
            </a:lvl3pPr>
            <a:lvl4pPr>
              <a:defRPr sz="2000">
                <a:solidFill>
                  <a:srgbClr val="003764"/>
                </a:solidFill>
              </a:defRPr>
            </a:lvl4pPr>
            <a:lvl5pPr>
              <a:defRPr sz="2000">
                <a:solidFill>
                  <a:srgbClr val="003764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Rectangle 12" descr="Yellow sidebar"/>
          <p:cNvSpPr/>
          <p:nvPr userDrawn="1"/>
        </p:nvSpPr>
        <p:spPr>
          <a:xfrm>
            <a:off x="0" y="0"/>
            <a:ext cx="133611" cy="6858000"/>
          </a:xfrm>
          <a:prstGeom prst="rect">
            <a:avLst/>
          </a:prstGeom>
          <a:solidFill>
            <a:srgbClr val="F4CE12"/>
          </a:solidFill>
          <a:ln>
            <a:solidFill>
              <a:srgbClr val="F4CE1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83927"/>
            <a:ext cx="27432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fld id="{06EA93EB-E55E-4DBB-B6AA-C54A9BA5E4A4}" type="datetime1">
              <a:rPr lang="en-US" smtClean="0"/>
              <a:t>9/5/2023</a:t>
            </a:fld>
            <a:endParaRPr lang="en-US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83927"/>
            <a:ext cx="4114800" cy="237549"/>
          </a:xfrm>
          <a:prstGeom prst="rect">
            <a:avLst/>
          </a:prstGeom>
        </p:spPr>
        <p:txBody>
          <a:bodyPr/>
          <a:lstStyle>
            <a:lvl1pPr>
              <a:defRPr sz="1100"/>
            </a:lvl1pPr>
          </a:lstStyle>
          <a:p>
            <a:endParaRPr lang="en-US"/>
          </a:p>
        </p:txBody>
      </p:sp>
      <p:sp>
        <p:nvSpPr>
          <p:cNvPr id="1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222182" y="6529853"/>
            <a:ext cx="609599" cy="191623"/>
          </a:xfrm>
          <a:prstGeom prst="rect">
            <a:avLst/>
          </a:prstGeom>
        </p:spPr>
        <p:txBody>
          <a:bodyPr/>
          <a:lstStyle>
            <a:lvl1pPr algn="r">
              <a:defRPr sz="1100"/>
            </a:lvl1pPr>
          </a:lstStyle>
          <a:p>
            <a:fld id="{DEE5BC03-7CE3-4FE3-BC0A-0ACCA8AC1F2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9992" y="528407"/>
            <a:ext cx="2111905" cy="424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24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332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2" r:id="rId13"/>
    <p:sldLayoutId id="2147483674" r:id="rId14"/>
  </p:sldLayoutIdLst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ctclinkreferencecenter.ctclink.us/m/98421/l/1689518-sap-item-11-s-p-grades-not-showing-as-meet" TargetMode="External"/><Relationship Id="rId2" Type="http://schemas.openxmlformats.org/officeDocument/2006/relationships/hyperlink" Target="https://ctclinkreferencecenter.ctclink.us/m/PMO_Info/l/1625563-fa-satisfactory-academic-progress-sap-project-information-guid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tclinkreferencecenter.ctclink.us/m/92436/l/798606-sap-process-and-set-up-business-process-guide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185" y="3179883"/>
            <a:ext cx="11115967" cy="1434062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Post-Implementation Setup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Walk-Through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4144" y="4613946"/>
            <a:ext cx="11185237" cy="1057012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SAP 11: S&amp;P Grades Not Showing as “MEET”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</a:rPr>
              <a:t>(Minimum Current GPA Test)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93185" y="5754848"/>
            <a:ext cx="10832040" cy="958112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Amanda Hoover</a:t>
            </a:r>
            <a:r>
              <a:rPr lang="en-US" i="1" dirty="0">
                <a:solidFill>
                  <a:schemeClr val="accent1">
                    <a:lumMod val="50000"/>
                  </a:schemeClr>
                </a:solidFill>
              </a:rPr>
              <a:t>, ctcLink Senior Functional Analyst for Financial Aid</a:t>
            </a:r>
          </a:p>
          <a:p>
            <a:r>
              <a:rPr lang="en-US" sz="2000" dirty="0">
                <a:solidFill>
                  <a:schemeClr val="accent1">
                    <a:lumMod val="50000"/>
                  </a:schemeClr>
                </a:solidFill>
              </a:rPr>
              <a:t>September 5 &amp; 7, 2023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9591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2F04-8B5B-DEE0-22F8-FA68BEE16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4" y="1088362"/>
            <a:ext cx="11115967" cy="553493"/>
          </a:xfrm>
        </p:spPr>
        <p:txBody>
          <a:bodyPr/>
          <a:lstStyle/>
          <a:p>
            <a:r>
              <a:rPr lang="en-US" dirty="0"/>
              <a:t>Minimum Current GPA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3C8C-B8A4-C5D6-ED6D-F58351EF5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1641855"/>
            <a:ext cx="11115967" cy="4928619"/>
          </a:xfrm>
        </p:spPr>
        <p:txBody>
          <a:bodyPr/>
          <a:lstStyle/>
          <a:p>
            <a:r>
              <a:rPr lang="en-US" dirty="0"/>
              <a:t>Review/adjust Minimum Current GPA Rules</a:t>
            </a:r>
          </a:p>
          <a:p>
            <a:pPr lvl="1"/>
            <a:r>
              <a:rPr lang="en-US" dirty="0"/>
              <a:t>Some colleges have a Rule configured like the screenshot below</a:t>
            </a:r>
          </a:p>
          <a:p>
            <a:pPr lvl="1"/>
            <a:r>
              <a:rPr lang="en-US" dirty="0"/>
              <a:t>Can cause inaccurate results after the customization is in place</a:t>
            </a:r>
          </a:p>
          <a:p>
            <a:pPr lvl="1"/>
            <a:r>
              <a:rPr lang="en-US" b="1" u="sng" dirty="0"/>
              <a:t>Do</a:t>
            </a:r>
            <a:r>
              <a:rPr lang="en-US" dirty="0"/>
              <a:t>: Be sure to have a row where “MIN Cur GPA From” is set to “0.000” to assign a failing SAP Status to students with an earned 0.00 GPA</a:t>
            </a:r>
          </a:p>
          <a:p>
            <a:pPr lvl="2"/>
            <a:r>
              <a:rPr lang="en-US" dirty="0"/>
              <a:t>SAP 11 customization will separate out the false 0.00 GPAs and assign the NGPA Status</a:t>
            </a:r>
          </a:p>
          <a:p>
            <a:pPr lvl="2"/>
            <a:r>
              <a:rPr lang="en-US" dirty="0"/>
              <a:t>This rule will still capture students who should receive the WARN or SUSP status, as configured</a:t>
            </a:r>
          </a:p>
          <a:p>
            <a:pPr lvl="2"/>
            <a:r>
              <a:rPr lang="en-US" dirty="0"/>
              <a:t>Confirm ranges and SAP Status are in alignment with your college’s local SAP policy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97C9E-A8B2-6F41-9EAF-B7078F2A3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Content Placeholder 10">
            <a:extLst>
              <a:ext uri="{FF2B5EF4-FFF2-40B4-BE49-F238E27FC236}">
                <a16:creationId xmlns:a16="http://schemas.microsoft.com/office/drawing/2014/main" id="{5D1F0EE2-A936-96D0-2AE0-4E334BAD39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8696" y="4884450"/>
            <a:ext cx="9504762" cy="1552381"/>
          </a:xfrm>
          <a:prstGeom prst="rect">
            <a:avLst/>
          </a:prstGeom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B03AF5E-046B-83A6-B128-C31819ABB029}"/>
              </a:ext>
            </a:extLst>
          </p:cNvPr>
          <p:cNvCxnSpPr>
            <a:cxnSpLocks/>
          </p:cNvCxnSpPr>
          <p:nvPr/>
        </p:nvCxnSpPr>
        <p:spPr>
          <a:xfrm flipH="1">
            <a:off x="7074513" y="5318760"/>
            <a:ext cx="4467" cy="819674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B28E0809-1514-5BEC-CA48-40C3E23E6135}"/>
              </a:ext>
            </a:extLst>
          </p:cNvPr>
          <p:cNvSpPr/>
          <p:nvPr/>
        </p:nvSpPr>
        <p:spPr>
          <a:xfrm>
            <a:off x="6193540" y="5141537"/>
            <a:ext cx="2431706" cy="716227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Bypasses both S&amp;P grade students </a:t>
            </a:r>
            <a:r>
              <a:rPr lang="en-US" sz="1200" b="1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and</a:t>
            </a:r>
            <a:r>
              <a:rPr lang="en-US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students with an earned 0.00 GPA for the term</a:t>
            </a:r>
            <a:endParaRPr lang="en-US" sz="1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C95992-ECC9-9A0D-FB98-097E607A04E6}"/>
              </a:ext>
            </a:extLst>
          </p:cNvPr>
          <p:cNvSpPr txBox="1"/>
          <p:nvPr/>
        </p:nvSpPr>
        <p:spPr>
          <a:xfrm>
            <a:off x="139700" y="6442076"/>
            <a:ext cx="12007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u="sng" dirty="0">
                <a:solidFill>
                  <a:srgbClr val="213B69"/>
                </a:solidFill>
              </a:rPr>
              <a:t>Navigation</a:t>
            </a:r>
            <a:r>
              <a:rPr lang="en-US" sz="1400" i="1" dirty="0">
                <a:solidFill>
                  <a:srgbClr val="213B69"/>
                </a:solidFill>
              </a:rPr>
              <a:t>: Set Up SACR &gt; Product Related &gt; Financial Aid &gt; Satisfactory Academic Progress &gt; Define Set Up Criteria &gt;&gt; Criteria 2 (tab)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EA9045-E3E8-9095-C9C0-2E21DF1986E2}"/>
              </a:ext>
            </a:extLst>
          </p:cNvPr>
          <p:cNvSpPr/>
          <p:nvPr/>
        </p:nvSpPr>
        <p:spPr>
          <a:xfrm>
            <a:off x="6650831" y="6138434"/>
            <a:ext cx="976313" cy="214741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DA15936-2F03-E68C-CD72-881EE8536B8A}"/>
              </a:ext>
            </a:extLst>
          </p:cNvPr>
          <p:cNvSpPr/>
          <p:nvPr/>
        </p:nvSpPr>
        <p:spPr>
          <a:xfrm>
            <a:off x="3589306" y="4944413"/>
            <a:ext cx="2431706" cy="71622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Example Rule that we recommend updating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2699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29078-E585-06CB-85E8-764784F7A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3" y="1190049"/>
            <a:ext cx="11115967" cy="681124"/>
          </a:xfrm>
        </p:spPr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B43D21-7F00-F269-3263-5F8AB7485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3" y="1871173"/>
            <a:ext cx="11115967" cy="4850303"/>
          </a:xfrm>
        </p:spPr>
        <p:txBody>
          <a:bodyPr/>
          <a:lstStyle/>
          <a:p>
            <a:r>
              <a:rPr lang="en-US" dirty="0"/>
              <a:t>SAP Information Guide</a:t>
            </a:r>
          </a:p>
          <a:p>
            <a:pPr lvl="1"/>
            <a:r>
              <a:rPr lang="en-US" dirty="0">
                <a:hlinkClick r:id="rId2"/>
              </a:rPr>
              <a:t>https://ctclinkreferencecenter.ctclink.us/m/PMO_Info/l/1625563-fa-satisfactory-academic-progress-sap-project-information-guide</a:t>
            </a:r>
            <a:endParaRPr lang="en-US" dirty="0"/>
          </a:p>
          <a:p>
            <a:r>
              <a:rPr lang="en-US" dirty="0"/>
              <a:t>UAT Testing Materials page for colleges</a:t>
            </a:r>
          </a:p>
          <a:p>
            <a:pPr lvl="1"/>
            <a:r>
              <a:rPr lang="en-US" dirty="0">
                <a:hlinkClick r:id="rId3"/>
              </a:rPr>
              <a:t>https://ctclinkreferencecenter.ctclink.us/m/98421/l/1689518-sap-item-11-s-p-grades-not-showing-as-meet</a:t>
            </a:r>
            <a:endParaRPr lang="en-US" dirty="0"/>
          </a:p>
          <a:p>
            <a:r>
              <a:rPr lang="en-US" dirty="0"/>
              <a:t>SAP Process and Set Up Business Process Guide</a:t>
            </a:r>
          </a:p>
          <a:p>
            <a:pPr lvl="1"/>
            <a:r>
              <a:rPr lang="en-US" dirty="0">
                <a:hlinkClick r:id="rId4"/>
              </a:rPr>
              <a:t>https://ctclinkreferencecenter.ctclink.us/m/92436/l/798606-sap-process-and-set-up-business-process-guide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6F7360-E8C6-A73A-EB14-7C9D770D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3258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70" y="3123190"/>
            <a:ext cx="12051030" cy="611619"/>
          </a:xfrm>
        </p:spPr>
        <p:txBody>
          <a:bodyPr/>
          <a:lstStyle/>
          <a:p>
            <a:pPr algn="ctr"/>
            <a:r>
              <a:rPr lang="en-US" sz="6000" dirty="0"/>
              <a:t>Questions?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8286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2E4A-4EAD-9C3E-0E55-C65EC65F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CE1C4-A252-82D1-7399-072826322F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194K 11 of 19: S&amp;P Grades Not Showing as “MEET”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CC1B3-4947-E750-2F1F-DC2CAF2D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0492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8F3B1-29AE-DD9A-068C-373A5EA5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4" y="1164828"/>
            <a:ext cx="11115967" cy="619824"/>
          </a:xfrm>
        </p:spPr>
        <p:txBody>
          <a:bodyPr/>
          <a:lstStyle/>
          <a:p>
            <a:r>
              <a:rPr lang="en-US" dirty="0"/>
              <a:t>Grade Not Included in GPA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B0ADE-C0C2-2556-9E61-AB4CAD258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1999881"/>
            <a:ext cx="4871325" cy="2134150"/>
          </a:xfrm>
        </p:spPr>
        <p:txBody>
          <a:bodyPr/>
          <a:lstStyle/>
          <a:p>
            <a:r>
              <a:rPr lang="en-US" dirty="0"/>
              <a:t>“SUS” and “PNP” Grading Bases correctly configured with the “Include in GPA” checkbox </a:t>
            </a:r>
            <a:r>
              <a:rPr lang="en-US" b="1" i="1" dirty="0"/>
              <a:t>unchecked</a:t>
            </a:r>
          </a:p>
          <a:p>
            <a:r>
              <a:rPr lang="en-US" dirty="0"/>
              <a:t>The grades used in the “SUS” and “PNP” Grading Bases might have grade points assigned to them, but will still result in no GPA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B2115-C018-6DFC-F22B-625FC424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BF673870-5657-1A77-B7E4-6B93D78CFB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23"/>
          <a:stretch/>
        </p:blipFill>
        <p:spPr bwMode="auto">
          <a:xfrm>
            <a:off x="6096000" y="1802711"/>
            <a:ext cx="5918738" cy="4621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1E55FF-B158-C5C2-A340-6896E238B095}"/>
              </a:ext>
            </a:extLst>
          </p:cNvPr>
          <p:cNvSpPr txBox="1"/>
          <p:nvPr/>
        </p:nvSpPr>
        <p:spPr>
          <a:xfrm>
            <a:off x="139700" y="6442076"/>
            <a:ext cx="120078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u="sng" dirty="0">
                <a:solidFill>
                  <a:srgbClr val="213B69"/>
                </a:solidFill>
              </a:rPr>
              <a:t>Navigation</a:t>
            </a:r>
            <a:r>
              <a:rPr lang="en-US" sz="1400" i="1" dirty="0">
                <a:solidFill>
                  <a:srgbClr val="213B69"/>
                </a:solidFill>
              </a:rPr>
              <a:t>: Set Up SACR &gt; Foundation Tables &gt; Academic Structure&gt; Grading Scheme Table</a:t>
            </a:r>
          </a:p>
          <a:p>
            <a:pPr algn="ctr"/>
            <a:endParaRPr lang="en-US" sz="1400" i="1" dirty="0">
              <a:solidFill>
                <a:srgbClr val="213B69"/>
              </a:solidFill>
            </a:endParaRPr>
          </a:p>
          <a:p>
            <a:pPr algn="ctr"/>
            <a:endParaRPr lang="en-US" sz="1400" i="1" dirty="0">
              <a:solidFill>
                <a:srgbClr val="213B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2631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8F3B1-29AE-DD9A-068C-373A5EA5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4" y="1232223"/>
            <a:ext cx="11115967" cy="619824"/>
          </a:xfrm>
        </p:spPr>
        <p:txBody>
          <a:bodyPr/>
          <a:lstStyle/>
          <a:p>
            <a:r>
              <a:rPr lang="en-US" dirty="0"/>
              <a:t>Term Statistics Page (Records Module)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B0ADE-C0C2-2556-9E61-AB4CAD258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1999881"/>
            <a:ext cx="11115967" cy="2134150"/>
          </a:xfrm>
        </p:spPr>
        <p:txBody>
          <a:bodyPr/>
          <a:lstStyle/>
          <a:p>
            <a:r>
              <a:rPr lang="en-US" sz="2400" dirty="0"/>
              <a:t>When the only classes a student attempts in a term are not included in the GPA, the system correctly posts the Attempted Units in the “Not For GPA” field on the Term Statistics page.</a:t>
            </a:r>
          </a:p>
          <a:p>
            <a:r>
              <a:rPr lang="en-US" sz="2400" dirty="0"/>
              <a:t>The only GPA provided is in the For GPA row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B2115-C018-6DFC-F22B-625FC424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DCDF6AC7-55F8-C38F-6B54-B7BCD2BD25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" t="76301" r="3714" b="7527"/>
          <a:stretch/>
        </p:blipFill>
        <p:spPr bwMode="auto">
          <a:xfrm>
            <a:off x="1380486" y="3837248"/>
            <a:ext cx="9431027" cy="171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23403A3-82C5-D3E6-92BF-25B727340FD4}"/>
              </a:ext>
            </a:extLst>
          </p:cNvPr>
          <p:cNvSpPr txBox="1"/>
          <p:nvPr/>
        </p:nvSpPr>
        <p:spPr>
          <a:xfrm>
            <a:off x="139700" y="6442076"/>
            <a:ext cx="12007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u="sng" dirty="0">
                <a:solidFill>
                  <a:srgbClr val="213B69"/>
                </a:solidFill>
              </a:rPr>
              <a:t>Navigation</a:t>
            </a:r>
            <a:r>
              <a:rPr lang="en-US" sz="1400" i="1" dirty="0">
                <a:solidFill>
                  <a:srgbClr val="213B69"/>
                </a:solidFill>
              </a:rPr>
              <a:t>: Records and Enrollment &gt; Student Term Information &gt; Term History</a:t>
            </a:r>
          </a:p>
        </p:txBody>
      </p:sp>
    </p:spTree>
    <p:extLst>
      <p:ext uri="{BB962C8B-B14F-4D97-AF65-F5344CB8AC3E}">
        <p14:creationId xmlns:p14="http://schemas.microsoft.com/office/powerpoint/2010/main" val="3145456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524CB2FD-FB4B-9A70-FF8C-CB824BBF0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5814" y="3754418"/>
            <a:ext cx="11309418" cy="27146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48F3B1-29AE-DD9A-068C-373A5EA5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4" y="1056054"/>
            <a:ext cx="11115967" cy="619824"/>
          </a:xfrm>
        </p:spPr>
        <p:txBody>
          <a:bodyPr/>
          <a:lstStyle/>
          <a:p>
            <a:r>
              <a:rPr lang="en-US" dirty="0"/>
              <a:t>Student SAP Data (Problem)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B0ADE-C0C2-2556-9E61-AB4CAD258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1646737"/>
            <a:ext cx="11115967" cy="2134150"/>
          </a:xfrm>
        </p:spPr>
        <p:txBody>
          <a:bodyPr/>
          <a:lstStyle/>
          <a:p>
            <a:r>
              <a:rPr lang="en-US" sz="2400" dirty="0"/>
              <a:t>SAP attempts to read GPA value associated with Attempted Units in the “For GPA” field even when no “For GPA” Attempted Units exist for that term</a:t>
            </a:r>
          </a:p>
          <a:p>
            <a:r>
              <a:rPr lang="en-US" sz="2400" dirty="0"/>
              <a:t>GPA field must have a numerical value and cannot be null</a:t>
            </a:r>
          </a:p>
          <a:p>
            <a:r>
              <a:rPr lang="en-US" sz="2400" dirty="0"/>
              <a:t>Assumes a false 0.000 for the Minimum Current GPA Test</a:t>
            </a:r>
          </a:p>
          <a:p>
            <a:r>
              <a:rPr lang="en-US" sz="2400" dirty="0"/>
              <a:t>Student fails to meet SAP on the Minimum Current GPA Test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B2115-C018-6DFC-F22B-625FC424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6C17ED-D543-299D-22EE-704BA9EDAF0D}"/>
              </a:ext>
            </a:extLst>
          </p:cNvPr>
          <p:cNvSpPr txBox="1"/>
          <p:nvPr/>
        </p:nvSpPr>
        <p:spPr>
          <a:xfrm>
            <a:off x="139700" y="6442076"/>
            <a:ext cx="12007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u="sng" dirty="0">
                <a:solidFill>
                  <a:srgbClr val="213B69"/>
                </a:solidFill>
              </a:rPr>
              <a:t>Navigation</a:t>
            </a:r>
            <a:r>
              <a:rPr lang="en-US" sz="1400" i="1" dirty="0">
                <a:solidFill>
                  <a:srgbClr val="213B69"/>
                </a:solidFill>
              </a:rPr>
              <a:t>: Financial Aid &gt; Satisfactory Academic Progress &gt; Maintain Student SAP Data</a:t>
            </a:r>
          </a:p>
        </p:txBody>
      </p:sp>
    </p:spTree>
    <p:extLst>
      <p:ext uri="{BB962C8B-B14F-4D97-AF65-F5344CB8AC3E}">
        <p14:creationId xmlns:p14="http://schemas.microsoft.com/office/powerpoint/2010/main" val="22297814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2E4A-4EAD-9C3E-0E55-C65EC65F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Delivered Functionality Impacted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CE1C4-A252-82D1-7399-072826322F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194K 11 of 19: S&amp;P Grades Not Showing as “MEET”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CC1B3-4947-E750-2F1F-DC2CAF2D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1474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B7495-091E-E0DF-E4E1-199603EF73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Minimum Current GPA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12AC4-0272-A10D-B315-9934D4FBD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Calculates the GPA for the term being evaluated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Local Rules allow colleges to specify at what point a student fails this test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More than half of ctcLink Colleges currently have this test enabled in their SAP Setup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D341EC-F319-A294-159E-436C19FBA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9BF4D63-2C41-C7CB-91A0-70E0FFEEBBC3}"/>
              </a:ext>
            </a:extLst>
          </p:cNvPr>
          <p:cNvSpPr/>
          <p:nvPr/>
        </p:nvSpPr>
        <p:spPr>
          <a:xfrm>
            <a:off x="3816947" y="4412078"/>
            <a:ext cx="4174111" cy="1959752"/>
          </a:xfrm>
          <a:prstGeom prst="roundRect">
            <a:avLst/>
          </a:prstGeom>
          <a:ln w="28575">
            <a:solidFill>
              <a:srgbClr val="7F9ED7"/>
            </a:solidFill>
          </a:ln>
          <a:scene3d>
            <a:camera prst="orthographicFront"/>
            <a:lightRig rig="threePt" dir="t"/>
          </a:scene3d>
          <a:sp3d>
            <a:bevelT w="184150"/>
            <a:bevelB h="15875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9AE965F8-6AAF-437C-5047-D5A98B21934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8271321"/>
              </p:ext>
            </p:extLst>
          </p:nvPr>
        </p:nvGraphicFramePr>
        <p:xfrm>
          <a:off x="2909271" y="3654908"/>
          <a:ext cx="3745820" cy="2994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DBF9C708-1992-FD35-B5C5-1962062E4A44}"/>
              </a:ext>
            </a:extLst>
          </p:cNvPr>
          <p:cNvSpPr txBox="1"/>
          <p:nvPr/>
        </p:nvSpPr>
        <p:spPr>
          <a:xfrm>
            <a:off x="4609635" y="4970570"/>
            <a:ext cx="44029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i="1" dirty="0">
                <a:solidFill>
                  <a:srgbClr val="4472C4"/>
                </a:solidFill>
              </a:rPr>
              <a:t>Colleges with</a:t>
            </a:r>
          </a:p>
          <a:p>
            <a:pPr algn="ctr"/>
            <a:r>
              <a:rPr lang="en-US" b="1" i="1" dirty="0">
                <a:solidFill>
                  <a:srgbClr val="4472C4"/>
                </a:solidFill>
              </a:rPr>
              <a:t>Min Current GPA Test </a:t>
            </a:r>
          </a:p>
          <a:p>
            <a:pPr algn="ctr"/>
            <a:r>
              <a:rPr lang="en-US" b="1" i="1" dirty="0">
                <a:solidFill>
                  <a:srgbClr val="4472C4"/>
                </a:solidFill>
              </a:rPr>
              <a:t>enabled in SAP Setup </a:t>
            </a:r>
          </a:p>
        </p:txBody>
      </p:sp>
    </p:spTree>
    <p:extLst>
      <p:ext uri="{BB962C8B-B14F-4D97-AF65-F5344CB8AC3E}">
        <p14:creationId xmlns:p14="http://schemas.microsoft.com/office/powerpoint/2010/main" val="39761639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4B41D-CF73-1A90-D11F-5C89BF0A7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4827" y="6255327"/>
            <a:ext cx="623453" cy="237549"/>
          </a:xfrm>
        </p:spPr>
        <p:txBody>
          <a:bodyPr/>
          <a:lstStyle/>
          <a:p>
            <a:fld id="{DEE5BC03-7CE3-4FE3-BC0A-0ACCA8AC1F24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F5B2C-088C-A534-4E6B-F052F72ACFDA}"/>
              </a:ext>
            </a:extLst>
          </p:cNvPr>
          <p:cNvSpPr txBox="1"/>
          <p:nvPr/>
        </p:nvSpPr>
        <p:spPr>
          <a:xfrm>
            <a:off x="139700" y="6442076"/>
            <a:ext cx="12007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u="sng" dirty="0"/>
              <a:t>Navigation</a:t>
            </a:r>
            <a:r>
              <a:rPr lang="en-US" sz="1400" i="1" dirty="0"/>
              <a:t>: Set Up SACR &gt; Product Related &gt; Financial Aid &gt; Satisfactory Academic Progress &gt; Define Set Up Criteria &gt;&gt; Criteria 2 tab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5319CE6D-34A3-2E00-6217-CA7A4F1F38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9641" y="3882780"/>
            <a:ext cx="9504762" cy="1552381"/>
          </a:xfr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B3681A6-28B1-7B40-CE93-CA29FBF55807}"/>
              </a:ext>
            </a:extLst>
          </p:cNvPr>
          <p:cNvCxnSpPr>
            <a:cxnSpLocks/>
          </p:cNvCxnSpPr>
          <p:nvPr/>
        </p:nvCxnSpPr>
        <p:spPr>
          <a:xfrm>
            <a:off x="5340741" y="4155793"/>
            <a:ext cx="0" cy="76975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A643D28-A548-A427-BA25-9AC594663E74}"/>
              </a:ext>
            </a:extLst>
          </p:cNvPr>
          <p:cNvSpPr/>
          <p:nvPr/>
        </p:nvSpPr>
        <p:spPr>
          <a:xfrm>
            <a:off x="4293397" y="3218434"/>
            <a:ext cx="1673108" cy="95024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Range of earned units this test will apply to</a:t>
            </a:r>
            <a:endParaRPr lang="en-US" sz="1600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E2F066-6D7E-A6D1-1DF0-6E26FB08A906}"/>
              </a:ext>
            </a:extLst>
          </p:cNvPr>
          <p:cNvCxnSpPr>
            <a:cxnSpLocks/>
          </p:cNvCxnSpPr>
          <p:nvPr/>
        </p:nvCxnSpPr>
        <p:spPr>
          <a:xfrm>
            <a:off x="3399199" y="3748678"/>
            <a:ext cx="0" cy="71895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76E783FB-5D70-6406-0075-C1D606355B3A}"/>
              </a:ext>
            </a:extLst>
          </p:cNvPr>
          <p:cNvSpPr/>
          <p:nvPr/>
        </p:nvSpPr>
        <p:spPr>
          <a:xfrm>
            <a:off x="2741311" y="3218434"/>
            <a:ext cx="1315776" cy="53024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Not used in ctcLink</a:t>
            </a:r>
            <a:endParaRPr lang="en-US" sz="16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5B6B607-675D-BDBD-3AF3-DF02AB3A1BD1}"/>
              </a:ext>
            </a:extLst>
          </p:cNvPr>
          <p:cNvCxnSpPr>
            <a:cxnSpLocks/>
          </p:cNvCxnSpPr>
          <p:nvPr/>
        </p:nvCxnSpPr>
        <p:spPr>
          <a:xfrm>
            <a:off x="1658648" y="2824886"/>
            <a:ext cx="72" cy="133090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9E1CF90-6E2D-D8AC-5BF7-BAE9222FDDBC}"/>
              </a:ext>
            </a:extLst>
          </p:cNvPr>
          <p:cNvCxnSpPr>
            <a:cxnSpLocks/>
          </p:cNvCxnSpPr>
          <p:nvPr/>
        </p:nvCxnSpPr>
        <p:spPr>
          <a:xfrm>
            <a:off x="7963356" y="4108157"/>
            <a:ext cx="0" cy="83566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7725A5C4-D213-A751-2BDE-C7D597B3331D}"/>
              </a:ext>
            </a:extLst>
          </p:cNvPr>
          <p:cNvSpPr/>
          <p:nvPr/>
        </p:nvSpPr>
        <p:spPr>
          <a:xfrm>
            <a:off x="6823036" y="3224329"/>
            <a:ext cx="1996850" cy="8855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Range of current GPA this test will apply to</a:t>
            </a:r>
            <a:endParaRPr lang="en-US" sz="1600" dirty="0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25C46593-9391-BC4B-03D2-F37BBED920CA}"/>
              </a:ext>
            </a:extLst>
          </p:cNvPr>
          <p:cNvCxnSpPr>
            <a:cxnSpLocks/>
          </p:cNvCxnSpPr>
          <p:nvPr/>
        </p:nvCxnSpPr>
        <p:spPr>
          <a:xfrm>
            <a:off x="9538626" y="4108157"/>
            <a:ext cx="0" cy="10446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22F4BBE2-6DC5-9A90-3226-F9CB8AE7476C}"/>
              </a:ext>
            </a:extLst>
          </p:cNvPr>
          <p:cNvSpPr/>
          <p:nvPr/>
        </p:nvSpPr>
        <p:spPr>
          <a:xfrm>
            <a:off x="8975708" y="3222688"/>
            <a:ext cx="1996850" cy="88559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Status to be assigned if student meets these criteria</a:t>
            </a:r>
            <a:endParaRPr lang="en-US" sz="16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66884-9E04-6B95-4DD6-A7A1A1A9E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3979" y="1541768"/>
            <a:ext cx="11115967" cy="608317"/>
          </a:xfrm>
        </p:spPr>
        <p:txBody>
          <a:bodyPr/>
          <a:lstStyle/>
          <a:p>
            <a:r>
              <a:rPr lang="en-US" dirty="0"/>
              <a:t>Minimum Current GPA Test Setup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B3FD8283-E42B-FCE7-EF98-DD03B5F3F41C}"/>
              </a:ext>
            </a:extLst>
          </p:cNvPr>
          <p:cNvSpPr/>
          <p:nvPr/>
        </p:nvSpPr>
        <p:spPr>
          <a:xfrm>
            <a:off x="695999" y="2608851"/>
            <a:ext cx="1921576" cy="99870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Checkbox to enable SAP process to use this test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437553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6D2BBA-EB5B-EFAB-5060-25A82117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11412-375D-1207-50E5-6B5F2BAA42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Recap of SAP #11 Customization</a:t>
            </a:r>
          </a:p>
          <a:p>
            <a:r>
              <a:rPr lang="en-US" dirty="0"/>
              <a:t>Configuration recommendation for “NGPA” SAP Status</a:t>
            </a:r>
          </a:p>
          <a:p>
            <a:r>
              <a:rPr lang="en-US" dirty="0"/>
              <a:t>Review Minimum Current GPA Rules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53C255-39F0-0936-3364-068358092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695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E4B41D-CF73-1A90-D11F-5C89BF0A7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44827" y="6255327"/>
            <a:ext cx="623453" cy="237549"/>
          </a:xfrm>
        </p:spPr>
        <p:txBody>
          <a:bodyPr/>
          <a:lstStyle/>
          <a:p>
            <a:fld id="{DEE5BC03-7CE3-4FE3-BC0A-0ACCA8AC1F24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EF5B2C-088C-A534-4E6B-F052F72ACFDA}"/>
              </a:ext>
            </a:extLst>
          </p:cNvPr>
          <p:cNvSpPr txBox="1"/>
          <p:nvPr/>
        </p:nvSpPr>
        <p:spPr>
          <a:xfrm>
            <a:off x="139700" y="6442076"/>
            <a:ext cx="12007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u="sng" dirty="0"/>
              <a:t>Navigation</a:t>
            </a:r>
            <a:r>
              <a:rPr lang="en-US" sz="1400" i="1" dirty="0"/>
              <a:t>: Financial Aid &gt; Satisfactory Academic Progress &gt; Maintain Student SAP Data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B66884-9E04-6B95-4DD6-A7A1A1A9EE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14" y="1068408"/>
            <a:ext cx="11115967" cy="608317"/>
          </a:xfrm>
        </p:spPr>
        <p:txBody>
          <a:bodyPr/>
          <a:lstStyle/>
          <a:p>
            <a:r>
              <a:rPr lang="en-US" dirty="0"/>
              <a:t>Minimum Current GPA – Student SAP Page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3FCF7E-9A5A-4B01-9237-5F6D4C903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1676725"/>
            <a:ext cx="11115967" cy="1807693"/>
          </a:xfrm>
        </p:spPr>
        <p:txBody>
          <a:bodyPr/>
          <a:lstStyle/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Displays the GPA for the term being evaluated</a:t>
            </a:r>
          </a:p>
          <a:p>
            <a:pPr lvl="1"/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GPA from Term History page in Student Records module</a:t>
            </a:r>
          </a:p>
          <a:p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Displays information in the “Rule Range” fields if the student matches a Minimum Current GPA Rule</a:t>
            </a:r>
          </a:p>
        </p:txBody>
      </p:sp>
      <p:pic>
        <p:nvPicPr>
          <p:cNvPr id="9" name="Content Placeholder 5">
            <a:extLst>
              <a:ext uri="{FF2B5EF4-FFF2-40B4-BE49-F238E27FC236}">
                <a16:creationId xmlns:a16="http://schemas.microsoft.com/office/drawing/2014/main" id="{351D5B02-B59D-E878-5E2A-A603530150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955" y="3541699"/>
            <a:ext cx="11115675" cy="2620253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55E81118-BA50-0D41-E6BA-2E7E0169D3D3}"/>
              </a:ext>
            </a:extLst>
          </p:cNvPr>
          <p:cNvSpPr/>
          <p:nvPr/>
        </p:nvSpPr>
        <p:spPr>
          <a:xfrm>
            <a:off x="2054741" y="4969096"/>
            <a:ext cx="9385633" cy="23461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3643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2E4A-4EAD-9C3E-0E55-C65EC65F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Solution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CE1C4-A252-82D1-7399-072826322F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194K 11 of 19: S&amp;P Grades Not Showing as “MEET”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CC1B3-4947-E750-2F1F-DC2CAF2D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003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AE105-2FD1-5E40-9081-542885897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4" y="1082216"/>
            <a:ext cx="11115967" cy="634457"/>
          </a:xfrm>
        </p:spPr>
        <p:txBody>
          <a:bodyPr/>
          <a:lstStyle/>
          <a:p>
            <a:r>
              <a:rPr lang="en-US" dirty="0"/>
              <a:t>Customization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E94D5-28B8-FCF2-9344-9896C0DA1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1716674"/>
            <a:ext cx="11115967" cy="4172366"/>
          </a:xfrm>
        </p:spPr>
        <p:txBody>
          <a:bodyPr/>
          <a:lstStyle/>
          <a:p>
            <a:r>
              <a:rPr lang="en-US" sz="2400" dirty="0"/>
              <a:t>Clone original App Engine</a:t>
            </a:r>
          </a:p>
          <a:p>
            <a:r>
              <a:rPr lang="en-US" sz="2400" dirty="0"/>
              <a:t>Customize by adding code to the beginning of the Minimum Current GPA Test to separate students that need to be addressed differently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49D4A-35B9-A19D-E927-C6791AB8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AD04944-FC24-6423-B18B-D4853A3551AC}"/>
              </a:ext>
            </a:extLst>
          </p:cNvPr>
          <p:cNvGraphicFramePr/>
          <p:nvPr/>
        </p:nvGraphicFramePr>
        <p:xfrm>
          <a:off x="477846" y="3061765"/>
          <a:ext cx="10843015" cy="3755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650897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2F04-8B5B-DEE0-22F8-FA68BEE165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4" y="1239364"/>
            <a:ext cx="11115967" cy="553493"/>
          </a:xfrm>
        </p:spPr>
        <p:txBody>
          <a:bodyPr/>
          <a:lstStyle/>
          <a:p>
            <a:r>
              <a:rPr lang="en-US" dirty="0"/>
              <a:t>Out of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923C8C-B8A4-C5D6-ED6D-F58351EF5C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2063750"/>
            <a:ext cx="11115967" cy="4657726"/>
          </a:xfrm>
        </p:spPr>
        <p:txBody>
          <a:bodyPr/>
          <a:lstStyle/>
          <a:p>
            <a:r>
              <a:rPr lang="en-US" dirty="0"/>
              <a:t>Colleges will still need to review SAP for exceptions and adjust manually</a:t>
            </a:r>
          </a:p>
          <a:p>
            <a:r>
              <a:rPr lang="en-US" dirty="0"/>
              <a:t>Minimum </a:t>
            </a:r>
            <a:r>
              <a:rPr lang="en-US" b="1" i="1" dirty="0"/>
              <a:t>Cumulative</a:t>
            </a:r>
            <a:r>
              <a:rPr lang="en-US" dirty="0"/>
              <a:t> GPA Test not customized</a:t>
            </a:r>
          </a:p>
          <a:p>
            <a:pPr lvl="1"/>
            <a:r>
              <a:rPr lang="en-US" dirty="0"/>
              <a:t>Some colleges expressed concerns about S&amp;P Grades impacting this test as well</a:t>
            </a:r>
          </a:p>
          <a:p>
            <a:pPr lvl="1"/>
            <a:r>
              <a:rPr lang="en-US" dirty="0"/>
              <a:t>Colleges to provide additional information and examples of students currently impacted</a:t>
            </a:r>
          </a:p>
          <a:p>
            <a:pPr lvl="1"/>
            <a:r>
              <a:rPr lang="en-US" dirty="0"/>
              <a:t>Requires additional analysis before we can determine scope of the issue and if customization is needed or if business processes can be improved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C97C9E-A8B2-6F41-9EAF-B7078F2A3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004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524CB2FD-FB4B-9A70-FF8C-CB824BBF0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5814" y="3575650"/>
            <a:ext cx="11309418" cy="271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48F3B1-29AE-DD9A-068C-373A5EA5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4" y="1232223"/>
            <a:ext cx="11115967" cy="619824"/>
          </a:xfrm>
        </p:spPr>
        <p:txBody>
          <a:bodyPr/>
          <a:lstStyle/>
          <a:p>
            <a:r>
              <a:rPr lang="en-US" dirty="0"/>
              <a:t>Student SAP Data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B0ADE-C0C2-2556-9E61-AB4CAD258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1998614"/>
            <a:ext cx="11115967" cy="1958442"/>
          </a:xfrm>
        </p:spPr>
        <p:txBody>
          <a:bodyPr/>
          <a:lstStyle/>
          <a:p>
            <a:r>
              <a:rPr lang="en-US" sz="2400" dirty="0"/>
              <a:t>Student does not fail the Minimum Current GPA Test</a:t>
            </a:r>
          </a:p>
          <a:p>
            <a:pPr lvl="1"/>
            <a:r>
              <a:rPr lang="en-US" sz="2000" dirty="0"/>
              <a:t>Resulting SAP Status for the test is “NGPA”</a:t>
            </a:r>
          </a:p>
          <a:p>
            <a:r>
              <a:rPr lang="en-US" sz="2400" dirty="0"/>
              <a:t>Students with earned 0.000 GPA adhere to local Minimum Current GPA Test configurations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B2115-C018-6DFC-F22B-625FC424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6C17ED-D543-299D-22EE-704BA9EDAF0D}"/>
              </a:ext>
            </a:extLst>
          </p:cNvPr>
          <p:cNvSpPr txBox="1"/>
          <p:nvPr/>
        </p:nvSpPr>
        <p:spPr>
          <a:xfrm>
            <a:off x="139700" y="6442076"/>
            <a:ext cx="12007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u="sng" dirty="0">
                <a:solidFill>
                  <a:srgbClr val="213B69"/>
                </a:solidFill>
              </a:rPr>
              <a:t>Navigation</a:t>
            </a:r>
            <a:r>
              <a:rPr lang="en-US" sz="1400" i="1" dirty="0">
                <a:solidFill>
                  <a:srgbClr val="213B69"/>
                </a:solidFill>
              </a:rPr>
              <a:t>: Financial Aid &gt; Satisfactory Academic Progress &gt; Maintain Student SAP Data</a:t>
            </a:r>
          </a:p>
        </p:txBody>
      </p:sp>
    </p:spTree>
    <p:extLst>
      <p:ext uri="{BB962C8B-B14F-4D97-AF65-F5344CB8AC3E}">
        <p14:creationId xmlns:p14="http://schemas.microsoft.com/office/powerpoint/2010/main" val="2364836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2E4A-4EAD-9C3E-0E55-C65EC65F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SAP #11 Customization Recap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CE1C4-A252-82D1-7399-072826322F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S&amp;P Grades Not Showing as “MEET”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CC1B3-4947-E750-2F1F-DC2CAF2D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5432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22801-A2EE-3BA9-6B3A-26B1B3B16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Implementation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E1C0DA-B3AB-C927-597C-863BAB392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F26E486A-43B5-6C27-83CE-7E19AE6DD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856056"/>
              </p:ext>
            </p:extLst>
          </p:nvPr>
        </p:nvGraphicFramePr>
        <p:xfrm>
          <a:off x="1671484" y="2650403"/>
          <a:ext cx="8849032" cy="33403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515897">
                  <a:extLst>
                    <a:ext uri="{9D8B030D-6E8A-4147-A177-3AD203B41FA5}">
                      <a16:colId xmlns:a16="http://schemas.microsoft.com/office/drawing/2014/main" val="1995469199"/>
                    </a:ext>
                  </a:extLst>
                </a:gridCol>
                <a:gridCol w="3333135">
                  <a:extLst>
                    <a:ext uri="{9D8B030D-6E8A-4147-A177-3AD203B41FA5}">
                      <a16:colId xmlns:a16="http://schemas.microsoft.com/office/drawing/2014/main" val="3306549191"/>
                    </a:ext>
                  </a:extLst>
                </a:gridCol>
              </a:tblGrid>
              <a:tr h="598862">
                <a:tc>
                  <a:txBody>
                    <a:bodyPr/>
                    <a:lstStyle/>
                    <a:p>
                      <a:r>
                        <a:rPr lang="en-US" sz="2800" dirty="0"/>
                        <a:t>College Approval of Solution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July 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31434"/>
                  </a:ext>
                </a:extLst>
              </a:tr>
              <a:tr h="598862">
                <a:tc>
                  <a:txBody>
                    <a:bodyPr/>
                    <a:lstStyle/>
                    <a:p>
                      <a:r>
                        <a:rPr lang="en-US" sz="2800" b="0" dirty="0"/>
                        <a:t>College User Acceptance Testing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0" dirty="0"/>
                        <a:t>Aug 9 to Aug 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2372487"/>
                  </a:ext>
                </a:extLst>
              </a:tr>
              <a:tr h="598862">
                <a:tc>
                  <a:txBody>
                    <a:bodyPr/>
                    <a:lstStyle/>
                    <a:p>
                      <a:r>
                        <a:rPr lang="en-US" sz="2800" dirty="0"/>
                        <a:t>College Testing Sign Off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Aug 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760074"/>
                  </a:ext>
                </a:extLst>
              </a:tr>
              <a:tr h="598862">
                <a:tc>
                  <a:txBody>
                    <a:bodyPr/>
                    <a:lstStyle/>
                    <a:p>
                      <a:r>
                        <a:rPr lang="en-US" sz="2800" dirty="0"/>
                        <a:t>Production Release Date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Aug 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232832"/>
                  </a:ext>
                </a:extLst>
              </a:tr>
              <a:tr h="598862">
                <a:tc>
                  <a:txBody>
                    <a:bodyPr/>
                    <a:lstStyle/>
                    <a:p>
                      <a:r>
                        <a:rPr lang="en-US" sz="2800" b="1" dirty="0"/>
                        <a:t>Post-Implementation Setup</a:t>
                      </a:r>
                      <a:br>
                        <a:rPr lang="en-US" sz="2800" b="1" dirty="0"/>
                      </a:br>
                      <a:r>
                        <a:rPr lang="en-US" sz="2800" b="1" dirty="0"/>
                        <a:t>Walk-Through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="1" dirty="0"/>
                        <a:t>Sept 5 &amp;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0778335"/>
                  </a:ext>
                </a:extLst>
              </a:tr>
            </a:tbl>
          </a:graphicData>
        </a:graphic>
      </p:graphicFrame>
      <p:sp>
        <p:nvSpPr>
          <p:cNvPr id="3" name="Arrow: Right 2">
            <a:extLst>
              <a:ext uri="{FF2B5EF4-FFF2-40B4-BE49-F238E27FC236}">
                <a16:creationId xmlns:a16="http://schemas.microsoft.com/office/drawing/2014/main" id="{36BF7AFF-C824-C29B-2A45-3576EDA75E0D}"/>
              </a:ext>
            </a:extLst>
          </p:cNvPr>
          <p:cNvSpPr/>
          <p:nvPr/>
        </p:nvSpPr>
        <p:spPr>
          <a:xfrm>
            <a:off x="740305" y="5192785"/>
            <a:ext cx="805344" cy="645952"/>
          </a:xfrm>
          <a:prstGeom prst="rightArrow">
            <a:avLst/>
          </a:prstGeom>
          <a:solidFill>
            <a:srgbClr val="81B2DF"/>
          </a:solidFill>
          <a:ln>
            <a:solidFill>
              <a:srgbClr val="3E89CE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097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524CB2FD-FB4B-9A70-FF8C-CB824BBF0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9291" y="4086896"/>
            <a:ext cx="9567258" cy="2296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48F3B1-29AE-DD9A-068C-373A5EA5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4" y="1056054"/>
            <a:ext cx="11115967" cy="619824"/>
          </a:xfrm>
        </p:spPr>
        <p:txBody>
          <a:bodyPr/>
          <a:lstStyle/>
          <a:p>
            <a:r>
              <a:rPr lang="en-US" dirty="0"/>
              <a:t>Student SAP Data (Problem)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B0ADE-C0C2-2556-9E61-AB4CAD258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1646736"/>
            <a:ext cx="11115967" cy="2440159"/>
          </a:xfrm>
        </p:spPr>
        <p:txBody>
          <a:bodyPr/>
          <a:lstStyle/>
          <a:p>
            <a:r>
              <a:rPr lang="en-US" sz="2200" dirty="0"/>
              <a:t>Impacts students where previous term contains all “Not For GPA” grades (e.g., S, P, etc.)</a:t>
            </a:r>
          </a:p>
          <a:p>
            <a:r>
              <a:rPr lang="en-US" sz="2200" dirty="0"/>
              <a:t>SAP attempts to read GPA value associated with Attempted Units in the “For GPA” field even when no “For GPA” Attempted Units exist for that term</a:t>
            </a:r>
          </a:p>
          <a:p>
            <a:r>
              <a:rPr lang="en-US" sz="2200" dirty="0"/>
              <a:t>GPA field must have a numerical value and cannot be null</a:t>
            </a:r>
          </a:p>
          <a:p>
            <a:r>
              <a:rPr lang="en-US" sz="2200" dirty="0"/>
              <a:t>Assumes a false 0.000 for the Minimum Current GPA Test</a:t>
            </a:r>
          </a:p>
          <a:p>
            <a:r>
              <a:rPr lang="en-US" sz="2200" dirty="0"/>
              <a:t>Student fails to meet SAP on the Minimum Current GPA Test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B2115-C018-6DFC-F22B-625FC424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6C17ED-D543-299D-22EE-704BA9EDAF0D}"/>
              </a:ext>
            </a:extLst>
          </p:cNvPr>
          <p:cNvSpPr txBox="1"/>
          <p:nvPr/>
        </p:nvSpPr>
        <p:spPr>
          <a:xfrm>
            <a:off x="139700" y="6442076"/>
            <a:ext cx="12007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u="sng" dirty="0">
                <a:solidFill>
                  <a:srgbClr val="213B69"/>
                </a:solidFill>
              </a:rPr>
              <a:t>Navigation</a:t>
            </a:r>
            <a:r>
              <a:rPr lang="en-US" sz="1400" i="1" dirty="0">
                <a:solidFill>
                  <a:srgbClr val="213B69"/>
                </a:solidFill>
              </a:rPr>
              <a:t>: Financial Aid &gt; Satisfactory Academic Progress &gt; Maintain Student SAP Data</a:t>
            </a:r>
          </a:p>
        </p:txBody>
      </p:sp>
    </p:spTree>
    <p:extLst>
      <p:ext uri="{BB962C8B-B14F-4D97-AF65-F5344CB8AC3E}">
        <p14:creationId xmlns:p14="http://schemas.microsoft.com/office/powerpoint/2010/main" val="3680182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7AE105-2FD1-5E40-9081-542885897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4" y="1082216"/>
            <a:ext cx="11115967" cy="634457"/>
          </a:xfrm>
        </p:spPr>
        <p:txBody>
          <a:bodyPr/>
          <a:lstStyle/>
          <a:p>
            <a:r>
              <a:rPr lang="en-US" dirty="0"/>
              <a:t>Customization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E94D5-28B8-FCF2-9344-9896C0DA1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1716674"/>
            <a:ext cx="11115967" cy="4172366"/>
          </a:xfrm>
        </p:spPr>
        <p:txBody>
          <a:bodyPr/>
          <a:lstStyle/>
          <a:p>
            <a:r>
              <a:rPr lang="en-US" sz="2400" dirty="0"/>
              <a:t>Clone original App Engine code</a:t>
            </a:r>
          </a:p>
          <a:p>
            <a:r>
              <a:rPr lang="en-US" sz="2400" dirty="0"/>
              <a:t>Customize by adding code to the beginning of the Minimum Current GPA Test to separate students that need to be addressed differently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B49D4A-35B9-A19D-E927-C6791AB84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3AD04944-FC24-6423-B18B-D4853A3551AC}"/>
              </a:ext>
            </a:extLst>
          </p:cNvPr>
          <p:cNvGraphicFramePr/>
          <p:nvPr/>
        </p:nvGraphicFramePr>
        <p:xfrm>
          <a:off x="477846" y="3061765"/>
          <a:ext cx="10843015" cy="37550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9251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524CB2FD-FB4B-9A70-FF8C-CB824BBF0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15814" y="3575650"/>
            <a:ext cx="11309418" cy="2719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448F3B1-29AE-DD9A-068C-373A5EA5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4" y="1232223"/>
            <a:ext cx="11115967" cy="619824"/>
          </a:xfrm>
        </p:spPr>
        <p:txBody>
          <a:bodyPr/>
          <a:lstStyle/>
          <a:p>
            <a:r>
              <a:rPr lang="en-US" dirty="0"/>
              <a:t>Student SAP Data (Solution)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B0ADE-C0C2-2556-9E61-AB4CAD258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1998614"/>
            <a:ext cx="11115967" cy="1958442"/>
          </a:xfrm>
        </p:spPr>
        <p:txBody>
          <a:bodyPr/>
          <a:lstStyle/>
          <a:p>
            <a:r>
              <a:rPr lang="en-US" sz="2400" dirty="0"/>
              <a:t>Student does not fail the Minimum Current GPA Test, resulting in “NGPA” SAP Status</a:t>
            </a:r>
          </a:p>
          <a:p>
            <a:r>
              <a:rPr lang="en-US" sz="2400" dirty="0"/>
              <a:t>Students with earned 0.00 GPA adhere to local Minimum Current GPA Test configurations </a:t>
            </a:r>
            <a:r>
              <a:rPr lang="en-US" sz="2000" i="1" dirty="0"/>
              <a:t>(dependent upon local Minimum Current GPA Rules)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B2115-C018-6DFC-F22B-625FC424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36C17ED-D543-299D-22EE-704BA9EDAF0D}"/>
              </a:ext>
            </a:extLst>
          </p:cNvPr>
          <p:cNvSpPr txBox="1"/>
          <p:nvPr/>
        </p:nvSpPr>
        <p:spPr>
          <a:xfrm>
            <a:off x="139700" y="6442076"/>
            <a:ext cx="12007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u="sng" dirty="0">
                <a:solidFill>
                  <a:srgbClr val="213B69"/>
                </a:solidFill>
              </a:rPr>
              <a:t>Navigation</a:t>
            </a:r>
            <a:r>
              <a:rPr lang="en-US" sz="1400" i="1" dirty="0">
                <a:solidFill>
                  <a:srgbClr val="213B69"/>
                </a:solidFill>
              </a:rPr>
              <a:t>: Financial Aid &gt; Satisfactory Academic Progress &gt; Maintain Student SAP Data</a:t>
            </a:r>
          </a:p>
        </p:txBody>
      </p:sp>
    </p:spTree>
    <p:extLst>
      <p:ext uri="{BB962C8B-B14F-4D97-AF65-F5344CB8AC3E}">
        <p14:creationId xmlns:p14="http://schemas.microsoft.com/office/powerpoint/2010/main" val="4055490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2E4A-4EAD-9C3E-0E55-C65EC65F7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“NGPA” SAP Status Setup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BCE1C4-A252-82D1-7399-072826322F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SAP #11 Post-Implementation</a:t>
            </a: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9CC1B3-4947-E750-2F1F-DC2CAF2DA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256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48F3B1-29AE-DD9A-068C-373A5EA5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814" y="1232223"/>
            <a:ext cx="11115967" cy="619824"/>
          </a:xfrm>
        </p:spPr>
        <p:txBody>
          <a:bodyPr/>
          <a:lstStyle/>
          <a:p>
            <a:r>
              <a:rPr lang="en-US" dirty="0"/>
              <a:t>Configure NGPA SAP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B0ADE-C0C2-2556-9E61-AB4CAD2588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5814" y="1852046"/>
            <a:ext cx="11115967" cy="508489"/>
          </a:xfrm>
        </p:spPr>
        <p:txBody>
          <a:bodyPr/>
          <a:lstStyle/>
          <a:p>
            <a:r>
              <a:rPr lang="en-US" sz="2400" dirty="0"/>
              <a:t>NGPA SAP Status needs to be configured to activate the customization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B2115-C018-6DFC-F22B-625FC4249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BC03-7CE3-4FE3-BC0A-0ACCA8AC1F24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9A528E-884C-98AA-6BB5-A4323700B931}"/>
              </a:ext>
            </a:extLst>
          </p:cNvPr>
          <p:cNvSpPr txBox="1"/>
          <p:nvPr/>
        </p:nvSpPr>
        <p:spPr>
          <a:xfrm>
            <a:off x="139700" y="6442076"/>
            <a:ext cx="12007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u="sng" dirty="0">
                <a:solidFill>
                  <a:srgbClr val="213B69"/>
                </a:solidFill>
              </a:rPr>
              <a:t>Navigation</a:t>
            </a:r>
            <a:r>
              <a:rPr lang="en-US" sz="1400" i="1" dirty="0">
                <a:solidFill>
                  <a:srgbClr val="213B69"/>
                </a:solidFill>
              </a:rPr>
              <a:t>: Set Up SACR &gt; Product Related &gt; Financial Aid &gt; Satisfactory Academic Progress &gt; Define Set Up Criteria &gt;&gt; Setup (tab)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AC5F6DD-AB59-219F-C763-1DAA96FC1332}"/>
              </a:ext>
            </a:extLst>
          </p:cNvPr>
          <p:cNvGrpSpPr/>
          <p:nvPr/>
        </p:nvGrpSpPr>
        <p:grpSpPr>
          <a:xfrm>
            <a:off x="452888" y="2343757"/>
            <a:ext cx="11378892" cy="982793"/>
            <a:chOff x="435721" y="5430906"/>
            <a:chExt cx="11378892" cy="982793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37795749-FB7D-D68A-5D87-7EC615A4AC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721" y="5430906"/>
              <a:ext cx="11378892" cy="982793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737E5D2-1C87-C78C-9510-492723AC01A3}"/>
                </a:ext>
              </a:extLst>
            </p:cNvPr>
            <p:cNvSpPr/>
            <p:nvPr/>
          </p:nvSpPr>
          <p:spPr>
            <a:xfrm>
              <a:off x="1929468" y="5781414"/>
              <a:ext cx="679508" cy="562062"/>
            </a:xfrm>
            <a:prstGeom prst="rect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ACE0A65-8B53-EDFA-BD09-954E295A044A}"/>
                </a:ext>
              </a:extLst>
            </p:cNvPr>
            <p:cNvSpPr/>
            <p:nvPr/>
          </p:nvSpPr>
          <p:spPr>
            <a:xfrm>
              <a:off x="7895439" y="5781414"/>
              <a:ext cx="3219974" cy="562062"/>
            </a:xfrm>
            <a:prstGeom prst="rect">
              <a:avLst/>
            </a:prstGeom>
            <a:noFill/>
            <a:ln w="381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3D7A39E-DC38-800F-218B-D83AFCF33245}"/>
                </a:ext>
              </a:extLst>
            </p:cNvPr>
            <p:cNvSpPr/>
            <p:nvPr/>
          </p:nvSpPr>
          <p:spPr>
            <a:xfrm>
              <a:off x="630573" y="5781414"/>
              <a:ext cx="1223394" cy="562062"/>
            </a:xfrm>
            <a:prstGeom prst="rect">
              <a:avLst/>
            </a:prstGeom>
            <a:noFill/>
            <a:ln w="38100" cap="flat" cmpd="sng" algn="ctr">
              <a:solidFill>
                <a:srgbClr val="8F45C7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ECA2B5F1-9519-96A1-458E-E4A5066A03A9}"/>
                </a:ext>
              </a:extLst>
            </p:cNvPr>
            <p:cNvSpPr/>
            <p:nvPr/>
          </p:nvSpPr>
          <p:spPr>
            <a:xfrm>
              <a:off x="2650920" y="5781414"/>
              <a:ext cx="5184397" cy="562062"/>
            </a:xfrm>
            <a:prstGeom prst="rect">
              <a:avLst/>
            </a:prstGeom>
            <a:noFill/>
            <a:ln w="38100" cap="flat" cmpd="sng" algn="ctr">
              <a:solidFill>
                <a:srgbClr val="8F45C7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6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3B2C188A-30AB-0D74-49FC-4D3049DCC009}"/>
              </a:ext>
            </a:extLst>
          </p:cNvPr>
          <p:cNvSpPr txBox="1">
            <a:spLocks/>
          </p:cNvSpPr>
          <p:nvPr/>
        </p:nvSpPr>
        <p:spPr>
          <a:xfrm>
            <a:off x="715813" y="3429000"/>
            <a:ext cx="11115967" cy="294285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3764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Required/Global (</a:t>
            </a:r>
            <a:r>
              <a:rPr lang="en-US" sz="2400" dirty="0">
                <a:solidFill>
                  <a:srgbClr val="7030A0"/>
                </a:solidFill>
              </a:rPr>
              <a:t>purple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Add effective dated row!</a:t>
            </a:r>
          </a:p>
          <a:p>
            <a:pPr lvl="1"/>
            <a:r>
              <a:rPr lang="en-US" sz="2000" dirty="0"/>
              <a:t>Calc Status: NGPA</a:t>
            </a:r>
          </a:p>
          <a:p>
            <a:pPr lvl="1"/>
            <a:r>
              <a:rPr lang="en-US" sz="2000" dirty="0"/>
              <a:t>Short Description: NGPA</a:t>
            </a:r>
          </a:p>
          <a:p>
            <a:pPr lvl="1"/>
            <a:r>
              <a:rPr lang="en-US" sz="2000" dirty="0"/>
              <a:t>Description: S&amp;P Grades (Not for GPA)</a:t>
            </a:r>
          </a:p>
          <a:p>
            <a:r>
              <a:rPr lang="en-US" sz="2400" dirty="0"/>
              <a:t>Considerations/College-Specific (</a:t>
            </a:r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)</a:t>
            </a:r>
          </a:p>
          <a:p>
            <a:pPr lvl="1"/>
            <a:r>
              <a:rPr lang="en-US" sz="2000" dirty="0"/>
              <a:t>Consider Severity level as it relates to other SAP statuses</a:t>
            </a:r>
          </a:p>
          <a:p>
            <a:pPr lvl="1"/>
            <a:r>
              <a:rPr lang="en-US" sz="2000" dirty="0"/>
              <a:t>Consider SAP Status (SAP outcome that impacts awarding)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42727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BCTC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tcLink PowerPoint templatev2" id="{BDEA98EA-D843-4438-95DB-F22CA61FC091}" vid="{4109A616-E34E-4220-9C1B-F86C03870C7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41058</TotalTime>
  <Words>1348</Words>
  <Application>Microsoft Office PowerPoint</Application>
  <PresentationFormat>Widescreen</PresentationFormat>
  <Paragraphs>151</Paragraphs>
  <Slides>24</Slides>
  <Notes>1</Notes>
  <HiddenSlides>12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Franklin Gothic Book</vt:lpstr>
      <vt:lpstr>Franklin Gothic Medium</vt:lpstr>
      <vt:lpstr>1_Office Theme</vt:lpstr>
      <vt:lpstr>Post-Implementation Setup Walk-Through</vt:lpstr>
      <vt:lpstr>Agenda</vt:lpstr>
      <vt:lpstr>SAP #11 Customization Recap</vt:lpstr>
      <vt:lpstr>Implementation Timeline</vt:lpstr>
      <vt:lpstr>Student SAP Data (Problem)</vt:lpstr>
      <vt:lpstr>Customization</vt:lpstr>
      <vt:lpstr>Student SAP Data (Solution)</vt:lpstr>
      <vt:lpstr>“NGPA” SAP Status Setup</vt:lpstr>
      <vt:lpstr>Configure NGPA SAP Status</vt:lpstr>
      <vt:lpstr>Minimum Current GPA Rules</vt:lpstr>
      <vt:lpstr>Resources</vt:lpstr>
      <vt:lpstr>Questions?</vt:lpstr>
      <vt:lpstr>The Problem</vt:lpstr>
      <vt:lpstr>Grade Not Included in GPA</vt:lpstr>
      <vt:lpstr>Term Statistics Page (Records Module)</vt:lpstr>
      <vt:lpstr>Student SAP Data (Problem)</vt:lpstr>
      <vt:lpstr>Delivered Functionality Impacted</vt:lpstr>
      <vt:lpstr>Minimum Current GPA Test</vt:lpstr>
      <vt:lpstr>Minimum Current GPA Test Setup</vt:lpstr>
      <vt:lpstr>Minimum Current GPA – Student SAP Page</vt:lpstr>
      <vt:lpstr>The Solution</vt:lpstr>
      <vt:lpstr>Customization</vt:lpstr>
      <vt:lpstr>Out of Scope</vt:lpstr>
      <vt:lpstr>Student SAP Data (Solution)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 SAP Requirement Clarifications Special Session 2023-01-17</dc:title>
  <dc:creator>Tara Keen (ctcLink)</dc:creator>
  <cp:keywords>Financial Aid;SAP</cp:keywords>
  <cp:lastModifiedBy>Amanda Hoover</cp:lastModifiedBy>
  <cp:revision>466</cp:revision>
  <cp:lastPrinted>2023-01-17T00:53:59Z</cp:lastPrinted>
  <dcterms:created xsi:type="dcterms:W3CDTF">2019-04-03T22:00:17Z</dcterms:created>
  <dcterms:modified xsi:type="dcterms:W3CDTF">2023-09-05T17:42:56Z</dcterms:modified>
</cp:coreProperties>
</file>