
<file path=[Content_Types].xml><?xml version="1.0" encoding="utf-8"?>
<Types xmlns="http://schemas.openxmlformats.org/package/2006/content-types">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2" roundtripDataSignature="AMtx7mjSPXKREfGcQqKbLjozpwjZoj8A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3" name="Google Shape;11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90" name="Google Shape;190;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98" name="Google Shape;19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07" name="Google Shape;207;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16" name="Google Shape;216;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25" name="Google Shape;2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32" name="Google Shape;232;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40" name="Google Shape;240;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49" name="Google Shape;249;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8" name="Google Shape;258;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7" name="Google Shape;267;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6" name="Google Shape;276;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9" name="Google Shape;28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3" name="Google Shape;30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0" name="Google Shape;310;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8" name="Google Shape;318;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6" name="Google Shape;326;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1"/>
          </a:p>
        </p:txBody>
      </p:sp>
      <p:sp>
        <p:nvSpPr>
          <p:cNvPr id="335" name="Google Shape;335;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7" name="Google Shape;12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1"/>
          </a:p>
        </p:txBody>
      </p:sp>
      <p:sp>
        <p:nvSpPr>
          <p:cNvPr id="343" name="Google Shape;343;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3ef0cbaf5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23ef0cbaf5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1"/>
          </a:p>
        </p:txBody>
      </p:sp>
      <p:sp>
        <p:nvSpPr>
          <p:cNvPr id="351" name="Google Shape;351;g23ef0cbaf5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0" name="Google Shape;360;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9" name="Google Shape;369;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t/>
            </a:r>
            <a:endParaRPr/>
          </a:p>
        </p:txBody>
      </p:sp>
      <p:sp>
        <p:nvSpPr>
          <p:cNvPr id="378" name="Google Shape;378;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96" name="Google Shape;39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0" name="Google Shape;15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58" name="Google Shape;15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6" name="Google Shape;1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hyperlink" Target="https://www.sbctc.edu/terms-of-use.aspx" TargetMode="External"/><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descr="Cover Triangle Pattern" id="11" name="Google Shape;11;p37"/>
          <p:cNvPicPr preferRelativeResize="0"/>
          <p:nvPr/>
        </p:nvPicPr>
        <p:blipFill rotWithShape="1">
          <a:blip r:embed="rId2">
            <a:alphaModFix/>
          </a:blip>
          <a:srcRect b="0" l="0" r="0" t="12978"/>
          <a:stretch/>
        </p:blipFill>
        <p:spPr>
          <a:xfrm>
            <a:off x="2317813" y="0"/>
            <a:ext cx="6829477" cy="3749964"/>
          </a:xfrm>
          <a:prstGeom prst="rect">
            <a:avLst/>
          </a:prstGeom>
          <a:noFill/>
          <a:ln>
            <a:noFill/>
          </a:ln>
        </p:spPr>
      </p:pic>
      <p:sp>
        <p:nvSpPr>
          <p:cNvPr id="12" name="Google Shape;12;p37"/>
          <p:cNvSpPr txBox="1"/>
          <p:nvPr>
            <p:ph type="title"/>
          </p:nvPr>
        </p:nvSpPr>
        <p:spPr>
          <a:xfrm>
            <a:off x="369888" y="3863685"/>
            <a:ext cx="8336975" cy="99925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764"/>
              </a:buClr>
              <a:buSzPts val="4800"/>
              <a:buFont typeface="Arial"/>
              <a:buNone/>
              <a:defRPr b="0" i="0" sz="48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37"/>
          <p:cNvSpPr txBox="1"/>
          <p:nvPr>
            <p:ph idx="1" type="subTitle"/>
          </p:nvPr>
        </p:nvSpPr>
        <p:spPr>
          <a:xfrm>
            <a:off x="370608" y="4976665"/>
            <a:ext cx="8388928" cy="67901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37"/>
          <p:cNvSpPr txBox="1"/>
          <p:nvPr>
            <p:ph idx="2" type="body"/>
          </p:nvPr>
        </p:nvSpPr>
        <p:spPr>
          <a:xfrm>
            <a:off x="369888" y="5769402"/>
            <a:ext cx="4614862" cy="7588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764"/>
              </a:buClr>
              <a:buSzPts val="2000"/>
              <a:buFont typeface="Arial"/>
              <a:buNone/>
              <a:defRPr b="0" i="0" sz="2000" u="none" cap="none" strike="noStrike">
                <a:solidFill>
                  <a:srgbClr val="003764"/>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9" name="Shape 89"/>
        <p:cNvGrpSpPr/>
        <p:nvPr/>
      </p:nvGrpSpPr>
      <p:grpSpPr>
        <a:xfrm>
          <a:off x="0" y="0"/>
          <a:ext cx="0" cy="0"/>
          <a:chOff x="0" y="0"/>
          <a:chExt cx="0" cy="0"/>
        </a:xfrm>
      </p:grpSpPr>
      <p:pic>
        <p:nvPicPr>
          <p:cNvPr descr="Community and Technical Colleges. Washington State Board." id="90" name="Google Shape;90;p46"/>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91" name="Google Shape;91;p46"/>
          <p:cNvPicPr preferRelativeResize="0"/>
          <p:nvPr/>
        </p:nvPicPr>
        <p:blipFill rotWithShape="1">
          <a:blip r:embed="rId3">
            <a:alphaModFix/>
          </a:blip>
          <a:srcRect b="0" l="0" r="0" t="42264"/>
          <a:stretch/>
        </p:blipFill>
        <p:spPr>
          <a:xfrm>
            <a:off x="5076294" y="0"/>
            <a:ext cx="4067706" cy="1481791"/>
          </a:xfrm>
          <a:prstGeom prst="rect">
            <a:avLst/>
          </a:prstGeom>
          <a:noFill/>
          <a:ln>
            <a:noFill/>
          </a:ln>
        </p:spPr>
      </p:pic>
      <p:sp>
        <p:nvSpPr>
          <p:cNvPr id="92" name="Google Shape;92;p46"/>
          <p:cNvSpPr txBox="1"/>
          <p:nvPr>
            <p:ph type="title"/>
          </p:nvPr>
        </p:nvSpPr>
        <p:spPr>
          <a:xfrm>
            <a:off x="486494" y="1385541"/>
            <a:ext cx="3160715" cy="1409614"/>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 name="Google Shape;93;p46"/>
          <p:cNvSpPr txBox="1"/>
          <p:nvPr>
            <p:ph idx="1" type="body"/>
          </p:nvPr>
        </p:nvSpPr>
        <p:spPr>
          <a:xfrm>
            <a:off x="486494" y="2888673"/>
            <a:ext cx="3160715" cy="34923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764"/>
              </a:buClr>
              <a:buSzPts val="1600"/>
              <a:buFont typeface="Arial"/>
              <a:buNone/>
              <a:defRPr b="0" i="0" sz="1600" u="none" cap="none" strike="noStrike">
                <a:solidFill>
                  <a:srgbClr val="00376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94" name="Google Shape;94;p46"/>
          <p:cNvSpPr txBox="1"/>
          <p:nvPr>
            <p:ph idx="2" type="body"/>
          </p:nvPr>
        </p:nvSpPr>
        <p:spPr>
          <a:xfrm>
            <a:off x="3863540" y="1569027"/>
            <a:ext cx="5041469" cy="4812024"/>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3764"/>
              </a:buClr>
              <a:buSzPts val="3200"/>
              <a:buFont typeface="Arial"/>
              <a:buChar char="•"/>
              <a:defRPr b="0" i="0" sz="3200" u="none" cap="none" strike="noStrike">
                <a:solidFill>
                  <a:srgbClr val="003764"/>
                </a:solidFill>
                <a:latin typeface="Arial"/>
                <a:ea typeface="Arial"/>
                <a:cs typeface="Arial"/>
                <a:sym typeface="Arial"/>
              </a:defRPr>
            </a:lvl1pPr>
            <a:lvl2pPr indent="-406400" lvl="1" marL="914400" marR="0" rtl="0" algn="l">
              <a:lnSpc>
                <a:spcPct val="90000"/>
              </a:lnSpc>
              <a:spcBef>
                <a:spcPts val="50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2pPr>
            <a:lvl3pPr indent="-381000" lvl="2" marL="1371600" marR="0" rtl="0" algn="l">
              <a:lnSpc>
                <a:spcPct val="90000"/>
              </a:lnSpc>
              <a:spcBef>
                <a:spcPts val="500"/>
              </a:spcBef>
              <a:spcAft>
                <a:spcPts val="0"/>
              </a:spcAft>
              <a:buClr>
                <a:srgbClr val="003764"/>
              </a:buClr>
              <a:buSzPts val="2400"/>
              <a:buFont typeface="Arial"/>
              <a:buChar char="•"/>
              <a:defRPr b="0" i="0" sz="2400" u="none" cap="none" strike="noStrike">
                <a:solidFill>
                  <a:srgbClr val="003764"/>
                </a:solidFill>
                <a:latin typeface="Arial"/>
                <a:ea typeface="Arial"/>
                <a:cs typeface="Arial"/>
                <a:sym typeface="Arial"/>
              </a:defRPr>
            </a:lvl3pPr>
            <a:lvl4pPr indent="-355600" lvl="3" marL="18288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4pPr>
            <a:lvl5pPr indent="-355600" lvl="4" marL="22860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descr="Yellow sidebar" id="95" name="Google Shape;95;p46"/>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46"/>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7" name="Google Shape;97;p46"/>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8" name="Google Shape;98;p46"/>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p46"/>
          <p:cNvPicPr preferRelativeResize="0"/>
          <p:nvPr/>
        </p:nvPicPr>
        <p:blipFill rotWithShape="1">
          <a:blip r:embed="rId4">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0" name="Shape 100"/>
        <p:cNvGrpSpPr/>
        <p:nvPr/>
      </p:nvGrpSpPr>
      <p:grpSpPr>
        <a:xfrm>
          <a:off x="0" y="0"/>
          <a:ext cx="0" cy="0"/>
          <a:chOff x="0" y="0"/>
          <a:chExt cx="0" cy="0"/>
        </a:xfrm>
      </p:grpSpPr>
      <p:pic>
        <p:nvPicPr>
          <p:cNvPr descr="Community and Technical Colleges. Washington State Board." id="101" name="Google Shape;101;p47"/>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102" name="Google Shape;102;p47"/>
          <p:cNvPicPr preferRelativeResize="0"/>
          <p:nvPr/>
        </p:nvPicPr>
        <p:blipFill rotWithShape="1">
          <a:blip r:embed="rId3">
            <a:alphaModFix/>
          </a:blip>
          <a:srcRect b="0" l="0" r="0" t="42264"/>
          <a:stretch/>
        </p:blipFill>
        <p:spPr>
          <a:xfrm>
            <a:off x="5076294" y="0"/>
            <a:ext cx="4067706" cy="1481791"/>
          </a:xfrm>
          <a:prstGeom prst="rect">
            <a:avLst/>
          </a:prstGeom>
          <a:noFill/>
          <a:ln>
            <a:noFill/>
          </a:ln>
        </p:spPr>
      </p:pic>
      <p:sp>
        <p:nvSpPr>
          <p:cNvPr id="103" name="Google Shape;103;p47"/>
          <p:cNvSpPr txBox="1"/>
          <p:nvPr>
            <p:ph type="title"/>
          </p:nvPr>
        </p:nvSpPr>
        <p:spPr>
          <a:xfrm>
            <a:off x="403370" y="1385541"/>
            <a:ext cx="3358139" cy="1409614"/>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47"/>
          <p:cNvSpPr txBox="1"/>
          <p:nvPr>
            <p:ph idx="1" type="body"/>
          </p:nvPr>
        </p:nvSpPr>
        <p:spPr>
          <a:xfrm>
            <a:off x="403370" y="2888673"/>
            <a:ext cx="3358139" cy="35428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764"/>
              </a:buClr>
              <a:buSzPts val="1600"/>
              <a:buFont typeface="Arial"/>
              <a:buNone/>
              <a:defRPr b="0" i="0" sz="1600" u="none" cap="none" strike="noStrike">
                <a:solidFill>
                  <a:srgbClr val="00376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05" name="Google Shape;105;p47"/>
          <p:cNvSpPr txBox="1"/>
          <p:nvPr>
            <p:ph idx="2" type="body"/>
          </p:nvPr>
        </p:nvSpPr>
        <p:spPr>
          <a:xfrm>
            <a:off x="4024047" y="1569026"/>
            <a:ext cx="4839398" cy="486247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3764"/>
              </a:buClr>
              <a:buSzPts val="3200"/>
              <a:buFont typeface="Arial"/>
              <a:buChar char="•"/>
              <a:defRPr b="0" i="0" sz="3200" u="none" cap="none" strike="noStrike">
                <a:solidFill>
                  <a:srgbClr val="003764"/>
                </a:solidFill>
                <a:latin typeface="Arial"/>
                <a:ea typeface="Arial"/>
                <a:cs typeface="Arial"/>
                <a:sym typeface="Arial"/>
              </a:defRPr>
            </a:lvl1pPr>
            <a:lvl2pPr indent="-406400" lvl="1" marL="914400" marR="0" rtl="0" algn="l">
              <a:lnSpc>
                <a:spcPct val="90000"/>
              </a:lnSpc>
              <a:spcBef>
                <a:spcPts val="50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2pPr>
            <a:lvl3pPr indent="-381000" lvl="2" marL="1371600" marR="0" rtl="0" algn="l">
              <a:lnSpc>
                <a:spcPct val="90000"/>
              </a:lnSpc>
              <a:spcBef>
                <a:spcPts val="500"/>
              </a:spcBef>
              <a:spcAft>
                <a:spcPts val="0"/>
              </a:spcAft>
              <a:buClr>
                <a:srgbClr val="003764"/>
              </a:buClr>
              <a:buSzPts val="2400"/>
              <a:buFont typeface="Arial"/>
              <a:buChar char="•"/>
              <a:defRPr b="0" i="0" sz="2400" u="none" cap="none" strike="noStrike">
                <a:solidFill>
                  <a:srgbClr val="003764"/>
                </a:solidFill>
                <a:latin typeface="Arial"/>
                <a:ea typeface="Arial"/>
                <a:cs typeface="Arial"/>
                <a:sym typeface="Arial"/>
              </a:defRPr>
            </a:lvl3pPr>
            <a:lvl4pPr indent="-355600" lvl="3" marL="18288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4pPr>
            <a:lvl5pPr indent="-355600" lvl="4" marL="22860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descr="Yellow sidebar" id="106" name="Google Shape;106;p47"/>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7" name="Google Shape;107;p47"/>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8" name="Google Shape;108;p47"/>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9" name="Google Shape;109;p47"/>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0" name="Google Shape;110;p47"/>
          <p:cNvPicPr preferRelativeResize="0"/>
          <p:nvPr/>
        </p:nvPicPr>
        <p:blipFill rotWithShape="1">
          <a:blip r:embed="rId4">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5" name="Shape 15"/>
        <p:cNvGrpSpPr/>
        <p:nvPr/>
      </p:nvGrpSpPr>
      <p:grpSpPr>
        <a:xfrm>
          <a:off x="0" y="0"/>
          <a:ext cx="0" cy="0"/>
          <a:chOff x="0" y="0"/>
          <a:chExt cx="0" cy="0"/>
        </a:xfrm>
      </p:grpSpPr>
      <p:sp>
        <p:nvSpPr>
          <p:cNvPr descr="Yellow sidebar" id="16" name="Google Shape;16;p38"/>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38"/>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8" name="Google Shape;18;p38"/>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9" name="Google Shape;19;p38"/>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38"/>
          <p:cNvSpPr txBox="1"/>
          <p:nvPr>
            <p:ph type="title"/>
          </p:nvPr>
        </p:nvSpPr>
        <p:spPr>
          <a:xfrm>
            <a:off x="519540" y="294198"/>
            <a:ext cx="8302337" cy="78645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38"/>
          <p:cNvSpPr txBox="1"/>
          <p:nvPr>
            <p:ph idx="1" type="body"/>
          </p:nvPr>
        </p:nvSpPr>
        <p:spPr>
          <a:xfrm>
            <a:off x="519540" y="1174172"/>
            <a:ext cx="8336975" cy="496685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1pPr>
            <a:lvl2pPr indent="-381000" lvl="1" marL="914400" marR="0" rtl="0" algn="l">
              <a:lnSpc>
                <a:spcPct val="90000"/>
              </a:lnSpc>
              <a:spcBef>
                <a:spcPts val="500"/>
              </a:spcBef>
              <a:spcAft>
                <a:spcPts val="0"/>
              </a:spcAft>
              <a:buClr>
                <a:srgbClr val="003764"/>
              </a:buClr>
              <a:buSzPts val="2400"/>
              <a:buFont typeface="Arial"/>
              <a:buChar char="•"/>
              <a:defRPr b="0" i="0" sz="2400" u="none" cap="none" strike="noStrike">
                <a:solidFill>
                  <a:srgbClr val="003764"/>
                </a:solidFill>
                <a:latin typeface="Arial"/>
                <a:ea typeface="Arial"/>
                <a:cs typeface="Arial"/>
                <a:sym typeface="Arial"/>
              </a:defRPr>
            </a:lvl2pPr>
            <a:lvl3pPr indent="-355600" lvl="2" marL="13716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3pPr>
            <a:lvl4pPr indent="-342900" lvl="3" marL="18288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4pPr>
            <a:lvl5pPr indent="-342900" lvl="4" marL="22860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22" name="Shape 22"/>
        <p:cNvGrpSpPr/>
        <p:nvPr/>
      </p:nvGrpSpPr>
      <p:grpSpPr>
        <a:xfrm>
          <a:off x="0" y="0"/>
          <a:ext cx="0" cy="0"/>
          <a:chOff x="0" y="0"/>
          <a:chExt cx="0" cy="0"/>
        </a:xfrm>
      </p:grpSpPr>
      <p:sp>
        <p:nvSpPr>
          <p:cNvPr descr="Yellow sidebar" id="23" name="Google Shape;23;p39"/>
          <p:cNvSpPr/>
          <p:nvPr/>
        </p:nvSpPr>
        <p:spPr>
          <a:xfrm>
            <a:off x="1" y="0"/>
            <a:ext cx="100208" cy="6858000"/>
          </a:xfrm>
          <a:prstGeom prst="rect">
            <a:avLst/>
          </a:prstGeom>
          <a:solidFill>
            <a:srgbClr val="F4CE12"/>
          </a:solidFill>
          <a:ln cap="flat" cmpd="sng" w="25400">
            <a:solidFill>
              <a:srgbClr val="F4CE1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4" name="Google Shape;24;p39"/>
          <p:cNvSpPr txBox="1"/>
          <p:nvPr>
            <p:ph idx="10" type="dt"/>
          </p:nvPr>
        </p:nvSpPr>
        <p:spPr>
          <a:xfrm>
            <a:off x="628650" y="6483928"/>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8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39"/>
          <p:cNvSpPr txBox="1"/>
          <p:nvPr>
            <p:ph idx="11" type="ftr"/>
          </p:nvPr>
        </p:nvSpPr>
        <p:spPr>
          <a:xfrm>
            <a:off x="3028950" y="6483928"/>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8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39"/>
          <p:cNvSpPr txBox="1"/>
          <p:nvPr>
            <p:ph idx="12" type="sldNum"/>
          </p:nvPr>
        </p:nvSpPr>
        <p:spPr>
          <a:xfrm>
            <a:off x="8416637" y="6529854"/>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None/>
              <a:defRPr b="0" i="0" sz="825"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39"/>
          <p:cNvSpPr txBox="1"/>
          <p:nvPr>
            <p:ph type="title"/>
          </p:nvPr>
        </p:nvSpPr>
        <p:spPr>
          <a:xfrm>
            <a:off x="519540" y="294200"/>
            <a:ext cx="8302337" cy="78645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625"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 name="Google Shape;28;p39"/>
          <p:cNvSpPr txBox="1"/>
          <p:nvPr>
            <p:ph idx="1" type="body"/>
          </p:nvPr>
        </p:nvSpPr>
        <p:spPr>
          <a:xfrm>
            <a:off x="519541" y="1174172"/>
            <a:ext cx="8336975" cy="49668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3764"/>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3764"/>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3764"/>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3764"/>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3764"/>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9" name="Shape 29"/>
        <p:cNvGrpSpPr/>
        <p:nvPr/>
      </p:nvGrpSpPr>
      <p:grpSpPr>
        <a:xfrm>
          <a:off x="0" y="0"/>
          <a:ext cx="0" cy="0"/>
          <a:chOff x="0" y="0"/>
          <a:chExt cx="0" cy="0"/>
        </a:xfrm>
      </p:grpSpPr>
      <p:pic>
        <p:nvPicPr>
          <p:cNvPr descr="Community and Technical Colleges. Washington State Board." id="30" name="Google Shape;30;p40"/>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31" name="Google Shape;31;p40"/>
          <p:cNvPicPr preferRelativeResize="0"/>
          <p:nvPr/>
        </p:nvPicPr>
        <p:blipFill rotWithShape="1">
          <a:blip r:embed="rId3">
            <a:alphaModFix/>
          </a:blip>
          <a:srcRect b="0" l="0" r="0" t="42264"/>
          <a:stretch/>
        </p:blipFill>
        <p:spPr>
          <a:xfrm>
            <a:off x="5076294" y="0"/>
            <a:ext cx="4067706" cy="1481791"/>
          </a:xfrm>
          <a:prstGeom prst="rect">
            <a:avLst/>
          </a:prstGeom>
          <a:noFill/>
          <a:ln>
            <a:noFill/>
          </a:ln>
        </p:spPr>
      </p:pic>
      <p:sp>
        <p:nvSpPr>
          <p:cNvPr id="32" name="Google Shape;32;p40"/>
          <p:cNvSpPr txBox="1"/>
          <p:nvPr>
            <p:ph type="title"/>
          </p:nvPr>
        </p:nvSpPr>
        <p:spPr>
          <a:xfrm>
            <a:off x="540327" y="1457982"/>
            <a:ext cx="8302337" cy="78645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descr="Yellow sidebar" id="33" name="Google Shape;33;p40"/>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 name="Google Shape;34;p40"/>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5" name="Google Shape;35;p40"/>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6" name="Google Shape;36;p40"/>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p40"/>
          <p:cNvPicPr preferRelativeResize="0"/>
          <p:nvPr/>
        </p:nvPicPr>
        <p:blipFill rotWithShape="1">
          <a:blip r:embed="rId4">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38" name="Shape 38"/>
        <p:cNvGrpSpPr/>
        <p:nvPr/>
      </p:nvGrpSpPr>
      <p:grpSpPr>
        <a:xfrm>
          <a:off x="0" y="0"/>
          <a:ext cx="0" cy="0"/>
          <a:chOff x="0" y="0"/>
          <a:chExt cx="0" cy="0"/>
        </a:xfrm>
      </p:grpSpPr>
      <p:pic>
        <p:nvPicPr>
          <p:cNvPr descr="Community and Technical Colleges. Washington State Board." id="39" name="Google Shape;39;p41"/>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40" name="Google Shape;40;p41"/>
          <p:cNvPicPr preferRelativeResize="0"/>
          <p:nvPr/>
        </p:nvPicPr>
        <p:blipFill rotWithShape="1">
          <a:blip r:embed="rId3">
            <a:alphaModFix/>
          </a:blip>
          <a:srcRect b="0" l="0" r="0" t="42264"/>
          <a:stretch/>
        </p:blipFill>
        <p:spPr>
          <a:xfrm>
            <a:off x="5076294" y="0"/>
            <a:ext cx="4067706" cy="1481791"/>
          </a:xfrm>
          <a:prstGeom prst="rect">
            <a:avLst/>
          </a:prstGeom>
          <a:noFill/>
          <a:ln>
            <a:noFill/>
          </a:ln>
        </p:spPr>
      </p:pic>
      <p:sp>
        <p:nvSpPr>
          <p:cNvPr id="41" name="Google Shape;41;p41"/>
          <p:cNvSpPr txBox="1"/>
          <p:nvPr>
            <p:ph type="title"/>
          </p:nvPr>
        </p:nvSpPr>
        <p:spPr>
          <a:xfrm>
            <a:off x="623888" y="1709745"/>
            <a:ext cx="78867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41"/>
          <p:cNvSpPr txBox="1"/>
          <p:nvPr>
            <p:ph idx="1" type="body"/>
          </p:nvPr>
        </p:nvSpPr>
        <p:spPr>
          <a:xfrm>
            <a:off x="623888" y="4589470"/>
            <a:ext cx="78867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3764"/>
              </a:buClr>
              <a:buSzPts val="1800"/>
              <a:buFont typeface="Arial"/>
              <a:buNone/>
              <a:defRPr b="0" i="0" sz="1800" u="none" cap="none" strike="noStrike">
                <a:solidFill>
                  <a:srgbClr val="003764"/>
                </a:solidFill>
                <a:latin typeface="Arial"/>
                <a:ea typeface="Arial"/>
                <a:cs typeface="Arial"/>
                <a:sym typeface="Arial"/>
              </a:defRPr>
            </a:lvl1pPr>
            <a:lvl2pPr indent="-228600" lvl="1" marL="914400" marR="0" rtl="0" algn="l">
              <a:lnSpc>
                <a:spcPct val="90000"/>
              </a:lnSpc>
              <a:spcBef>
                <a:spcPts val="500"/>
              </a:spcBef>
              <a:spcAft>
                <a:spcPts val="0"/>
              </a:spcAft>
              <a:buClr>
                <a:srgbClr val="888E9D"/>
              </a:buClr>
              <a:buSzPts val="1500"/>
              <a:buFont typeface="Arial"/>
              <a:buNone/>
              <a:defRPr b="0" i="0" sz="1500" u="none" cap="none" strike="noStrike">
                <a:solidFill>
                  <a:srgbClr val="888E9D"/>
                </a:solidFill>
                <a:latin typeface="Arial"/>
                <a:ea typeface="Arial"/>
                <a:cs typeface="Arial"/>
                <a:sym typeface="Arial"/>
              </a:defRPr>
            </a:lvl2pPr>
            <a:lvl3pPr indent="-228600" lvl="2" marL="1371600" marR="0" rtl="0" algn="l">
              <a:lnSpc>
                <a:spcPct val="90000"/>
              </a:lnSpc>
              <a:spcBef>
                <a:spcPts val="500"/>
              </a:spcBef>
              <a:spcAft>
                <a:spcPts val="0"/>
              </a:spcAft>
              <a:buClr>
                <a:srgbClr val="888E9D"/>
              </a:buClr>
              <a:buSzPts val="1350"/>
              <a:buFont typeface="Arial"/>
              <a:buNone/>
              <a:defRPr b="0" i="0" sz="1350" u="none" cap="none" strike="noStrike">
                <a:solidFill>
                  <a:srgbClr val="888E9D"/>
                </a:solidFill>
                <a:latin typeface="Arial"/>
                <a:ea typeface="Arial"/>
                <a:cs typeface="Arial"/>
                <a:sym typeface="Arial"/>
              </a:defRPr>
            </a:lvl3pPr>
            <a:lvl4pPr indent="-228600" lvl="3" marL="1828800" marR="0" rtl="0" algn="l">
              <a:lnSpc>
                <a:spcPct val="90000"/>
              </a:lnSpc>
              <a:spcBef>
                <a:spcPts val="500"/>
              </a:spcBef>
              <a:spcAft>
                <a:spcPts val="0"/>
              </a:spcAft>
              <a:buClr>
                <a:srgbClr val="888E9D"/>
              </a:buClr>
              <a:buSzPts val="1200"/>
              <a:buFont typeface="Arial"/>
              <a:buNone/>
              <a:defRPr b="0" i="0" sz="1200" u="none" cap="none" strike="noStrike">
                <a:solidFill>
                  <a:srgbClr val="888E9D"/>
                </a:solidFill>
                <a:latin typeface="Arial"/>
                <a:ea typeface="Arial"/>
                <a:cs typeface="Arial"/>
                <a:sym typeface="Arial"/>
              </a:defRPr>
            </a:lvl4pPr>
            <a:lvl5pPr indent="-228600" lvl="4" marL="2286000" marR="0" rtl="0" algn="l">
              <a:lnSpc>
                <a:spcPct val="90000"/>
              </a:lnSpc>
              <a:spcBef>
                <a:spcPts val="500"/>
              </a:spcBef>
              <a:spcAft>
                <a:spcPts val="0"/>
              </a:spcAft>
              <a:buClr>
                <a:srgbClr val="888E9D"/>
              </a:buClr>
              <a:buSzPts val="1200"/>
              <a:buFont typeface="Arial"/>
              <a:buNone/>
              <a:defRPr b="0" i="0" sz="1200" u="none" cap="none" strike="noStrike">
                <a:solidFill>
                  <a:srgbClr val="888E9D"/>
                </a:solidFill>
                <a:latin typeface="Arial"/>
                <a:ea typeface="Arial"/>
                <a:cs typeface="Arial"/>
                <a:sym typeface="Arial"/>
              </a:defRPr>
            </a:lvl5pPr>
            <a:lvl6pPr indent="-228600" lvl="5" marL="2743200" marR="0" rtl="0" algn="l">
              <a:lnSpc>
                <a:spcPct val="90000"/>
              </a:lnSpc>
              <a:spcBef>
                <a:spcPts val="500"/>
              </a:spcBef>
              <a:spcAft>
                <a:spcPts val="0"/>
              </a:spcAft>
              <a:buClr>
                <a:srgbClr val="888E9D"/>
              </a:buClr>
              <a:buSzPts val="1200"/>
              <a:buFont typeface="Arial"/>
              <a:buNone/>
              <a:defRPr b="0" i="0" sz="1200" u="none" cap="none" strike="noStrike">
                <a:solidFill>
                  <a:srgbClr val="888E9D"/>
                </a:solidFill>
                <a:latin typeface="Arial"/>
                <a:ea typeface="Arial"/>
                <a:cs typeface="Arial"/>
                <a:sym typeface="Arial"/>
              </a:defRPr>
            </a:lvl6pPr>
            <a:lvl7pPr indent="-228600" lvl="6" marL="3200400" marR="0" rtl="0" algn="l">
              <a:lnSpc>
                <a:spcPct val="90000"/>
              </a:lnSpc>
              <a:spcBef>
                <a:spcPts val="500"/>
              </a:spcBef>
              <a:spcAft>
                <a:spcPts val="0"/>
              </a:spcAft>
              <a:buClr>
                <a:srgbClr val="888E9D"/>
              </a:buClr>
              <a:buSzPts val="1200"/>
              <a:buFont typeface="Arial"/>
              <a:buNone/>
              <a:defRPr b="0" i="0" sz="1200" u="none" cap="none" strike="noStrike">
                <a:solidFill>
                  <a:srgbClr val="888E9D"/>
                </a:solidFill>
                <a:latin typeface="Arial"/>
                <a:ea typeface="Arial"/>
                <a:cs typeface="Arial"/>
                <a:sym typeface="Arial"/>
              </a:defRPr>
            </a:lvl7pPr>
            <a:lvl8pPr indent="-228600" lvl="7" marL="3657600" marR="0" rtl="0" algn="l">
              <a:lnSpc>
                <a:spcPct val="90000"/>
              </a:lnSpc>
              <a:spcBef>
                <a:spcPts val="500"/>
              </a:spcBef>
              <a:spcAft>
                <a:spcPts val="0"/>
              </a:spcAft>
              <a:buClr>
                <a:srgbClr val="888E9D"/>
              </a:buClr>
              <a:buSzPts val="1200"/>
              <a:buFont typeface="Arial"/>
              <a:buNone/>
              <a:defRPr b="0" i="0" sz="1200" u="none" cap="none" strike="noStrike">
                <a:solidFill>
                  <a:srgbClr val="888E9D"/>
                </a:solidFill>
                <a:latin typeface="Arial"/>
                <a:ea typeface="Arial"/>
                <a:cs typeface="Arial"/>
                <a:sym typeface="Arial"/>
              </a:defRPr>
            </a:lvl8pPr>
            <a:lvl9pPr indent="-228600" lvl="8" marL="4114800" marR="0" rtl="0" algn="l">
              <a:lnSpc>
                <a:spcPct val="90000"/>
              </a:lnSpc>
              <a:spcBef>
                <a:spcPts val="500"/>
              </a:spcBef>
              <a:spcAft>
                <a:spcPts val="0"/>
              </a:spcAft>
              <a:buClr>
                <a:srgbClr val="888E9D"/>
              </a:buClr>
              <a:buSzPts val="1200"/>
              <a:buFont typeface="Arial"/>
              <a:buNone/>
              <a:defRPr b="0" i="0" sz="1200" u="none" cap="none" strike="noStrike">
                <a:solidFill>
                  <a:srgbClr val="888E9D"/>
                </a:solidFill>
                <a:latin typeface="Arial"/>
                <a:ea typeface="Arial"/>
                <a:cs typeface="Arial"/>
                <a:sym typeface="Arial"/>
              </a:defRPr>
            </a:lvl9pPr>
          </a:lstStyle>
          <a:p/>
        </p:txBody>
      </p:sp>
      <p:sp>
        <p:nvSpPr>
          <p:cNvPr descr="Yellow sidebar" id="43" name="Google Shape;43;p41"/>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41"/>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5" name="Google Shape;45;p41"/>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6" name="Google Shape;46;p41"/>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41"/>
          <p:cNvPicPr preferRelativeResize="0"/>
          <p:nvPr/>
        </p:nvPicPr>
        <p:blipFill rotWithShape="1">
          <a:blip r:embed="rId4">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48" name="Shape 48"/>
        <p:cNvGrpSpPr/>
        <p:nvPr/>
      </p:nvGrpSpPr>
      <p:grpSpPr>
        <a:xfrm>
          <a:off x="0" y="0"/>
          <a:ext cx="0" cy="0"/>
          <a:chOff x="0" y="0"/>
          <a:chExt cx="0" cy="0"/>
        </a:xfrm>
      </p:grpSpPr>
      <p:pic>
        <p:nvPicPr>
          <p:cNvPr descr="Community and Technical Colleges. Washington State Board." id="49" name="Google Shape;49;p42"/>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50" name="Google Shape;50;p42"/>
          <p:cNvPicPr preferRelativeResize="0"/>
          <p:nvPr/>
        </p:nvPicPr>
        <p:blipFill rotWithShape="1">
          <a:blip r:embed="rId3">
            <a:alphaModFix/>
          </a:blip>
          <a:srcRect b="0" l="0" r="0" t="42264"/>
          <a:stretch/>
        </p:blipFill>
        <p:spPr>
          <a:xfrm>
            <a:off x="5076294" y="0"/>
            <a:ext cx="4067706" cy="1481791"/>
          </a:xfrm>
          <a:prstGeom prst="rect">
            <a:avLst/>
          </a:prstGeom>
          <a:noFill/>
          <a:ln>
            <a:noFill/>
          </a:ln>
        </p:spPr>
      </p:pic>
      <p:sp>
        <p:nvSpPr>
          <p:cNvPr id="51" name="Google Shape;51;p42"/>
          <p:cNvSpPr txBox="1"/>
          <p:nvPr>
            <p:ph type="title"/>
          </p:nvPr>
        </p:nvSpPr>
        <p:spPr>
          <a:xfrm>
            <a:off x="628650" y="1476958"/>
            <a:ext cx="7886700" cy="6116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42"/>
          <p:cNvSpPr txBox="1"/>
          <p:nvPr>
            <p:ph idx="1" type="body"/>
          </p:nvPr>
        </p:nvSpPr>
        <p:spPr>
          <a:xfrm>
            <a:off x="628650" y="2265367"/>
            <a:ext cx="7886700" cy="342885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75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1pPr>
            <a:lvl2pPr indent="-228600" lvl="1" marL="914400" marR="0" rtl="0" algn="l">
              <a:lnSpc>
                <a:spcPct val="90000"/>
              </a:lnSpc>
              <a:spcBef>
                <a:spcPts val="500"/>
              </a:spcBef>
              <a:spcAft>
                <a:spcPts val="0"/>
              </a:spcAft>
              <a:buClr>
                <a:srgbClr val="003764"/>
              </a:buClr>
              <a:buSzPts val="2400"/>
              <a:buFont typeface="Arial"/>
              <a:buNone/>
              <a:defRPr b="0" i="0" sz="2400" u="none" cap="none" strike="noStrike">
                <a:solidFill>
                  <a:srgbClr val="003764"/>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CC. Creative Commons license, attribution alone" id="53" name="Google Shape;53;p42"/>
          <p:cNvPicPr preferRelativeResize="0"/>
          <p:nvPr/>
        </p:nvPicPr>
        <p:blipFill rotWithShape="1">
          <a:blip r:embed="rId4">
            <a:alphaModFix/>
          </a:blip>
          <a:srcRect b="0" l="0" r="0" t="0"/>
          <a:stretch/>
        </p:blipFill>
        <p:spPr>
          <a:xfrm>
            <a:off x="628650" y="6399147"/>
            <a:ext cx="835224" cy="298730"/>
          </a:xfrm>
          <a:prstGeom prst="rect">
            <a:avLst/>
          </a:prstGeom>
          <a:noFill/>
          <a:ln>
            <a:noFill/>
          </a:ln>
        </p:spPr>
      </p:pic>
      <p:sp>
        <p:nvSpPr>
          <p:cNvPr id="54" name="Google Shape;54;p42"/>
          <p:cNvSpPr txBox="1"/>
          <p:nvPr/>
        </p:nvSpPr>
        <p:spPr>
          <a:xfrm>
            <a:off x="1454321" y="6399148"/>
            <a:ext cx="6079088" cy="2644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50"/>
              <a:buFont typeface="Arial"/>
              <a:buNone/>
            </a:pPr>
            <a:r>
              <a:rPr b="0" i="1" lang="en-US" sz="750" u="none" cap="none" strike="noStrike">
                <a:solidFill>
                  <a:srgbClr val="7F7F7F"/>
                </a:solidFill>
                <a:latin typeface="Arial"/>
                <a:ea typeface="Arial"/>
                <a:cs typeface="Arial"/>
                <a:sym typeface="Arial"/>
              </a:rPr>
              <a:t>Except where otherwise noted, this work is licensed under </a:t>
            </a:r>
            <a:r>
              <a:rPr b="0" i="1" lang="en-US" sz="750" u="sng" cap="none" strike="noStrike">
                <a:solidFill>
                  <a:schemeClr val="dk1"/>
                </a:solidFill>
                <a:latin typeface="Arial"/>
                <a:ea typeface="Arial"/>
                <a:cs typeface="Arial"/>
                <a:sym typeface="Arial"/>
              </a:rPr>
              <a:t>CC BY 4.0</a:t>
            </a:r>
            <a:r>
              <a:rPr b="0" i="1" lang="en-US" sz="750" u="none" cap="none" strike="noStrike">
                <a:solidFill>
                  <a:srgbClr val="7F7F7F"/>
                </a:solidFill>
                <a:latin typeface="Arial"/>
                <a:ea typeface="Arial"/>
                <a:cs typeface="Arial"/>
                <a:sym typeface="Arial"/>
              </a:rPr>
              <a:t>. Photographs and images exempt  under </a:t>
            </a:r>
            <a:r>
              <a:rPr b="0" i="1" lang="en-US" sz="750" u="sng" cap="none" strike="noStrike">
                <a:solidFill>
                  <a:schemeClr val="hlink"/>
                </a:solidFill>
                <a:latin typeface="Arial"/>
                <a:ea typeface="Arial"/>
                <a:cs typeface="Arial"/>
                <a:sym typeface="Arial"/>
                <a:hlinkClick r:id="rId5"/>
              </a:rPr>
              <a:t>Terms of Use</a:t>
            </a:r>
            <a:r>
              <a:rPr b="0" i="1" lang="en-US" sz="750" u="none" cap="none" strike="noStrike">
                <a:solidFill>
                  <a:srgbClr val="7F7F7F"/>
                </a:solidFill>
                <a:latin typeface="Arial"/>
                <a:ea typeface="Arial"/>
                <a:cs typeface="Arial"/>
                <a:sym typeface="Arial"/>
              </a:rPr>
              <a:t>.</a:t>
            </a:r>
            <a:endParaRPr b="0" i="1" sz="750" u="none" cap="none" strike="noStrike">
              <a:solidFill>
                <a:srgbClr val="7F7F7F"/>
              </a:solidFill>
              <a:latin typeface="Arial"/>
              <a:ea typeface="Arial"/>
              <a:cs typeface="Arial"/>
              <a:sym typeface="Arial"/>
            </a:endParaRPr>
          </a:p>
        </p:txBody>
      </p:sp>
      <p:sp>
        <p:nvSpPr>
          <p:cNvPr descr="Yellow sidebar" id="55" name="Google Shape;55;p42"/>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6" name="Google Shape;56;p42"/>
          <p:cNvPicPr preferRelativeResize="0"/>
          <p:nvPr/>
        </p:nvPicPr>
        <p:blipFill rotWithShape="1">
          <a:blip r:embed="rId6">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7" name="Shape 57"/>
        <p:cNvGrpSpPr/>
        <p:nvPr/>
      </p:nvGrpSpPr>
      <p:grpSpPr>
        <a:xfrm>
          <a:off x="0" y="0"/>
          <a:ext cx="0" cy="0"/>
          <a:chOff x="0" y="0"/>
          <a:chExt cx="0" cy="0"/>
        </a:xfrm>
      </p:grpSpPr>
      <p:pic>
        <p:nvPicPr>
          <p:cNvPr descr="Community and Technical Colleges. Washington State Board." id="58" name="Google Shape;58;p43"/>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59" name="Google Shape;59;p43"/>
          <p:cNvPicPr preferRelativeResize="0"/>
          <p:nvPr/>
        </p:nvPicPr>
        <p:blipFill rotWithShape="1">
          <a:blip r:embed="rId3">
            <a:alphaModFix/>
          </a:blip>
          <a:srcRect b="0" l="0" r="0" t="42264"/>
          <a:stretch/>
        </p:blipFill>
        <p:spPr>
          <a:xfrm>
            <a:off x="5076294" y="0"/>
            <a:ext cx="4067706" cy="1481791"/>
          </a:xfrm>
          <a:prstGeom prst="rect">
            <a:avLst/>
          </a:prstGeom>
          <a:noFill/>
          <a:ln>
            <a:noFill/>
          </a:ln>
        </p:spPr>
      </p:pic>
      <p:sp>
        <p:nvSpPr>
          <p:cNvPr id="60" name="Google Shape;60;p43"/>
          <p:cNvSpPr txBox="1"/>
          <p:nvPr>
            <p:ph type="title"/>
          </p:nvPr>
        </p:nvSpPr>
        <p:spPr>
          <a:xfrm>
            <a:off x="422561" y="1462241"/>
            <a:ext cx="8534403" cy="7198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43"/>
          <p:cNvSpPr txBox="1"/>
          <p:nvPr>
            <p:ph idx="1" type="body"/>
          </p:nvPr>
        </p:nvSpPr>
        <p:spPr>
          <a:xfrm>
            <a:off x="422561" y="2400300"/>
            <a:ext cx="4014357" cy="396932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1pPr>
            <a:lvl2pPr indent="-381000" lvl="1" marL="914400" marR="0" rtl="0" algn="l">
              <a:lnSpc>
                <a:spcPct val="90000"/>
              </a:lnSpc>
              <a:spcBef>
                <a:spcPts val="500"/>
              </a:spcBef>
              <a:spcAft>
                <a:spcPts val="0"/>
              </a:spcAft>
              <a:buClr>
                <a:srgbClr val="003764"/>
              </a:buClr>
              <a:buSzPts val="2400"/>
              <a:buFont typeface="Arial"/>
              <a:buChar char="•"/>
              <a:defRPr b="0" i="0" sz="2400" u="none" cap="none" strike="noStrike">
                <a:solidFill>
                  <a:srgbClr val="003764"/>
                </a:solidFill>
                <a:latin typeface="Arial"/>
                <a:ea typeface="Arial"/>
                <a:cs typeface="Arial"/>
                <a:sym typeface="Arial"/>
              </a:defRPr>
            </a:lvl2pPr>
            <a:lvl3pPr indent="-355600" lvl="2" marL="13716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3pPr>
            <a:lvl4pPr indent="-342900" lvl="3" marL="18288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4pPr>
            <a:lvl5pPr indent="-342900" lvl="4" marL="22860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 name="Google Shape;62;p43"/>
          <p:cNvSpPr txBox="1"/>
          <p:nvPr>
            <p:ph idx="2" type="body"/>
          </p:nvPr>
        </p:nvSpPr>
        <p:spPr>
          <a:xfrm>
            <a:off x="4759271" y="2400304"/>
            <a:ext cx="4197693" cy="396932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1pPr>
            <a:lvl2pPr indent="-381000" lvl="1" marL="914400" marR="0" rtl="0" algn="l">
              <a:lnSpc>
                <a:spcPct val="90000"/>
              </a:lnSpc>
              <a:spcBef>
                <a:spcPts val="500"/>
              </a:spcBef>
              <a:spcAft>
                <a:spcPts val="0"/>
              </a:spcAft>
              <a:buClr>
                <a:srgbClr val="003764"/>
              </a:buClr>
              <a:buSzPts val="2400"/>
              <a:buFont typeface="Arial"/>
              <a:buChar char="•"/>
              <a:defRPr b="0" i="0" sz="2400" u="none" cap="none" strike="noStrike">
                <a:solidFill>
                  <a:srgbClr val="003764"/>
                </a:solidFill>
                <a:latin typeface="Arial"/>
                <a:ea typeface="Arial"/>
                <a:cs typeface="Arial"/>
                <a:sym typeface="Arial"/>
              </a:defRPr>
            </a:lvl2pPr>
            <a:lvl3pPr indent="-355600" lvl="2" marL="13716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3pPr>
            <a:lvl4pPr indent="-342900" lvl="3" marL="18288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4pPr>
            <a:lvl5pPr indent="-342900" lvl="4" marL="22860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Yellow sidebar" id="63" name="Google Shape;63;p43"/>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 name="Google Shape;64;p43"/>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Google Shape;65;p43"/>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43"/>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7" name="Google Shape;67;p43"/>
          <p:cNvPicPr preferRelativeResize="0"/>
          <p:nvPr/>
        </p:nvPicPr>
        <p:blipFill rotWithShape="1">
          <a:blip r:embed="rId4">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8" name="Shape 68"/>
        <p:cNvGrpSpPr/>
        <p:nvPr/>
      </p:nvGrpSpPr>
      <p:grpSpPr>
        <a:xfrm>
          <a:off x="0" y="0"/>
          <a:ext cx="0" cy="0"/>
          <a:chOff x="0" y="0"/>
          <a:chExt cx="0" cy="0"/>
        </a:xfrm>
      </p:grpSpPr>
      <p:pic>
        <p:nvPicPr>
          <p:cNvPr descr="Community and Technical Colleges. Washington State Board." id="69" name="Google Shape;69;p44"/>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70" name="Google Shape;70;p44"/>
          <p:cNvPicPr preferRelativeResize="0"/>
          <p:nvPr/>
        </p:nvPicPr>
        <p:blipFill rotWithShape="1">
          <a:blip r:embed="rId3">
            <a:alphaModFix/>
          </a:blip>
          <a:srcRect b="0" l="0" r="0" t="42264"/>
          <a:stretch/>
        </p:blipFill>
        <p:spPr>
          <a:xfrm>
            <a:off x="5076294" y="4063"/>
            <a:ext cx="4067706" cy="1481791"/>
          </a:xfrm>
          <a:prstGeom prst="rect">
            <a:avLst/>
          </a:prstGeom>
          <a:noFill/>
          <a:ln>
            <a:noFill/>
          </a:ln>
        </p:spPr>
      </p:pic>
      <p:sp>
        <p:nvSpPr>
          <p:cNvPr id="71" name="Google Shape;71;p44"/>
          <p:cNvSpPr txBox="1"/>
          <p:nvPr>
            <p:ph type="title"/>
          </p:nvPr>
        </p:nvSpPr>
        <p:spPr>
          <a:xfrm>
            <a:off x="507276" y="1485854"/>
            <a:ext cx="8335388" cy="73631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3764"/>
              </a:buClr>
              <a:buSzPts val="3500"/>
              <a:buFont typeface="Arial"/>
              <a:buNone/>
              <a:defRPr b="0" i="0" sz="3500" u="none" cap="none" strike="noStrike">
                <a:solidFill>
                  <a:srgbClr val="00376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44"/>
          <p:cNvSpPr txBox="1"/>
          <p:nvPr>
            <p:ph idx="1" type="body"/>
          </p:nvPr>
        </p:nvSpPr>
        <p:spPr>
          <a:xfrm>
            <a:off x="507278" y="2385434"/>
            <a:ext cx="4002378" cy="52489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3764"/>
              </a:buClr>
              <a:buSzPts val="2400"/>
              <a:buFont typeface="Arial"/>
              <a:buNone/>
              <a:defRPr b="1" i="0" sz="2400" u="none" cap="none" strike="noStrike">
                <a:solidFill>
                  <a:srgbClr val="00376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73" name="Google Shape;73;p44"/>
          <p:cNvSpPr txBox="1"/>
          <p:nvPr>
            <p:ph idx="2" type="body"/>
          </p:nvPr>
        </p:nvSpPr>
        <p:spPr>
          <a:xfrm>
            <a:off x="507278" y="3003840"/>
            <a:ext cx="4002378" cy="33138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1pPr>
            <a:lvl2pPr indent="-381000" lvl="1" marL="914400" marR="0" rtl="0" algn="l">
              <a:lnSpc>
                <a:spcPct val="90000"/>
              </a:lnSpc>
              <a:spcBef>
                <a:spcPts val="500"/>
              </a:spcBef>
              <a:spcAft>
                <a:spcPts val="0"/>
              </a:spcAft>
              <a:buClr>
                <a:srgbClr val="003764"/>
              </a:buClr>
              <a:buSzPts val="2400"/>
              <a:buFont typeface="Arial"/>
              <a:buChar char="•"/>
              <a:defRPr b="0" i="0" sz="2400" u="none" cap="none" strike="noStrike">
                <a:solidFill>
                  <a:srgbClr val="003764"/>
                </a:solidFill>
                <a:latin typeface="Arial"/>
                <a:ea typeface="Arial"/>
                <a:cs typeface="Arial"/>
                <a:sym typeface="Arial"/>
              </a:defRPr>
            </a:lvl2pPr>
            <a:lvl3pPr indent="-355600" lvl="2" marL="13716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3pPr>
            <a:lvl4pPr indent="-342900" lvl="3" marL="18288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4pPr>
            <a:lvl5pPr indent="-342900" lvl="4" marL="22860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44"/>
          <p:cNvSpPr txBox="1"/>
          <p:nvPr>
            <p:ph idx="3" type="body"/>
          </p:nvPr>
        </p:nvSpPr>
        <p:spPr>
          <a:xfrm>
            <a:off x="4790207" y="2385430"/>
            <a:ext cx="4052457" cy="52489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3764"/>
              </a:buClr>
              <a:buSzPts val="2400"/>
              <a:buFont typeface="Arial"/>
              <a:buNone/>
              <a:defRPr b="1" i="0" sz="2400" u="none" cap="none" strike="noStrike">
                <a:solidFill>
                  <a:srgbClr val="00376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75" name="Google Shape;75;p44"/>
          <p:cNvSpPr txBox="1"/>
          <p:nvPr>
            <p:ph idx="4" type="body"/>
          </p:nvPr>
        </p:nvSpPr>
        <p:spPr>
          <a:xfrm>
            <a:off x="4790207" y="3003840"/>
            <a:ext cx="4052457" cy="33138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3764"/>
              </a:buClr>
              <a:buSzPts val="2800"/>
              <a:buFont typeface="Arial"/>
              <a:buChar char="•"/>
              <a:defRPr b="0" i="0" sz="2800" u="none" cap="none" strike="noStrike">
                <a:solidFill>
                  <a:srgbClr val="003764"/>
                </a:solidFill>
                <a:latin typeface="Arial"/>
                <a:ea typeface="Arial"/>
                <a:cs typeface="Arial"/>
                <a:sym typeface="Arial"/>
              </a:defRPr>
            </a:lvl1pPr>
            <a:lvl2pPr indent="-381000" lvl="1" marL="914400" marR="0" rtl="0" algn="l">
              <a:lnSpc>
                <a:spcPct val="90000"/>
              </a:lnSpc>
              <a:spcBef>
                <a:spcPts val="500"/>
              </a:spcBef>
              <a:spcAft>
                <a:spcPts val="0"/>
              </a:spcAft>
              <a:buClr>
                <a:srgbClr val="003764"/>
              </a:buClr>
              <a:buSzPts val="2400"/>
              <a:buFont typeface="Arial"/>
              <a:buChar char="•"/>
              <a:defRPr b="0" i="0" sz="2400" u="none" cap="none" strike="noStrike">
                <a:solidFill>
                  <a:srgbClr val="003764"/>
                </a:solidFill>
                <a:latin typeface="Arial"/>
                <a:ea typeface="Arial"/>
                <a:cs typeface="Arial"/>
                <a:sym typeface="Arial"/>
              </a:defRPr>
            </a:lvl2pPr>
            <a:lvl3pPr indent="-355600" lvl="2" marL="1371600" marR="0" rtl="0" algn="l">
              <a:lnSpc>
                <a:spcPct val="90000"/>
              </a:lnSpc>
              <a:spcBef>
                <a:spcPts val="500"/>
              </a:spcBef>
              <a:spcAft>
                <a:spcPts val="0"/>
              </a:spcAft>
              <a:buClr>
                <a:srgbClr val="003764"/>
              </a:buClr>
              <a:buSzPts val="2000"/>
              <a:buFont typeface="Arial"/>
              <a:buChar char="•"/>
              <a:defRPr b="0" i="0" sz="2000" u="none" cap="none" strike="noStrike">
                <a:solidFill>
                  <a:srgbClr val="003764"/>
                </a:solidFill>
                <a:latin typeface="Arial"/>
                <a:ea typeface="Arial"/>
                <a:cs typeface="Arial"/>
                <a:sym typeface="Arial"/>
              </a:defRPr>
            </a:lvl3pPr>
            <a:lvl4pPr indent="-342900" lvl="3" marL="18288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4pPr>
            <a:lvl5pPr indent="-342900" lvl="4" marL="2286000" marR="0" rtl="0" algn="l">
              <a:lnSpc>
                <a:spcPct val="90000"/>
              </a:lnSpc>
              <a:spcBef>
                <a:spcPts val="500"/>
              </a:spcBef>
              <a:spcAft>
                <a:spcPts val="0"/>
              </a:spcAft>
              <a:buClr>
                <a:srgbClr val="003764"/>
              </a:buClr>
              <a:buSzPts val="1800"/>
              <a:buFont typeface="Arial"/>
              <a:buChar char="•"/>
              <a:defRPr b="0" i="0" sz="1800" u="none" cap="none" strike="noStrike">
                <a:solidFill>
                  <a:srgbClr val="00376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descr="Yellow sidebar" id="76" name="Google Shape;76;p44"/>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7" name="Google Shape;77;p44"/>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8" name="Google Shape;78;p44"/>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 name="Google Shape;79;p44"/>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p44"/>
          <p:cNvPicPr preferRelativeResize="0"/>
          <p:nvPr/>
        </p:nvPicPr>
        <p:blipFill rotWithShape="1">
          <a:blip r:embed="rId4">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pic>
        <p:nvPicPr>
          <p:cNvPr descr="Community and Technical Colleges. Washington State Board." id="82" name="Google Shape;82;p45"/>
          <p:cNvPicPr preferRelativeResize="0"/>
          <p:nvPr/>
        </p:nvPicPr>
        <p:blipFill rotWithShape="1">
          <a:blip r:embed="rId2">
            <a:alphaModFix/>
          </a:blip>
          <a:srcRect b="0" l="0" r="0" t="12671"/>
          <a:stretch/>
        </p:blipFill>
        <p:spPr>
          <a:xfrm>
            <a:off x="105297" y="154004"/>
            <a:ext cx="3286396" cy="1231537"/>
          </a:xfrm>
          <a:prstGeom prst="rect">
            <a:avLst/>
          </a:prstGeom>
          <a:noFill/>
          <a:ln>
            <a:noFill/>
          </a:ln>
        </p:spPr>
      </p:pic>
      <p:pic>
        <p:nvPicPr>
          <p:cNvPr descr="Header triangles pattern" id="83" name="Google Shape;83;p45"/>
          <p:cNvPicPr preferRelativeResize="0"/>
          <p:nvPr/>
        </p:nvPicPr>
        <p:blipFill rotWithShape="1">
          <a:blip r:embed="rId3">
            <a:alphaModFix/>
          </a:blip>
          <a:srcRect b="0" l="0" r="0" t="42264"/>
          <a:stretch/>
        </p:blipFill>
        <p:spPr>
          <a:xfrm>
            <a:off x="5076294" y="0"/>
            <a:ext cx="4067706" cy="1481791"/>
          </a:xfrm>
          <a:prstGeom prst="rect">
            <a:avLst/>
          </a:prstGeom>
          <a:noFill/>
          <a:ln>
            <a:noFill/>
          </a:ln>
        </p:spPr>
      </p:pic>
      <p:sp>
        <p:nvSpPr>
          <p:cNvPr descr="Yellow sidebar" id="84" name="Google Shape;84;p45"/>
          <p:cNvSpPr/>
          <p:nvPr/>
        </p:nvSpPr>
        <p:spPr>
          <a:xfrm>
            <a:off x="0" y="0"/>
            <a:ext cx="100208" cy="6858000"/>
          </a:xfrm>
          <a:prstGeom prst="rect">
            <a:avLst/>
          </a:prstGeom>
          <a:solidFill>
            <a:srgbClr val="F4CE12"/>
          </a:solidFill>
          <a:ln cap="flat" cmpd="sng" w="12700">
            <a:solidFill>
              <a:srgbClr val="F4CE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45"/>
          <p:cNvSpPr txBox="1"/>
          <p:nvPr>
            <p:ph idx="10" type="dt"/>
          </p:nvPr>
        </p:nvSpPr>
        <p:spPr>
          <a:xfrm>
            <a:off x="628650" y="6483926"/>
            <a:ext cx="20574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6" name="Google Shape;86;p45"/>
          <p:cNvSpPr txBox="1"/>
          <p:nvPr>
            <p:ph idx="11" type="ftr"/>
          </p:nvPr>
        </p:nvSpPr>
        <p:spPr>
          <a:xfrm>
            <a:off x="3028950" y="6483926"/>
            <a:ext cx="3086100" cy="2375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7" name="Google Shape;87;p45"/>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8" name="Google Shape;88;p45"/>
          <p:cNvPicPr preferRelativeResize="0"/>
          <p:nvPr/>
        </p:nvPicPr>
        <p:blipFill rotWithShape="1">
          <a:blip r:embed="rId4">
            <a:alphaModFix/>
          </a:blip>
          <a:srcRect b="0" l="0" r="0" t="0"/>
          <a:stretch/>
        </p:blipFill>
        <p:spPr>
          <a:xfrm>
            <a:off x="3247494" y="528406"/>
            <a:ext cx="1828800"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ctclinkreferencecenter.ctclink.us/m/79739/l/1603606-9-2-bfet-in-ctclink"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tclinkreferencecenter.ctclink.us/m/79739/l/1172301-9-2-adding-programs-to-chartfield-definitions"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tclinkreferencecenter.ctclink.us/m/79735/l/1048619-9-2-enter-or-adjust-a-budget-online" TargetMode="External"/><Relationship Id="rId4" Type="http://schemas.openxmlformats.org/officeDocument/2006/relationships/hyperlink" Target="https://ctclinkreferencecenter.ctclink.us/m/79735/l/1048619-9-2-enter-or-adjust-a-budget-online" TargetMode="External"/><Relationship Id="rId5" Type="http://schemas.openxmlformats.org/officeDocument/2006/relationships/hyperlink" Target="https://ctclinkreferencecenter.ctclink.us/m/79735/l/928801-9-2-entering-or-adjusting-a-budget-in-commitment-control-kk" TargetMode="External"/><Relationship Id="rId6" Type="http://schemas.openxmlformats.org/officeDocument/2006/relationships/hyperlink" Target="https://ctclinkreferencecenter.ctclink.us/m/79735/l/928801-9-2-entering-or-adjusting-a-budget-in-commitment-control-kk" TargetMode="External"/><Relationship Id="rId7"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tclinkreferencecenter.ctclink.us/m/79727/l/928425-9-2-creating-a-new-combo-code" TargetMode="External"/><Relationship Id="rId4" Type="http://schemas.openxmlformats.org/officeDocument/2006/relationships/hyperlink" Target="https://ctclinkreferencecenter.ctclink.us/a/1232588-9-2-understanding-cross-pillar-integration-and-combo-codes" TargetMode="External"/><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ctclinkreferencecenter.ctclink.us/m/79558/l/971056-9-2-adding-updating-and-viewing-student-groups"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ctclinkreferencecenter.ctclink.us/m/92427/l/1275570-9-2-manually-awarding-aid-for-a-student-without-a-fafsa" TargetMode="External"/><Relationship Id="rId4" Type="http://schemas.openxmlformats.org/officeDocument/2006/relationships/hyperlink" Target="https://ctclinkreferencecenter.ctclink.us/m/92427/l/934327-9-2-manually-awarding-financial-aid" TargetMode="External"/><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tclinkreferencecenter.ctclink.us/m/92420/l/1009479-9-2-process-award-authorizations"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ctclinkreferencecenter.ctclink.us/m/92420/l/1041836-process-disbursements"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ctclinkreferencecenter.ctclink.us/m/92558/l/1277192-9-2-post-group-transaction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ctclinkreferencecenter.ctclink.us/a/128711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ctclinkreferencecenter.ctclink.us/m/79740/l/1351130-9-2-creating-a-manual-f-and-a-journal-entry"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sbctc.edu/resources/documents/colleges-staff/grants/bfet/fy24-bfet-fiscal-guidelines.pdf" TargetMode="Externa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https://www.sbctc.edu/colleges-staff/programs-services/basic-food-employment-training/" TargetMode="External"/><Relationship Id="rId4" Type="http://schemas.openxmlformats.org/officeDocument/2006/relationships/hyperlink" Target="https://www.sbctc.edu/colleges-staff/grants/basic-food-employment-and-training.aspx" TargetMode="External"/><Relationship Id="rId5" Type="http://schemas.openxmlformats.org/officeDocument/2006/relationships/hyperlink" Target="https://www.sbctc.edu/colleges-staff/programs-services/accounting-business/clam/" TargetMode="External"/><Relationship Id="rId6" Type="http://schemas.openxmlformats.org/officeDocument/2006/relationships/hyperlink" Target="mailto:jdellinger@sbctc.edu" TargetMode="External"/><Relationship Id="rId7" Type="http://schemas.openxmlformats.org/officeDocument/2006/relationships/hyperlink" Target="mailto:jthoms@sbctc.edu" TargetMode="External"/><Relationship Id="rId8" Type="http://schemas.openxmlformats.org/officeDocument/2006/relationships/hyperlink" Target="mailto:mrockwell@sbct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idx="1" type="subTitle"/>
          </p:nvPr>
        </p:nvSpPr>
        <p:spPr>
          <a:xfrm>
            <a:off x="536688" y="4850779"/>
            <a:ext cx="8222100" cy="99779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764"/>
              </a:buClr>
              <a:buSzPts val="2800"/>
              <a:buNone/>
            </a:pPr>
            <a:r>
              <a:rPr b="1" lang="en-US" sz="2800">
                <a:solidFill>
                  <a:srgbClr val="FF0000"/>
                </a:solidFill>
              </a:rPr>
              <a:t>FA/SF/FIN Training: Introduction to BFET</a:t>
            </a:r>
            <a:endParaRPr b="1">
              <a:solidFill>
                <a:srgbClr val="FF0000"/>
              </a:solidFill>
            </a:endParaRPr>
          </a:p>
        </p:txBody>
      </p:sp>
      <p:sp>
        <p:nvSpPr>
          <p:cNvPr id="116" name="Google Shape;116;p1"/>
          <p:cNvSpPr txBox="1"/>
          <p:nvPr>
            <p:ph type="title"/>
          </p:nvPr>
        </p:nvSpPr>
        <p:spPr>
          <a:xfrm>
            <a:off x="467854" y="3863686"/>
            <a:ext cx="8563130" cy="85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3764"/>
              </a:buClr>
              <a:buSzPts val="4800"/>
              <a:buFont typeface="Arial"/>
              <a:buNone/>
            </a:pPr>
            <a:r>
              <a:rPr b="1" lang="en-US"/>
              <a:t>BFET in ctcLink</a:t>
            </a:r>
            <a:endParaRPr b="1" cap="none"/>
          </a:p>
        </p:txBody>
      </p:sp>
      <p:sp>
        <p:nvSpPr>
          <p:cNvPr id="117" name="Google Shape;117;p1"/>
          <p:cNvSpPr txBox="1"/>
          <p:nvPr>
            <p:ph idx="2" type="body"/>
          </p:nvPr>
        </p:nvSpPr>
        <p:spPr>
          <a:xfrm>
            <a:off x="453340" y="6219644"/>
            <a:ext cx="8222100" cy="483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3764"/>
              </a:buClr>
              <a:buSzPts val="1600"/>
              <a:buNone/>
            </a:pPr>
            <a:r>
              <a:rPr b="1" lang="en-US" sz="1600"/>
              <a:t>ctcLink PeopleSoft Training | FA/SF/FIN</a:t>
            </a:r>
            <a:br>
              <a:rPr lang="en-US" sz="1600"/>
            </a:br>
            <a:r>
              <a:rPr lang="en-US" sz="1600"/>
              <a:t>Washington State Community and Technical Colleges </a:t>
            </a:r>
            <a:endParaRPr sz="1600"/>
          </a:p>
        </p:txBody>
      </p:sp>
      <p:pic>
        <p:nvPicPr>
          <p:cNvPr id="118" name="Google Shape;118;p1"/>
          <p:cNvPicPr preferRelativeResize="0"/>
          <p:nvPr/>
        </p:nvPicPr>
        <p:blipFill rotWithShape="1">
          <a:blip r:embed="rId3">
            <a:alphaModFix/>
          </a:blip>
          <a:srcRect b="0" l="0" r="0" t="0"/>
          <a:stretch/>
        </p:blipFill>
        <p:spPr>
          <a:xfrm>
            <a:off x="467854" y="2834449"/>
            <a:ext cx="1997972" cy="43126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title"/>
          </p:nvPr>
        </p:nvSpPr>
        <p:spPr>
          <a:xfrm>
            <a:off x="540327" y="1457982"/>
            <a:ext cx="8302337" cy="7864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BFET in ctcLink</a:t>
            </a:r>
            <a:br>
              <a:rPr lang="en-US" sz="3600">
                <a:latin typeface="Arial"/>
                <a:ea typeface="Arial"/>
                <a:cs typeface="Arial"/>
                <a:sym typeface="Arial"/>
              </a:rPr>
            </a:br>
            <a:r>
              <a:rPr lang="en-US" sz="3000"/>
              <a:t>Updated Q</a:t>
            </a:r>
            <a:r>
              <a:rPr lang="en-US" sz="3000">
                <a:latin typeface="Arial"/>
                <a:ea typeface="Arial"/>
                <a:cs typeface="Arial"/>
                <a:sym typeface="Arial"/>
              </a:rPr>
              <a:t>RG is </a:t>
            </a:r>
            <a:r>
              <a:rPr lang="en-US" sz="3000"/>
              <a:t>a</a:t>
            </a:r>
            <a:r>
              <a:rPr lang="en-US" sz="3000">
                <a:latin typeface="Arial"/>
                <a:ea typeface="Arial"/>
                <a:cs typeface="Arial"/>
                <a:sym typeface="Arial"/>
              </a:rPr>
              <a:t>vailable now!</a:t>
            </a:r>
            <a:endParaRPr>
              <a:latin typeface="Arial"/>
              <a:ea typeface="Arial"/>
              <a:cs typeface="Arial"/>
              <a:sym typeface="Arial"/>
            </a:endParaRPr>
          </a:p>
        </p:txBody>
      </p:sp>
      <p:sp>
        <p:nvSpPr>
          <p:cNvPr id="184" name="Google Shape;184;p10"/>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85" name="Google Shape;185;p10"/>
          <p:cNvSpPr txBox="1"/>
          <p:nvPr/>
        </p:nvSpPr>
        <p:spPr>
          <a:xfrm>
            <a:off x="96547" y="3043902"/>
            <a:ext cx="22881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3764"/>
                </a:solidFill>
              </a:rPr>
              <a:t>QRG:</a:t>
            </a:r>
            <a:r>
              <a:rPr i="0" lang="en-US" sz="3200" u="none" cap="none" strike="noStrike">
                <a:solidFill>
                  <a:srgbClr val="000000"/>
                </a:solidFill>
              </a:rPr>
              <a:t> </a:t>
            </a:r>
            <a:endParaRPr/>
          </a:p>
          <a:p>
            <a:pPr indent="0" lvl="0" marL="0" marR="0" rtl="0" algn="l">
              <a:lnSpc>
                <a:spcPct val="100000"/>
              </a:lnSpc>
              <a:spcBef>
                <a:spcPts val="0"/>
              </a:spcBef>
              <a:spcAft>
                <a:spcPts val="0"/>
              </a:spcAft>
              <a:buNone/>
            </a:pPr>
            <a:r>
              <a:rPr b="1" i="0" lang="en-US" sz="3200" u="sng" cap="none" strike="noStrike">
                <a:solidFill>
                  <a:schemeClr val="dk2"/>
                </a:solidFill>
                <a:latin typeface="Arial"/>
                <a:ea typeface="Arial"/>
                <a:cs typeface="Arial"/>
                <a:sym typeface="Arial"/>
                <a:hlinkClick r:id="rId3">
                  <a:extLst>
                    <a:ext uri="{A12FA001-AC4F-418D-AE19-62706E023703}">
                      <ahyp:hlinkClr val="tx"/>
                    </a:ext>
                  </a:extLst>
                </a:hlinkClick>
              </a:rPr>
              <a:t>BFET in ctcLink</a:t>
            </a:r>
            <a:endParaRPr b="1" i="0" sz="3200" u="none" cap="none" strike="noStrike">
              <a:solidFill>
                <a:schemeClr val="dk2"/>
              </a:solidFill>
              <a:latin typeface="Arial"/>
              <a:ea typeface="Arial"/>
              <a:cs typeface="Arial"/>
              <a:sym typeface="Arial"/>
            </a:endParaRPr>
          </a:p>
        </p:txBody>
      </p:sp>
      <p:pic>
        <p:nvPicPr>
          <p:cNvPr descr="Image of the QRG BFET in ctcLink ." id="186" name="Google Shape;186;p10"/>
          <p:cNvPicPr preferRelativeResize="0"/>
          <p:nvPr/>
        </p:nvPicPr>
        <p:blipFill rotWithShape="1">
          <a:blip r:embed="rId4">
            <a:alphaModFix/>
          </a:blip>
          <a:srcRect b="0" l="0" r="0" t="0"/>
          <a:stretch/>
        </p:blipFill>
        <p:spPr>
          <a:xfrm>
            <a:off x="1876409" y="2536514"/>
            <a:ext cx="5630171" cy="41540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540327" y="1457982"/>
            <a:ext cx="8302337" cy="7864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FA/SF/FIN Cross-Pillar Training: </a:t>
            </a:r>
            <a:br>
              <a:rPr lang="en-US" sz="3600">
                <a:latin typeface="Arial"/>
                <a:ea typeface="Arial"/>
                <a:cs typeface="Arial"/>
                <a:sym typeface="Arial"/>
              </a:rPr>
            </a:br>
            <a:r>
              <a:rPr lang="en-US" sz="3000">
                <a:latin typeface="Arial"/>
                <a:ea typeface="Arial"/>
                <a:cs typeface="Arial"/>
                <a:sym typeface="Arial"/>
              </a:rPr>
              <a:t>Introduction to BFET</a:t>
            </a:r>
            <a:endParaRPr>
              <a:latin typeface="Arial"/>
              <a:ea typeface="Arial"/>
              <a:cs typeface="Arial"/>
              <a:sym typeface="Arial"/>
            </a:endParaRPr>
          </a:p>
        </p:txBody>
      </p:sp>
      <p:sp>
        <p:nvSpPr>
          <p:cNvPr id="193" name="Google Shape;193;p11"/>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194" name="Google Shape;194;p11"/>
          <p:cNvSpPr txBox="1"/>
          <p:nvPr>
            <p:ph idx="1" type="body"/>
          </p:nvPr>
        </p:nvSpPr>
        <p:spPr>
          <a:xfrm>
            <a:off x="201561" y="2600737"/>
            <a:ext cx="8765458" cy="39291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3764"/>
                </a:solidFill>
                <a:latin typeface="Arial"/>
                <a:ea typeface="Arial"/>
                <a:cs typeface="Arial"/>
                <a:sym typeface="Arial"/>
              </a:rPr>
              <a:t>BFET PRE-PROCESS </a:t>
            </a:r>
            <a:r>
              <a:rPr b="1" i="0" lang="en-US" sz="3600" u="sng" cap="none" strike="noStrike">
                <a:solidFill>
                  <a:srgbClr val="003764"/>
                </a:solidFill>
                <a:latin typeface="Arial"/>
                <a:ea typeface="Arial"/>
                <a:cs typeface="Arial"/>
                <a:sym typeface="Arial"/>
              </a:rPr>
              <a:t>starts</a:t>
            </a:r>
            <a:r>
              <a:rPr b="1" i="0" lang="en-US" sz="3600" u="none" cap="none" strike="noStrike">
                <a:solidFill>
                  <a:srgbClr val="003764"/>
                </a:solidFill>
                <a:latin typeface="Arial"/>
                <a:ea typeface="Arial"/>
                <a:cs typeface="Arial"/>
                <a:sym typeface="Arial"/>
              </a:rPr>
              <a:t> in Finance:</a:t>
            </a:r>
            <a:endParaRPr>
              <a:solidFill>
                <a:srgbClr val="003764"/>
              </a:solidFil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003764"/>
              </a:solidFill>
              <a:latin typeface="Arial"/>
              <a:ea typeface="Arial"/>
              <a:cs typeface="Arial"/>
              <a:sym typeface="Arial"/>
            </a:endParaRPr>
          </a:p>
          <a:p>
            <a:pPr indent="0" lvl="1" marL="508000" marR="0" rtl="0" algn="l">
              <a:lnSpc>
                <a:spcPct val="100000"/>
              </a:lnSpc>
              <a:spcBef>
                <a:spcPts val="0"/>
              </a:spcBef>
              <a:spcAft>
                <a:spcPts val="0"/>
              </a:spcAft>
              <a:buClr>
                <a:srgbClr val="000000"/>
              </a:buClr>
              <a:buSzPts val="3600"/>
              <a:buFont typeface="Arial"/>
              <a:buNone/>
            </a:pPr>
            <a:r>
              <a:rPr b="1" i="0" lang="en-US" sz="3400" u="none" cap="none" strike="noStrike">
                <a:solidFill>
                  <a:srgbClr val="003764"/>
                </a:solidFill>
                <a:latin typeface="Arial"/>
                <a:ea typeface="Arial"/>
                <a:cs typeface="Arial"/>
                <a:sym typeface="Arial"/>
              </a:rPr>
              <a:t>Step 1 </a:t>
            </a:r>
            <a:r>
              <a:rPr b="0" i="0" lang="en-US" sz="3400" u="none" cap="none" strike="noStrike">
                <a:solidFill>
                  <a:srgbClr val="003764"/>
                </a:solidFill>
                <a:latin typeface="Arial"/>
                <a:ea typeface="Arial"/>
                <a:cs typeface="Arial"/>
                <a:sym typeface="Arial"/>
              </a:rPr>
              <a:t>- Create a BFET Program Code</a:t>
            </a:r>
            <a:endParaRPr sz="1200">
              <a:solidFill>
                <a:srgbClr val="003764"/>
              </a:solidFill>
            </a:endParaRPr>
          </a:p>
          <a:p>
            <a:pPr indent="0" lvl="1" marL="508000" marR="0" rtl="0" algn="l">
              <a:lnSpc>
                <a:spcPct val="100000"/>
              </a:lnSpc>
              <a:spcBef>
                <a:spcPts val="0"/>
              </a:spcBef>
              <a:spcAft>
                <a:spcPts val="0"/>
              </a:spcAft>
              <a:buClr>
                <a:srgbClr val="000000"/>
              </a:buClr>
              <a:buSzPts val="3600"/>
              <a:buFont typeface="Arial"/>
              <a:buNone/>
            </a:pPr>
            <a:r>
              <a:rPr b="1" i="0" lang="en-US" sz="3400" u="none" cap="none" strike="noStrike">
                <a:solidFill>
                  <a:srgbClr val="003764"/>
                </a:solidFill>
                <a:latin typeface="Arial"/>
                <a:ea typeface="Arial"/>
                <a:cs typeface="Arial"/>
                <a:sym typeface="Arial"/>
              </a:rPr>
              <a:t>Step 2 </a:t>
            </a:r>
            <a:r>
              <a:rPr b="0" i="0" lang="en-US" sz="3400" u="none" cap="none" strike="noStrike">
                <a:solidFill>
                  <a:srgbClr val="003764"/>
                </a:solidFill>
                <a:latin typeface="Arial"/>
                <a:ea typeface="Arial"/>
                <a:cs typeface="Arial"/>
                <a:sym typeface="Arial"/>
              </a:rPr>
              <a:t>- Add BFET-related Budgets with Program Code</a:t>
            </a:r>
            <a:endParaRPr sz="1200">
              <a:solidFill>
                <a:srgbClr val="003764"/>
              </a:solidFill>
            </a:endParaRPr>
          </a:p>
          <a:p>
            <a:pPr indent="0" lvl="1" marL="508000" marR="0" rtl="0" algn="l">
              <a:lnSpc>
                <a:spcPct val="100000"/>
              </a:lnSpc>
              <a:spcBef>
                <a:spcPts val="0"/>
              </a:spcBef>
              <a:spcAft>
                <a:spcPts val="0"/>
              </a:spcAft>
              <a:buClr>
                <a:srgbClr val="000000"/>
              </a:buClr>
              <a:buSzPts val="3600"/>
              <a:buFont typeface="Arial"/>
              <a:buNone/>
            </a:pPr>
            <a:r>
              <a:rPr b="1" i="0" lang="en-US" sz="3400" u="none" cap="none" strike="noStrike">
                <a:solidFill>
                  <a:srgbClr val="003764"/>
                </a:solidFill>
                <a:latin typeface="Arial"/>
                <a:ea typeface="Arial"/>
                <a:cs typeface="Arial"/>
                <a:sym typeface="Arial"/>
              </a:rPr>
              <a:t>Step 3 </a:t>
            </a:r>
            <a:r>
              <a:rPr b="0" i="0" lang="en-US" sz="3400" u="none" cap="none" strike="noStrike">
                <a:solidFill>
                  <a:srgbClr val="003764"/>
                </a:solidFill>
                <a:latin typeface="Arial"/>
                <a:ea typeface="Arial"/>
                <a:cs typeface="Arial"/>
                <a:sym typeface="Arial"/>
              </a:rPr>
              <a:t>- Add BFET-related Combo Codes</a:t>
            </a:r>
            <a:endParaRPr sz="1200">
              <a:solidFill>
                <a:srgbClr val="003764"/>
              </a:solidFill>
            </a:endParaRPr>
          </a:p>
          <a:p>
            <a:pPr indent="0" lvl="0" marL="50800" marR="0" rtl="0" algn="l">
              <a:lnSpc>
                <a:spcPct val="100000"/>
              </a:lnSpc>
              <a:spcBef>
                <a:spcPts val="0"/>
              </a:spcBef>
              <a:spcAft>
                <a:spcPts val="0"/>
              </a:spcAft>
              <a:buClr>
                <a:srgbClr val="000000"/>
              </a:buClr>
              <a:buSzPts val="3000"/>
              <a:buFont typeface="Arial"/>
              <a:buNone/>
            </a:pPr>
            <a:r>
              <a:rPr b="0" i="0" lang="en-US" sz="3000" u="none" cap="none" strike="noStrike">
                <a:solidFill>
                  <a:srgbClr val="002060"/>
                </a:solidFill>
                <a:latin typeface="Arial"/>
                <a:ea typeface="Arial"/>
                <a:cs typeface="Arial"/>
                <a:sym typeface="Arial"/>
              </a:rPr>
              <a:t> </a:t>
            </a:r>
            <a:endParaRPr/>
          </a:p>
          <a:p>
            <a:pPr indent="0" lvl="0" marL="5080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2060"/>
              </a:solidFill>
              <a:latin typeface="Arial"/>
              <a:ea typeface="Arial"/>
              <a:cs typeface="Arial"/>
              <a:sym typeface="Arial"/>
            </a:endParaRPr>
          </a:p>
          <a:p>
            <a:pPr indent="0" lvl="0" marL="50800" marR="0" rtl="0" algn="l">
              <a:lnSpc>
                <a:spcPct val="100000"/>
              </a:lnSpc>
              <a:spcBef>
                <a:spcPts val="0"/>
              </a:spcBef>
              <a:spcAft>
                <a:spcPts val="0"/>
              </a:spcAft>
              <a:buClr>
                <a:srgbClr val="000000"/>
              </a:buClr>
              <a:buSzPts val="2000"/>
              <a:buFont typeface="Arial"/>
              <a:buNone/>
            </a:pPr>
            <a:r>
              <a:rPr b="0" i="0" lang="en-US" sz="2000" u="none" cap="none" strike="noStrike">
                <a:solidFill>
                  <a:srgbClr val="8F9598"/>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8F9598"/>
              </a:solidFill>
              <a:latin typeface="Arial"/>
              <a:ea typeface="Arial"/>
              <a:cs typeface="Arial"/>
              <a:sym typeface="Arial"/>
            </a:endParaRPr>
          </a:p>
          <a:p>
            <a:pPr indent="0" lvl="1"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Pre-Processing BFET in Finance</a:t>
            </a:r>
            <a:br>
              <a:rPr lang="en-US" sz="3600">
                <a:latin typeface="Arial"/>
                <a:ea typeface="Arial"/>
                <a:cs typeface="Arial"/>
                <a:sym typeface="Arial"/>
              </a:rPr>
            </a:br>
            <a:r>
              <a:rPr lang="en-US" sz="3000">
                <a:latin typeface="Arial"/>
                <a:ea typeface="Arial"/>
                <a:cs typeface="Arial"/>
                <a:sym typeface="Arial"/>
              </a:rPr>
              <a:t>Step 1 – Create Program Code</a:t>
            </a:r>
            <a:endParaRPr>
              <a:latin typeface="Arial"/>
              <a:ea typeface="Arial"/>
              <a:cs typeface="Arial"/>
              <a:sym typeface="Arial"/>
            </a:endParaRPr>
          </a:p>
        </p:txBody>
      </p:sp>
      <p:sp>
        <p:nvSpPr>
          <p:cNvPr id="201" name="Google Shape;201;p12"/>
          <p:cNvSpPr txBox="1"/>
          <p:nvPr>
            <p:ph idx="1" type="body"/>
          </p:nvPr>
        </p:nvSpPr>
        <p:spPr>
          <a:xfrm>
            <a:off x="5798126" y="1813138"/>
            <a:ext cx="2618509" cy="20730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3000">
                <a:latin typeface="Arial"/>
                <a:ea typeface="Arial"/>
                <a:cs typeface="Arial"/>
                <a:sym typeface="Arial"/>
              </a:rPr>
              <a:t>QRG:</a:t>
            </a:r>
            <a:r>
              <a:rPr b="1" lang="en-US" sz="3000">
                <a:solidFill>
                  <a:schemeClr val="dk2"/>
                </a:solidFill>
                <a:latin typeface="Arial"/>
                <a:ea typeface="Arial"/>
                <a:cs typeface="Arial"/>
                <a:sym typeface="Arial"/>
              </a:rPr>
              <a:t> </a:t>
            </a:r>
            <a:r>
              <a:rPr b="1" lang="en-US" sz="3000" u="sng">
                <a:solidFill>
                  <a:schemeClr val="dk2"/>
                </a:solidFill>
                <a:latin typeface="Arial"/>
                <a:ea typeface="Arial"/>
                <a:cs typeface="Arial"/>
                <a:sym typeface="Arial"/>
                <a:hlinkClick r:id="rId3">
                  <a:extLst>
                    <a:ext uri="{A12FA001-AC4F-418D-AE19-62706E023703}">
                      <ahyp:hlinkClr val="tx"/>
                    </a:ext>
                  </a:extLst>
                </a:hlinkClick>
              </a:rPr>
              <a:t>Adding Programs to ChartField Definitions</a:t>
            </a:r>
            <a:endParaRPr b="1" sz="3000">
              <a:solidFill>
                <a:schemeClr val="dk2"/>
              </a:solidFill>
              <a:latin typeface="Arial"/>
              <a:ea typeface="Arial"/>
              <a:cs typeface="Arial"/>
              <a:sym typeface="Arial"/>
            </a:endParaRPr>
          </a:p>
          <a:p>
            <a:pPr indent="0" lvl="0" marL="50800" rtl="0" algn="l">
              <a:lnSpc>
                <a:spcPct val="90000"/>
              </a:lnSpc>
              <a:spcBef>
                <a:spcPts val="1000"/>
              </a:spcBef>
              <a:spcAft>
                <a:spcPts val="0"/>
              </a:spcAft>
              <a:buSzPts val="2800"/>
              <a:buNone/>
            </a:pPr>
            <a:r>
              <a:rPr lang="en-US" sz="2000">
                <a:solidFill>
                  <a:srgbClr val="8F9598"/>
                </a:solidFill>
                <a:latin typeface="Arial"/>
                <a:ea typeface="Arial"/>
                <a:cs typeface="Arial"/>
                <a:sym typeface="Arial"/>
              </a:rPr>
              <a:t>	</a:t>
            </a:r>
            <a:endParaRPr/>
          </a:p>
          <a:p>
            <a:pPr indent="0" lvl="0" marL="0" rtl="0" algn="l">
              <a:lnSpc>
                <a:spcPct val="90000"/>
              </a:lnSpc>
              <a:spcBef>
                <a:spcPts val="1000"/>
              </a:spcBef>
              <a:spcAft>
                <a:spcPts val="0"/>
              </a:spcAft>
              <a:buSzPts val="2800"/>
              <a:buNone/>
            </a:pPr>
            <a:r>
              <a:t/>
            </a:r>
            <a:endParaRPr sz="2400">
              <a:solidFill>
                <a:srgbClr val="8F9598"/>
              </a:solidFill>
              <a:latin typeface="Arial"/>
              <a:ea typeface="Arial"/>
              <a:cs typeface="Arial"/>
              <a:sym typeface="Arial"/>
            </a:endParaRPr>
          </a:p>
          <a:p>
            <a:pPr indent="-228600" lvl="1" marL="914400" rtl="0" algn="l">
              <a:lnSpc>
                <a:spcPct val="90000"/>
              </a:lnSpc>
              <a:spcBef>
                <a:spcPts val="500"/>
              </a:spcBef>
              <a:spcAft>
                <a:spcPts val="0"/>
              </a:spcAft>
              <a:buSzPts val="2400"/>
              <a:buNone/>
            </a:pPr>
            <a:r>
              <a:t/>
            </a:r>
            <a:endParaRPr sz="2800">
              <a:latin typeface="Arial"/>
              <a:ea typeface="Arial"/>
              <a:cs typeface="Arial"/>
              <a:sym typeface="Arial"/>
            </a:endParaRPr>
          </a:p>
          <a:p>
            <a:pPr indent="-228600" lvl="1" marL="914400" rtl="0" algn="l">
              <a:lnSpc>
                <a:spcPct val="90000"/>
              </a:lnSpc>
              <a:spcBef>
                <a:spcPts val="500"/>
              </a:spcBef>
              <a:spcAft>
                <a:spcPts val="0"/>
              </a:spcAft>
              <a:buSzPts val="2400"/>
              <a:buNone/>
            </a:pPr>
            <a:r>
              <a:t/>
            </a:r>
            <a:endParaRPr sz="2800">
              <a:latin typeface="Arial"/>
              <a:ea typeface="Arial"/>
              <a:cs typeface="Arial"/>
              <a:sym typeface="Arial"/>
            </a:endParaRPr>
          </a:p>
        </p:txBody>
      </p:sp>
      <p:sp>
        <p:nvSpPr>
          <p:cNvPr id="202" name="Google Shape;202;p12"/>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pic>
        <p:nvPicPr>
          <p:cNvPr descr="Image of Step 1 is to create a Program Code." id="203" name="Google Shape;203;p12"/>
          <p:cNvPicPr preferRelativeResize="0"/>
          <p:nvPr/>
        </p:nvPicPr>
        <p:blipFill rotWithShape="1">
          <a:blip r:embed="rId4">
            <a:alphaModFix/>
          </a:blip>
          <a:srcRect b="0" l="0" r="-4558" t="0"/>
          <a:stretch/>
        </p:blipFill>
        <p:spPr>
          <a:xfrm>
            <a:off x="864137" y="1411375"/>
            <a:ext cx="7613024" cy="494109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Pre-Processing BFET in Finance</a:t>
            </a:r>
            <a:br>
              <a:rPr lang="en-US" sz="3600">
                <a:latin typeface="Arial"/>
                <a:ea typeface="Arial"/>
                <a:cs typeface="Arial"/>
                <a:sym typeface="Arial"/>
              </a:rPr>
            </a:br>
            <a:r>
              <a:rPr lang="en-US" sz="3000">
                <a:latin typeface="Arial"/>
                <a:ea typeface="Arial"/>
                <a:cs typeface="Arial"/>
                <a:sym typeface="Arial"/>
              </a:rPr>
              <a:t>Step 2 – Add BFET-related Budgets</a:t>
            </a:r>
            <a:endParaRPr>
              <a:latin typeface="Arial"/>
              <a:ea typeface="Arial"/>
              <a:cs typeface="Arial"/>
              <a:sym typeface="Arial"/>
            </a:endParaRPr>
          </a:p>
        </p:txBody>
      </p:sp>
      <p:sp>
        <p:nvSpPr>
          <p:cNvPr id="210" name="Google Shape;210;p13"/>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11" name="Google Shape;211;p13"/>
          <p:cNvSpPr txBox="1"/>
          <p:nvPr>
            <p:ph idx="1" type="body"/>
          </p:nvPr>
        </p:nvSpPr>
        <p:spPr>
          <a:xfrm>
            <a:off x="410825" y="1424068"/>
            <a:ext cx="8410800" cy="120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2200">
                <a:latin typeface="Arial"/>
                <a:ea typeface="Arial"/>
                <a:cs typeface="Arial"/>
                <a:sym typeface="Arial"/>
              </a:rPr>
              <a:t>QRG: </a:t>
            </a:r>
            <a:r>
              <a:rPr b="1" lang="en-US" sz="2200" u="sng">
                <a:solidFill>
                  <a:schemeClr val="dk2"/>
                </a:solidFill>
                <a:latin typeface="Arial"/>
                <a:ea typeface="Arial"/>
                <a:cs typeface="Arial"/>
                <a:sym typeface="Arial"/>
                <a:hlinkClick r:id="rId3">
                  <a:extLst>
                    <a:ext uri="{A12FA001-AC4F-418D-AE19-62706E023703}">
                      <ahyp:hlinkClr val="tx"/>
                    </a:ext>
                  </a:extLst>
                </a:hlinkClick>
              </a:rPr>
              <a:t>Enter or Adjust a Budget Online</a:t>
            </a:r>
            <a:r>
              <a:rPr lang="en-US" sz="2200" u="sng">
                <a:solidFill>
                  <a:schemeClr val="dk2"/>
                </a:solidFill>
                <a:latin typeface="Arial"/>
                <a:ea typeface="Arial"/>
                <a:cs typeface="Arial"/>
                <a:sym typeface="Arial"/>
                <a:hlinkClick r:id="rId4">
                  <a:extLst>
                    <a:ext uri="{A12FA001-AC4F-418D-AE19-62706E023703}">
                      <ahyp:hlinkClr val="tx"/>
                    </a:ext>
                  </a:extLst>
                </a:hlinkClick>
              </a:rPr>
              <a:t> </a:t>
            </a:r>
            <a:r>
              <a:rPr lang="en-US" sz="2200">
                <a:latin typeface="Arial"/>
                <a:ea typeface="Arial"/>
                <a:cs typeface="Arial"/>
                <a:sym typeface="Arial"/>
              </a:rPr>
              <a:t>(Basic process)</a:t>
            </a:r>
            <a:endParaRPr sz="2600"/>
          </a:p>
          <a:p>
            <a:pPr indent="0" lvl="0" marL="0" rtl="0" algn="l">
              <a:lnSpc>
                <a:spcPct val="90000"/>
              </a:lnSpc>
              <a:spcBef>
                <a:spcPts val="1000"/>
              </a:spcBef>
              <a:spcAft>
                <a:spcPts val="0"/>
              </a:spcAft>
              <a:buSzPts val="2800"/>
              <a:buNone/>
            </a:pPr>
            <a:r>
              <a:rPr b="1" lang="en-US" sz="2200">
                <a:latin typeface="Arial"/>
                <a:ea typeface="Arial"/>
                <a:cs typeface="Arial"/>
                <a:sym typeface="Arial"/>
              </a:rPr>
              <a:t>QRG:</a:t>
            </a:r>
            <a:r>
              <a:rPr b="1" lang="en-US" sz="2200">
                <a:solidFill>
                  <a:schemeClr val="dk2"/>
                </a:solidFill>
                <a:latin typeface="Arial"/>
                <a:ea typeface="Arial"/>
                <a:cs typeface="Arial"/>
                <a:sym typeface="Arial"/>
              </a:rPr>
              <a:t> </a:t>
            </a:r>
            <a:r>
              <a:rPr b="1" lang="en-US" sz="2200" u="sng">
                <a:solidFill>
                  <a:schemeClr val="dk2"/>
                </a:solidFill>
                <a:latin typeface="Arial"/>
                <a:ea typeface="Arial"/>
                <a:cs typeface="Arial"/>
                <a:sym typeface="Arial"/>
                <a:hlinkClick r:id="rId5">
                  <a:extLst>
                    <a:ext uri="{A12FA001-AC4F-418D-AE19-62706E023703}">
                      <ahyp:hlinkClr val="tx"/>
                    </a:ext>
                  </a:extLst>
                </a:hlinkClick>
              </a:rPr>
              <a:t>Entering or Adjusting a Budget in Commitment Control</a:t>
            </a:r>
            <a:r>
              <a:rPr lang="en-US" sz="2200" u="sng">
                <a:solidFill>
                  <a:srgbClr val="002060"/>
                </a:solidFill>
                <a:latin typeface="Arial"/>
                <a:ea typeface="Arial"/>
                <a:cs typeface="Arial"/>
                <a:sym typeface="Arial"/>
                <a:hlinkClick r:id="rId6">
                  <a:extLst>
                    <a:ext uri="{A12FA001-AC4F-418D-AE19-62706E023703}">
                      <ahyp:hlinkClr val="tx"/>
                    </a:ext>
                  </a:extLst>
                </a:hlinkClick>
              </a:rPr>
              <a:t> </a:t>
            </a:r>
            <a:r>
              <a:rPr lang="en-US" sz="2200">
                <a:latin typeface="Arial"/>
                <a:ea typeface="Arial"/>
                <a:cs typeface="Arial"/>
                <a:sym typeface="Arial"/>
              </a:rPr>
              <a:t>(additional info on Budget Errors or uploading budget, etc.)</a:t>
            </a:r>
            <a:r>
              <a:rPr lang="en-US" sz="2000">
                <a:latin typeface="Arial"/>
                <a:ea typeface="Arial"/>
                <a:cs typeface="Arial"/>
                <a:sym typeface="Arial"/>
              </a:rPr>
              <a:t>	</a:t>
            </a:r>
            <a:endParaRPr/>
          </a:p>
          <a:p>
            <a:pPr indent="0" lvl="0" marL="0" rtl="0" algn="l">
              <a:lnSpc>
                <a:spcPct val="90000"/>
              </a:lnSpc>
              <a:spcBef>
                <a:spcPts val="1000"/>
              </a:spcBef>
              <a:spcAft>
                <a:spcPts val="0"/>
              </a:spcAft>
              <a:buSzPts val="2800"/>
              <a:buNone/>
            </a:pPr>
            <a:r>
              <a:t/>
            </a:r>
            <a:endParaRPr sz="2400">
              <a:solidFill>
                <a:srgbClr val="8F9598"/>
              </a:solidFill>
              <a:latin typeface="Arial"/>
              <a:ea typeface="Arial"/>
              <a:cs typeface="Arial"/>
              <a:sym typeface="Arial"/>
            </a:endParaRPr>
          </a:p>
          <a:p>
            <a:pPr indent="0" lvl="1" marL="533400" rtl="0" algn="l">
              <a:lnSpc>
                <a:spcPct val="90000"/>
              </a:lnSpc>
              <a:spcBef>
                <a:spcPts val="500"/>
              </a:spcBef>
              <a:spcAft>
                <a:spcPts val="0"/>
              </a:spcAft>
              <a:buSzPts val="2400"/>
              <a:buNone/>
            </a:pPr>
            <a:r>
              <a:t/>
            </a:r>
            <a:endParaRPr sz="2800">
              <a:latin typeface="Arial"/>
              <a:ea typeface="Arial"/>
              <a:cs typeface="Arial"/>
              <a:sym typeface="Arial"/>
            </a:endParaRPr>
          </a:p>
          <a:p>
            <a:pPr indent="0" lvl="1" marL="533400" rtl="0" algn="l">
              <a:lnSpc>
                <a:spcPct val="90000"/>
              </a:lnSpc>
              <a:spcBef>
                <a:spcPts val="500"/>
              </a:spcBef>
              <a:spcAft>
                <a:spcPts val="0"/>
              </a:spcAft>
              <a:buSzPts val="2400"/>
              <a:buNone/>
            </a:pPr>
            <a:r>
              <a:t/>
            </a:r>
            <a:endParaRPr sz="2800">
              <a:latin typeface="Arial"/>
              <a:ea typeface="Arial"/>
              <a:cs typeface="Arial"/>
              <a:sym typeface="Arial"/>
            </a:endParaRPr>
          </a:p>
        </p:txBody>
      </p:sp>
      <p:pic>
        <p:nvPicPr>
          <p:cNvPr descr="Image of Step 2 is to add BFET-related budgets." id="212" name="Google Shape;212;p13"/>
          <p:cNvPicPr preferRelativeResize="0"/>
          <p:nvPr/>
        </p:nvPicPr>
        <p:blipFill rotWithShape="1">
          <a:blip r:embed="rId7">
            <a:alphaModFix/>
          </a:blip>
          <a:srcRect b="0" l="0" r="0" t="0"/>
          <a:stretch/>
        </p:blipFill>
        <p:spPr>
          <a:xfrm>
            <a:off x="410825" y="2630075"/>
            <a:ext cx="8223776" cy="38722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Pre-Processing BFET in Finance</a:t>
            </a:r>
            <a:br>
              <a:rPr lang="en-US" sz="3600">
                <a:latin typeface="Arial"/>
                <a:ea typeface="Arial"/>
                <a:cs typeface="Arial"/>
                <a:sym typeface="Arial"/>
              </a:rPr>
            </a:br>
            <a:r>
              <a:rPr lang="en-US" sz="3000">
                <a:latin typeface="Arial"/>
                <a:ea typeface="Arial"/>
                <a:cs typeface="Arial"/>
                <a:sym typeface="Arial"/>
              </a:rPr>
              <a:t>Step 3 – Add BFET-related Combo Codes</a:t>
            </a:r>
            <a:endParaRPr>
              <a:latin typeface="Arial"/>
              <a:ea typeface="Arial"/>
              <a:cs typeface="Arial"/>
              <a:sym typeface="Arial"/>
            </a:endParaRPr>
          </a:p>
        </p:txBody>
      </p:sp>
      <p:sp>
        <p:nvSpPr>
          <p:cNvPr id="219" name="Google Shape;219;p14"/>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20" name="Google Shape;220;p14"/>
          <p:cNvSpPr txBox="1"/>
          <p:nvPr>
            <p:ph idx="1" type="body"/>
          </p:nvPr>
        </p:nvSpPr>
        <p:spPr>
          <a:xfrm>
            <a:off x="270175" y="3607000"/>
            <a:ext cx="3768000" cy="27612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en-US">
                <a:latin typeface="Arial"/>
                <a:ea typeface="Arial"/>
                <a:cs typeface="Arial"/>
                <a:sym typeface="Arial"/>
              </a:rPr>
              <a:t>QRG:</a:t>
            </a:r>
            <a:r>
              <a:rPr b="1" lang="en-US">
                <a:solidFill>
                  <a:srgbClr val="002060"/>
                </a:solidFill>
                <a:latin typeface="Arial"/>
                <a:ea typeface="Arial"/>
                <a:cs typeface="Arial"/>
                <a:sym typeface="Arial"/>
              </a:rPr>
              <a:t> </a:t>
            </a:r>
            <a:r>
              <a:rPr b="1" lang="en-US" sz="2600" u="sng">
                <a:solidFill>
                  <a:schemeClr val="hlink"/>
                </a:solidFill>
                <a:latin typeface="Arial"/>
                <a:ea typeface="Arial"/>
                <a:cs typeface="Arial"/>
                <a:sym typeface="Arial"/>
                <a:hlinkClick r:id="rId3"/>
              </a:rPr>
              <a:t>Creating a New Combo Code</a:t>
            </a:r>
            <a:endParaRPr b="1" sz="2600" u="sng">
              <a:latin typeface="Arial"/>
              <a:ea typeface="Arial"/>
              <a:cs typeface="Arial"/>
              <a:sym typeface="Arial"/>
            </a:endParaRPr>
          </a:p>
          <a:p>
            <a:pPr indent="0" lvl="0" marL="50800" rtl="0" algn="l">
              <a:lnSpc>
                <a:spcPct val="90000"/>
              </a:lnSpc>
              <a:spcBef>
                <a:spcPts val="1000"/>
              </a:spcBef>
              <a:spcAft>
                <a:spcPts val="0"/>
              </a:spcAft>
              <a:buSzPts val="2800"/>
              <a:buNone/>
            </a:pPr>
            <a:r>
              <a:t/>
            </a:r>
            <a:endParaRPr b="1" sz="800">
              <a:latin typeface="Arial"/>
              <a:ea typeface="Arial"/>
              <a:cs typeface="Arial"/>
              <a:sym typeface="Arial"/>
            </a:endParaRPr>
          </a:p>
          <a:p>
            <a:pPr indent="0" lvl="0" marL="50800" rtl="0" algn="l">
              <a:lnSpc>
                <a:spcPct val="90000"/>
              </a:lnSpc>
              <a:spcBef>
                <a:spcPts val="1000"/>
              </a:spcBef>
              <a:spcAft>
                <a:spcPts val="0"/>
              </a:spcAft>
              <a:buSzPts val="2800"/>
              <a:buNone/>
            </a:pPr>
            <a:r>
              <a:rPr b="1" lang="en-US" sz="2600">
                <a:latin typeface="Arial"/>
                <a:ea typeface="Arial"/>
                <a:cs typeface="Arial"/>
                <a:sym typeface="Arial"/>
              </a:rPr>
              <a:t>QRG: </a:t>
            </a:r>
            <a:r>
              <a:rPr b="1" lang="en-US" sz="2600" u="sng">
                <a:solidFill>
                  <a:schemeClr val="hlink"/>
                </a:solidFill>
                <a:latin typeface="Arial"/>
                <a:ea typeface="Arial"/>
                <a:cs typeface="Arial"/>
                <a:sym typeface="Arial"/>
                <a:hlinkClick r:id="rId4"/>
              </a:rPr>
              <a:t>Understanding Cross-Pillar Integration and Combo Codes</a:t>
            </a:r>
            <a:endParaRPr sz="2600">
              <a:latin typeface="Arial"/>
              <a:ea typeface="Arial"/>
              <a:cs typeface="Arial"/>
              <a:sym typeface="Arial"/>
            </a:endParaRPr>
          </a:p>
        </p:txBody>
      </p:sp>
      <p:pic>
        <p:nvPicPr>
          <p:cNvPr descr="Image of Step 3 is to create BFET-related combo codes." id="221" name="Google Shape;221;p14"/>
          <p:cNvPicPr preferRelativeResize="0"/>
          <p:nvPr/>
        </p:nvPicPr>
        <p:blipFill rotWithShape="1">
          <a:blip r:embed="rId5">
            <a:alphaModFix/>
          </a:blip>
          <a:srcRect b="0" l="0" r="0" t="0"/>
          <a:stretch/>
        </p:blipFill>
        <p:spPr>
          <a:xfrm>
            <a:off x="2418514" y="1424325"/>
            <a:ext cx="5998101" cy="524162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type="title"/>
          </p:nvPr>
        </p:nvSpPr>
        <p:spPr>
          <a:xfrm>
            <a:off x="623888" y="1709745"/>
            <a:ext cx="78867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3764"/>
              </a:buClr>
              <a:buSzPts val="3500"/>
              <a:buFont typeface="Arial"/>
              <a:buNone/>
            </a:pPr>
            <a:r>
              <a:rPr b="1" lang="en-US" sz="3600">
                <a:latin typeface="Arial"/>
                <a:ea typeface="Arial"/>
                <a:cs typeface="Arial"/>
                <a:sym typeface="Arial"/>
              </a:rPr>
              <a:t>BFET Process: Financial Aid (FA)</a:t>
            </a:r>
            <a:endParaRPr/>
          </a:p>
        </p:txBody>
      </p:sp>
      <p:sp>
        <p:nvSpPr>
          <p:cNvPr id="228" name="Google Shape;228;p15"/>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6"/>
          <p:cNvSpPr txBox="1"/>
          <p:nvPr>
            <p:ph type="title"/>
          </p:nvPr>
        </p:nvSpPr>
        <p:spPr>
          <a:xfrm>
            <a:off x="540327" y="1457982"/>
            <a:ext cx="8302337" cy="7864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FA/SF/FIN Cross-Pillar Training: </a:t>
            </a:r>
            <a:br>
              <a:rPr lang="en-US" sz="3600">
                <a:latin typeface="Arial"/>
                <a:ea typeface="Arial"/>
                <a:cs typeface="Arial"/>
                <a:sym typeface="Arial"/>
              </a:rPr>
            </a:br>
            <a:r>
              <a:rPr lang="en-US" sz="3000">
                <a:latin typeface="Arial"/>
                <a:ea typeface="Arial"/>
                <a:cs typeface="Arial"/>
                <a:sym typeface="Arial"/>
              </a:rPr>
              <a:t>Introduction to BFET</a:t>
            </a:r>
            <a:endParaRPr>
              <a:latin typeface="Arial"/>
              <a:ea typeface="Arial"/>
              <a:cs typeface="Arial"/>
              <a:sym typeface="Arial"/>
            </a:endParaRPr>
          </a:p>
        </p:txBody>
      </p:sp>
      <p:sp>
        <p:nvSpPr>
          <p:cNvPr id="235" name="Google Shape;235;p16"/>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36" name="Google Shape;236;p16"/>
          <p:cNvSpPr txBox="1"/>
          <p:nvPr>
            <p:ph idx="1" type="body"/>
          </p:nvPr>
        </p:nvSpPr>
        <p:spPr>
          <a:xfrm>
            <a:off x="394926" y="2893323"/>
            <a:ext cx="8593138" cy="25849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3764"/>
                </a:solidFill>
                <a:latin typeface="Arial"/>
                <a:ea typeface="Arial"/>
                <a:cs typeface="Arial"/>
                <a:sym typeface="Arial"/>
              </a:rPr>
              <a:t>Financial Aid Processing</a:t>
            </a:r>
            <a:endParaRPr>
              <a:solidFill>
                <a:srgbClr val="003764"/>
              </a:solidFill>
            </a:endParaRPr>
          </a:p>
          <a:p>
            <a:pPr indent="-514350" lvl="1" marL="1022350" marR="0" rtl="0" algn="l">
              <a:lnSpc>
                <a:spcPct val="100000"/>
              </a:lnSpc>
              <a:spcBef>
                <a:spcPts val="0"/>
              </a:spcBef>
              <a:spcAft>
                <a:spcPts val="0"/>
              </a:spcAft>
              <a:buNone/>
            </a:pPr>
            <a:r>
              <a:t/>
            </a:r>
            <a:endParaRPr b="0" i="0" sz="3200" u="none" cap="none" strike="noStrike">
              <a:solidFill>
                <a:srgbClr val="003764"/>
              </a:solidFill>
              <a:latin typeface="Arial"/>
              <a:ea typeface="Arial"/>
              <a:cs typeface="Arial"/>
              <a:sym typeface="Arial"/>
            </a:endParaRPr>
          </a:p>
          <a:p>
            <a:pPr indent="0" lvl="1" marL="508000" marR="0" rtl="0" algn="l">
              <a:lnSpc>
                <a:spcPct val="100000"/>
              </a:lnSpc>
              <a:spcBef>
                <a:spcPts val="0"/>
              </a:spcBef>
              <a:spcAft>
                <a:spcPts val="0"/>
              </a:spcAft>
              <a:buClr>
                <a:srgbClr val="000000"/>
              </a:buClr>
              <a:buSzPts val="3200"/>
              <a:buFont typeface="Arial"/>
              <a:buNone/>
            </a:pPr>
            <a:r>
              <a:rPr b="1" i="0" lang="en-US" sz="3200" u="none" cap="none" strike="noStrike">
                <a:solidFill>
                  <a:srgbClr val="003764"/>
                </a:solidFill>
                <a:latin typeface="Arial"/>
                <a:ea typeface="Arial"/>
                <a:cs typeface="Arial"/>
                <a:sym typeface="Arial"/>
              </a:rPr>
              <a:t>Step 1 </a:t>
            </a:r>
            <a:r>
              <a:rPr b="0" i="0" lang="en-US" sz="3200" u="none" cap="none" strike="noStrike">
                <a:solidFill>
                  <a:srgbClr val="003764"/>
                </a:solidFill>
                <a:latin typeface="Arial"/>
                <a:ea typeface="Arial"/>
                <a:cs typeface="Arial"/>
                <a:sym typeface="Arial"/>
              </a:rPr>
              <a:t>– Student Group Assignment (CS)</a:t>
            </a:r>
            <a:endParaRPr>
              <a:solidFill>
                <a:srgbClr val="003764"/>
              </a:solidFill>
            </a:endParaRPr>
          </a:p>
          <a:p>
            <a:pPr indent="0" lvl="1" marL="508000" marR="0" rtl="0" algn="l">
              <a:lnSpc>
                <a:spcPct val="100000"/>
              </a:lnSpc>
              <a:spcBef>
                <a:spcPts val="0"/>
              </a:spcBef>
              <a:spcAft>
                <a:spcPts val="0"/>
              </a:spcAft>
              <a:buClr>
                <a:srgbClr val="000000"/>
              </a:buClr>
              <a:buSzPts val="3200"/>
              <a:buFont typeface="Arial"/>
              <a:buNone/>
            </a:pPr>
            <a:r>
              <a:rPr b="1" i="0" lang="en-US" sz="3200" u="none" cap="none" strike="noStrike">
                <a:solidFill>
                  <a:srgbClr val="003764"/>
                </a:solidFill>
                <a:latin typeface="Arial"/>
                <a:ea typeface="Arial"/>
                <a:cs typeface="Arial"/>
                <a:sym typeface="Arial"/>
              </a:rPr>
              <a:t>Step 2 </a:t>
            </a:r>
            <a:r>
              <a:rPr b="0" i="0" lang="en-US" sz="3200" u="none" cap="none" strike="noStrike">
                <a:solidFill>
                  <a:srgbClr val="003764"/>
                </a:solidFill>
                <a:latin typeface="Arial"/>
                <a:ea typeface="Arial"/>
                <a:cs typeface="Arial"/>
                <a:sym typeface="Arial"/>
              </a:rPr>
              <a:t>– Award BFET in Assign Awards</a:t>
            </a:r>
            <a:endParaRPr>
              <a:solidFill>
                <a:srgbClr val="003764"/>
              </a:solidFill>
            </a:endParaRPr>
          </a:p>
          <a:p>
            <a:pPr indent="0" lvl="1" marL="508000" marR="0" rtl="0" algn="l">
              <a:lnSpc>
                <a:spcPct val="100000"/>
              </a:lnSpc>
              <a:spcBef>
                <a:spcPts val="0"/>
              </a:spcBef>
              <a:spcAft>
                <a:spcPts val="0"/>
              </a:spcAft>
              <a:buClr>
                <a:srgbClr val="000000"/>
              </a:buClr>
              <a:buSzPts val="3200"/>
              <a:buFont typeface="Arial"/>
              <a:buNone/>
            </a:pPr>
            <a:r>
              <a:rPr b="1" i="0" lang="en-US" sz="3200" u="none" cap="none" strike="noStrike">
                <a:solidFill>
                  <a:srgbClr val="003764"/>
                </a:solidFill>
                <a:latin typeface="Arial"/>
                <a:ea typeface="Arial"/>
                <a:cs typeface="Arial"/>
                <a:sym typeface="Arial"/>
              </a:rPr>
              <a:t>Step 3 </a:t>
            </a:r>
            <a:r>
              <a:rPr b="0" i="0" lang="en-US" sz="3200" u="none" cap="none" strike="noStrike">
                <a:solidFill>
                  <a:srgbClr val="003764"/>
                </a:solidFill>
                <a:latin typeface="Arial"/>
                <a:ea typeface="Arial"/>
                <a:cs typeface="Arial"/>
                <a:sym typeface="Arial"/>
              </a:rPr>
              <a:t>– Run Batch Auth &amp; Disbursement</a:t>
            </a:r>
            <a:endParaRPr b="0" i="0" sz="3200" u="none" cap="none" strike="noStrike">
              <a:solidFill>
                <a:srgbClr val="0037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Financial Aid</a:t>
            </a:r>
            <a:br>
              <a:rPr lang="en-US" sz="3600">
                <a:latin typeface="Arial"/>
                <a:ea typeface="Arial"/>
                <a:cs typeface="Arial"/>
                <a:sym typeface="Arial"/>
              </a:rPr>
            </a:br>
            <a:r>
              <a:rPr lang="en-US" sz="3000">
                <a:latin typeface="Arial"/>
                <a:ea typeface="Arial"/>
                <a:cs typeface="Arial"/>
                <a:sym typeface="Arial"/>
              </a:rPr>
              <a:t>Step 1 – CS to put student in Student Group</a:t>
            </a:r>
            <a:endParaRPr>
              <a:latin typeface="Arial"/>
              <a:ea typeface="Arial"/>
              <a:cs typeface="Arial"/>
              <a:sym typeface="Arial"/>
            </a:endParaRPr>
          </a:p>
        </p:txBody>
      </p:sp>
      <p:sp>
        <p:nvSpPr>
          <p:cNvPr id="243" name="Google Shape;243;p17"/>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44" name="Google Shape;244;p17"/>
          <p:cNvSpPr txBox="1"/>
          <p:nvPr>
            <p:ph idx="1" type="body"/>
          </p:nvPr>
        </p:nvSpPr>
        <p:spPr>
          <a:xfrm>
            <a:off x="410817" y="1356852"/>
            <a:ext cx="8410921" cy="50296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a:latin typeface="Arial"/>
                <a:ea typeface="Arial"/>
                <a:cs typeface="Arial"/>
                <a:sym typeface="Arial"/>
              </a:rPr>
              <a:t>QRG:</a:t>
            </a:r>
            <a:r>
              <a:rPr b="1" lang="en-US">
                <a:solidFill>
                  <a:srgbClr val="002060"/>
                </a:solidFill>
                <a:latin typeface="Arial"/>
                <a:ea typeface="Arial"/>
                <a:cs typeface="Arial"/>
                <a:sym typeface="Arial"/>
              </a:rPr>
              <a:t> </a:t>
            </a:r>
            <a:r>
              <a:rPr b="1" lang="en-US" u="sng">
                <a:solidFill>
                  <a:schemeClr val="dk2"/>
                </a:solidFill>
                <a:latin typeface="Arial"/>
                <a:ea typeface="Arial"/>
                <a:cs typeface="Arial"/>
                <a:sym typeface="Arial"/>
                <a:hlinkClick r:id="rId3">
                  <a:extLst>
                    <a:ext uri="{A12FA001-AC4F-418D-AE19-62706E023703}">
                      <ahyp:hlinkClr val="tx"/>
                    </a:ext>
                  </a:extLst>
                </a:hlinkClick>
              </a:rPr>
              <a:t>Adding, Updating and Viewing a Student Group</a:t>
            </a:r>
            <a:endParaRPr b="1">
              <a:solidFill>
                <a:schemeClr val="dk2"/>
              </a:solidFill>
              <a:latin typeface="Arial"/>
              <a:ea typeface="Arial"/>
              <a:cs typeface="Arial"/>
              <a:sym typeface="Arial"/>
            </a:endParaRPr>
          </a:p>
          <a:p>
            <a:pPr indent="0" lvl="0" marL="0" rtl="0" algn="l">
              <a:lnSpc>
                <a:spcPct val="90000"/>
              </a:lnSpc>
              <a:spcBef>
                <a:spcPts val="1000"/>
              </a:spcBef>
              <a:spcAft>
                <a:spcPts val="0"/>
              </a:spcAft>
              <a:buSzPts val="2800"/>
              <a:buNone/>
            </a:pPr>
            <a:r>
              <a:rPr b="1" lang="en-US" sz="2000">
                <a:latin typeface="Arial"/>
                <a:ea typeface="Arial"/>
                <a:cs typeface="Arial"/>
                <a:sym typeface="Arial"/>
              </a:rPr>
              <a:t>Note: </a:t>
            </a:r>
            <a:r>
              <a:rPr lang="en-US" sz="2000">
                <a:latin typeface="Arial"/>
                <a:ea typeface="Arial"/>
                <a:cs typeface="Arial"/>
                <a:sym typeface="Arial"/>
              </a:rPr>
              <a:t>FA needs to work with CS staff to add the BFET Student Group</a:t>
            </a:r>
            <a:endParaRPr/>
          </a:p>
          <a:p>
            <a:pPr indent="0" lvl="0" marL="0" rtl="0" algn="l">
              <a:lnSpc>
                <a:spcPct val="90000"/>
              </a:lnSpc>
              <a:spcBef>
                <a:spcPts val="1000"/>
              </a:spcBef>
              <a:spcAft>
                <a:spcPts val="0"/>
              </a:spcAft>
              <a:buSzPts val="2800"/>
              <a:buNone/>
            </a:pPr>
            <a:r>
              <a:rPr lang="en-US" sz="2000">
                <a:solidFill>
                  <a:srgbClr val="002060"/>
                </a:solidFill>
                <a:latin typeface="Arial"/>
                <a:ea typeface="Arial"/>
                <a:cs typeface="Arial"/>
                <a:sym typeface="Arial"/>
              </a:rPr>
              <a:t>					</a:t>
            </a:r>
            <a:endParaRPr/>
          </a:p>
        </p:txBody>
      </p:sp>
      <p:pic>
        <p:nvPicPr>
          <p:cNvPr descr="A screenshot of the Student Groups page with the Academic Institution defined as WA220 and Student Group defined as SBFT.  An Effective Date of 08/24/2023 is defined, and the Status of Active is defined.  There are red annotation boxes outlining the required fields and over the Save button." id="245" name="Google Shape;245;p17"/>
          <p:cNvPicPr preferRelativeResize="0"/>
          <p:nvPr/>
        </p:nvPicPr>
        <p:blipFill rotWithShape="1">
          <a:blip r:embed="rId4">
            <a:alphaModFix/>
          </a:blip>
          <a:srcRect b="0" l="0" r="0" t="0"/>
          <a:stretch/>
        </p:blipFill>
        <p:spPr>
          <a:xfrm>
            <a:off x="693086" y="2847432"/>
            <a:ext cx="7757827" cy="3839520"/>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179371" y="426913"/>
            <a:ext cx="8555609" cy="8954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2800">
                <a:latin typeface="Arial"/>
                <a:ea typeface="Arial"/>
                <a:cs typeface="Arial"/>
                <a:sym typeface="Arial"/>
              </a:rPr>
              <a:t>Processing BFET in Financial Aid</a:t>
            </a:r>
            <a:br>
              <a:rPr lang="en-US" sz="2800">
                <a:latin typeface="Arial"/>
                <a:ea typeface="Arial"/>
                <a:cs typeface="Arial"/>
                <a:sym typeface="Arial"/>
              </a:rPr>
            </a:br>
            <a:r>
              <a:rPr lang="en-US" sz="2800">
                <a:latin typeface="Arial"/>
                <a:ea typeface="Arial"/>
                <a:cs typeface="Arial"/>
                <a:sym typeface="Arial"/>
              </a:rPr>
              <a:t>Step 2 – Award BFET in Assign Awards to a Student</a:t>
            </a:r>
            <a:endParaRPr sz="2800">
              <a:latin typeface="Arial"/>
              <a:ea typeface="Arial"/>
              <a:cs typeface="Arial"/>
              <a:sym typeface="Arial"/>
            </a:endParaRPr>
          </a:p>
        </p:txBody>
      </p:sp>
      <p:sp>
        <p:nvSpPr>
          <p:cNvPr id="252" name="Google Shape;252;p18"/>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53" name="Google Shape;253;p18"/>
          <p:cNvSpPr txBox="1"/>
          <p:nvPr>
            <p:ph idx="1" type="body"/>
          </p:nvPr>
        </p:nvSpPr>
        <p:spPr>
          <a:xfrm>
            <a:off x="410817" y="1356852"/>
            <a:ext cx="8410921" cy="50296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a:latin typeface="Arial"/>
                <a:ea typeface="Arial"/>
                <a:cs typeface="Arial"/>
                <a:sym typeface="Arial"/>
              </a:rPr>
              <a:t>QRGS: </a:t>
            </a:r>
            <a:endParaRPr/>
          </a:p>
          <a:p>
            <a:pPr indent="0" lvl="0" marL="0" rtl="0" algn="l">
              <a:lnSpc>
                <a:spcPct val="90000"/>
              </a:lnSpc>
              <a:spcBef>
                <a:spcPts val="1000"/>
              </a:spcBef>
              <a:spcAft>
                <a:spcPts val="0"/>
              </a:spcAft>
              <a:buSzPts val="2800"/>
              <a:buNone/>
            </a:pPr>
            <a:r>
              <a:rPr b="1" lang="en-US" u="sng">
                <a:solidFill>
                  <a:schemeClr val="dk2"/>
                </a:solidFill>
                <a:latin typeface="Arial"/>
                <a:ea typeface="Arial"/>
                <a:cs typeface="Arial"/>
                <a:sym typeface="Arial"/>
                <a:hlinkClick r:id="rId3">
                  <a:extLst>
                    <a:ext uri="{A12FA001-AC4F-418D-AE19-62706E023703}">
                      <ahyp:hlinkClr val="tx"/>
                    </a:ext>
                  </a:extLst>
                </a:hlinkClick>
              </a:rPr>
              <a:t>Manually Awarding Financial Aid Without a FAFSA</a:t>
            </a:r>
            <a:endParaRPr b="1">
              <a:solidFill>
                <a:schemeClr val="dk2"/>
              </a:solidFill>
              <a:latin typeface="Arial"/>
              <a:ea typeface="Arial"/>
              <a:cs typeface="Arial"/>
              <a:sym typeface="Arial"/>
            </a:endParaRPr>
          </a:p>
          <a:p>
            <a:pPr indent="0" lvl="0" marL="0" rtl="0" algn="l">
              <a:lnSpc>
                <a:spcPct val="90000"/>
              </a:lnSpc>
              <a:spcBef>
                <a:spcPts val="1000"/>
              </a:spcBef>
              <a:spcAft>
                <a:spcPts val="0"/>
              </a:spcAft>
              <a:buSzPts val="2800"/>
              <a:buNone/>
            </a:pPr>
            <a:r>
              <a:rPr b="1" lang="en-US" u="sng">
                <a:solidFill>
                  <a:schemeClr val="dk2"/>
                </a:solidFill>
                <a:latin typeface="Arial"/>
                <a:ea typeface="Arial"/>
                <a:cs typeface="Arial"/>
                <a:sym typeface="Arial"/>
                <a:hlinkClick r:id="rId4">
                  <a:extLst>
                    <a:ext uri="{A12FA001-AC4F-418D-AE19-62706E023703}">
                      <ahyp:hlinkClr val="tx"/>
                    </a:ext>
                  </a:extLst>
                </a:hlinkClick>
              </a:rPr>
              <a:t>Manually Awarding Financial Aid </a:t>
            </a:r>
            <a:endParaRPr b="1">
              <a:solidFill>
                <a:schemeClr val="dk2"/>
              </a:solidFill>
              <a:latin typeface="Arial"/>
              <a:ea typeface="Arial"/>
              <a:cs typeface="Arial"/>
              <a:sym typeface="Arial"/>
            </a:endParaRPr>
          </a:p>
          <a:p>
            <a:pPr indent="0" lvl="0" marL="0" rtl="0" algn="l">
              <a:lnSpc>
                <a:spcPct val="90000"/>
              </a:lnSpc>
              <a:spcBef>
                <a:spcPts val="1000"/>
              </a:spcBef>
              <a:spcAft>
                <a:spcPts val="0"/>
              </a:spcAft>
              <a:buSzPts val="2800"/>
              <a:buNone/>
            </a:pPr>
            <a:r>
              <a:rPr lang="en-US">
                <a:solidFill>
                  <a:srgbClr val="002060"/>
                </a:solidFill>
                <a:latin typeface="Arial"/>
                <a:ea typeface="Arial"/>
                <a:cs typeface="Arial"/>
                <a:sym typeface="Arial"/>
              </a:rPr>
              <a:t>				</a:t>
            </a:r>
            <a:endParaRPr/>
          </a:p>
        </p:txBody>
      </p:sp>
      <p:pic>
        <p:nvPicPr>
          <p:cNvPr descr="A screenshot of the Assign Awards to a Student page with an award of sequence NUM 10 is defined, with an Action of B and an Offered and Accepted amount of $1540.90 with a Disbursement Plan of 10 and a Split Code of F1.  Red annotation boxes outline the award row, and the Validate and Post buttons." id="254" name="Google Shape;254;p18"/>
          <p:cNvPicPr preferRelativeResize="0"/>
          <p:nvPr/>
        </p:nvPicPr>
        <p:blipFill rotWithShape="1">
          <a:blip r:embed="rId5">
            <a:alphaModFix/>
          </a:blip>
          <a:srcRect b="0" l="0" r="0" t="0"/>
          <a:stretch/>
        </p:blipFill>
        <p:spPr>
          <a:xfrm>
            <a:off x="322262" y="3568728"/>
            <a:ext cx="8269828" cy="3118224"/>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9"/>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Financial Aid</a:t>
            </a:r>
            <a:br>
              <a:rPr lang="en-US" sz="3600">
                <a:latin typeface="Arial"/>
                <a:ea typeface="Arial"/>
                <a:cs typeface="Arial"/>
                <a:sym typeface="Arial"/>
              </a:rPr>
            </a:br>
            <a:r>
              <a:rPr lang="en-US" sz="3000">
                <a:latin typeface="Arial"/>
                <a:ea typeface="Arial"/>
                <a:cs typeface="Arial"/>
                <a:sym typeface="Arial"/>
              </a:rPr>
              <a:t>Step 3 – Run Authorization &amp; Disbursement</a:t>
            </a:r>
            <a:endParaRPr>
              <a:latin typeface="Arial"/>
              <a:ea typeface="Arial"/>
              <a:cs typeface="Arial"/>
              <a:sym typeface="Arial"/>
            </a:endParaRPr>
          </a:p>
        </p:txBody>
      </p:sp>
      <p:sp>
        <p:nvSpPr>
          <p:cNvPr id="261" name="Google Shape;261;p19"/>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62" name="Google Shape;262;p19"/>
          <p:cNvSpPr txBox="1"/>
          <p:nvPr>
            <p:ph idx="1" type="body"/>
          </p:nvPr>
        </p:nvSpPr>
        <p:spPr>
          <a:xfrm>
            <a:off x="410817" y="1356852"/>
            <a:ext cx="8410921" cy="50296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3000">
                <a:latin typeface="Arial"/>
                <a:ea typeface="Arial"/>
                <a:cs typeface="Arial"/>
                <a:sym typeface="Arial"/>
              </a:rPr>
              <a:t>QRGS:</a:t>
            </a:r>
            <a:r>
              <a:rPr b="1" lang="en-US" sz="3000">
                <a:solidFill>
                  <a:srgbClr val="002060"/>
                </a:solidFill>
                <a:latin typeface="Arial"/>
                <a:ea typeface="Arial"/>
                <a:cs typeface="Arial"/>
                <a:sym typeface="Arial"/>
              </a:rPr>
              <a:t> </a:t>
            </a:r>
            <a:endParaRPr/>
          </a:p>
          <a:p>
            <a:pPr indent="0" lvl="0" marL="0" rtl="0" algn="l">
              <a:lnSpc>
                <a:spcPct val="90000"/>
              </a:lnSpc>
              <a:spcBef>
                <a:spcPts val="1000"/>
              </a:spcBef>
              <a:spcAft>
                <a:spcPts val="0"/>
              </a:spcAft>
              <a:buSzPts val="2800"/>
              <a:buNone/>
            </a:pPr>
            <a:r>
              <a:rPr b="1" lang="en-US" sz="3000" u="sng">
                <a:solidFill>
                  <a:schemeClr val="dk2"/>
                </a:solidFill>
                <a:latin typeface="Arial"/>
                <a:ea typeface="Arial"/>
                <a:cs typeface="Arial"/>
                <a:sym typeface="Arial"/>
                <a:hlinkClick r:id="rId3">
                  <a:extLst>
                    <a:ext uri="{A12FA001-AC4F-418D-AE19-62706E023703}">
                      <ahyp:hlinkClr val="tx"/>
                    </a:ext>
                  </a:extLst>
                </a:hlinkClick>
              </a:rPr>
              <a:t>Process Award Authorizations</a:t>
            </a:r>
            <a:r>
              <a:rPr lang="en-US" sz="2000">
                <a:solidFill>
                  <a:srgbClr val="002060"/>
                </a:solidFill>
                <a:latin typeface="Arial"/>
                <a:ea typeface="Arial"/>
                <a:cs typeface="Arial"/>
                <a:sym typeface="Arial"/>
              </a:rPr>
              <a:t>			</a:t>
            </a:r>
            <a:endParaRPr/>
          </a:p>
        </p:txBody>
      </p:sp>
      <p:pic>
        <p:nvPicPr>
          <p:cNvPr descr="A screenshot of the Authorize Aid in Batch page in ctcLink.  Red boxes annotate the following parameters:  Institution of WA220, Aid Year of 2024, the Active checkbox is selected.  The Update Switch, Process Selected Terms and Process Selected Item Type checkboxes are selected.  The Term in the Select Terms group box is defined as Term 2237.  The Item Type fields in the Select Item Types group box is defined with Item Type 912000000406 and 912000000400.  An OPTIONAL callout box is above the Process Selected Items and Item Type fields stating You can process by Item Type" id="263" name="Google Shape;263;p19"/>
          <p:cNvPicPr preferRelativeResize="0"/>
          <p:nvPr/>
        </p:nvPicPr>
        <p:blipFill rotWithShape="1">
          <a:blip r:embed="rId4">
            <a:alphaModFix/>
          </a:blip>
          <a:srcRect b="0" l="0" r="0" t="0"/>
          <a:stretch/>
        </p:blipFill>
        <p:spPr>
          <a:xfrm>
            <a:off x="1362690" y="2709764"/>
            <a:ext cx="6615899" cy="3977188"/>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A screenshot of a video conference&#10;&#10;Description automatically generated" id="123" name="Google Shape;123;p3"/>
          <p:cNvPicPr preferRelativeResize="0"/>
          <p:nvPr>
            <p:ph idx="1" type="body"/>
          </p:nvPr>
        </p:nvPicPr>
        <p:blipFill rotWithShape="1">
          <a:blip r:embed="rId3">
            <a:alphaModFix/>
          </a:blip>
          <a:srcRect b="0" l="0" r="0" t="0"/>
          <a:stretch/>
        </p:blipFill>
        <p:spPr>
          <a:xfrm>
            <a:off x="523545" y="908448"/>
            <a:ext cx="8196922" cy="50411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0"/>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Financial Aid</a:t>
            </a:r>
            <a:br>
              <a:rPr lang="en-US" sz="3600">
                <a:latin typeface="Arial"/>
                <a:ea typeface="Arial"/>
                <a:cs typeface="Arial"/>
                <a:sym typeface="Arial"/>
              </a:rPr>
            </a:br>
            <a:r>
              <a:rPr lang="en-US" sz="3000">
                <a:latin typeface="Arial"/>
                <a:ea typeface="Arial"/>
                <a:cs typeface="Arial"/>
                <a:sym typeface="Arial"/>
              </a:rPr>
              <a:t>Step 3 CONT’D – Run Authorization &amp; Disbursement</a:t>
            </a:r>
            <a:endParaRPr>
              <a:latin typeface="Arial"/>
              <a:ea typeface="Arial"/>
              <a:cs typeface="Arial"/>
              <a:sym typeface="Arial"/>
            </a:endParaRPr>
          </a:p>
        </p:txBody>
      </p:sp>
      <p:sp>
        <p:nvSpPr>
          <p:cNvPr id="270" name="Google Shape;270;p20"/>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71" name="Google Shape;271;p20"/>
          <p:cNvSpPr txBox="1"/>
          <p:nvPr>
            <p:ph idx="1" type="body"/>
          </p:nvPr>
        </p:nvSpPr>
        <p:spPr>
          <a:xfrm>
            <a:off x="276542" y="2149521"/>
            <a:ext cx="8410800" cy="423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3000">
                <a:latin typeface="Arial"/>
                <a:ea typeface="Arial"/>
                <a:cs typeface="Arial"/>
                <a:sym typeface="Arial"/>
              </a:rPr>
              <a:t>QRGS: </a:t>
            </a:r>
            <a:endParaRPr/>
          </a:p>
          <a:p>
            <a:pPr indent="0" lvl="0" marL="0" rtl="0" algn="l">
              <a:lnSpc>
                <a:spcPct val="90000"/>
              </a:lnSpc>
              <a:spcBef>
                <a:spcPts val="1000"/>
              </a:spcBef>
              <a:spcAft>
                <a:spcPts val="0"/>
              </a:spcAft>
              <a:buSzPts val="2800"/>
              <a:buNone/>
            </a:pPr>
            <a:r>
              <a:rPr b="1" lang="en-US" sz="3000" u="sng">
                <a:solidFill>
                  <a:schemeClr val="dk2"/>
                </a:solidFill>
                <a:latin typeface="Arial"/>
                <a:ea typeface="Arial"/>
                <a:cs typeface="Arial"/>
                <a:sym typeface="Arial"/>
                <a:hlinkClick r:id="rId3">
                  <a:extLst>
                    <a:ext uri="{A12FA001-AC4F-418D-AE19-62706E023703}">
                      <ahyp:hlinkClr val="tx"/>
                    </a:ext>
                  </a:extLst>
                </a:hlinkClick>
              </a:rPr>
              <a:t>Process Disbursements</a:t>
            </a:r>
            <a:endParaRPr b="1" sz="3000">
              <a:solidFill>
                <a:schemeClr val="dk2"/>
              </a:solidFill>
              <a:latin typeface="Arial"/>
              <a:ea typeface="Arial"/>
              <a:cs typeface="Arial"/>
              <a:sym typeface="Arial"/>
            </a:endParaRPr>
          </a:p>
          <a:p>
            <a:pPr indent="0" lvl="0" marL="0" rtl="0" algn="l">
              <a:lnSpc>
                <a:spcPct val="90000"/>
              </a:lnSpc>
              <a:spcBef>
                <a:spcPts val="1000"/>
              </a:spcBef>
              <a:spcAft>
                <a:spcPts val="0"/>
              </a:spcAft>
              <a:buSzPts val="2800"/>
              <a:buNone/>
            </a:pPr>
            <a:r>
              <a:rPr lang="en-US" sz="2000">
                <a:solidFill>
                  <a:srgbClr val="002060"/>
                </a:solidFill>
                <a:latin typeface="Arial"/>
                <a:ea typeface="Arial"/>
                <a:cs typeface="Arial"/>
                <a:sym typeface="Arial"/>
              </a:rPr>
              <a:t>				</a:t>
            </a:r>
            <a:endParaRPr/>
          </a:p>
        </p:txBody>
      </p:sp>
      <p:pic>
        <p:nvPicPr>
          <p:cNvPr descr="A screenshot of the Disburse Aid in Batch page in ctcLink.  Red boxes annotate the following parameters:  Institution of WA220, Aid Year of 2024, the Active checkbox is selected.  The Honor Disbursement Date, Process Selected Terms and Process Selected Item Type checkboxes are selected.  The Term in the Select Terms group box is defined as Term 2237.  The Item Type fields in the Select Item Types group box is defined with Item Type 912000000406 and 912000000400.  An OPTIONAL callout box is above the Process Selected Items and Item Type fields stating You can process by Item Type" id="272" name="Google Shape;272;p20"/>
          <p:cNvPicPr preferRelativeResize="0"/>
          <p:nvPr/>
        </p:nvPicPr>
        <p:blipFill rotWithShape="1">
          <a:blip r:embed="rId4">
            <a:alphaModFix/>
          </a:blip>
          <a:srcRect b="0" l="0" r="0" t="0"/>
          <a:stretch/>
        </p:blipFill>
        <p:spPr>
          <a:xfrm>
            <a:off x="276549" y="3871682"/>
            <a:ext cx="8788182" cy="1940802"/>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FA/SF/FIN Cross-Pillar Training: </a:t>
            </a:r>
            <a:br>
              <a:rPr lang="en-US" sz="3600">
                <a:latin typeface="Arial"/>
                <a:ea typeface="Arial"/>
                <a:cs typeface="Arial"/>
                <a:sym typeface="Arial"/>
              </a:rPr>
            </a:br>
            <a:r>
              <a:rPr lang="en-US" sz="3000">
                <a:latin typeface="Arial"/>
                <a:ea typeface="Arial"/>
                <a:cs typeface="Arial"/>
                <a:sym typeface="Arial"/>
              </a:rPr>
              <a:t>Introduction to BFET</a:t>
            </a:r>
            <a:endParaRPr>
              <a:latin typeface="Arial"/>
              <a:ea typeface="Arial"/>
              <a:cs typeface="Arial"/>
              <a:sym typeface="Arial"/>
            </a:endParaRPr>
          </a:p>
        </p:txBody>
      </p:sp>
      <p:sp>
        <p:nvSpPr>
          <p:cNvPr id="279" name="Google Shape;279;p21"/>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280" name="Google Shape;280;p21"/>
          <p:cNvSpPr txBox="1"/>
          <p:nvPr>
            <p:ph idx="1" type="body"/>
          </p:nvPr>
        </p:nvSpPr>
        <p:spPr>
          <a:xfrm>
            <a:off x="56297" y="1747157"/>
            <a:ext cx="9031405" cy="44200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4000">
                <a:latin typeface="Arial"/>
                <a:ea typeface="Arial"/>
                <a:cs typeface="Arial"/>
                <a:sym typeface="Arial"/>
              </a:rPr>
              <a:t>Financial Aid Reconciliation Queries </a:t>
            </a:r>
            <a:endParaRPr/>
          </a:p>
          <a:p>
            <a:pPr indent="0" lvl="0" marL="0" rtl="0" algn="l">
              <a:lnSpc>
                <a:spcPct val="90000"/>
              </a:lnSpc>
              <a:spcBef>
                <a:spcPts val="1000"/>
              </a:spcBef>
              <a:spcAft>
                <a:spcPts val="0"/>
              </a:spcAft>
              <a:buSzPts val="2800"/>
              <a:buNone/>
            </a:pPr>
            <a:r>
              <a:t/>
            </a:r>
            <a:endParaRPr sz="3600">
              <a:latin typeface="Arial"/>
              <a:ea typeface="Arial"/>
              <a:cs typeface="Arial"/>
              <a:sym typeface="Arial"/>
            </a:endParaRPr>
          </a:p>
          <a:p>
            <a:pPr indent="0" lvl="1" marL="508000" rtl="0" algn="l">
              <a:lnSpc>
                <a:spcPct val="90000"/>
              </a:lnSpc>
              <a:spcBef>
                <a:spcPts val="500"/>
              </a:spcBef>
              <a:spcAft>
                <a:spcPts val="0"/>
              </a:spcAft>
              <a:buSzPts val="2400"/>
              <a:buNone/>
            </a:pPr>
            <a:r>
              <a:rPr b="1" lang="en-US" sz="2800">
                <a:latin typeface="Arial"/>
                <a:ea typeface="Arial"/>
                <a:cs typeface="Arial"/>
                <a:sym typeface="Arial"/>
              </a:rPr>
              <a:t>Query 1 </a:t>
            </a:r>
            <a:r>
              <a:rPr lang="en-US" sz="2800">
                <a:latin typeface="Arial"/>
                <a:ea typeface="Arial"/>
                <a:cs typeface="Arial"/>
                <a:sym typeface="Arial"/>
              </a:rPr>
              <a:t>– CTC_FA_SF_DISCREPANCY_LIST</a:t>
            </a:r>
            <a:endParaRPr/>
          </a:p>
          <a:p>
            <a:pPr indent="0" lvl="1" marL="508000" rtl="0" algn="l">
              <a:lnSpc>
                <a:spcPct val="90000"/>
              </a:lnSpc>
              <a:spcBef>
                <a:spcPts val="500"/>
              </a:spcBef>
              <a:spcAft>
                <a:spcPts val="0"/>
              </a:spcAft>
              <a:buSzPts val="2400"/>
              <a:buNone/>
            </a:pPr>
            <a:r>
              <a:rPr b="1" lang="en-US" sz="2800">
                <a:latin typeface="Arial"/>
                <a:ea typeface="Arial"/>
                <a:cs typeface="Arial"/>
                <a:sym typeface="Arial"/>
              </a:rPr>
              <a:t>Query 2 </a:t>
            </a:r>
            <a:r>
              <a:rPr lang="en-US" sz="2800">
                <a:latin typeface="Arial"/>
                <a:ea typeface="Arial"/>
                <a:cs typeface="Arial"/>
                <a:sym typeface="Arial"/>
              </a:rPr>
              <a:t>– QCS_FA_GRP_PAY</a:t>
            </a:r>
            <a:endParaRPr/>
          </a:p>
          <a:p>
            <a:pPr indent="0" lvl="1" marL="508000" rtl="0" algn="l">
              <a:lnSpc>
                <a:spcPct val="90000"/>
              </a:lnSpc>
              <a:spcBef>
                <a:spcPts val="500"/>
              </a:spcBef>
              <a:spcAft>
                <a:spcPts val="0"/>
              </a:spcAft>
              <a:buSzPts val="2400"/>
              <a:buNone/>
            </a:pPr>
            <a:r>
              <a:rPr b="1" lang="en-US" sz="2800">
                <a:latin typeface="Arial"/>
                <a:ea typeface="Arial"/>
                <a:cs typeface="Arial"/>
                <a:sym typeface="Arial"/>
              </a:rPr>
              <a:t>Query 3 </a:t>
            </a:r>
            <a:r>
              <a:rPr lang="en-US" sz="2800">
                <a:latin typeface="Arial"/>
                <a:ea typeface="Arial"/>
                <a:cs typeface="Arial"/>
                <a:sym typeface="Arial"/>
              </a:rPr>
              <a:t>–QCS_FA_AWARD_EXCEEDS_TUITFEES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2"/>
          <p:cNvSpPr txBox="1"/>
          <p:nvPr>
            <p:ph idx="1" type="body"/>
          </p:nvPr>
        </p:nvSpPr>
        <p:spPr>
          <a:xfrm>
            <a:off x="2225201" y="2958152"/>
            <a:ext cx="4693598" cy="9416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3764"/>
                </a:solidFill>
                <a:latin typeface="Arial"/>
                <a:ea typeface="Arial"/>
                <a:cs typeface="Arial"/>
                <a:sym typeface="Arial"/>
              </a:rPr>
              <a:t>DEMONSTRATION</a:t>
            </a:r>
            <a:endParaRPr>
              <a:solidFill>
                <a:srgbClr val="00376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txBox="1"/>
          <p:nvPr>
            <p:ph type="title"/>
          </p:nvPr>
        </p:nvSpPr>
        <p:spPr>
          <a:xfrm>
            <a:off x="212272" y="1728405"/>
            <a:ext cx="8719456" cy="287972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3764"/>
              </a:buClr>
              <a:buSzPts val="3500"/>
              <a:buFont typeface="Arial"/>
              <a:buNone/>
            </a:pPr>
            <a:r>
              <a:rPr b="1" lang="en-US" sz="3600">
                <a:latin typeface="Arial"/>
                <a:ea typeface="Arial"/>
                <a:cs typeface="Arial"/>
                <a:sym typeface="Arial"/>
              </a:rPr>
              <a:t>BFET Process: Student Financials (SF)</a:t>
            </a:r>
            <a:endParaRPr/>
          </a:p>
        </p:txBody>
      </p:sp>
      <p:sp>
        <p:nvSpPr>
          <p:cNvPr id="292" name="Google Shape;292;p23"/>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4"/>
          <p:cNvSpPr txBox="1"/>
          <p:nvPr>
            <p:ph type="title"/>
          </p:nvPr>
        </p:nvSpPr>
        <p:spPr>
          <a:xfrm>
            <a:off x="540327" y="1457982"/>
            <a:ext cx="8302337" cy="78645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764"/>
              </a:buClr>
              <a:buSzPts val="3500"/>
              <a:buFont typeface="Arial"/>
              <a:buNone/>
            </a:pPr>
            <a:r>
              <a:rPr b="1" lang="en-US"/>
              <a:t>Student Financials</a:t>
            </a:r>
            <a:endParaRPr b="1"/>
          </a:p>
        </p:txBody>
      </p:sp>
      <p:sp>
        <p:nvSpPr>
          <p:cNvPr id="298" name="Google Shape;298;p24"/>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299" name="Google Shape;299;p24"/>
          <p:cNvSpPr txBox="1"/>
          <p:nvPr>
            <p:ph idx="1" type="body"/>
          </p:nvPr>
        </p:nvSpPr>
        <p:spPr>
          <a:xfrm>
            <a:off x="806450" y="2244438"/>
            <a:ext cx="7610186" cy="389601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3764"/>
              </a:buClr>
              <a:buSzPts val="2400"/>
              <a:buFont typeface="Arial"/>
              <a:buChar char="•"/>
            </a:pPr>
            <a:r>
              <a:rPr b="0" i="0" lang="en-US" sz="2400" u="none" cap="none" strike="noStrike">
                <a:solidFill>
                  <a:srgbClr val="003764"/>
                </a:solidFill>
                <a:latin typeface="Arial"/>
                <a:ea typeface="Arial"/>
                <a:cs typeface="Arial"/>
                <a:sym typeface="Arial"/>
              </a:rPr>
              <a:t>Ensure proper configuration of Item Types, Tuition Calculation, SJS, etc. </a:t>
            </a:r>
            <a:endParaRPr>
              <a:solidFill>
                <a:srgbClr val="003764"/>
              </a:solidFill>
            </a:endParaRPr>
          </a:p>
          <a:p>
            <a:pPr indent="-285750" lvl="0" marL="285750" marR="0" rtl="0" algn="l">
              <a:lnSpc>
                <a:spcPct val="100000"/>
              </a:lnSpc>
              <a:spcBef>
                <a:spcPts val="0"/>
              </a:spcBef>
              <a:spcAft>
                <a:spcPts val="0"/>
              </a:spcAft>
              <a:buClr>
                <a:srgbClr val="003764"/>
              </a:buClr>
              <a:buSzPts val="2400"/>
              <a:buFont typeface="Arial"/>
              <a:buChar char="•"/>
            </a:pPr>
            <a:r>
              <a:rPr b="0" i="0" lang="en-US" sz="2400" u="none" cap="none" strike="noStrike">
                <a:solidFill>
                  <a:srgbClr val="003764"/>
                </a:solidFill>
                <a:latin typeface="Arial"/>
                <a:ea typeface="Arial"/>
                <a:cs typeface="Arial"/>
                <a:sym typeface="Arial"/>
              </a:rPr>
              <a:t>SF may Post (Disburse) FA Awards to Student Accounts. This occurs when FA awards through Batch Disbursement. SF utilizes </a:t>
            </a:r>
            <a:r>
              <a:rPr b="0" i="0" lang="en-US" sz="2400" u="sng" cap="none" strike="noStrike">
                <a:solidFill>
                  <a:srgbClr val="003764"/>
                </a:solidFill>
                <a:latin typeface="Arial"/>
                <a:ea typeface="Arial"/>
                <a:cs typeface="Arial"/>
                <a:sym typeface="Arial"/>
                <a:hlinkClick r:id="rId3">
                  <a:extLst>
                    <a:ext uri="{A12FA001-AC4F-418D-AE19-62706E023703}">
                      <ahyp:hlinkClr val="tx"/>
                    </a:ext>
                  </a:extLst>
                </a:hlinkClick>
              </a:rPr>
              <a:t>Post Group Transactions</a:t>
            </a:r>
            <a:r>
              <a:rPr b="0" i="0" lang="en-US" sz="2400" u="none" cap="none" strike="noStrike">
                <a:solidFill>
                  <a:srgbClr val="003764"/>
                </a:solidFill>
                <a:latin typeface="Arial"/>
                <a:ea typeface="Arial"/>
                <a:cs typeface="Arial"/>
                <a:sym typeface="Arial"/>
              </a:rPr>
              <a:t> which post awards to the Student Account.</a:t>
            </a:r>
            <a:endParaRPr>
              <a:solidFill>
                <a:srgbClr val="003764"/>
              </a:solidFill>
            </a:endParaRPr>
          </a:p>
          <a:p>
            <a:pPr indent="-285750" lvl="0" marL="285750" marR="0" rtl="0" algn="l">
              <a:lnSpc>
                <a:spcPct val="100000"/>
              </a:lnSpc>
              <a:spcBef>
                <a:spcPts val="0"/>
              </a:spcBef>
              <a:spcAft>
                <a:spcPts val="0"/>
              </a:spcAft>
              <a:buClr>
                <a:srgbClr val="003764"/>
              </a:buClr>
              <a:buSzPts val="2400"/>
              <a:buFont typeface="Arial"/>
              <a:buChar char="•"/>
            </a:pPr>
            <a:r>
              <a:rPr b="0" i="0" lang="en-US" sz="2400" u="none" cap="none" strike="noStrike">
                <a:solidFill>
                  <a:srgbClr val="003764"/>
                </a:solidFill>
                <a:latin typeface="Arial"/>
                <a:ea typeface="Arial"/>
                <a:cs typeface="Arial"/>
                <a:sym typeface="Arial"/>
              </a:rPr>
              <a:t>Utilize appropriate Queries for Student Account Reconciliation (on BFET QRG under Student Financials).</a:t>
            </a:r>
            <a:endParaRPr>
              <a:solidFill>
                <a:srgbClr val="003764"/>
              </a:solidFil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623888" y="1709745"/>
            <a:ext cx="7886700"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3764"/>
              </a:buClr>
              <a:buSzPts val="3500"/>
              <a:buFont typeface="Arial"/>
              <a:buNone/>
            </a:pPr>
            <a:r>
              <a:rPr b="1" lang="en-US" sz="3600">
                <a:latin typeface="Arial"/>
                <a:ea typeface="Arial"/>
                <a:cs typeface="Arial"/>
                <a:sym typeface="Arial"/>
              </a:rPr>
              <a:t>BFET Process in Finance (FIN)</a:t>
            </a:r>
            <a:endParaRPr/>
          </a:p>
        </p:txBody>
      </p:sp>
      <p:sp>
        <p:nvSpPr>
          <p:cNvPr id="306" name="Google Shape;306;p25"/>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txBox="1"/>
          <p:nvPr>
            <p:ph type="title"/>
          </p:nvPr>
        </p:nvSpPr>
        <p:spPr>
          <a:xfrm>
            <a:off x="540327" y="1457982"/>
            <a:ext cx="8302337" cy="7864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t>FA/SF/FIN Cross-Pillar Training: </a:t>
            </a:r>
            <a:r>
              <a:rPr lang="en-US" sz="3000"/>
              <a:t>Introduction to BFET</a:t>
            </a:r>
            <a:endParaRPr>
              <a:latin typeface="Arial"/>
              <a:ea typeface="Arial"/>
              <a:cs typeface="Arial"/>
              <a:sym typeface="Arial"/>
            </a:endParaRPr>
          </a:p>
        </p:txBody>
      </p:sp>
      <p:sp>
        <p:nvSpPr>
          <p:cNvPr id="313" name="Google Shape;313;p26"/>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314" name="Google Shape;314;p26"/>
          <p:cNvSpPr txBox="1"/>
          <p:nvPr>
            <p:ph idx="1" type="body"/>
          </p:nvPr>
        </p:nvSpPr>
        <p:spPr>
          <a:xfrm>
            <a:off x="707250" y="2818675"/>
            <a:ext cx="7729500" cy="35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3764"/>
                </a:solidFill>
                <a:latin typeface="Arial"/>
                <a:ea typeface="Arial"/>
                <a:cs typeface="Arial"/>
                <a:sym typeface="Arial"/>
              </a:rPr>
              <a:t>Finance</a:t>
            </a:r>
            <a:r>
              <a:rPr b="1" lang="en-US" sz="3600">
                <a:solidFill>
                  <a:srgbClr val="003764"/>
                </a:solidFill>
              </a:rPr>
              <a:t> Process High Overview</a:t>
            </a:r>
            <a:endParaRPr b="1" sz="3600">
              <a:solidFill>
                <a:srgbClr val="003764"/>
              </a:solidFill>
            </a:endParaRPr>
          </a:p>
          <a:p>
            <a:pPr indent="0" lvl="0" marL="0" marR="0" rtl="0" algn="l">
              <a:lnSpc>
                <a:spcPct val="100000"/>
              </a:lnSpc>
              <a:spcBef>
                <a:spcPts val="0"/>
              </a:spcBef>
              <a:spcAft>
                <a:spcPts val="0"/>
              </a:spcAft>
              <a:buClr>
                <a:srgbClr val="000000"/>
              </a:buClr>
              <a:buSzPts val="3600"/>
              <a:buFont typeface="Arial"/>
              <a:buNone/>
            </a:pPr>
            <a:r>
              <a:t/>
            </a:r>
            <a:endParaRPr b="1" sz="3600">
              <a:solidFill>
                <a:srgbClr val="003764"/>
              </a:solidFill>
            </a:endParaRPr>
          </a:p>
          <a:p>
            <a:pPr indent="0" lvl="0" marL="0" marR="0" rtl="0" algn="l">
              <a:lnSpc>
                <a:spcPct val="100000"/>
              </a:lnSpc>
              <a:spcBef>
                <a:spcPts val="0"/>
              </a:spcBef>
              <a:spcAft>
                <a:spcPts val="0"/>
              </a:spcAft>
              <a:buNone/>
            </a:pPr>
            <a:r>
              <a:rPr b="1" lang="en-US" sz="3000">
                <a:solidFill>
                  <a:srgbClr val="003764"/>
                </a:solidFill>
              </a:rPr>
              <a:t>Step 1</a:t>
            </a:r>
            <a:r>
              <a:rPr lang="en-US" sz="3000">
                <a:solidFill>
                  <a:srgbClr val="003764"/>
                </a:solidFill>
              </a:rPr>
              <a:t> - </a:t>
            </a:r>
            <a:r>
              <a:rPr b="0" i="0" lang="en-US" sz="3000" u="none" cap="none" strike="noStrike">
                <a:solidFill>
                  <a:srgbClr val="003764"/>
                </a:solidFill>
                <a:latin typeface="Arial"/>
                <a:ea typeface="Arial"/>
                <a:cs typeface="Arial"/>
                <a:sym typeface="Arial"/>
              </a:rPr>
              <a:t>Expense Transactions Occur</a:t>
            </a:r>
            <a:endParaRPr sz="800">
              <a:solidFill>
                <a:srgbClr val="003764"/>
              </a:solidFill>
            </a:endParaRPr>
          </a:p>
          <a:p>
            <a:pPr indent="0" lvl="0" marL="0" marR="0" rtl="0" algn="l">
              <a:lnSpc>
                <a:spcPct val="100000"/>
              </a:lnSpc>
              <a:spcBef>
                <a:spcPts val="0"/>
              </a:spcBef>
              <a:spcAft>
                <a:spcPts val="0"/>
              </a:spcAft>
              <a:buNone/>
            </a:pPr>
            <a:r>
              <a:rPr b="1" lang="en-US" sz="3000">
                <a:solidFill>
                  <a:srgbClr val="003764"/>
                </a:solidFill>
              </a:rPr>
              <a:t>Step 2</a:t>
            </a:r>
            <a:r>
              <a:rPr lang="en-US" sz="3000">
                <a:solidFill>
                  <a:srgbClr val="003764"/>
                </a:solidFill>
              </a:rPr>
              <a:t> - </a:t>
            </a:r>
            <a:r>
              <a:rPr b="0" i="0" lang="en-US" sz="3000" u="none" cap="none" strike="noStrike">
                <a:solidFill>
                  <a:srgbClr val="003764"/>
                </a:solidFill>
                <a:latin typeface="Arial"/>
                <a:ea typeface="Arial"/>
                <a:cs typeface="Arial"/>
                <a:sym typeface="Arial"/>
              </a:rPr>
              <a:t>Calculate and Post F&amp;A/Indirect </a:t>
            </a:r>
            <a:endParaRPr sz="800">
              <a:solidFill>
                <a:srgbClr val="003764"/>
              </a:solidFill>
            </a:endParaRPr>
          </a:p>
          <a:p>
            <a:pPr indent="0" lvl="0" marL="0" marR="0" rtl="0" algn="l">
              <a:lnSpc>
                <a:spcPct val="100000"/>
              </a:lnSpc>
              <a:spcBef>
                <a:spcPts val="0"/>
              </a:spcBef>
              <a:spcAft>
                <a:spcPts val="0"/>
              </a:spcAft>
              <a:buNone/>
            </a:pPr>
            <a:r>
              <a:rPr b="1" lang="en-US" sz="3000">
                <a:solidFill>
                  <a:srgbClr val="003764"/>
                </a:solidFill>
              </a:rPr>
              <a:t>Step 3</a:t>
            </a:r>
            <a:r>
              <a:rPr lang="en-US" sz="3000">
                <a:solidFill>
                  <a:srgbClr val="003764"/>
                </a:solidFill>
              </a:rPr>
              <a:t> - </a:t>
            </a:r>
            <a:r>
              <a:rPr b="0" i="0" lang="en-US" sz="3000" u="none" cap="none" strike="noStrike">
                <a:solidFill>
                  <a:srgbClr val="003764"/>
                </a:solidFill>
                <a:latin typeface="Arial"/>
                <a:ea typeface="Arial"/>
                <a:cs typeface="Arial"/>
                <a:sym typeface="Arial"/>
              </a:rPr>
              <a:t>Billing Analysis and Prep</a:t>
            </a:r>
            <a:endParaRPr sz="800">
              <a:solidFill>
                <a:srgbClr val="003764"/>
              </a:solidFill>
            </a:endParaRPr>
          </a:p>
          <a:p>
            <a:pPr indent="0" lvl="0" marL="0" marR="0" rtl="0" algn="l">
              <a:lnSpc>
                <a:spcPct val="100000"/>
              </a:lnSpc>
              <a:spcBef>
                <a:spcPts val="0"/>
              </a:spcBef>
              <a:spcAft>
                <a:spcPts val="0"/>
              </a:spcAft>
              <a:buNone/>
            </a:pPr>
            <a:r>
              <a:rPr b="1" lang="en-US" sz="3000">
                <a:solidFill>
                  <a:srgbClr val="003764"/>
                </a:solidFill>
              </a:rPr>
              <a:t>Step 4</a:t>
            </a:r>
            <a:r>
              <a:rPr lang="en-US" sz="3000">
                <a:solidFill>
                  <a:srgbClr val="003764"/>
                </a:solidFill>
              </a:rPr>
              <a:t> - </a:t>
            </a:r>
            <a:r>
              <a:rPr b="0" i="0" lang="en-US" sz="3000" u="none" cap="none" strike="noStrike">
                <a:solidFill>
                  <a:srgbClr val="003764"/>
                </a:solidFill>
                <a:latin typeface="Arial"/>
                <a:ea typeface="Arial"/>
                <a:cs typeface="Arial"/>
                <a:sym typeface="Arial"/>
              </a:rPr>
              <a:t>Create PeopleSoft Invoice</a:t>
            </a:r>
            <a:endParaRPr sz="800">
              <a:solidFill>
                <a:srgbClr val="003764"/>
              </a:solidFill>
            </a:endParaRPr>
          </a:p>
          <a:p>
            <a:pPr indent="0" lvl="0" marL="0" marR="0" rtl="0" algn="l">
              <a:lnSpc>
                <a:spcPct val="100000"/>
              </a:lnSpc>
              <a:spcBef>
                <a:spcPts val="0"/>
              </a:spcBef>
              <a:spcAft>
                <a:spcPts val="0"/>
              </a:spcAft>
              <a:buNone/>
            </a:pPr>
            <a:r>
              <a:rPr b="1" lang="en-US" sz="3000">
                <a:solidFill>
                  <a:srgbClr val="003764"/>
                </a:solidFill>
              </a:rPr>
              <a:t>Step 5</a:t>
            </a:r>
            <a:r>
              <a:rPr lang="en-US" sz="3000">
                <a:solidFill>
                  <a:srgbClr val="003764"/>
                </a:solidFill>
              </a:rPr>
              <a:t> - </a:t>
            </a:r>
            <a:r>
              <a:rPr b="0" i="0" lang="en-US" sz="3000" u="none" cap="none" strike="noStrike">
                <a:solidFill>
                  <a:srgbClr val="003764"/>
                </a:solidFill>
                <a:latin typeface="Arial"/>
                <a:ea typeface="Arial"/>
                <a:cs typeface="Arial"/>
                <a:sym typeface="Arial"/>
              </a:rPr>
              <a:t>Submit OBIS Billing</a:t>
            </a:r>
            <a:endParaRPr b="0" i="0" sz="3000" u="none" cap="none" strike="noStrike">
              <a:solidFill>
                <a:srgbClr val="0037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7"/>
          <p:cNvSpPr txBox="1"/>
          <p:nvPr>
            <p:ph type="title"/>
          </p:nvPr>
        </p:nvSpPr>
        <p:spPr>
          <a:xfrm>
            <a:off x="656437" y="273497"/>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Finance</a:t>
            </a:r>
            <a:br>
              <a:rPr lang="en-US" sz="3600">
                <a:latin typeface="Arial"/>
                <a:ea typeface="Arial"/>
                <a:cs typeface="Arial"/>
                <a:sym typeface="Arial"/>
              </a:rPr>
            </a:br>
            <a:r>
              <a:rPr b="1" lang="en-US" sz="3000"/>
              <a:t>Step 1 </a:t>
            </a:r>
            <a:r>
              <a:rPr lang="en-US" sz="3000">
                <a:latin typeface="Arial"/>
                <a:ea typeface="Arial"/>
                <a:cs typeface="Arial"/>
                <a:sym typeface="Arial"/>
              </a:rPr>
              <a:t>– Expense Transactions Occur</a:t>
            </a:r>
            <a:endParaRPr>
              <a:latin typeface="Arial"/>
              <a:ea typeface="Arial"/>
              <a:cs typeface="Arial"/>
              <a:sym typeface="Arial"/>
            </a:endParaRPr>
          </a:p>
        </p:txBody>
      </p:sp>
      <p:sp>
        <p:nvSpPr>
          <p:cNvPr id="321" name="Google Shape;321;p27"/>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322" name="Google Shape;322;p27"/>
          <p:cNvSpPr txBox="1"/>
          <p:nvPr>
            <p:ph idx="1" type="body"/>
          </p:nvPr>
        </p:nvSpPr>
        <p:spPr>
          <a:xfrm>
            <a:off x="1045029" y="1665515"/>
            <a:ext cx="7015842" cy="47209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3000">
                <a:solidFill>
                  <a:srgbClr val="FF0000"/>
                </a:solidFill>
              </a:rPr>
              <a:t>FIN </a:t>
            </a:r>
            <a:r>
              <a:rPr b="1" lang="en-US" sz="3000">
                <a:solidFill>
                  <a:srgbClr val="FF0000"/>
                </a:solidFill>
                <a:latin typeface="Arial"/>
                <a:ea typeface="Arial"/>
                <a:cs typeface="Arial"/>
                <a:sym typeface="Arial"/>
              </a:rPr>
              <a:t>Admin-related Expenses: </a:t>
            </a:r>
            <a:endParaRPr/>
          </a:p>
          <a:p>
            <a:pPr indent="0" lvl="0" marL="0" rtl="0" algn="l">
              <a:lnSpc>
                <a:spcPct val="90000"/>
              </a:lnSpc>
              <a:spcBef>
                <a:spcPts val="1000"/>
              </a:spcBef>
              <a:spcAft>
                <a:spcPts val="0"/>
              </a:spcAft>
              <a:buSzPts val="2800"/>
              <a:buNone/>
            </a:pPr>
            <a:r>
              <a:rPr b="1" lang="en-US" sz="2000">
                <a:latin typeface="Arial"/>
                <a:ea typeface="Arial"/>
                <a:cs typeface="Arial"/>
                <a:sym typeface="Arial"/>
              </a:rPr>
              <a:t>Salaries and Benefits </a:t>
            </a:r>
            <a:r>
              <a:rPr lang="en-US" sz="2000">
                <a:latin typeface="Arial"/>
                <a:ea typeface="Arial"/>
                <a:cs typeface="Arial"/>
                <a:sym typeface="Arial"/>
              </a:rPr>
              <a:t>are journalized from the HCM Pillar and posted in GL.</a:t>
            </a:r>
            <a:endParaRPr/>
          </a:p>
          <a:p>
            <a:pPr indent="0" lvl="0" marL="0" rtl="0" algn="l">
              <a:lnSpc>
                <a:spcPct val="90000"/>
              </a:lnSpc>
              <a:spcBef>
                <a:spcPts val="1000"/>
              </a:spcBef>
              <a:spcAft>
                <a:spcPts val="0"/>
              </a:spcAft>
              <a:buSzPts val="2800"/>
              <a:buNone/>
            </a:pPr>
            <a:r>
              <a:rPr b="1" lang="en-US" sz="2000">
                <a:latin typeface="Arial"/>
                <a:ea typeface="Arial"/>
                <a:cs typeface="Arial"/>
                <a:sym typeface="Arial"/>
              </a:rPr>
              <a:t>Goods &amp; Svc, Travel, etc.</a:t>
            </a:r>
            <a:r>
              <a:rPr lang="en-US" sz="2000">
                <a:latin typeface="Arial"/>
                <a:ea typeface="Arial"/>
                <a:cs typeface="Arial"/>
                <a:sym typeface="Arial"/>
              </a:rPr>
              <a:t> are posted to the GL from other Finance Modules.</a:t>
            </a:r>
            <a:endParaRPr/>
          </a:p>
          <a:p>
            <a:pPr indent="0" lvl="0" marL="0" rtl="0" algn="l">
              <a:lnSpc>
                <a:spcPct val="90000"/>
              </a:lnSpc>
              <a:spcBef>
                <a:spcPts val="1000"/>
              </a:spcBef>
              <a:spcAft>
                <a:spcPts val="0"/>
              </a:spcAft>
              <a:buSzPts val="2800"/>
              <a:buNone/>
            </a:pPr>
            <a:r>
              <a:t/>
            </a:r>
            <a:endParaRPr sz="2000">
              <a:solidFill>
                <a:srgbClr val="002060"/>
              </a:solidFill>
              <a:latin typeface="Arial"/>
              <a:ea typeface="Arial"/>
              <a:cs typeface="Arial"/>
              <a:sym typeface="Arial"/>
            </a:endParaRPr>
          </a:p>
          <a:p>
            <a:pPr indent="0" lvl="0" marL="0" rtl="0" algn="l">
              <a:lnSpc>
                <a:spcPct val="90000"/>
              </a:lnSpc>
              <a:spcBef>
                <a:spcPts val="1000"/>
              </a:spcBef>
              <a:spcAft>
                <a:spcPts val="0"/>
              </a:spcAft>
              <a:buSzPts val="2800"/>
              <a:buNone/>
            </a:pPr>
            <a:r>
              <a:rPr b="1" lang="en-US" sz="3000">
                <a:solidFill>
                  <a:srgbClr val="7030A0"/>
                </a:solidFill>
              </a:rPr>
              <a:t>SF </a:t>
            </a:r>
            <a:r>
              <a:rPr b="1" lang="en-US" sz="3000">
                <a:solidFill>
                  <a:srgbClr val="7030A0"/>
                </a:solidFill>
                <a:latin typeface="Arial"/>
                <a:ea typeface="Arial"/>
                <a:cs typeface="Arial"/>
                <a:sym typeface="Arial"/>
              </a:rPr>
              <a:t>S</a:t>
            </a:r>
            <a:r>
              <a:rPr b="1" lang="en-US" sz="3000">
                <a:solidFill>
                  <a:srgbClr val="7030A0"/>
                </a:solidFill>
              </a:rPr>
              <a:t>tudent-related</a:t>
            </a:r>
            <a:r>
              <a:rPr b="1" lang="en-US" sz="3000">
                <a:solidFill>
                  <a:srgbClr val="7030A0"/>
                </a:solidFill>
                <a:latin typeface="Arial"/>
                <a:ea typeface="Arial"/>
                <a:cs typeface="Arial"/>
                <a:sym typeface="Arial"/>
              </a:rPr>
              <a:t> Expenses: </a:t>
            </a:r>
            <a:endParaRPr/>
          </a:p>
          <a:p>
            <a:pPr indent="0" lvl="0" marL="0" rtl="0" algn="l">
              <a:lnSpc>
                <a:spcPct val="90000"/>
              </a:lnSpc>
              <a:spcBef>
                <a:spcPts val="1000"/>
              </a:spcBef>
              <a:spcAft>
                <a:spcPts val="0"/>
              </a:spcAft>
              <a:buSzPts val="2800"/>
              <a:buNone/>
            </a:pPr>
            <a:r>
              <a:rPr b="1" lang="en-US" sz="2000">
                <a:latin typeface="Arial"/>
                <a:ea typeface="Arial"/>
                <a:cs typeface="Arial"/>
                <a:sym typeface="Arial"/>
              </a:rPr>
              <a:t>Tuition, books, childcare, transportation, etc.</a:t>
            </a:r>
            <a:r>
              <a:rPr lang="en-US" sz="2000">
                <a:latin typeface="Arial"/>
                <a:ea typeface="Arial"/>
                <a:cs typeface="Arial"/>
                <a:sym typeface="Arial"/>
              </a:rPr>
              <a:t> are journalized from CS Pillar through the</a:t>
            </a:r>
            <a:r>
              <a:rPr lang="en-US" sz="2000">
                <a:solidFill>
                  <a:srgbClr val="002060"/>
                </a:solidFill>
                <a:latin typeface="Arial"/>
                <a:ea typeface="Arial"/>
                <a:cs typeface="Arial"/>
                <a:sym typeface="Arial"/>
              </a:rPr>
              <a:t> </a:t>
            </a:r>
            <a:r>
              <a:rPr b="1" i="1" lang="en-US" sz="2000" u="sng">
                <a:solidFill>
                  <a:schemeClr val="hlink"/>
                </a:solidFill>
                <a:hlinkClick r:id="rId3"/>
              </a:rPr>
              <a:t>Second Journal Set</a:t>
            </a:r>
            <a:r>
              <a:rPr b="1" i="1" lang="en-US" sz="2000">
                <a:solidFill>
                  <a:srgbClr val="002060"/>
                </a:solidFill>
              </a:rPr>
              <a:t> </a:t>
            </a:r>
            <a:r>
              <a:rPr lang="en-US" sz="2000">
                <a:latin typeface="Arial"/>
                <a:ea typeface="Arial"/>
                <a:cs typeface="Arial"/>
                <a:sym typeface="Arial"/>
              </a:rPr>
              <a:t>process. Transactional details [</a:t>
            </a:r>
            <a:r>
              <a:rPr i="1" lang="en-US" sz="2000">
                <a:latin typeface="Arial"/>
                <a:ea typeface="Arial"/>
                <a:cs typeface="Arial"/>
                <a:sym typeface="Arial"/>
              </a:rPr>
              <a:t>student IDs, term, amounts</a:t>
            </a:r>
            <a:r>
              <a:rPr lang="en-US" sz="2000">
                <a:latin typeface="Arial"/>
                <a:ea typeface="Arial"/>
                <a:cs typeface="Arial"/>
                <a:sym typeface="Arial"/>
              </a:rPr>
              <a:t>] are found on SF-side and the summary expense totals are posted on the GL-side.</a:t>
            </a:r>
            <a:endParaRPr sz="28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8"/>
          <p:cNvSpPr txBox="1"/>
          <p:nvPr>
            <p:ph type="title"/>
          </p:nvPr>
        </p:nvSpPr>
        <p:spPr>
          <a:xfrm>
            <a:off x="519540" y="2814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Finance</a:t>
            </a:r>
            <a:br>
              <a:rPr lang="en-US" sz="3600">
                <a:latin typeface="Arial"/>
                <a:ea typeface="Arial"/>
                <a:cs typeface="Arial"/>
                <a:sym typeface="Arial"/>
              </a:rPr>
            </a:br>
            <a:r>
              <a:rPr b="1" lang="en-US" sz="3000"/>
              <a:t>Step 2</a:t>
            </a:r>
            <a:r>
              <a:rPr lang="en-US" sz="3000">
                <a:latin typeface="Arial"/>
                <a:ea typeface="Arial"/>
                <a:cs typeface="Arial"/>
                <a:sym typeface="Arial"/>
              </a:rPr>
              <a:t> – Calculate and Post F&amp;A/Indirect</a:t>
            </a:r>
            <a:endParaRPr>
              <a:latin typeface="Arial"/>
              <a:ea typeface="Arial"/>
              <a:cs typeface="Arial"/>
              <a:sym typeface="Arial"/>
            </a:endParaRPr>
          </a:p>
        </p:txBody>
      </p:sp>
      <p:sp>
        <p:nvSpPr>
          <p:cNvPr id="329" name="Google Shape;329;p28"/>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330" name="Google Shape;330;p28"/>
          <p:cNvSpPr txBox="1"/>
          <p:nvPr>
            <p:ph idx="1" type="body"/>
          </p:nvPr>
        </p:nvSpPr>
        <p:spPr>
          <a:xfrm>
            <a:off x="410817" y="1324948"/>
            <a:ext cx="8410921" cy="506156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3000">
                <a:latin typeface="Arial"/>
                <a:ea typeface="Arial"/>
                <a:cs typeface="Arial"/>
                <a:sym typeface="Arial"/>
              </a:rPr>
              <a:t>QRG </a:t>
            </a:r>
            <a:r>
              <a:rPr b="1" lang="en-US" sz="2900" u="sng">
                <a:solidFill>
                  <a:schemeClr val="dk2"/>
                </a:solidFill>
                <a:latin typeface="Arial"/>
                <a:ea typeface="Arial"/>
                <a:cs typeface="Arial"/>
                <a:sym typeface="Arial"/>
                <a:hlinkClick r:id="rId3">
                  <a:extLst>
                    <a:ext uri="{A12FA001-AC4F-418D-AE19-62706E023703}">
                      <ahyp:hlinkClr val="tx"/>
                    </a:ext>
                  </a:extLst>
                </a:hlinkClick>
              </a:rPr>
              <a:t>Creating a Manual F and A Journal Entry</a:t>
            </a:r>
            <a:r>
              <a:rPr b="1" lang="en-US" sz="2900">
                <a:solidFill>
                  <a:schemeClr val="dk2"/>
                </a:solidFill>
                <a:latin typeface="Arial"/>
                <a:ea typeface="Arial"/>
                <a:cs typeface="Arial"/>
                <a:sym typeface="Arial"/>
              </a:rPr>
              <a:t> </a:t>
            </a:r>
            <a:r>
              <a:rPr lang="en-US" sz="1900">
                <a:latin typeface="Arial"/>
                <a:ea typeface="Arial"/>
                <a:cs typeface="Arial"/>
                <a:sym typeface="Arial"/>
              </a:rPr>
              <a:t>Note: Please refer to the Fiscal Guidelines for </a:t>
            </a:r>
            <a:r>
              <a:rPr lang="en-US" sz="1900"/>
              <a:t>guidance and updated Indirect Rate. Example below based on Indirect rate x admin expenses:</a:t>
            </a:r>
            <a:endParaRPr sz="2700"/>
          </a:p>
        </p:txBody>
      </p:sp>
      <p:pic>
        <p:nvPicPr>
          <p:cNvPr descr="Image of Step 2 of Finance process is the creation and posting of the indirect cost also known as F &amp; A expense." id="331" name="Google Shape;331;p28"/>
          <p:cNvPicPr preferRelativeResize="0"/>
          <p:nvPr/>
        </p:nvPicPr>
        <p:blipFill rotWithShape="1">
          <a:blip r:embed="rId4">
            <a:alphaModFix/>
          </a:blip>
          <a:srcRect b="0" l="0" r="0" t="0"/>
          <a:stretch/>
        </p:blipFill>
        <p:spPr>
          <a:xfrm>
            <a:off x="474850" y="2304100"/>
            <a:ext cx="8194301" cy="4225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9"/>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Finance</a:t>
            </a:r>
            <a:br>
              <a:rPr lang="en-US" sz="3600">
                <a:latin typeface="Arial"/>
                <a:ea typeface="Arial"/>
                <a:cs typeface="Arial"/>
                <a:sym typeface="Arial"/>
              </a:rPr>
            </a:br>
            <a:r>
              <a:rPr b="1" lang="en-US" sz="3000"/>
              <a:t>Step 3.1</a:t>
            </a:r>
            <a:r>
              <a:rPr lang="en-US" sz="3000">
                <a:latin typeface="Arial"/>
                <a:ea typeface="Arial"/>
                <a:cs typeface="Arial"/>
                <a:sym typeface="Arial"/>
              </a:rPr>
              <a:t> – Billing Analysis and Prep</a:t>
            </a:r>
            <a:r>
              <a:rPr lang="en-US" sz="3000"/>
              <a:t>: Queries</a:t>
            </a:r>
            <a:endParaRPr>
              <a:latin typeface="Arial"/>
              <a:ea typeface="Arial"/>
              <a:cs typeface="Arial"/>
              <a:sym typeface="Arial"/>
            </a:endParaRPr>
          </a:p>
        </p:txBody>
      </p:sp>
      <p:sp>
        <p:nvSpPr>
          <p:cNvPr id="338" name="Google Shape;338;p29"/>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339" name="Google Shape;339;p29"/>
          <p:cNvSpPr txBox="1"/>
          <p:nvPr>
            <p:ph idx="1" type="body"/>
          </p:nvPr>
        </p:nvSpPr>
        <p:spPr>
          <a:xfrm>
            <a:off x="206830" y="1572986"/>
            <a:ext cx="8534400" cy="481352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3000">
                <a:latin typeface="Arial"/>
                <a:ea typeface="Arial"/>
                <a:cs typeface="Arial"/>
                <a:sym typeface="Arial"/>
              </a:rPr>
              <a:t>Queries for FIN Admin Expenses:  </a:t>
            </a:r>
            <a:endParaRPr/>
          </a:p>
          <a:p>
            <a:pPr indent="-457200" lvl="0" marL="457200" rtl="0" algn="l">
              <a:lnSpc>
                <a:spcPct val="90000"/>
              </a:lnSpc>
              <a:spcBef>
                <a:spcPts val="1000"/>
              </a:spcBef>
              <a:spcAft>
                <a:spcPts val="0"/>
              </a:spcAft>
              <a:buSzPts val="2800"/>
              <a:buFont typeface="Noto Sans Symbols"/>
              <a:buChar char="❖"/>
            </a:pPr>
            <a:r>
              <a:rPr b="1" lang="en-US" sz="2500">
                <a:solidFill>
                  <a:srgbClr val="FF0000"/>
                </a:solidFill>
                <a:latin typeface="Arial"/>
                <a:ea typeface="Arial"/>
                <a:cs typeface="Arial"/>
                <a:sym typeface="Arial"/>
              </a:rPr>
              <a:t>QFS_GL_PROGRAM_ACCT_ANALYSIS </a:t>
            </a:r>
            <a:r>
              <a:rPr b="1" lang="en-US" sz="2500">
                <a:latin typeface="Arial"/>
                <a:ea typeface="Arial"/>
                <a:cs typeface="Arial"/>
                <a:sym typeface="Arial"/>
              </a:rPr>
              <a:t>– </a:t>
            </a:r>
            <a:r>
              <a:rPr lang="en-US" sz="2100">
                <a:latin typeface="Arial"/>
                <a:ea typeface="Arial"/>
                <a:cs typeface="Arial"/>
                <a:sym typeface="Arial"/>
              </a:rPr>
              <a:t>Admin Expenses, like payroll, goods &amp; services, travel, etc.</a:t>
            </a:r>
            <a:endParaRPr sz="2500"/>
          </a:p>
          <a:p>
            <a:pPr indent="-457200" lvl="0" marL="457200" rtl="0" algn="l">
              <a:lnSpc>
                <a:spcPct val="90000"/>
              </a:lnSpc>
              <a:spcBef>
                <a:spcPts val="1000"/>
              </a:spcBef>
              <a:spcAft>
                <a:spcPts val="0"/>
              </a:spcAft>
              <a:buSzPts val="2800"/>
              <a:buFont typeface="Noto Sans Symbols"/>
              <a:buChar char="❖"/>
            </a:pPr>
            <a:r>
              <a:rPr b="1" lang="en-US" sz="2500">
                <a:solidFill>
                  <a:srgbClr val="FF0000"/>
                </a:solidFill>
                <a:latin typeface="Arial"/>
                <a:ea typeface="Arial"/>
                <a:cs typeface="Arial"/>
                <a:sym typeface="Arial"/>
              </a:rPr>
              <a:t>QFS_GL_PROGRAM_HR_ACCT_LINE </a:t>
            </a:r>
            <a:r>
              <a:rPr b="1" lang="en-US" sz="2500">
                <a:latin typeface="Arial"/>
                <a:ea typeface="Arial"/>
                <a:cs typeface="Arial"/>
                <a:sym typeface="Arial"/>
              </a:rPr>
              <a:t>– </a:t>
            </a:r>
            <a:r>
              <a:rPr lang="en-US" sz="2100">
                <a:latin typeface="Arial"/>
                <a:ea typeface="Arial"/>
                <a:cs typeface="Arial"/>
                <a:sym typeface="Arial"/>
              </a:rPr>
              <a:t>Payroll Details</a:t>
            </a:r>
            <a:endParaRPr sz="2100">
              <a:latin typeface="Arial"/>
              <a:ea typeface="Arial"/>
              <a:cs typeface="Arial"/>
              <a:sym typeface="Arial"/>
            </a:endParaRPr>
          </a:p>
          <a:p>
            <a:pPr indent="0" lvl="0" marL="457200" rtl="0" algn="l">
              <a:lnSpc>
                <a:spcPct val="90000"/>
              </a:lnSpc>
              <a:spcBef>
                <a:spcPts val="1000"/>
              </a:spcBef>
              <a:spcAft>
                <a:spcPts val="0"/>
              </a:spcAft>
              <a:buNone/>
            </a:pPr>
            <a:r>
              <a:t/>
            </a:r>
            <a:endParaRPr sz="2100">
              <a:solidFill>
                <a:srgbClr val="002060"/>
              </a:solidFill>
            </a:endParaRPr>
          </a:p>
          <a:p>
            <a:pPr indent="0" lvl="0" marL="0" rtl="0" algn="l">
              <a:lnSpc>
                <a:spcPct val="90000"/>
              </a:lnSpc>
              <a:spcBef>
                <a:spcPts val="1000"/>
              </a:spcBef>
              <a:spcAft>
                <a:spcPts val="0"/>
              </a:spcAft>
              <a:buSzPts val="2800"/>
              <a:buNone/>
            </a:pPr>
            <a:r>
              <a:rPr b="1" lang="en-US">
                <a:latin typeface="Arial"/>
                <a:ea typeface="Arial"/>
                <a:cs typeface="Arial"/>
                <a:sym typeface="Arial"/>
              </a:rPr>
              <a:t>Queries for SF S</a:t>
            </a:r>
            <a:r>
              <a:rPr b="1" lang="en-US"/>
              <a:t>tudent</a:t>
            </a:r>
            <a:r>
              <a:rPr b="1" lang="en-US">
                <a:latin typeface="Arial"/>
                <a:ea typeface="Arial"/>
                <a:cs typeface="Arial"/>
                <a:sym typeface="Arial"/>
              </a:rPr>
              <a:t> Expenses:</a:t>
            </a:r>
            <a:endParaRPr>
              <a:latin typeface="Arial"/>
              <a:ea typeface="Arial"/>
              <a:cs typeface="Arial"/>
              <a:sym typeface="Arial"/>
            </a:endParaRPr>
          </a:p>
          <a:p>
            <a:pPr indent="-457200" lvl="0" marL="457200" rtl="0" algn="l">
              <a:lnSpc>
                <a:spcPct val="90000"/>
              </a:lnSpc>
              <a:spcBef>
                <a:spcPts val="1000"/>
              </a:spcBef>
              <a:spcAft>
                <a:spcPts val="0"/>
              </a:spcAft>
              <a:buSzPts val="2800"/>
              <a:buFont typeface="Noto Sans Symbols"/>
              <a:buChar char="❖"/>
            </a:pPr>
            <a:r>
              <a:rPr b="1" lang="en-US" sz="2600">
                <a:solidFill>
                  <a:srgbClr val="7030A0"/>
                </a:solidFill>
                <a:latin typeface="Arial"/>
                <a:ea typeface="Arial"/>
                <a:cs typeface="Arial"/>
                <a:sym typeface="Arial"/>
              </a:rPr>
              <a:t>CTC_SF_ACCTNG_LN_WITH_PROMPTS</a:t>
            </a:r>
            <a:r>
              <a:rPr lang="en-US" sz="2600">
                <a:solidFill>
                  <a:srgbClr val="002060"/>
                </a:solidFill>
                <a:latin typeface="Arial"/>
                <a:ea typeface="Arial"/>
                <a:cs typeface="Arial"/>
                <a:sym typeface="Arial"/>
              </a:rPr>
              <a:t> </a:t>
            </a:r>
            <a:r>
              <a:rPr lang="en-US" sz="2600">
                <a:latin typeface="Arial"/>
                <a:ea typeface="Arial"/>
                <a:cs typeface="Arial"/>
                <a:sym typeface="Arial"/>
              </a:rPr>
              <a:t>– </a:t>
            </a:r>
            <a:r>
              <a:rPr lang="en-US" sz="2200">
                <a:latin typeface="Arial"/>
                <a:ea typeface="Arial"/>
                <a:cs typeface="Arial"/>
                <a:sym typeface="Arial"/>
              </a:rPr>
              <a:t>Detailed S</a:t>
            </a:r>
            <a:r>
              <a:rPr lang="en-US" sz="2200"/>
              <a:t>tudent</a:t>
            </a:r>
            <a:r>
              <a:rPr lang="en-US" sz="2200">
                <a:latin typeface="Arial"/>
                <a:ea typeface="Arial"/>
                <a:cs typeface="Arial"/>
                <a:sym typeface="Arial"/>
              </a:rPr>
              <a:t> transactions with student IDs, etc. : </a:t>
            </a:r>
            <a:r>
              <a:rPr b="1" lang="en-US" sz="2200">
                <a:latin typeface="Arial"/>
                <a:ea typeface="Arial"/>
                <a:cs typeface="Arial"/>
                <a:sym typeface="Arial"/>
              </a:rPr>
              <a:t>1000199</a:t>
            </a:r>
            <a:endParaRPr sz="2600"/>
          </a:p>
          <a:p>
            <a:pPr indent="-457200" lvl="0" marL="457200" rtl="0" algn="l">
              <a:lnSpc>
                <a:spcPct val="90000"/>
              </a:lnSpc>
              <a:spcBef>
                <a:spcPts val="1000"/>
              </a:spcBef>
              <a:spcAft>
                <a:spcPts val="0"/>
              </a:spcAft>
              <a:buSzPts val="2800"/>
              <a:buFont typeface="Noto Sans Symbols"/>
              <a:buChar char="❖"/>
            </a:pPr>
            <a:r>
              <a:rPr b="1" lang="en-US" sz="2600">
                <a:solidFill>
                  <a:srgbClr val="7030A0"/>
                </a:solidFill>
                <a:latin typeface="Arial"/>
                <a:ea typeface="Arial"/>
                <a:cs typeface="Arial"/>
                <a:sym typeface="Arial"/>
              </a:rPr>
              <a:t>QFS_GL_ACCOUNT_ANALYSIS </a:t>
            </a:r>
            <a:r>
              <a:rPr lang="en-US" sz="2600">
                <a:latin typeface="Arial"/>
                <a:ea typeface="Arial"/>
                <a:cs typeface="Arial"/>
                <a:sym typeface="Arial"/>
              </a:rPr>
              <a:t>– </a:t>
            </a:r>
            <a:r>
              <a:rPr lang="en-US" sz="2200">
                <a:latin typeface="Arial"/>
                <a:ea typeface="Arial"/>
                <a:cs typeface="Arial"/>
                <a:sym typeface="Arial"/>
              </a:rPr>
              <a:t>Summary of S</a:t>
            </a:r>
            <a:r>
              <a:rPr lang="en-US" sz="2200"/>
              <a:t>tudent </a:t>
            </a:r>
            <a:r>
              <a:rPr lang="en-US" sz="2200">
                <a:latin typeface="Arial"/>
                <a:ea typeface="Arial"/>
                <a:cs typeface="Arial"/>
                <a:sym typeface="Arial"/>
              </a:rPr>
              <a:t>transactions : </a:t>
            </a:r>
            <a:r>
              <a:rPr b="1" lang="en-US" sz="2200">
                <a:latin typeface="Arial"/>
                <a:ea typeface="Arial"/>
                <a:cs typeface="Arial"/>
                <a:sym typeface="Arial"/>
              </a:rPr>
              <a:t>5020080 </a:t>
            </a:r>
            <a:r>
              <a:rPr lang="en-US" sz="2200">
                <a:latin typeface="Arial"/>
                <a:ea typeface="Arial"/>
                <a:cs typeface="Arial"/>
                <a:sym typeface="Arial"/>
              </a:rPr>
              <a:t>&amp; overall holistic view of expenditures.</a:t>
            </a:r>
            <a:endParaRPr sz="2600">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type="title"/>
          </p:nvPr>
        </p:nvSpPr>
        <p:spPr>
          <a:xfrm>
            <a:off x="519540" y="294198"/>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t>FA/SF/FIN Cross-Pillar Training:</a:t>
            </a:r>
            <a:endParaRPr sz="3600"/>
          </a:p>
          <a:p>
            <a:pPr indent="0" lvl="0" marL="0" rtl="0" algn="ctr">
              <a:lnSpc>
                <a:spcPct val="100000"/>
              </a:lnSpc>
              <a:spcBef>
                <a:spcPts val="0"/>
              </a:spcBef>
              <a:spcAft>
                <a:spcPts val="0"/>
              </a:spcAft>
              <a:buSzPts val="3500"/>
              <a:buNone/>
            </a:pPr>
            <a:r>
              <a:rPr lang="en-US"/>
              <a:t>Introduction to BFET</a:t>
            </a:r>
            <a:endParaRPr/>
          </a:p>
        </p:txBody>
      </p:sp>
      <p:sp>
        <p:nvSpPr>
          <p:cNvPr id="130" name="Google Shape;130;p2"/>
          <p:cNvSpPr txBox="1"/>
          <p:nvPr>
            <p:ph idx="1" type="body"/>
          </p:nvPr>
        </p:nvSpPr>
        <p:spPr>
          <a:xfrm>
            <a:off x="484740" y="2245360"/>
            <a:ext cx="8337000" cy="419666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lang="en-US" sz="2400">
                <a:highlight>
                  <a:schemeClr val="lt1"/>
                </a:highlight>
              </a:rPr>
              <a:t>Sessions are recorded and will be added to the aligned Canvas Courses [</a:t>
            </a:r>
            <a:r>
              <a:rPr b="1" lang="en-US" sz="2400">
                <a:highlight>
                  <a:schemeClr val="lt1"/>
                </a:highlight>
              </a:rPr>
              <a:t>SF100 Tuition Calculation, FA102 Awarding Financial Aid &amp; SAP, and GL100 General Ledger</a:t>
            </a:r>
            <a:r>
              <a:rPr lang="en-US" sz="2400">
                <a:highlight>
                  <a:schemeClr val="lt1"/>
                </a:highlight>
              </a:rPr>
              <a:t>] under the Additional Resources Module &gt; Training Videos.</a:t>
            </a:r>
            <a:endParaRPr sz="2400">
              <a:highlight>
                <a:schemeClr val="lt1"/>
              </a:highlight>
            </a:endParaRPr>
          </a:p>
          <a:p>
            <a:pPr indent="0" lvl="0" marL="0" rtl="0" algn="l">
              <a:lnSpc>
                <a:spcPct val="115000"/>
              </a:lnSpc>
              <a:spcBef>
                <a:spcPts val="0"/>
              </a:spcBef>
              <a:spcAft>
                <a:spcPts val="0"/>
              </a:spcAft>
              <a:buSzPts val="2800"/>
              <a:buNone/>
            </a:pPr>
            <a:r>
              <a:t/>
            </a:r>
            <a:endParaRPr sz="1800">
              <a:highlight>
                <a:schemeClr val="lt1"/>
              </a:highlight>
            </a:endParaRPr>
          </a:p>
          <a:p>
            <a:pPr indent="0" lvl="0" marL="0" rtl="0" algn="l">
              <a:lnSpc>
                <a:spcPct val="115000"/>
              </a:lnSpc>
              <a:spcBef>
                <a:spcPts val="0"/>
              </a:spcBef>
              <a:spcAft>
                <a:spcPts val="0"/>
              </a:spcAft>
              <a:buSzPts val="2800"/>
              <a:buNone/>
            </a:pPr>
            <a:r>
              <a:rPr b="1" lang="en-US" sz="2000">
                <a:highlight>
                  <a:schemeClr val="lt1"/>
                </a:highlight>
              </a:rPr>
              <a:t>Presenters</a:t>
            </a:r>
            <a:r>
              <a:rPr lang="en-US" sz="2000">
                <a:highlight>
                  <a:schemeClr val="lt1"/>
                </a:highlight>
              </a:rPr>
              <a:t>:   </a:t>
            </a:r>
            <a:endParaRPr/>
          </a:p>
          <a:p>
            <a:pPr indent="0" lvl="0" marL="0" rtl="0" algn="l">
              <a:lnSpc>
                <a:spcPct val="115000"/>
              </a:lnSpc>
              <a:spcBef>
                <a:spcPts val="0"/>
              </a:spcBef>
              <a:spcAft>
                <a:spcPts val="0"/>
              </a:spcAft>
              <a:buSzPts val="2800"/>
              <a:buNone/>
            </a:pPr>
            <a:r>
              <a:rPr lang="en-US" sz="2000">
                <a:highlight>
                  <a:schemeClr val="lt1"/>
                </a:highlight>
              </a:rPr>
              <a:t>Jennifer Dellinger – SBCTC Policy Associate, Student Services</a:t>
            </a:r>
            <a:endParaRPr/>
          </a:p>
          <a:p>
            <a:pPr indent="0" lvl="0" marL="0" rtl="0" algn="l">
              <a:lnSpc>
                <a:spcPct val="115000"/>
              </a:lnSpc>
              <a:spcBef>
                <a:spcPts val="0"/>
              </a:spcBef>
              <a:spcAft>
                <a:spcPts val="0"/>
              </a:spcAft>
              <a:buSzPts val="2800"/>
              <a:buNone/>
            </a:pPr>
            <a:r>
              <a:rPr lang="en-US" sz="2000">
                <a:highlight>
                  <a:schemeClr val="lt1"/>
                </a:highlight>
              </a:rPr>
              <a:t>Alec Risk – SBCTC Functional Trainer – Student Financials</a:t>
            </a:r>
            <a:endParaRPr sz="2000"/>
          </a:p>
          <a:p>
            <a:pPr indent="0" lvl="0" marL="0" rtl="0" algn="l">
              <a:lnSpc>
                <a:spcPct val="115000"/>
              </a:lnSpc>
              <a:spcBef>
                <a:spcPts val="0"/>
              </a:spcBef>
              <a:spcAft>
                <a:spcPts val="0"/>
              </a:spcAft>
              <a:buSzPts val="2800"/>
              <a:buNone/>
            </a:pPr>
            <a:r>
              <a:rPr lang="en-US" sz="2000">
                <a:highlight>
                  <a:schemeClr val="lt1"/>
                </a:highlight>
              </a:rPr>
              <a:t>Karen Ebert – SBCTC Functional Trainer - Finance</a:t>
            </a:r>
            <a:endParaRPr/>
          </a:p>
          <a:p>
            <a:pPr indent="0" lvl="0" marL="0" rtl="0" algn="l">
              <a:lnSpc>
                <a:spcPct val="115000"/>
              </a:lnSpc>
              <a:spcBef>
                <a:spcPts val="0"/>
              </a:spcBef>
              <a:spcAft>
                <a:spcPts val="0"/>
              </a:spcAft>
              <a:buSzPts val="2800"/>
              <a:buNone/>
            </a:pPr>
            <a:r>
              <a:rPr lang="en-US" sz="2000">
                <a:highlight>
                  <a:schemeClr val="lt1"/>
                </a:highlight>
              </a:rPr>
              <a:t>Kelly Forsberg – SBCTC Functional Trainer – Financial Aid</a:t>
            </a:r>
            <a:endParaRPr/>
          </a:p>
          <a:p>
            <a:pPr indent="0" lvl="0" marL="0" rtl="0" algn="l">
              <a:lnSpc>
                <a:spcPct val="115000"/>
              </a:lnSpc>
              <a:spcBef>
                <a:spcPts val="0"/>
              </a:spcBef>
              <a:spcAft>
                <a:spcPts val="0"/>
              </a:spcAft>
              <a:buSzPts val="2800"/>
              <a:buNone/>
            </a:pPr>
            <a:r>
              <a:t/>
            </a:r>
            <a:endParaRPr sz="2400">
              <a:highlight>
                <a:schemeClr val="lt1"/>
              </a:highlight>
            </a:endParaRPr>
          </a:p>
          <a:p>
            <a:pPr indent="0" lvl="0" marL="0" rtl="0" algn="l">
              <a:lnSpc>
                <a:spcPct val="115000"/>
              </a:lnSpc>
              <a:spcBef>
                <a:spcPts val="0"/>
              </a:spcBef>
              <a:spcAft>
                <a:spcPts val="0"/>
              </a:spcAft>
              <a:buSzPts val="2800"/>
              <a:buNone/>
            </a:pPr>
            <a:r>
              <a:t/>
            </a:r>
            <a:endParaRPr sz="2400">
              <a:highlight>
                <a:schemeClr val="lt1"/>
              </a:highlight>
            </a:endParaRPr>
          </a:p>
        </p:txBody>
      </p:sp>
      <p:sp>
        <p:nvSpPr>
          <p:cNvPr id="131" name="Google Shape;131;p2"/>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descr="Image of the two queries, Program Acct Analysis and the HR Program Acct Line used to analyze the expenses for BFET Program Code Activity." id="345" name="Google Shape;345;p30"/>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Finance</a:t>
            </a:r>
            <a:br>
              <a:rPr lang="en-US" sz="3600">
                <a:latin typeface="Arial"/>
                <a:ea typeface="Arial"/>
                <a:cs typeface="Arial"/>
                <a:sym typeface="Arial"/>
              </a:rPr>
            </a:br>
            <a:r>
              <a:rPr b="1" lang="en-US" sz="3000"/>
              <a:t>Step 3.2</a:t>
            </a:r>
            <a:r>
              <a:rPr lang="en-US" sz="3000">
                <a:latin typeface="Arial"/>
                <a:ea typeface="Arial"/>
                <a:cs typeface="Arial"/>
                <a:sym typeface="Arial"/>
              </a:rPr>
              <a:t> – Billing Analysis and Pre</a:t>
            </a:r>
            <a:r>
              <a:rPr lang="en-US" sz="3000"/>
              <a:t>p: </a:t>
            </a:r>
            <a:r>
              <a:rPr b="1" lang="en-US" sz="3000"/>
              <a:t>ADMIN</a:t>
            </a:r>
            <a:endParaRPr b="1"/>
          </a:p>
        </p:txBody>
      </p:sp>
      <p:sp>
        <p:nvSpPr>
          <p:cNvPr id="346" name="Google Shape;346;p30"/>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pic>
        <p:nvPicPr>
          <p:cNvPr descr="Image of the queries used to analyze and total for Administrative Expenses such as Payroll, good and services and travel." id="347" name="Google Shape;347;p30"/>
          <p:cNvPicPr preferRelativeResize="0"/>
          <p:nvPr/>
        </p:nvPicPr>
        <p:blipFill>
          <a:blip r:embed="rId3">
            <a:alphaModFix/>
          </a:blip>
          <a:stretch>
            <a:fillRect/>
          </a:stretch>
        </p:blipFill>
        <p:spPr>
          <a:xfrm>
            <a:off x="152400" y="1409750"/>
            <a:ext cx="8991599" cy="5090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3ef0cbaf51_0_0"/>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Finance</a:t>
            </a:r>
            <a:br>
              <a:rPr lang="en-US" sz="3600">
                <a:latin typeface="Arial"/>
                <a:ea typeface="Arial"/>
                <a:cs typeface="Arial"/>
                <a:sym typeface="Arial"/>
              </a:rPr>
            </a:br>
            <a:r>
              <a:rPr b="1" lang="en-US" sz="3000"/>
              <a:t>Step 3.3</a:t>
            </a:r>
            <a:r>
              <a:rPr lang="en-US" sz="3000">
                <a:latin typeface="Arial"/>
                <a:ea typeface="Arial"/>
                <a:cs typeface="Arial"/>
                <a:sym typeface="Arial"/>
              </a:rPr>
              <a:t> – Billing Analysis and Pre</a:t>
            </a:r>
            <a:r>
              <a:rPr lang="en-US" sz="3000"/>
              <a:t>p: </a:t>
            </a:r>
            <a:r>
              <a:rPr b="1" lang="en-US" sz="3000"/>
              <a:t>STUDENT</a:t>
            </a:r>
            <a:endParaRPr b="1"/>
          </a:p>
        </p:txBody>
      </p:sp>
      <p:sp>
        <p:nvSpPr>
          <p:cNvPr id="354" name="Google Shape;354;g23ef0cbaf51_0_0"/>
          <p:cNvSpPr txBox="1"/>
          <p:nvPr>
            <p:ph idx="12" type="sldNum"/>
          </p:nvPr>
        </p:nvSpPr>
        <p:spPr>
          <a:xfrm>
            <a:off x="8416636" y="6529852"/>
            <a:ext cx="457200" cy="19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pic>
        <p:nvPicPr>
          <p:cNvPr descr="Image of the queries used for student-related expenses such as tuition, books and childcare." id="355" name="Google Shape;355;g23ef0cbaf51_0_0"/>
          <p:cNvPicPr preferRelativeResize="0"/>
          <p:nvPr/>
        </p:nvPicPr>
        <p:blipFill>
          <a:blip r:embed="rId3">
            <a:alphaModFix/>
          </a:blip>
          <a:stretch>
            <a:fillRect/>
          </a:stretch>
        </p:blipFill>
        <p:spPr>
          <a:xfrm>
            <a:off x="335975" y="1229850"/>
            <a:ext cx="8669350" cy="5343138"/>
          </a:xfrm>
          <a:prstGeom prst="rect">
            <a:avLst/>
          </a:prstGeom>
          <a:noFill/>
          <a:ln>
            <a:noFill/>
          </a:ln>
        </p:spPr>
      </p:pic>
      <p:sp>
        <p:nvSpPr>
          <p:cNvPr id="356" name="Google Shape;356;g23ef0cbaf51_0_0"/>
          <p:cNvSpPr/>
          <p:nvPr/>
        </p:nvSpPr>
        <p:spPr>
          <a:xfrm>
            <a:off x="5338500" y="1852275"/>
            <a:ext cx="3338700" cy="1690500"/>
          </a:xfrm>
          <a:prstGeom prst="rect">
            <a:avLst/>
          </a:prstGeom>
          <a:solidFill>
            <a:srgbClr val="FFF2CC"/>
          </a:solidFill>
          <a:ln cap="flat" cmpd="sng" w="9525">
            <a:solidFill>
              <a:schemeClr val="dk2"/>
            </a:solidFill>
            <a:prstDash val="solid"/>
            <a:round/>
            <a:headEnd len="sm" w="sm" type="none"/>
            <a:tailEnd len="sm" w="sm" type="none"/>
          </a:ln>
          <a:effectLst>
            <a:outerShdw blurRad="57150" rotWithShape="0" algn="bl">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dk1"/>
                </a:solidFill>
              </a:rPr>
              <a:t>SF-side:  </a:t>
            </a:r>
            <a:r>
              <a:rPr b="1" lang="en-US" sz="1800">
                <a:solidFill>
                  <a:schemeClr val="dk1"/>
                </a:solidFill>
              </a:rPr>
              <a:t>CTC_SF_ACCTNG_LN_WITH_PROMPTS</a:t>
            </a:r>
            <a:endParaRPr b="1"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US" sz="1800">
                <a:solidFill>
                  <a:schemeClr val="dk1"/>
                </a:solidFill>
              </a:rPr>
              <a:t>FIN-side: </a:t>
            </a:r>
            <a:r>
              <a:rPr b="1" lang="en-US" sz="1800">
                <a:solidFill>
                  <a:schemeClr val="dk1"/>
                </a:solidFill>
              </a:rPr>
              <a:t>GL_ACCOUNT_ANALYSIS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1"/>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Finance</a:t>
            </a:r>
            <a:br>
              <a:rPr lang="en-US" sz="3600">
                <a:latin typeface="Arial"/>
                <a:ea typeface="Arial"/>
                <a:cs typeface="Arial"/>
                <a:sym typeface="Arial"/>
              </a:rPr>
            </a:br>
            <a:r>
              <a:rPr b="1" lang="en-US" sz="3000"/>
              <a:t>Step 4 </a:t>
            </a:r>
            <a:r>
              <a:rPr lang="en-US" sz="3000">
                <a:latin typeface="Arial"/>
                <a:ea typeface="Arial"/>
                <a:cs typeface="Arial"/>
                <a:sym typeface="Arial"/>
              </a:rPr>
              <a:t>– Create PeopleSoft Invoice </a:t>
            </a:r>
            <a:endParaRPr>
              <a:latin typeface="Arial"/>
              <a:ea typeface="Arial"/>
              <a:cs typeface="Arial"/>
              <a:sym typeface="Arial"/>
            </a:endParaRPr>
          </a:p>
        </p:txBody>
      </p:sp>
      <p:sp>
        <p:nvSpPr>
          <p:cNvPr id="363" name="Google Shape;363;p31"/>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364" name="Google Shape;364;p31"/>
          <p:cNvSpPr txBox="1"/>
          <p:nvPr>
            <p:ph idx="1" type="body"/>
          </p:nvPr>
        </p:nvSpPr>
        <p:spPr>
          <a:xfrm>
            <a:off x="177200" y="1590450"/>
            <a:ext cx="2377200" cy="4939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1800"/>
              <a:t>*</a:t>
            </a:r>
            <a:r>
              <a:rPr b="1" lang="en-US" sz="1800">
                <a:latin typeface="Arial"/>
                <a:ea typeface="Arial"/>
                <a:cs typeface="Arial"/>
                <a:sym typeface="Arial"/>
              </a:rPr>
              <a:t>Admin-related Expenses: </a:t>
            </a:r>
            <a:r>
              <a:rPr lang="en-US" sz="1800">
                <a:latin typeface="Arial"/>
                <a:ea typeface="Arial"/>
                <a:cs typeface="Arial"/>
                <a:sym typeface="Arial"/>
              </a:rPr>
              <a:t>salaries, benefits, travel, goods &amp; services, etc.</a:t>
            </a:r>
            <a:endParaRPr/>
          </a:p>
          <a:p>
            <a:pPr indent="0" lvl="0" marL="0" rtl="0" algn="l">
              <a:lnSpc>
                <a:spcPct val="90000"/>
              </a:lnSpc>
              <a:spcBef>
                <a:spcPts val="1000"/>
              </a:spcBef>
              <a:spcAft>
                <a:spcPts val="0"/>
              </a:spcAft>
              <a:buSzPts val="2800"/>
              <a:buNone/>
            </a:pPr>
            <a:r>
              <a:rPr b="1" lang="en-US" sz="2400">
                <a:latin typeface="Arial"/>
                <a:ea typeface="Arial"/>
                <a:cs typeface="Arial"/>
                <a:sym typeface="Arial"/>
              </a:rPr>
              <a:t>+</a:t>
            </a:r>
            <a:endParaRPr/>
          </a:p>
          <a:p>
            <a:pPr indent="0" lvl="0" marL="0" rtl="0" algn="l">
              <a:lnSpc>
                <a:spcPct val="90000"/>
              </a:lnSpc>
              <a:spcBef>
                <a:spcPts val="1000"/>
              </a:spcBef>
              <a:spcAft>
                <a:spcPts val="0"/>
              </a:spcAft>
              <a:buSzPts val="2800"/>
              <a:buNone/>
            </a:pPr>
            <a:r>
              <a:rPr b="1" lang="en-US" sz="1800"/>
              <a:t>*</a:t>
            </a:r>
            <a:r>
              <a:rPr b="1" lang="en-US" sz="1800">
                <a:latin typeface="Arial"/>
                <a:ea typeface="Arial"/>
                <a:cs typeface="Arial"/>
                <a:sym typeface="Arial"/>
              </a:rPr>
              <a:t>S</a:t>
            </a:r>
            <a:r>
              <a:rPr b="1" lang="en-US" sz="1800"/>
              <a:t>tudent</a:t>
            </a:r>
            <a:r>
              <a:rPr b="1" lang="en-US" sz="1800">
                <a:latin typeface="Arial"/>
                <a:ea typeface="Arial"/>
                <a:cs typeface="Arial"/>
                <a:sym typeface="Arial"/>
              </a:rPr>
              <a:t>-related </a:t>
            </a:r>
            <a:r>
              <a:rPr b="1" lang="en-US" sz="1800"/>
              <a:t>E</a:t>
            </a:r>
            <a:r>
              <a:rPr b="1" lang="en-US" sz="1800">
                <a:latin typeface="Arial"/>
                <a:ea typeface="Arial"/>
                <a:cs typeface="Arial"/>
                <a:sym typeface="Arial"/>
              </a:rPr>
              <a:t>xpenses: </a:t>
            </a:r>
            <a:r>
              <a:rPr lang="en-US" sz="1800">
                <a:latin typeface="Arial"/>
                <a:ea typeface="Arial"/>
                <a:cs typeface="Arial"/>
                <a:sym typeface="Arial"/>
              </a:rPr>
              <a:t>tuition, books, childcare, etc.</a:t>
            </a:r>
            <a:endParaRPr/>
          </a:p>
          <a:p>
            <a:pPr indent="0" lvl="0" marL="0" rtl="0" algn="l">
              <a:lnSpc>
                <a:spcPct val="90000"/>
              </a:lnSpc>
              <a:spcBef>
                <a:spcPts val="1000"/>
              </a:spcBef>
              <a:spcAft>
                <a:spcPts val="0"/>
              </a:spcAft>
              <a:buSzPts val="2800"/>
              <a:buNone/>
            </a:pPr>
            <a:r>
              <a:rPr b="1" lang="en-US" sz="2400">
                <a:latin typeface="Arial"/>
                <a:ea typeface="Arial"/>
                <a:cs typeface="Arial"/>
                <a:sym typeface="Arial"/>
              </a:rPr>
              <a:t>=</a:t>
            </a:r>
            <a:endParaRPr/>
          </a:p>
          <a:p>
            <a:pPr indent="0" lvl="0" marL="0" rtl="0" algn="l">
              <a:lnSpc>
                <a:spcPct val="90000"/>
              </a:lnSpc>
              <a:spcBef>
                <a:spcPts val="1000"/>
              </a:spcBef>
              <a:spcAft>
                <a:spcPts val="0"/>
              </a:spcAft>
              <a:buSzPts val="2800"/>
              <a:buNone/>
            </a:pPr>
            <a:r>
              <a:rPr b="1" lang="en-US" sz="2100">
                <a:latin typeface="Arial"/>
                <a:ea typeface="Arial"/>
                <a:cs typeface="Arial"/>
                <a:sym typeface="Arial"/>
              </a:rPr>
              <a:t>TOTAL INVOICE </a:t>
            </a:r>
            <a:endParaRPr sz="3100"/>
          </a:p>
          <a:p>
            <a:pPr indent="0" lvl="0" marL="0" rtl="0" algn="l">
              <a:lnSpc>
                <a:spcPct val="90000"/>
              </a:lnSpc>
              <a:spcBef>
                <a:spcPts val="1000"/>
              </a:spcBef>
              <a:spcAft>
                <a:spcPts val="0"/>
              </a:spcAft>
              <a:buSzPts val="2800"/>
              <a:buNone/>
            </a:pPr>
            <a:r>
              <a:t/>
            </a:r>
            <a:endParaRPr b="1" sz="2000">
              <a:solidFill>
                <a:srgbClr val="002060"/>
              </a:solidFill>
            </a:endParaRPr>
          </a:p>
          <a:p>
            <a:pPr indent="0" lvl="0" marL="0" rtl="0" algn="l">
              <a:lnSpc>
                <a:spcPct val="90000"/>
              </a:lnSpc>
              <a:spcBef>
                <a:spcPts val="1000"/>
              </a:spcBef>
              <a:spcAft>
                <a:spcPts val="0"/>
              </a:spcAft>
              <a:buSzPts val="2800"/>
              <a:buNone/>
            </a:pPr>
            <a:r>
              <a:rPr b="1" lang="en-US" sz="2000"/>
              <a:t>*</a:t>
            </a:r>
            <a:r>
              <a:rPr b="1" lang="en-US" sz="1600"/>
              <a:t>Refer to SBCTC BFET</a:t>
            </a:r>
            <a:r>
              <a:rPr b="1" lang="en-US" sz="1600">
                <a:solidFill>
                  <a:srgbClr val="002060"/>
                </a:solidFill>
              </a:rPr>
              <a:t> </a:t>
            </a:r>
            <a:r>
              <a:rPr b="1" lang="en-US" sz="1600" u="sng">
                <a:solidFill>
                  <a:schemeClr val="dk2"/>
                </a:solidFill>
                <a:hlinkClick r:id="rId3">
                  <a:extLst>
                    <a:ext uri="{A12FA001-AC4F-418D-AE19-62706E023703}">
                      <ahyp:hlinkClr val="tx"/>
                    </a:ext>
                  </a:extLst>
                </a:hlinkClick>
              </a:rPr>
              <a:t>Fiscal Guidance</a:t>
            </a:r>
            <a:r>
              <a:rPr b="1" lang="en-US" sz="1600">
                <a:solidFill>
                  <a:srgbClr val="002060"/>
                </a:solidFill>
              </a:rPr>
              <a:t> </a:t>
            </a:r>
            <a:r>
              <a:rPr b="1" lang="en-US" sz="1600"/>
              <a:t>for details.</a:t>
            </a:r>
            <a:endParaRPr b="1" sz="2400"/>
          </a:p>
        </p:txBody>
      </p:sp>
      <p:pic>
        <p:nvPicPr>
          <p:cNvPr descr="Image of combining both Admin and Student related expenses to create a PeopleSoft invoice." id="365" name="Google Shape;365;p31"/>
          <p:cNvPicPr preferRelativeResize="0"/>
          <p:nvPr/>
        </p:nvPicPr>
        <p:blipFill>
          <a:blip r:embed="rId4">
            <a:alphaModFix/>
          </a:blip>
          <a:stretch>
            <a:fillRect/>
          </a:stretch>
        </p:blipFill>
        <p:spPr>
          <a:xfrm>
            <a:off x="2706798" y="1463775"/>
            <a:ext cx="5803625" cy="52418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2"/>
          <p:cNvSpPr txBox="1"/>
          <p:nvPr>
            <p:ph type="title"/>
          </p:nvPr>
        </p:nvSpPr>
        <p:spPr>
          <a:xfrm>
            <a:off x="519540" y="269813"/>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Processing BFET in Finance</a:t>
            </a:r>
            <a:br>
              <a:rPr lang="en-US" sz="3600">
                <a:latin typeface="Arial"/>
                <a:ea typeface="Arial"/>
                <a:cs typeface="Arial"/>
                <a:sym typeface="Arial"/>
              </a:rPr>
            </a:br>
            <a:r>
              <a:rPr b="1" lang="en-US" sz="3000"/>
              <a:t>Step 5</a:t>
            </a:r>
            <a:r>
              <a:rPr lang="en-US" sz="3000">
                <a:latin typeface="Arial"/>
                <a:ea typeface="Arial"/>
                <a:cs typeface="Arial"/>
                <a:sym typeface="Arial"/>
              </a:rPr>
              <a:t> – Submit OBIS Billing</a:t>
            </a:r>
            <a:endParaRPr>
              <a:latin typeface="Arial"/>
              <a:ea typeface="Arial"/>
              <a:cs typeface="Arial"/>
              <a:sym typeface="Arial"/>
            </a:endParaRPr>
          </a:p>
        </p:txBody>
      </p:sp>
      <p:sp>
        <p:nvSpPr>
          <p:cNvPr id="372" name="Google Shape;372;p32"/>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
        <p:nvSpPr>
          <p:cNvPr id="373" name="Google Shape;373;p32"/>
          <p:cNvSpPr txBox="1"/>
          <p:nvPr>
            <p:ph idx="1" type="body"/>
          </p:nvPr>
        </p:nvSpPr>
        <p:spPr>
          <a:xfrm>
            <a:off x="410817" y="1377043"/>
            <a:ext cx="8355166" cy="50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US" sz="2400">
                <a:latin typeface="Arial"/>
                <a:ea typeface="Arial"/>
                <a:cs typeface="Arial"/>
                <a:sym typeface="Arial"/>
              </a:rPr>
              <a:t>Recommend using the PeopleSoft Invoice Number:</a:t>
            </a:r>
            <a:endParaRPr/>
          </a:p>
          <a:p>
            <a:pPr indent="0" lvl="1" marL="533400" rtl="0" algn="l">
              <a:lnSpc>
                <a:spcPct val="90000"/>
              </a:lnSpc>
              <a:spcBef>
                <a:spcPts val="500"/>
              </a:spcBef>
              <a:spcAft>
                <a:spcPts val="0"/>
              </a:spcAft>
              <a:buSzPts val="2400"/>
              <a:buNone/>
            </a:pPr>
            <a:r>
              <a:t/>
            </a:r>
            <a:endParaRPr sz="2800">
              <a:latin typeface="Arial"/>
              <a:ea typeface="Arial"/>
              <a:cs typeface="Arial"/>
              <a:sym typeface="Arial"/>
            </a:endParaRPr>
          </a:p>
          <a:p>
            <a:pPr indent="-228600" lvl="1" marL="914400" rtl="0" algn="l">
              <a:lnSpc>
                <a:spcPct val="90000"/>
              </a:lnSpc>
              <a:spcBef>
                <a:spcPts val="500"/>
              </a:spcBef>
              <a:spcAft>
                <a:spcPts val="0"/>
              </a:spcAft>
              <a:buSzPts val="2400"/>
              <a:buNone/>
            </a:pPr>
            <a:r>
              <a:t/>
            </a:r>
            <a:endParaRPr sz="2800">
              <a:latin typeface="Arial"/>
              <a:ea typeface="Arial"/>
              <a:cs typeface="Arial"/>
              <a:sym typeface="Arial"/>
            </a:endParaRPr>
          </a:p>
          <a:p>
            <a:pPr indent="-228600" lvl="1" marL="914400" rtl="0" algn="l">
              <a:lnSpc>
                <a:spcPct val="90000"/>
              </a:lnSpc>
              <a:spcBef>
                <a:spcPts val="500"/>
              </a:spcBef>
              <a:spcAft>
                <a:spcPts val="0"/>
              </a:spcAft>
              <a:buSzPts val="2400"/>
              <a:buNone/>
            </a:pPr>
            <a:r>
              <a:t/>
            </a:r>
            <a:endParaRPr sz="2800">
              <a:latin typeface="Arial"/>
              <a:ea typeface="Arial"/>
              <a:cs typeface="Arial"/>
              <a:sym typeface="Arial"/>
            </a:endParaRPr>
          </a:p>
          <a:p>
            <a:pPr indent="-228600" lvl="1" marL="914400" rtl="0" algn="l">
              <a:lnSpc>
                <a:spcPct val="90000"/>
              </a:lnSpc>
              <a:spcBef>
                <a:spcPts val="500"/>
              </a:spcBef>
              <a:spcAft>
                <a:spcPts val="0"/>
              </a:spcAft>
              <a:buSzPts val="2400"/>
              <a:buNone/>
            </a:pPr>
            <a:r>
              <a:t/>
            </a:r>
            <a:endParaRPr sz="2800">
              <a:latin typeface="Arial"/>
              <a:ea typeface="Arial"/>
              <a:cs typeface="Arial"/>
              <a:sym typeface="Arial"/>
            </a:endParaRPr>
          </a:p>
          <a:p>
            <a:pPr indent="-228600" lvl="1" marL="914400" rtl="0" algn="l">
              <a:lnSpc>
                <a:spcPct val="90000"/>
              </a:lnSpc>
              <a:spcBef>
                <a:spcPts val="500"/>
              </a:spcBef>
              <a:spcAft>
                <a:spcPts val="0"/>
              </a:spcAft>
              <a:buSzPts val="2400"/>
              <a:buNone/>
            </a:pPr>
            <a:r>
              <a:t/>
            </a:r>
            <a:endParaRPr sz="2800">
              <a:latin typeface="Arial"/>
              <a:ea typeface="Arial"/>
              <a:cs typeface="Arial"/>
              <a:sym typeface="Arial"/>
            </a:endParaRPr>
          </a:p>
          <a:p>
            <a:pPr indent="-228600" lvl="1" marL="914400" rtl="0" algn="l">
              <a:lnSpc>
                <a:spcPct val="90000"/>
              </a:lnSpc>
              <a:spcBef>
                <a:spcPts val="500"/>
              </a:spcBef>
              <a:spcAft>
                <a:spcPts val="0"/>
              </a:spcAft>
              <a:buSzPts val="2400"/>
              <a:buNone/>
            </a:pPr>
            <a:r>
              <a:t/>
            </a:r>
            <a:endParaRPr sz="2800">
              <a:latin typeface="Arial"/>
              <a:ea typeface="Arial"/>
              <a:cs typeface="Arial"/>
              <a:sym typeface="Arial"/>
            </a:endParaRPr>
          </a:p>
          <a:p>
            <a:pPr indent="0" lvl="0" marL="76200" rtl="0" algn="l">
              <a:lnSpc>
                <a:spcPct val="90000"/>
              </a:lnSpc>
              <a:spcBef>
                <a:spcPts val="1000"/>
              </a:spcBef>
              <a:spcAft>
                <a:spcPts val="0"/>
              </a:spcAft>
              <a:buSzPts val="2800"/>
              <a:buNone/>
            </a:pPr>
            <a:r>
              <a:rPr b="1" lang="en-US" sz="3200">
                <a:solidFill>
                  <a:srgbClr val="002060"/>
                </a:solidFill>
                <a:latin typeface="Arial"/>
                <a:ea typeface="Arial"/>
                <a:cs typeface="Arial"/>
                <a:sym typeface="Arial"/>
              </a:rPr>
              <a:t> </a:t>
            </a:r>
            <a:endParaRPr/>
          </a:p>
          <a:p>
            <a:pPr indent="0" lvl="0" marL="76200" rtl="0" algn="l">
              <a:lnSpc>
                <a:spcPct val="90000"/>
              </a:lnSpc>
              <a:spcBef>
                <a:spcPts val="1000"/>
              </a:spcBef>
              <a:spcAft>
                <a:spcPts val="0"/>
              </a:spcAft>
              <a:buSzPts val="2800"/>
              <a:buNone/>
            </a:pPr>
            <a:r>
              <a:t/>
            </a:r>
            <a:endParaRPr b="1" sz="2400">
              <a:solidFill>
                <a:srgbClr val="002060"/>
              </a:solidFill>
            </a:endParaRPr>
          </a:p>
          <a:p>
            <a:pPr indent="0" lvl="0" marL="76200" rtl="0" algn="l">
              <a:lnSpc>
                <a:spcPct val="90000"/>
              </a:lnSpc>
              <a:spcBef>
                <a:spcPts val="1000"/>
              </a:spcBef>
              <a:spcAft>
                <a:spcPts val="0"/>
              </a:spcAft>
              <a:buSzPts val="2800"/>
              <a:buNone/>
            </a:pPr>
            <a:r>
              <a:t/>
            </a:r>
            <a:endParaRPr b="1" sz="2400">
              <a:solidFill>
                <a:srgbClr val="002060"/>
              </a:solidFill>
            </a:endParaRPr>
          </a:p>
          <a:p>
            <a:pPr indent="0" lvl="0" marL="76200" rtl="0" algn="l">
              <a:lnSpc>
                <a:spcPct val="90000"/>
              </a:lnSpc>
              <a:spcBef>
                <a:spcPts val="1000"/>
              </a:spcBef>
              <a:spcAft>
                <a:spcPts val="0"/>
              </a:spcAft>
              <a:buSzPts val="2800"/>
              <a:buNone/>
            </a:pPr>
            <a:r>
              <a:rPr b="1" lang="en-US" sz="2200">
                <a:latin typeface="Arial"/>
                <a:ea typeface="Arial"/>
                <a:cs typeface="Arial"/>
                <a:sym typeface="Arial"/>
              </a:rPr>
              <a:t>* Note: </a:t>
            </a:r>
            <a:r>
              <a:rPr lang="en-US" sz="2200">
                <a:latin typeface="Arial"/>
                <a:ea typeface="Arial"/>
                <a:cs typeface="Arial"/>
                <a:sym typeface="Arial"/>
              </a:rPr>
              <a:t>Include your Local Certification Form with OBIS Invoice</a:t>
            </a:r>
            <a:endParaRPr sz="3000">
              <a:latin typeface="Arial"/>
              <a:ea typeface="Arial"/>
              <a:cs typeface="Arial"/>
              <a:sym typeface="Arial"/>
            </a:endParaRPr>
          </a:p>
        </p:txBody>
      </p:sp>
      <p:pic>
        <p:nvPicPr>
          <p:cNvPr descr="Image of the SBCTC OBIS invoice that is submitted through the Online Budget and Invoicing System." id="374" name="Google Shape;374;p32"/>
          <p:cNvPicPr preferRelativeResize="0"/>
          <p:nvPr/>
        </p:nvPicPr>
        <p:blipFill rotWithShape="1">
          <a:blip r:embed="rId3">
            <a:alphaModFix/>
          </a:blip>
          <a:srcRect b="0" l="0" r="0" t="0"/>
          <a:stretch/>
        </p:blipFill>
        <p:spPr>
          <a:xfrm>
            <a:off x="1499101" y="1837988"/>
            <a:ext cx="6501224" cy="4087600"/>
          </a:xfrm>
          <a:prstGeom prst="rect">
            <a:avLst/>
          </a:prstGeom>
          <a:noFill/>
          <a:ln cap="flat" cmpd="sng" w="28575">
            <a:solidFill>
              <a:srgbClr val="434343"/>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3"/>
          <p:cNvSpPr txBox="1"/>
          <p:nvPr>
            <p:ph type="title"/>
          </p:nvPr>
        </p:nvSpPr>
        <p:spPr>
          <a:xfrm>
            <a:off x="628650" y="1476958"/>
            <a:ext cx="7886700" cy="61161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3500"/>
              <a:buNone/>
            </a:pPr>
            <a:r>
              <a:rPr lang="en-US" sz="3600">
                <a:latin typeface="Arial"/>
                <a:ea typeface="Arial"/>
                <a:cs typeface="Arial"/>
                <a:sym typeface="Arial"/>
              </a:rPr>
              <a:t>FA/SF/FIN Cross-Pillar Training: </a:t>
            </a:r>
            <a:br>
              <a:rPr lang="en-US" sz="3600">
                <a:latin typeface="Arial"/>
                <a:ea typeface="Arial"/>
                <a:cs typeface="Arial"/>
                <a:sym typeface="Arial"/>
              </a:rPr>
            </a:br>
            <a:r>
              <a:rPr lang="en-US" sz="3000">
                <a:latin typeface="Arial"/>
                <a:ea typeface="Arial"/>
                <a:cs typeface="Arial"/>
                <a:sym typeface="Arial"/>
              </a:rPr>
              <a:t>Introduction to BFET</a:t>
            </a:r>
            <a:endParaRPr>
              <a:latin typeface="Arial"/>
              <a:ea typeface="Arial"/>
              <a:cs typeface="Arial"/>
              <a:sym typeface="Arial"/>
            </a:endParaRPr>
          </a:p>
        </p:txBody>
      </p:sp>
      <p:sp>
        <p:nvSpPr>
          <p:cNvPr id="381" name="Google Shape;381;p33"/>
          <p:cNvSpPr txBox="1"/>
          <p:nvPr>
            <p:ph idx="12" type="sldNum"/>
          </p:nvPr>
        </p:nvSpPr>
        <p:spPr>
          <a:xfrm>
            <a:off x="8686800" y="6529388"/>
            <a:ext cx="457200" cy="1920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82" name="Google Shape;382;p33"/>
          <p:cNvSpPr/>
          <p:nvPr/>
        </p:nvSpPr>
        <p:spPr>
          <a:xfrm>
            <a:off x="4454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pic>
        <p:nvPicPr>
          <p:cNvPr descr="Questions image - stopping point for questions during the presentation." id="383" name="Google Shape;383;p33"/>
          <p:cNvPicPr preferRelativeResize="0"/>
          <p:nvPr/>
        </p:nvPicPr>
        <p:blipFill rotWithShape="1">
          <a:blip r:embed="rId3">
            <a:alphaModFix/>
          </a:blip>
          <a:srcRect b="0" l="0" r="0" t="0"/>
          <a:stretch/>
        </p:blipFill>
        <p:spPr>
          <a:xfrm>
            <a:off x="2250654" y="2849457"/>
            <a:ext cx="4877051" cy="283859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4"/>
          <p:cNvSpPr txBox="1"/>
          <p:nvPr>
            <p:ph idx="12" type="sldNum"/>
          </p:nvPr>
        </p:nvSpPr>
        <p:spPr>
          <a:xfrm>
            <a:off x="8416636" y="6529852"/>
            <a:ext cx="457200" cy="1917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a:p>
            <a:pPr indent="0" lvl="0" marL="0" rtl="0" algn="r">
              <a:lnSpc>
                <a:spcPct val="100000"/>
              </a:lnSpc>
              <a:spcBef>
                <a:spcPts val="0"/>
              </a:spcBef>
              <a:spcAft>
                <a:spcPts val="0"/>
              </a:spcAft>
              <a:buClr>
                <a:srgbClr val="000000"/>
              </a:buClr>
              <a:buSzPts val="1100"/>
              <a:buFont typeface="Arial"/>
              <a:buNone/>
            </a:pPr>
            <a:r>
              <a:t/>
            </a:r>
            <a:endParaRPr/>
          </a:p>
        </p:txBody>
      </p:sp>
      <p:sp>
        <p:nvSpPr>
          <p:cNvPr id="390" name="Google Shape;390;p34"/>
          <p:cNvSpPr txBox="1"/>
          <p:nvPr>
            <p:ph type="title"/>
          </p:nvPr>
        </p:nvSpPr>
        <p:spPr>
          <a:xfrm>
            <a:off x="519540" y="294198"/>
            <a:ext cx="8302200" cy="786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3500"/>
              <a:buNone/>
            </a:pPr>
            <a:r>
              <a:rPr lang="en-US" sz="3600">
                <a:latin typeface="Arial"/>
                <a:ea typeface="Arial"/>
                <a:cs typeface="Arial"/>
                <a:sym typeface="Arial"/>
              </a:rPr>
              <a:t>FA/SF/FIN Cross-Pillar Training: </a:t>
            </a:r>
            <a:br>
              <a:rPr lang="en-US" sz="3600">
                <a:latin typeface="Arial"/>
                <a:ea typeface="Arial"/>
                <a:cs typeface="Arial"/>
                <a:sym typeface="Arial"/>
              </a:rPr>
            </a:br>
            <a:r>
              <a:rPr lang="en-US" sz="3000">
                <a:latin typeface="Arial"/>
                <a:ea typeface="Arial"/>
                <a:cs typeface="Arial"/>
                <a:sym typeface="Arial"/>
              </a:rPr>
              <a:t>Introduction to BFET</a:t>
            </a:r>
            <a:endParaRPr>
              <a:latin typeface="Arial"/>
              <a:ea typeface="Arial"/>
              <a:cs typeface="Arial"/>
              <a:sym typeface="Arial"/>
            </a:endParaRPr>
          </a:p>
        </p:txBody>
      </p:sp>
      <p:sp>
        <p:nvSpPr>
          <p:cNvPr id="391" name="Google Shape;391;p34"/>
          <p:cNvSpPr txBox="1"/>
          <p:nvPr>
            <p:ph idx="1" type="body"/>
          </p:nvPr>
        </p:nvSpPr>
        <p:spPr>
          <a:xfrm>
            <a:off x="731520" y="1782790"/>
            <a:ext cx="7840846" cy="4546292"/>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lang="en-US">
                <a:highlight>
                  <a:schemeClr val="lt1"/>
                </a:highlight>
                <a:latin typeface="Arial"/>
                <a:ea typeface="Arial"/>
                <a:cs typeface="Arial"/>
                <a:sym typeface="Arial"/>
              </a:rPr>
              <a:t>Thank you for your time and attention today!</a:t>
            </a:r>
            <a:endParaRPr>
              <a:latin typeface="Arial"/>
              <a:ea typeface="Arial"/>
              <a:cs typeface="Arial"/>
              <a:sym typeface="Arial"/>
            </a:endParaRPr>
          </a:p>
          <a:p>
            <a:pPr indent="0" lvl="0" marL="0" rtl="0" algn="l">
              <a:lnSpc>
                <a:spcPct val="115000"/>
              </a:lnSpc>
              <a:spcBef>
                <a:spcPts val="0"/>
              </a:spcBef>
              <a:spcAft>
                <a:spcPts val="0"/>
              </a:spcAft>
              <a:buSzPts val="2800"/>
              <a:buNone/>
            </a:pPr>
            <a:r>
              <a:rPr lang="en-US" sz="1200">
                <a:highlight>
                  <a:schemeClr val="lt1"/>
                </a:highlight>
                <a:latin typeface="Arial"/>
                <a:ea typeface="Arial"/>
                <a:cs typeface="Arial"/>
                <a:sym typeface="Arial"/>
              </a:rPr>
              <a:t> </a:t>
            </a:r>
            <a:endParaRPr sz="1200">
              <a:highlight>
                <a:schemeClr val="lt1"/>
              </a:highlight>
              <a:latin typeface="Arial"/>
              <a:ea typeface="Arial"/>
              <a:cs typeface="Arial"/>
              <a:sym typeface="Arial"/>
            </a:endParaRPr>
          </a:p>
          <a:p>
            <a:pPr indent="0" lvl="0" marL="0" rtl="0" algn="l">
              <a:lnSpc>
                <a:spcPct val="115000"/>
              </a:lnSpc>
              <a:spcBef>
                <a:spcPts val="0"/>
              </a:spcBef>
              <a:spcAft>
                <a:spcPts val="0"/>
              </a:spcAft>
              <a:buSzPts val="2800"/>
              <a:buNone/>
            </a:pPr>
            <a:r>
              <a:rPr lang="en-US">
                <a:highlight>
                  <a:schemeClr val="lt1"/>
                </a:highlight>
                <a:latin typeface="Arial"/>
                <a:ea typeface="Arial"/>
                <a:cs typeface="Arial"/>
                <a:sym typeface="Arial"/>
              </a:rPr>
              <a:t>You now have a high-level understanding of the BFET Reimbursement Program in ctcLink. </a:t>
            </a:r>
            <a:endParaRPr/>
          </a:p>
          <a:p>
            <a:pPr indent="0" lvl="0" marL="0" rtl="0" algn="l">
              <a:lnSpc>
                <a:spcPct val="115000"/>
              </a:lnSpc>
              <a:spcBef>
                <a:spcPts val="0"/>
              </a:spcBef>
              <a:spcAft>
                <a:spcPts val="0"/>
              </a:spcAft>
              <a:buSzPts val="2800"/>
              <a:buNone/>
            </a:pPr>
            <a:r>
              <a:rPr lang="en-US">
                <a:highlight>
                  <a:schemeClr val="lt1"/>
                </a:highlight>
                <a:latin typeface="Arial"/>
                <a:ea typeface="Arial"/>
                <a:cs typeface="Arial"/>
                <a:sym typeface="Arial"/>
              </a:rPr>
              <a:t>You should now have a better understanding of:</a:t>
            </a:r>
            <a:endParaRPr/>
          </a:p>
          <a:p>
            <a:pPr indent="0" lvl="0" marL="0" rtl="0" algn="l">
              <a:lnSpc>
                <a:spcPct val="115000"/>
              </a:lnSpc>
              <a:spcBef>
                <a:spcPts val="0"/>
              </a:spcBef>
              <a:spcAft>
                <a:spcPts val="0"/>
              </a:spcAft>
              <a:buSzPts val="2800"/>
              <a:buNone/>
            </a:pPr>
            <a:r>
              <a:t/>
            </a:r>
            <a:endParaRPr sz="1200">
              <a:highlight>
                <a:schemeClr val="lt1"/>
              </a:highlight>
              <a:latin typeface="Arial"/>
              <a:ea typeface="Arial"/>
              <a:cs typeface="Arial"/>
              <a:sym typeface="Arial"/>
            </a:endParaRPr>
          </a:p>
          <a:p>
            <a:pPr indent="-381000" lvl="0" marL="914400" rtl="0" algn="l">
              <a:lnSpc>
                <a:spcPct val="115000"/>
              </a:lnSpc>
              <a:spcBef>
                <a:spcPts val="0"/>
              </a:spcBef>
              <a:spcAft>
                <a:spcPts val="0"/>
              </a:spcAft>
              <a:buSzPts val="2400"/>
              <a:buFont typeface="Arial"/>
              <a:buChar char="•"/>
            </a:pPr>
            <a:r>
              <a:rPr lang="en-US" sz="2400">
                <a:latin typeface="Arial"/>
                <a:ea typeface="Arial"/>
                <a:cs typeface="Arial"/>
                <a:sym typeface="Arial"/>
              </a:rPr>
              <a:t>BFET Policy Update (Refresher)</a:t>
            </a:r>
            <a:endParaRPr/>
          </a:p>
          <a:p>
            <a:pPr indent="-381000" lvl="0" marL="914400" rtl="0" algn="l">
              <a:lnSpc>
                <a:spcPct val="115000"/>
              </a:lnSpc>
              <a:spcBef>
                <a:spcPts val="0"/>
              </a:spcBef>
              <a:spcAft>
                <a:spcPts val="0"/>
              </a:spcAft>
              <a:buSzPts val="2400"/>
              <a:buFont typeface="Arial"/>
              <a:buChar char="•"/>
            </a:pPr>
            <a:r>
              <a:rPr lang="en-US" sz="2400">
                <a:latin typeface="Arial"/>
                <a:ea typeface="Arial"/>
                <a:cs typeface="Arial"/>
                <a:sym typeface="Arial"/>
              </a:rPr>
              <a:t>What BFET is</a:t>
            </a:r>
            <a:endParaRPr/>
          </a:p>
          <a:p>
            <a:pPr indent="-381000" lvl="0" marL="914400" rtl="0" algn="l">
              <a:lnSpc>
                <a:spcPct val="115000"/>
              </a:lnSpc>
              <a:spcBef>
                <a:spcPts val="0"/>
              </a:spcBef>
              <a:spcAft>
                <a:spcPts val="0"/>
              </a:spcAft>
              <a:buSzPts val="2400"/>
              <a:buFont typeface="Arial"/>
              <a:buChar char="•"/>
            </a:pPr>
            <a:r>
              <a:rPr lang="en-US" sz="2400">
                <a:latin typeface="Arial"/>
                <a:ea typeface="Arial"/>
                <a:cs typeface="Arial"/>
                <a:sym typeface="Arial"/>
              </a:rPr>
              <a:t>How BFET flows within ctcLink</a:t>
            </a:r>
            <a:endParaRPr/>
          </a:p>
          <a:p>
            <a:pPr indent="-381000" lvl="0" marL="914400" rtl="0" algn="l">
              <a:lnSpc>
                <a:spcPct val="115000"/>
              </a:lnSpc>
              <a:spcBef>
                <a:spcPts val="0"/>
              </a:spcBef>
              <a:spcAft>
                <a:spcPts val="0"/>
              </a:spcAft>
              <a:buSzPts val="2400"/>
              <a:buFont typeface="Arial"/>
              <a:buChar char="•"/>
            </a:pPr>
            <a:r>
              <a:rPr lang="en-US" sz="2400">
                <a:latin typeface="Arial"/>
                <a:ea typeface="Arial"/>
                <a:cs typeface="Arial"/>
                <a:sym typeface="Arial"/>
              </a:rPr>
              <a:t>Utilize resources available to you to aid with BFET processing and reconciliation</a:t>
            </a:r>
            <a:endParaRPr/>
          </a:p>
        </p:txBody>
      </p:sp>
      <p:pic>
        <p:nvPicPr>
          <p:cNvPr descr="Decoration of a Thank you image" id="392" name="Google Shape;392;p34"/>
          <p:cNvPicPr preferRelativeResize="0"/>
          <p:nvPr/>
        </p:nvPicPr>
        <p:blipFill rotWithShape="1">
          <a:blip r:embed="rId3">
            <a:alphaModFix/>
          </a:blip>
          <a:srcRect b="0" l="0" r="0" t="0"/>
          <a:stretch/>
        </p:blipFill>
        <p:spPr>
          <a:xfrm>
            <a:off x="7902350" y="934601"/>
            <a:ext cx="1121149" cy="9012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5"/>
          <p:cNvSpPr txBox="1"/>
          <p:nvPr>
            <p:ph type="title"/>
          </p:nvPr>
        </p:nvSpPr>
        <p:spPr>
          <a:xfrm>
            <a:off x="559025" y="1476958"/>
            <a:ext cx="7886700" cy="61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764"/>
              </a:buClr>
              <a:buSzPts val="3500"/>
              <a:buFont typeface="Arial"/>
              <a:buNone/>
            </a:pPr>
            <a:r>
              <a:rPr b="1" lang="en-US">
                <a:latin typeface="Arial"/>
                <a:ea typeface="Arial"/>
                <a:cs typeface="Arial"/>
                <a:sym typeface="Arial"/>
              </a:rPr>
              <a:t>Still have questions? </a:t>
            </a:r>
            <a:endParaRPr/>
          </a:p>
        </p:txBody>
      </p:sp>
      <p:sp>
        <p:nvSpPr>
          <p:cNvPr id="399" name="Google Shape;399;p35"/>
          <p:cNvSpPr txBox="1"/>
          <p:nvPr>
            <p:ph idx="1" type="body"/>
          </p:nvPr>
        </p:nvSpPr>
        <p:spPr>
          <a:xfrm>
            <a:off x="628650" y="1967025"/>
            <a:ext cx="8303400" cy="38901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750"/>
              </a:spcBef>
              <a:spcAft>
                <a:spcPts val="0"/>
              </a:spcAft>
              <a:buSzPts val="2800"/>
              <a:buNone/>
            </a:pPr>
            <a:r>
              <a:rPr b="1" lang="en-US" sz="2400">
                <a:latin typeface="Arial"/>
                <a:ea typeface="Arial"/>
                <a:cs typeface="Arial"/>
                <a:sym typeface="Arial"/>
              </a:rPr>
              <a:t>Additional Resources:</a:t>
            </a:r>
            <a:endParaRPr/>
          </a:p>
          <a:p>
            <a:pPr indent="-406400" lvl="0" marL="457200" rtl="0" algn="l">
              <a:lnSpc>
                <a:spcPct val="90000"/>
              </a:lnSpc>
              <a:spcBef>
                <a:spcPts val="750"/>
              </a:spcBef>
              <a:spcAft>
                <a:spcPts val="0"/>
              </a:spcAft>
              <a:buSzPts val="2800"/>
              <a:buChar char="•"/>
            </a:pPr>
            <a:r>
              <a:rPr b="1" lang="en-US" sz="2400" u="sng">
                <a:solidFill>
                  <a:schemeClr val="hlink"/>
                </a:solidFill>
                <a:latin typeface="Arial"/>
                <a:ea typeface="Arial"/>
                <a:cs typeface="Arial"/>
                <a:sym typeface="Arial"/>
                <a:hlinkClick r:id="rId3"/>
              </a:rPr>
              <a:t>Basic Food, Employment and Training (BFET)</a:t>
            </a:r>
            <a:endParaRPr b="1" sz="2400">
              <a:latin typeface="Arial"/>
              <a:ea typeface="Arial"/>
              <a:cs typeface="Arial"/>
              <a:sym typeface="Arial"/>
            </a:endParaRPr>
          </a:p>
          <a:p>
            <a:pPr indent="-406400" lvl="0" marL="457200" rtl="0" algn="l">
              <a:lnSpc>
                <a:spcPct val="90000"/>
              </a:lnSpc>
              <a:spcBef>
                <a:spcPts val="750"/>
              </a:spcBef>
              <a:spcAft>
                <a:spcPts val="0"/>
              </a:spcAft>
              <a:buSzPts val="2800"/>
              <a:buChar char="•"/>
            </a:pPr>
            <a:r>
              <a:rPr b="1" lang="en-US" sz="2400" u="sng">
                <a:solidFill>
                  <a:schemeClr val="hlink"/>
                </a:solidFill>
                <a:latin typeface="Arial"/>
                <a:ea typeface="Arial"/>
                <a:cs typeface="Arial"/>
                <a:sym typeface="Arial"/>
                <a:hlinkClick r:id="rId4"/>
              </a:rPr>
              <a:t>BFET Program </a:t>
            </a:r>
            <a:r>
              <a:rPr lang="en-US" sz="2400">
                <a:latin typeface="Arial"/>
                <a:ea typeface="Arial"/>
                <a:cs typeface="Arial"/>
                <a:sym typeface="Arial"/>
              </a:rPr>
              <a:t>– important dates, program guidelines, grant &amp; fiscal guidelines</a:t>
            </a:r>
            <a:endParaRPr/>
          </a:p>
          <a:p>
            <a:pPr indent="-406400" lvl="0" marL="457200" marR="0" rtl="0" algn="l">
              <a:lnSpc>
                <a:spcPct val="90000"/>
              </a:lnSpc>
              <a:spcBef>
                <a:spcPts val="750"/>
              </a:spcBef>
              <a:spcAft>
                <a:spcPts val="0"/>
              </a:spcAft>
              <a:buClr>
                <a:srgbClr val="003764"/>
              </a:buClr>
              <a:buSzPts val="2800"/>
              <a:buFont typeface="Arial"/>
              <a:buChar char="•"/>
            </a:pPr>
            <a:r>
              <a:rPr b="1" lang="en-US" sz="2400" u="sng">
                <a:solidFill>
                  <a:schemeClr val="hlink"/>
                </a:solidFill>
                <a:latin typeface="Arial"/>
                <a:ea typeface="Arial"/>
                <a:cs typeface="Arial"/>
                <a:sym typeface="Arial"/>
                <a:hlinkClick r:id="rId5"/>
              </a:rPr>
              <a:t>ctcLink Accounting Manual</a:t>
            </a:r>
            <a:r>
              <a:rPr b="1" lang="en-US" sz="2400">
                <a:latin typeface="Arial"/>
                <a:ea typeface="Arial"/>
                <a:cs typeface="Arial"/>
                <a:sym typeface="Arial"/>
              </a:rPr>
              <a:t> </a:t>
            </a:r>
            <a:endParaRPr/>
          </a:p>
          <a:p>
            <a:pPr indent="0" lvl="0" marL="50800" rtl="0" algn="l">
              <a:lnSpc>
                <a:spcPct val="90000"/>
              </a:lnSpc>
              <a:spcBef>
                <a:spcPts val="750"/>
              </a:spcBef>
              <a:spcAft>
                <a:spcPts val="0"/>
              </a:spcAft>
              <a:buSzPts val="2800"/>
              <a:buNone/>
            </a:pPr>
            <a:r>
              <a:rPr b="1" lang="en-US" sz="2400">
                <a:latin typeface="Arial"/>
                <a:ea typeface="Arial"/>
                <a:cs typeface="Arial"/>
                <a:sym typeface="Arial"/>
              </a:rPr>
              <a:t>For additional questions, please contact:</a:t>
            </a:r>
            <a:endParaRPr/>
          </a:p>
          <a:p>
            <a:pPr indent="-406400" lvl="0" marL="457200" rtl="0" algn="l">
              <a:lnSpc>
                <a:spcPct val="90000"/>
              </a:lnSpc>
              <a:spcBef>
                <a:spcPts val="750"/>
              </a:spcBef>
              <a:spcAft>
                <a:spcPts val="0"/>
              </a:spcAft>
              <a:buSzPts val="2800"/>
              <a:buChar char="•"/>
            </a:pPr>
            <a:r>
              <a:rPr lang="en-US" sz="2400">
                <a:latin typeface="Arial"/>
                <a:ea typeface="Arial"/>
                <a:cs typeface="Arial"/>
                <a:sym typeface="Arial"/>
              </a:rPr>
              <a:t>Jennifer Dellinger – </a:t>
            </a:r>
            <a:r>
              <a:rPr lang="en-US" sz="2400" u="sng">
                <a:solidFill>
                  <a:schemeClr val="hlink"/>
                </a:solidFill>
                <a:latin typeface="Arial"/>
                <a:ea typeface="Arial"/>
                <a:cs typeface="Arial"/>
                <a:sym typeface="Arial"/>
                <a:hlinkClick r:id="rId6"/>
              </a:rPr>
              <a:t>jdellinger@sbctc.edu</a:t>
            </a:r>
            <a:endParaRPr sz="2400">
              <a:latin typeface="Arial"/>
              <a:ea typeface="Arial"/>
              <a:cs typeface="Arial"/>
              <a:sym typeface="Arial"/>
            </a:endParaRPr>
          </a:p>
          <a:p>
            <a:pPr indent="-406400" lvl="0" marL="457200" rtl="0" algn="l">
              <a:lnSpc>
                <a:spcPct val="90000"/>
              </a:lnSpc>
              <a:spcBef>
                <a:spcPts val="750"/>
              </a:spcBef>
              <a:spcAft>
                <a:spcPts val="0"/>
              </a:spcAft>
              <a:buSzPts val="2800"/>
              <a:buChar char="•"/>
            </a:pPr>
            <a:r>
              <a:rPr lang="en-US" sz="2400">
                <a:latin typeface="Arial"/>
                <a:ea typeface="Arial"/>
                <a:cs typeface="Arial"/>
                <a:sym typeface="Arial"/>
              </a:rPr>
              <a:t>Jackie Thoms – </a:t>
            </a:r>
            <a:r>
              <a:rPr lang="en-US" sz="2400" u="sng">
                <a:solidFill>
                  <a:schemeClr val="hlink"/>
                </a:solidFill>
                <a:latin typeface="Arial"/>
                <a:ea typeface="Arial"/>
                <a:cs typeface="Arial"/>
                <a:sym typeface="Arial"/>
                <a:hlinkClick r:id="rId7"/>
              </a:rPr>
              <a:t>jthoms@sbctc.edu</a:t>
            </a:r>
            <a:endParaRPr sz="2400">
              <a:latin typeface="Arial"/>
              <a:ea typeface="Arial"/>
              <a:cs typeface="Arial"/>
              <a:sym typeface="Arial"/>
            </a:endParaRPr>
          </a:p>
          <a:p>
            <a:pPr indent="-406400" lvl="0" marL="457200" rtl="0" algn="l">
              <a:lnSpc>
                <a:spcPct val="90000"/>
              </a:lnSpc>
              <a:spcBef>
                <a:spcPts val="750"/>
              </a:spcBef>
              <a:spcAft>
                <a:spcPts val="0"/>
              </a:spcAft>
              <a:buSzPts val="2800"/>
              <a:buChar char="•"/>
            </a:pPr>
            <a:r>
              <a:rPr lang="en-US" sz="2400">
                <a:latin typeface="Arial"/>
                <a:ea typeface="Arial"/>
                <a:cs typeface="Arial"/>
                <a:sym typeface="Arial"/>
              </a:rPr>
              <a:t>Michele Rockwell – </a:t>
            </a:r>
            <a:r>
              <a:rPr lang="en-US" sz="2400" u="sng">
                <a:solidFill>
                  <a:schemeClr val="hlink"/>
                </a:solidFill>
                <a:latin typeface="Arial"/>
                <a:ea typeface="Arial"/>
                <a:cs typeface="Arial"/>
                <a:sym typeface="Arial"/>
                <a:hlinkClick r:id="rId8"/>
              </a:rPr>
              <a:t>mrockwell@sbctc.edu</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540325" y="1243378"/>
            <a:ext cx="8302500" cy="100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3500"/>
              <a:buFont typeface="Arial"/>
              <a:buNone/>
            </a:pPr>
            <a:r>
              <a:rPr lang="en-US" sz="3600">
                <a:latin typeface="Arial"/>
                <a:ea typeface="Arial"/>
                <a:cs typeface="Arial"/>
                <a:sym typeface="Arial"/>
              </a:rPr>
              <a:t>FA/SF/FIN Cross-Pillar Training: </a:t>
            </a:r>
            <a:br>
              <a:rPr lang="en-US" sz="3600">
                <a:latin typeface="Arial"/>
                <a:ea typeface="Arial"/>
                <a:cs typeface="Arial"/>
                <a:sym typeface="Arial"/>
              </a:rPr>
            </a:br>
            <a:r>
              <a:rPr lang="en-US" sz="3000">
                <a:latin typeface="Arial"/>
                <a:ea typeface="Arial"/>
                <a:cs typeface="Arial"/>
                <a:sym typeface="Arial"/>
              </a:rPr>
              <a:t>Introduction to BFET</a:t>
            </a:r>
            <a:endParaRPr>
              <a:latin typeface="Arial"/>
              <a:ea typeface="Arial"/>
              <a:cs typeface="Arial"/>
              <a:sym typeface="Arial"/>
            </a:endParaRPr>
          </a:p>
        </p:txBody>
      </p:sp>
      <p:sp>
        <p:nvSpPr>
          <p:cNvPr id="138" name="Google Shape;138;p4"/>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US"/>
              <a:t>‹#›</a:t>
            </a:fld>
            <a:endParaRPr/>
          </a:p>
          <a:p>
            <a:pPr indent="0" lvl="0" marL="0" rtl="0" algn="r">
              <a:lnSpc>
                <a:spcPct val="100000"/>
              </a:lnSpc>
              <a:spcBef>
                <a:spcPts val="0"/>
              </a:spcBef>
              <a:spcAft>
                <a:spcPts val="0"/>
              </a:spcAft>
              <a:buClr>
                <a:srgbClr val="000000"/>
              </a:buClr>
              <a:buSzPts val="1100"/>
              <a:buFont typeface="Arial"/>
              <a:buNone/>
            </a:pPr>
            <a:r>
              <a:t/>
            </a:r>
            <a:endParaRPr/>
          </a:p>
        </p:txBody>
      </p:sp>
      <p:sp>
        <p:nvSpPr>
          <p:cNvPr id="139" name="Google Shape;139;p4"/>
          <p:cNvSpPr txBox="1"/>
          <p:nvPr>
            <p:ph idx="1" type="body"/>
          </p:nvPr>
        </p:nvSpPr>
        <p:spPr>
          <a:xfrm>
            <a:off x="540325" y="2405575"/>
            <a:ext cx="8121900" cy="4058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800"/>
              <a:buFont typeface="Arial"/>
              <a:buNone/>
            </a:pPr>
            <a:r>
              <a:rPr b="0" i="0" lang="en-US" sz="2400" u="none" cap="none" strike="noStrike">
                <a:solidFill>
                  <a:srgbClr val="003764"/>
                </a:solidFill>
                <a:highlight>
                  <a:schemeClr val="lt1"/>
                </a:highlight>
                <a:latin typeface="Arial"/>
                <a:ea typeface="Arial"/>
                <a:cs typeface="Arial"/>
                <a:sym typeface="Arial"/>
              </a:rPr>
              <a:t>This session aims to provide a high-level introduction to BFET and how it flows within ctcLink. </a:t>
            </a:r>
            <a:endParaRPr sz="2400">
              <a:solidFill>
                <a:srgbClr val="003764"/>
              </a:solidFill>
            </a:endParaRPr>
          </a:p>
          <a:p>
            <a:pPr indent="0" lvl="0" marL="0" marR="0" rtl="0" algn="l">
              <a:lnSpc>
                <a:spcPct val="115000"/>
              </a:lnSpc>
              <a:spcBef>
                <a:spcPts val="0"/>
              </a:spcBef>
              <a:spcAft>
                <a:spcPts val="0"/>
              </a:spcAft>
              <a:buClr>
                <a:srgbClr val="000000"/>
              </a:buClr>
              <a:buSzPts val="2800"/>
              <a:buFont typeface="Arial"/>
              <a:buNone/>
            </a:pPr>
            <a:r>
              <a:t/>
            </a:r>
            <a:endParaRPr b="0" i="0" sz="2000" u="none" cap="none" strike="noStrike">
              <a:solidFill>
                <a:srgbClr val="003764"/>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2800"/>
              <a:buFont typeface="Arial"/>
              <a:buNone/>
            </a:pPr>
            <a:r>
              <a:rPr b="1" i="0" lang="en-US" sz="2400" u="none" cap="none" strike="noStrike">
                <a:solidFill>
                  <a:srgbClr val="003764"/>
                </a:solidFill>
                <a:highlight>
                  <a:schemeClr val="lt1"/>
                </a:highlight>
                <a:latin typeface="Arial"/>
                <a:ea typeface="Arial"/>
                <a:cs typeface="Arial"/>
                <a:sym typeface="Arial"/>
              </a:rPr>
              <a:t>Today’s Objectives:</a:t>
            </a:r>
            <a:endParaRPr sz="2400">
              <a:solidFill>
                <a:srgbClr val="003764"/>
              </a:solidFill>
            </a:endParaRPr>
          </a:p>
          <a:p>
            <a:pPr indent="-355600" lvl="0" marL="914400" marR="0" rtl="0" algn="l">
              <a:lnSpc>
                <a:spcPct val="115000"/>
              </a:lnSpc>
              <a:spcBef>
                <a:spcPts val="0"/>
              </a:spcBef>
              <a:spcAft>
                <a:spcPts val="0"/>
              </a:spcAft>
              <a:buClr>
                <a:srgbClr val="003764"/>
              </a:buClr>
              <a:buSzPts val="2000"/>
              <a:buFont typeface="Arial"/>
              <a:buChar char="•"/>
            </a:pPr>
            <a:r>
              <a:rPr lang="en-US" sz="2000">
                <a:solidFill>
                  <a:srgbClr val="003764"/>
                </a:solidFill>
              </a:rPr>
              <a:t>BFET Policy Update / Refresher </a:t>
            </a:r>
            <a:endParaRPr sz="2000">
              <a:solidFill>
                <a:srgbClr val="003764"/>
              </a:solidFill>
            </a:endParaRPr>
          </a:p>
          <a:p>
            <a:pPr indent="-355600" lvl="0" marL="914400" marR="0" rtl="0" algn="l">
              <a:lnSpc>
                <a:spcPct val="115000"/>
              </a:lnSpc>
              <a:spcBef>
                <a:spcPts val="0"/>
              </a:spcBef>
              <a:spcAft>
                <a:spcPts val="0"/>
              </a:spcAft>
              <a:buClr>
                <a:srgbClr val="003764"/>
              </a:buClr>
              <a:buSzPts val="2000"/>
              <a:buFont typeface="Arial"/>
              <a:buChar char="•"/>
            </a:pPr>
            <a:r>
              <a:rPr b="0" i="0" lang="en-US" sz="2000" u="none" cap="none" strike="noStrike">
                <a:solidFill>
                  <a:srgbClr val="003764"/>
                </a:solidFill>
                <a:latin typeface="Arial"/>
                <a:ea typeface="Arial"/>
                <a:cs typeface="Arial"/>
                <a:sym typeface="Arial"/>
              </a:rPr>
              <a:t>Understand what BFET is</a:t>
            </a:r>
            <a:endParaRPr sz="2000">
              <a:solidFill>
                <a:srgbClr val="003764"/>
              </a:solidFill>
            </a:endParaRPr>
          </a:p>
          <a:p>
            <a:pPr indent="-355600" lvl="0" marL="914400" marR="0" rtl="0" algn="l">
              <a:lnSpc>
                <a:spcPct val="115000"/>
              </a:lnSpc>
              <a:spcBef>
                <a:spcPts val="0"/>
              </a:spcBef>
              <a:spcAft>
                <a:spcPts val="0"/>
              </a:spcAft>
              <a:buClr>
                <a:srgbClr val="003764"/>
              </a:buClr>
              <a:buSzPts val="2000"/>
              <a:buFont typeface="Arial"/>
              <a:buChar char="•"/>
            </a:pPr>
            <a:r>
              <a:rPr b="0" i="0" lang="en-US" sz="2000" u="none" cap="none" strike="noStrike">
                <a:solidFill>
                  <a:srgbClr val="003764"/>
                </a:solidFill>
                <a:latin typeface="Arial"/>
                <a:ea typeface="Arial"/>
                <a:cs typeface="Arial"/>
                <a:sym typeface="Arial"/>
              </a:rPr>
              <a:t>Understand how BFET flows within ctcLink</a:t>
            </a:r>
            <a:endParaRPr sz="2000">
              <a:solidFill>
                <a:srgbClr val="003764"/>
              </a:solidFill>
            </a:endParaRPr>
          </a:p>
          <a:p>
            <a:pPr indent="-355600" lvl="0" marL="914400" marR="0" rtl="0" algn="l">
              <a:lnSpc>
                <a:spcPct val="115000"/>
              </a:lnSpc>
              <a:spcBef>
                <a:spcPts val="0"/>
              </a:spcBef>
              <a:spcAft>
                <a:spcPts val="0"/>
              </a:spcAft>
              <a:buClr>
                <a:srgbClr val="003764"/>
              </a:buClr>
              <a:buSzPts val="2000"/>
              <a:buFont typeface="Arial"/>
              <a:buChar char="•"/>
            </a:pPr>
            <a:r>
              <a:rPr b="0" i="0" lang="en-US" sz="2000" u="none" cap="none" strike="noStrike">
                <a:solidFill>
                  <a:srgbClr val="003764"/>
                </a:solidFill>
                <a:latin typeface="Arial"/>
                <a:ea typeface="Arial"/>
                <a:cs typeface="Arial"/>
                <a:sym typeface="Arial"/>
              </a:rPr>
              <a:t>Understand resources available to you to aid with BFET processing and reconciliation</a:t>
            </a:r>
            <a:endParaRPr sz="2000">
              <a:solidFill>
                <a:srgbClr val="003764"/>
              </a:solidFill>
            </a:endParaRPr>
          </a:p>
          <a:p>
            <a:pPr indent="0" lvl="0" marL="533400" marR="0" rtl="0" algn="l">
              <a:lnSpc>
                <a:spcPct val="115000"/>
              </a:lnSpc>
              <a:spcBef>
                <a:spcPts val="0"/>
              </a:spcBef>
              <a:spcAft>
                <a:spcPts val="0"/>
              </a:spcAft>
              <a:buClr>
                <a:srgbClr val="003764"/>
              </a:buClr>
              <a:buSzPts val="2400"/>
              <a:buFont typeface="Arial"/>
              <a:buNone/>
            </a:pPr>
            <a:r>
              <a:t/>
            </a:r>
            <a:endParaRPr b="0" i="0" sz="2000" u="none" cap="none" strike="noStrike">
              <a:solidFill>
                <a:srgbClr val="003764"/>
              </a:solidFill>
              <a:latin typeface="Arial"/>
              <a:ea typeface="Arial"/>
              <a:cs typeface="Arial"/>
              <a:sym typeface="Arial"/>
            </a:endParaRPr>
          </a:p>
          <a:p>
            <a:pPr indent="0" lvl="0" marL="533400" marR="0" rtl="0" algn="l">
              <a:lnSpc>
                <a:spcPct val="115000"/>
              </a:lnSpc>
              <a:spcBef>
                <a:spcPts val="0"/>
              </a:spcBef>
              <a:spcAft>
                <a:spcPts val="0"/>
              </a:spcAft>
              <a:buClr>
                <a:srgbClr val="000000"/>
              </a:buClr>
              <a:buSzPts val="2400"/>
              <a:buFont typeface="Arial"/>
              <a:buNone/>
            </a:pPr>
            <a:r>
              <a:rPr b="0" i="0" lang="en-US" sz="2000" u="none" cap="none" strike="noStrike">
                <a:solidFill>
                  <a:srgbClr val="003764"/>
                </a:solidFill>
                <a:highlight>
                  <a:schemeClr val="lt1"/>
                </a:highlight>
                <a:latin typeface="Arial"/>
                <a:ea typeface="Arial"/>
                <a:cs typeface="Arial"/>
                <a:sym typeface="Arial"/>
              </a:rPr>
              <a:t>Time allotted at the end for questions.</a:t>
            </a:r>
            <a:endParaRPr b="0" i="0" sz="2000" u="none" cap="none" strike="noStrike">
              <a:solidFill>
                <a:srgbClr val="0037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type="title"/>
          </p:nvPr>
        </p:nvSpPr>
        <p:spPr>
          <a:xfrm>
            <a:off x="681000" y="3035700"/>
            <a:ext cx="7782000" cy="786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3764"/>
              </a:buClr>
              <a:buSzPts val="3500"/>
              <a:buFont typeface="Arial"/>
              <a:buNone/>
            </a:pPr>
            <a:r>
              <a:rPr b="1" lang="en-US" sz="3600"/>
              <a:t>A Message from Jennifer Dellinger</a:t>
            </a:r>
            <a:endParaRPr/>
          </a:p>
        </p:txBody>
      </p:sp>
      <p:sp>
        <p:nvSpPr>
          <p:cNvPr id="146" name="Google Shape;146;p5"/>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438003" y="1241672"/>
            <a:ext cx="8302337" cy="7864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BFET Policy </a:t>
            </a:r>
            <a:r>
              <a:rPr lang="en-US" sz="3600"/>
              <a:t>Refresher</a:t>
            </a:r>
            <a:br>
              <a:rPr lang="en-US" sz="3600">
                <a:latin typeface="Arial"/>
                <a:ea typeface="Arial"/>
                <a:cs typeface="Arial"/>
                <a:sym typeface="Arial"/>
              </a:rPr>
            </a:br>
            <a:r>
              <a:rPr lang="en-US" sz="3000">
                <a:latin typeface="Arial"/>
                <a:ea typeface="Arial"/>
                <a:cs typeface="Arial"/>
                <a:sym typeface="Arial"/>
              </a:rPr>
              <a:t>Background</a:t>
            </a:r>
            <a:endParaRPr>
              <a:latin typeface="Arial"/>
              <a:ea typeface="Arial"/>
              <a:cs typeface="Arial"/>
              <a:sym typeface="Arial"/>
            </a:endParaRPr>
          </a:p>
        </p:txBody>
      </p:sp>
      <p:sp>
        <p:nvSpPr>
          <p:cNvPr id="153" name="Google Shape;153;p6"/>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54" name="Google Shape;154;p6"/>
          <p:cNvSpPr txBox="1"/>
          <p:nvPr>
            <p:ph idx="1" type="body"/>
          </p:nvPr>
        </p:nvSpPr>
        <p:spPr>
          <a:xfrm>
            <a:off x="304500" y="2358025"/>
            <a:ext cx="8569200" cy="408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3764"/>
              </a:buClr>
              <a:buSzPts val="2400"/>
              <a:buFont typeface="Arial"/>
              <a:buChar char="•"/>
            </a:pPr>
            <a:r>
              <a:rPr b="0" i="0" lang="en-US" sz="2400" u="none" cap="none" strike="noStrike">
                <a:solidFill>
                  <a:srgbClr val="003764"/>
                </a:solidFill>
                <a:latin typeface="Arial"/>
                <a:ea typeface="Arial"/>
                <a:cs typeface="Arial"/>
                <a:sym typeface="Arial"/>
              </a:rPr>
              <a:t>The </a:t>
            </a:r>
            <a:r>
              <a:rPr b="1" i="0" lang="en-US" sz="2400" u="none" cap="none" strike="noStrike">
                <a:solidFill>
                  <a:srgbClr val="003764"/>
                </a:solidFill>
                <a:latin typeface="Arial"/>
                <a:ea typeface="Arial"/>
                <a:cs typeface="Arial"/>
                <a:sym typeface="Arial"/>
              </a:rPr>
              <a:t>BFET Program </a:t>
            </a:r>
            <a:r>
              <a:rPr b="0" i="0" lang="en-US" sz="2400" u="none" cap="none" strike="noStrike">
                <a:solidFill>
                  <a:srgbClr val="003764"/>
                </a:solidFill>
                <a:latin typeface="Arial"/>
                <a:ea typeface="Arial"/>
                <a:cs typeface="Arial"/>
                <a:sym typeface="Arial"/>
              </a:rPr>
              <a:t>offers colleges who spend non-federal funds to serve eligible BFET students a 50% reimbursement of those expenses. Policy requires that each leveraged funding source be identified and tracked. These reimbursements are returned to BFET program to build capacity to serve students and support staff providing direct services. </a:t>
            </a:r>
            <a:endParaRPr>
              <a:solidFill>
                <a:srgbClr val="003764"/>
              </a:solidFil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3764"/>
                </a:solidFill>
                <a:latin typeface="Arial"/>
                <a:ea typeface="Arial"/>
                <a:cs typeface="Arial"/>
                <a:sym typeface="Arial"/>
              </a:rPr>
              <a:t>BFET is often called a “grant” but, due to the policy requirements to spend from and identify leveraged funds to get a 50% reimbursement, it </a:t>
            </a:r>
            <a:r>
              <a:rPr b="1" i="0" lang="en-US" sz="2400" u="sng" cap="none" strike="noStrike">
                <a:solidFill>
                  <a:srgbClr val="003764"/>
                </a:solidFill>
                <a:latin typeface="Arial"/>
                <a:ea typeface="Arial"/>
                <a:cs typeface="Arial"/>
                <a:sym typeface="Arial"/>
              </a:rPr>
              <a:t>does not </a:t>
            </a:r>
            <a:r>
              <a:rPr b="0" i="0" lang="en-US" sz="2400" u="none" cap="none" strike="noStrike">
                <a:solidFill>
                  <a:srgbClr val="003764"/>
                </a:solidFill>
                <a:latin typeface="Arial"/>
                <a:ea typeface="Arial"/>
                <a:cs typeface="Arial"/>
                <a:sym typeface="Arial"/>
              </a:rPr>
              <a:t>fit into the ctcLink Grants Module and still meet policy. </a:t>
            </a:r>
            <a:r>
              <a:rPr b="0" i="0" lang="en-US" sz="1400" u="none" cap="none" strike="noStrike">
                <a:solidFill>
                  <a:srgbClr val="8F9598"/>
                </a:solidFill>
                <a:latin typeface="Arial"/>
                <a:ea typeface="Arial"/>
                <a:cs typeface="Arial"/>
                <a:sym typeface="Arial"/>
              </a:rPr>
              <a:t>	</a:t>
            </a:r>
            <a:r>
              <a:rPr b="0" i="0" lang="en-US" sz="2000" u="none" cap="none" strike="noStrike">
                <a:solidFill>
                  <a:srgbClr val="8F9598"/>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8F9598"/>
              </a:solidFill>
              <a:latin typeface="Arial"/>
              <a:ea typeface="Arial"/>
              <a:cs typeface="Arial"/>
              <a:sym typeface="Arial"/>
            </a:endParaRPr>
          </a:p>
          <a:p>
            <a:pPr indent="0" lvl="1"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type="title"/>
          </p:nvPr>
        </p:nvSpPr>
        <p:spPr>
          <a:xfrm>
            <a:off x="438003" y="1237730"/>
            <a:ext cx="8302337" cy="78645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500"/>
              <a:buNone/>
            </a:pPr>
            <a:r>
              <a:rPr lang="en-US" sz="3600">
                <a:latin typeface="Arial"/>
                <a:ea typeface="Arial"/>
                <a:cs typeface="Arial"/>
                <a:sym typeface="Arial"/>
              </a:rPr>
              <a:t>BFET Policy Update</a:t>
            </a:r>
            <a:br>
              <a:rPr lang="en-US" sz="3600">
                <a:latin typeface="Arial"/>
                <a:ea typeface="Arial"/>
                <a:cs typeface="Arial"/>
                <a:sym typeface="Arial"/>
              </a:rPr>
            </a:br>
            <a:r>
              <a:rPr lang="en-US" sz="3000">
                <a:latin typeface="Arial"/>
                <a:ea typeface="Arial"/>
                <a:cs typeface="Arial"/>
                <a:sym typeface="Arial"/>
              </a:rPr>
              <a:t>Policy Update</a:t>
            </a:r>
            <a:endParaRPr>
              <a:latin typeface="Arial"/>
              <a:ea typeface="Arial"/>
              <a:cs typeface="Arial"/>
              <a:sym typeface="Arial"/>
            </a:endParaRPr>
          </a:p>
        </p:txBody>
      </p:sp>
      <p:sp>
        <p:nvSpPr>
          <p:cNvPr id="161" name="Google Shape;161;p7"/>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62" name="Google Shape;162;p7"/>
          <p:cNvSpPr txBox="1"/>
          <p:nvPr>
            <p:ph idx="1" type="body"/>
          </p:nvPr>
        </p:nvSpPr>
        <p:spPr>
          <a:xfrm>
            <a:off x="438000" y="2566900"/>
            <a:ext cx="8569200" cy="3144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3764"/>
              </a:buClr>
              <a:buSzPts val="2400"/>
              <a:buFont typeface="Arial"/>
              <a:buChar char="•"/>
            </a:pPr>
            <a:r>
              <a:rPr b="0" i="0" lang="en-US" sz="2400" u="none" cap="none" strike="noStrike">
                <a:solidFill>
                  <a:srgbClr val="003764"/>
                </a:solidFill>
                <a:latin typeface="Arial"/>
                <a:ea typeface="Arial"/>
                <a:cs typeface="Arial"/>
                <a:sym typeface="Arial"/>
              </a:rPr>
              <a:t>Effective </a:t>
            </a:r>
            <a:r>
              <a:rPr b="1" i="0" lang="en-US" sz="2400" u="none" cap="none" strike="noStrike">
                <a:solidFill>
                  <a:srgbClr val="003764"/>
                </a:solidFill>
                <a:latin typeface="Arial"/>
                <a:ea typeface="Arial"/>
                <a:cs typeface="Arial"/>
                <a:sym typeface="Arial"/>
              </a:rPr>
              <a:t>October 1st, 2022</a:t>
            </a:r>
            <a:r>
              <a:rPr b="0" i="0" lang="en-US" sz="2400" u="none" cap="none" strike="noStrike">
                <a:solidFill>
                  <a:srgbClr val="003764"/>
                </a:solidFill>
                <a:latin typeface="Arial"/>
                <a:ea typeface="Arial"/>
                <a:cs typeface="Arial"/>
                <a:sym typeface="Arial"/>
              </a:rPr>
              <a:t>, colleges offering BFET programs will follow a global process for the set up in Peoplesoft for leveraging BFET reimbursement on administrative costs which include staff salaries, benefits, travel, goods/services, and F&amp;A/indirect. </a:t>
            </a:r>
            <a:endParaRPr>
              <a:solidFill>
                <a:srgbClr val="003764"/>
              </a:solidFil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3764"/>
                </a:solidFill>
                <a:latin typeface="Arial"/>
                <a:ea typeface="Arial"/>
                <a:cs typeface="Arial"/>
                <a:sym typeface="Arial"/>
              </a:rPr>
              <a:t>This global process requires the use of the </a:t>
            </a:r>
            <a:r>
              <a:rPr b="1" i="0" lang="en-US" sz="2400" u="none" cap="none" strike="noStrike">
                <a:solidFill>
                  <a:srgbClr val="003764"/>
                </a:solidFill>
                <a:latin typeface="Arial"/>
                <a:ea typeface="Arial"/>
                <a:cs typeface="Arial"/>
                <a:sym typeface="Arial"/>
              </a:rPr>
              <a:t>Program</a:t>
            </a:r>
            <a:r>
              <a:rPr b="0" i="0" lang="en-US" sz="2400" u="none" cap="none" strike="noStrike">
                <a:solidFill>
                  <a:srgbClr val="003764"/>
                </a:solidFill>
                <a:latin typeface="Arial"/>
                <a:ea typeface="Arial"/>
                <a:cs typeface="Arial"/>
                <a:sym typeface="Arial"/>
              </a:rPr>
              <a:t> ChartField value in budgets and expenses and does not require changes for student expenses. </a:t>
            </a:r>
            <a:r>
              <a:rPr b="0" i="0" lang="en-US" sz="1400" u="none" cap="none" strike="noStrike">
                <a:solidFill>
                  <a:srgbClr val="8F9598"/>
                </a:solidFill>
                <a:latin typeface="Arial"/>
                <a:ea typeface="Arial"/>
                <a:cs typeface="Arial"/>
                <a:sym typeface="Arial"/>
              </a:rPr>
              <a:t>	</a:t>
            </a:r>
            <a:r>
              <a:rPr b="0" i="0" lang="en-US" sz="2000" u="none" cap="none" strike="noStrike">
                <a:solidFill>
                  <a:srgbClr val="8F9598"/>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8F9598"/>
              </a:solidFill>
              <a:latin typeface="Arial"/>
              <a:ea typeface="Arial"/>
              <a:cs typeface="Arial"/>
              <a:sym typeface="Arial"/>
            </a:endParaRPr>
          </a:p>
          <a:p>
            <a:pPr indent="0" lvl="1"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623887" y="1709745"/>
            <a:ext cx="8249947" cy="285273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3764"/>
              </a:buClr>
              <a:buSzPts val="3500"/>
              <a:buFont typeface="Arial"/>
              <a:buNone/>
            </a:pPr>
            <a:r>
              <a:rPr b="1" lang="en-US" sz="3600">
                <a:latin typeface="Arial"/>
                <a:ea typeface="Arial"/>
                <a:cs typeface="Arial"/>
                <a:sym typeface="Arial"/>
              </a:rPr>
              <a:t>BFET is a Reimbursable Program</a:t>
            </a:r>
            <a:endParaRPr/>
          </a:p>
        </p:txBody>
      </p:sp>
      <p:sp>
        <p:nvSpPr>
          <p:cNvPr id="169" name="Google Shape;169;p8"/>
          <p:cNvSpPr txBox="1"/>
          <p:nvPr>
            <p:ph idx="1" type="body"/>
          </p:nvPr>
        </p:nvSpPr>
        <p:spPr>
          <a:xfrm>
            <a:off x="529936" y="4562482"/>
            <a:ext cx="7886700" cy="15001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003764"/>
              </a:buClr>
              <a:buSzPts val="1800"/>
              <a:buFont typeface="Arial"/>
              <a:buNone/>
            </a:pPr>
            <a:r>
              <a:rPr b="1" lang="en-US">
                <a:solidFill>
                  <a:srgbClr val="FF0000"/>
                </a:solidFill>
                <a:latin typeface="Arial"/>
                <a:ea typeface="Arial"/>
                <a:cs typeface="Arial"/>
                <a:sym typeface="Arial"/>
              </a:rPr>
              <a:t>BFET = Basic Food, Employment and Training </a:t>
            </a:r>
            <a:endParaRPr/>
          </a:p>
        </p:txBody>
      </p:sp>
      <p:sp>
        <p:nvSpPr>
          <p:cNvPr id="170" name="Google Shape;170;p8"/>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3764"/>
                </a:solidFill>
                <a:latin typeface="Arial"/>
                <a:ea typeface="Arial"/>
                <a:cs typeface="Arial"/>
                <a:sym typeface="Arial"/>
              </a:rPr>
              <a:t>‹#›</a:t>
            </a:fld>
            <a:endParaRPr b="0" i="0" sz="1100" u="none" cap="none" strike="noStrike">
              <a:solidFill>
                <a:srgbClr val="003764"/>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idx="12" type="sldNum"/>
          </p:nvPr>
        </p:nvSpPr>
        <p:spPr>
          <a:xfrm>
            <a:off x="8416636" y="6529852"/>
            <a:ext cx="457199" cy="191623"/>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graphicFrame>
        <p:nvGraphicFramePr>
          <p:cNvPr descr="Map of the BFET Process Flow." id="177" name="Google Shape;177;p9"/>
          <p:cNvGraphicFramePr/>
          <p:nvPr/>
        </p:nvGraphicFramePr>
        <p:xfrm>
          <a:off x="989080" y="1149799"/>
          <a:ext cx="7427555" cy="5571675"/>
        </p:xfrm>
        <a:graphic>
          <a:graphicData uri="http://schemas.openxmlformats.org/presentationml/2006/ole">
            <mc:AlternateContent>
              <mc:Choice Requires="v">
                <p:oleObj r:id="rId4" imgH="5571675" imgW="7427555" progId="Acrobat.Document.DC" spid="_x0000_s1">
                  <p:embed/>
                </p:oleObj>
              </mc:Choice>
              <mc:Fallback>
                <p:oleObj r:id="rId5" imgH="5571675" imgW="7427555" progId="Acrobat.Document.DC">
                  <p:embed/>
                  <p:pic>
                    <p:nvPicPr>
                      <p:cNvPr id="177" name="Google Shape;177;p9"/>
                      <p:cNvPicPr preferRelativeResize="0"/>
                      <p:nvPr/>
                    </p:nvPicPr>
                    <p:blipFill rotWithShape="1">
                      <a:blip r:embed="rId6">
                        <a:alphaModFix/>
                      </a:blip>
                      <a:srcRect b="0" l="0" r="0" t="0"/>
                      <a:stretch/>
                    </p:blipFill>
                    <p:spPr>
                      <a:xfrm>
                        <a:off x="989080" y="1149799"/>
                        <a:ext cx="7427555" cy="5571675"/>
                      </a:xfrm>
                      <a:prstGeom prst="rect">
                        <a:avLst/>
                      </a:prstGeom>
                      <a:noFill/>
                      <a:ln>
                        <a:noFill/>
                      </a:ln>
                    </p:spPr>
                  </p:pic>
                </p:oleObj>
              </mc:Fallback>
            </mc:AlternateContent>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Karen Ebert</dc:creator>
</cp:coreProperties>
</file>