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4"/>
  </p:sldMasterIdLst>
  <p:notesMasterIdLst>
    <p:notesMasterId r:id="rId17"/>
  </p:notesMasterIdLst>
  <p:handoutMasterIdLst>
    <p:handoutMasterId r:id="rId18"/>
  </p:handoutMasterIdLst>
  <p:sldIdLst>
    <p:sldId id="256" r:id="rId5"/>
    <p:sldId id="797" r:id="rId6"/>
    <p:sldId id="798" r:id="rId7"/>
    <p:sldId id="799" r:id="rId8"/>
    <p:sldId id="800" r:id="rId9"/>
    <p:sldId id="803" r:id="rId10"/>
    <p:sldId id="804" r:id="rId11"/>
    <p:sldId id="805" r:id="rId12"/>
    <p:sldId id="806" r:id="rId13"/>
    <p:sldId id="801" r:id="rId14"/>
    <p:sldId id="808" r:id="rId15"/>
    <p:sldId id="261" r:id="rId16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764"/>
    <a:srgbClr val="000000"/>
    <a:srgbClr val="F3C501"/>
    <a:srgbClr val="BD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7A99C1-E735-4CAE-97F5-4576E56176AF}" v="10" dt="2023-08-23T21:41:15.2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29" autoAdjust="0"/>
    <p:restoredTop sz="70620" autoAdjust="0"/>
  </p:normalViewPr>
  <p:slideViewPr>
    <p:cSldViewPr snapToGrid="0">
      <p:cViewPr varScale="1">
        <p:scale>
          <a:sx n="112" d="100"/>
          <a:sy n="112" d="100"/>
        </p:scale>
        <p:origin x="1674" y="96"/>
      </p:cViewPr>
      <p:guideLst>
        <p:guide orient="horz" pos="3144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8/23/2023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8/23/2023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898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kern="120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Except where otherwise noted, this work is licensed under </a:t>
            </a:r>
            <a:r>
              <a:rPr lang="en-US" sz="750" b="0" i="1" u="sng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>
                <a:solidFill>
                  <a:schemeClr val="bg1">
                    <a:lumMod val="50000"/>
                  </a:schemeClr>
                </a:solidFill>
                <a:latin typeface="+mn-lt"/>
              </a:rPr>
              <a:t>.</a:t>
            </a:r>
            <a:endParaRPr lang="en-US" sz="75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8/23/2023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8/23/2023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8/23/2023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8/23/2023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8/23/2023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8/23/2023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8/23/2023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8/23/2023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awfilesext.leg.wa.gov/biennium/2017-18/Pdf/Bills/Senate%20Passed%20Legislature/5022-S.PL.pdf?q=2023081514331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0BzaOywd_N_7vV2VIYU56aVdMT28/edit?resourcekey=0-uA5YXOAJItsxLCONiVz1m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2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5D404-BBE3-970E-AB5B-F04B65E6E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888" y="3863685"/>
            <a:ext cx="8774112" cy="999259"/>
          </a:xfrm>
        </p:spPr>
        <p:txBody>
          <a:bodyPr/>
          <a:lstStyle/>
          <a:p>
            <a:r>
              <a:rPr lang="en-US" dirty="0"/>
              <a:t>Let’s Talk Loan Debt Letters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3BCC22-3B3A-00ED-05FF-5FD3FE7E92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Financial Aid Work Session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D64B35-E416-81A4-E6A9-4050A225C4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9887" y="5769402"/>
            <a:ext cx="5896689" cy="758825"/>
          </a:xfrm>
        </p:spPr>
        <p:txBody>
          <a:bodyPr/>
          <a:lstStyle/>
          <a:p>
            <a:r>
              <a:rPr lang="en-US" dirty="0"/>
              <a:t>Jed Lara, ctcLink Functional Analyst for Financial Aid</a:t>
            </a:r>
          </a:p>
          <a:p>
            <a:r>
              <a:rPr lang="en-US" dirty="0"/>
              <a:t>August 24, 2023</a:t>
            </a:r>
          </a:p>
        </p:txBody>
      </p:sp>
    </p:spTree>
    <p:extLst>
      <p:ext uri="{BB962C8B-B14F-4D97-AF65-F5344CB8AC3E}">
        <p14:creationId xmlns:p14="http://schemas.microsoft.com/office/powerpoint/2010/main" val="2972096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296D9-F503-ECD1-3FB5-92D1EAA1B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 oh! No success?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6F056-F572-BD54-7D3E-18C35D0EB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your View Log/Trace!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583D-082C-3CA6-33E4-D2FF9496E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4B257E-21CC-A27E-FBCA-AE079539AC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466" y="3004800"/>
            <a:ext cx="3769534" cy="31405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8D772B8-E277-99F9-2916-682A4E7B0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530" y="3693610"/>
            <a:ext cx="3433913" cy="12001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04572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4AB6B-DBEC-DAAA-377E-779118A57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Reviewing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CB9D1F-FC51-BD12-6613-9E4C3AAD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521C7D-35A1-5D88-E241-47517C2FF62F}"/>
              </a:ext>
            </a:extLst>
          </p:cNvPr>
          <p:cNvSpPr txBox="1"/>
          <p:nvPr/>
        </p:nvSpPr>
        <p:spPr>
          <a:xfrm>
            <a:off x="536860" y="6434356"/>
            <a:ext cx="8336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u="sng" dirty="0"/>
              <a:t>Navigation:</a:t>
            </a:r>
            <a:r>
              <a:rPr lang="en-US" sz="1600" i="1" dirty="0"/>
              <a:t>  </a:t>
            </a:r>
            <a:r>
              <a:rPr lang="en-US" sz="1600" i="1" dirty="0" err="1"/>
              <a:t>HighPoint</a:t>
            </a:r>
            <a:r>
              <a:rPr lang="en-US" sz="1600" i="1" dirty="0"/>
              <a:t> &gt; Message Center &gt; Search for Threads</a:t>
            </a:r>
          </a:p>
        </p:txBody>
      </p:sp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0298DEC6-7466-A6BB-5A70-A34F8A381F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086" r="9703" b="26645"/>
          <a:stretch/>
        </p:blipFill>
        <p:spPr>
          <a:xfrm>
            <a:off x="746777" y="4810266"/>
            <a:ext cx="7659468" cy="160751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3370301-2D12-13F9-A93D-640901CA8C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873" r="54920" b="54271"/>
          <a:stretch/>
        </p:blipFill>
        <p:spPr>
          <a:xfrm>
            <a:off x="5235410" y="1885242"/>
            <a:ext cx="3404630" cy="26257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82D46EC-66E8-8BC7-5C7B-8312E948324A}"/>
              </a:ext>
            </a:extLst>
          </p:cNvPr>
          <p:cNvSpPr txBox="1">
            <a:spLocks/>
          </p:cNvSpPr>
          <p:nvPr/>
        </p:nvSpPr>
        <p:spPr>
          <a:xfrm>
            <a:off x="536860" y="2241748"/>
            <a:ext cx="8336975" cy="447972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You can review threads</a:t>
            </a:r>
          </a:p>
          <a:p>
            <a:pPr marL="0" indent="0">
              <a:buNone/>
            </a:pPr>
            <a:r>
              <a:rPr lang="en-US" dirty="0"/>
              <a:t>for an individual student!</a:t>
            </a:r>
          </a:p>
        </p:txBody>
      </p:sp>
    </p:spTree>
    <p:extLst>
      <p:ext uri="{BB962C8B-B14F-4D97-AF65-F5344CB8AC3E}">
        <p14:creationId xmlns:p14="http://schemas.microsoft.com/office/powerpoint/2010/main" val="163215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52632"/>
            <a:ext cx="7886700" cy="611619"/>
          </a:xfrm>
        </p:spPr>
        <p:txBody>
          <a:bodyPr/>
          <a:lstStyle/>
          <a:p>
            <a:r>
              <a:rPr lang="en-US" dirty="0"/>
              <a:t>Congratulations!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8650" y="2382473"/>
            <a:ext cx="7886700" cy="4035419"/>
          </a:xfrm>
        </p:spPr>
        <p:txBody>
          <a:bodyPr/>
          <a:lstStyle/>
          <a:p>
            <a:r>
              <a:rPr lang="en-US" dirty="0"/>
              <a:t>You are now equipped with the knowledge to run the Loan Debt Letter Process! </a:t>
            </a:r>
          </a:p>
          <a:p>
            <a:r>
              <a:rPr lang="en-US" dirty="0"/>
              <a:t>Please refer to the Loan </a:t>
            </a:r>
            <a:r>
              <a:rPr lang="en-US"/>
              <a:t>Processing Guide on </a:t>
            </a:r>
            <a:r>
              <a:rPr lang="en-US" dirty="0"/>
              <a:t>the ctcLink Reference Center </a:t>
            </a:r>
          </a:p>
          <a:p>
            <a:r>
              <a:rPr lang="en-US" dirty="0"/>
              <a:t>Thank you for your participation today!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175B7-EA79-93F6-E9F6-65491776F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loan debt letter?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D8882-9907-B89A-03E2-0688F47A7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loan debt letter provides students with </a:t>
            </a:r>
            <a:r>
              <a:rPr lang="en-US" u="sng" dirty="0"/>
              <a:t>estimated</a:t>
            </a:r>
            <a:r>
              <a:rPr lang="en-US" dirty="0"/>
              <a:t> information on current aid year offered/borrowed amounts:</a:t>
            </a:r>
          </a:p>
          <a:p>
            <a:pPr lvl="3"/>
            <a:r>
              <a:rPr lang="en-US" dirty="0"/>
              <a:t>potential payoff amount</a:t>
            </a:r>
          </a:p>
          <a:p>
            <a:pPr lvl="3"/>
            <a:r>
              <a:rPr lang="en-US" dirty="0"/>
              <a:t>monthly repayment amount</a:t>
            </a:r>
          </a:p>
          <a:p>
            <a:pPr lvl="3"/>
            <a:r>
              <a:rPr lang="en-US"/>
              <a:t>aggregate loan data, </a:t>
            </a:r>
            <a:r>
              <a:rPr lang="en-US" dirty="0"/>
              <a:t>where applicable</a:t>
            </a:r>
          </a:p>
          <a:p>
            <a:r>
              <a:rPr lang="en-US" dirty="0"/>
              <a:t>Due to privacy concerns, the notification will be sent through Message Center </a:t>
            </a:r>
          </a:p>
          <a:p>
            <a:r>
              <a:rPr lang="en-US" dirty="0"/>
              <a:t>State Reg. reference: </a:t>
            </a:r>
            <a:r>
              <a:rPr lang="en-US" dirty="0">
                <a:hlinkClick r:id="rId2"/>
              </a:rPr>
              <a:t>5022-S.PL.pdf (wa.gov)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AB507-2F7F-5B87-74FF-23B976606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847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DA5C3-1A36-5D3A-0107-A762B4636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406B0-706A-438D-E6E9-2EE9E428B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Loan Debt Letters are sent and viewable in the Student’s Message Center.</a:t>
            </a:r>
          </a:p>
          <a:p>
            <a:r>
              <a:rPr lang="en-US" dirty="0"/>
              <a:t>Not through 3C Engine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2383C-22A3-8F57-96E8-33B5AE4AC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8E9E8BC-BD29-8201-E016-F97447C3F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473" y="3961022"/>
            <a:ext cx="5602635" cy="25229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41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AD15E-DFFE-8499-C756-75918EA5E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it?...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4F6C6-F986-40F6-4FE1-198191E7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627DBA7-9312-C009-622D-44D5D22C3C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27838"/>
          <a:stretch/>
        </p:blipFill>
        <p:spPr>
          <a:xfrm>
            <a:off x="536285" y="2600291"/>
            <a:ext cx="8337550" cy="32494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2563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2CE19-E6FD-25BD-BCF1-5CA50731B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the process!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DEDCB-A369-793B-5B40-F72123685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full process is available in the </a:t>
            </a:r>
            <a:r>
              <a:rPr lang="en-US" dirty="0">
                <a:hlinkClick r:id="rId2"/>
              </a:rPr>
              <a:t>Loan Processing Guide</a:t>
            </a:r>
            <a:r>
              <a:rPr lang="en-US" dirty="0"/>
              <a:t> via the Reference Center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6977B-9EF9-F7AA-0C18-1620149EB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132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CFC501C3-F327-6434-E61F-B6BD7633F7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850" y="2356787"/>
            <a:ext cx="8148299" cy="399580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BEEB08-BBBA-E5C3-11C9-6195AD092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2C614D-FEAD-47E2-6FC8-6D86D18F9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 &amp; Send – Population Select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63B2F77-4B1A-A426-2623-0E541811D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404" y="3531221"/>
            <a:ext cx="2185067" cy="278574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B3E6AAC-286F-A533-7987-8892B82BACE5}"/>
              </a:ext>
            </a:extLst>
          </p:cNvPr>
          <p:cNvSpPr/>
          <p:nvPr/>
        </p:nvSpPr>
        <p:spPr>
          <a:xfrm>
            <a:off x="2289909" y="4825583"/>
            <a:ext cx="1004527" cy="18024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DC26DEF-B3C8-1E70-5391-AF963CBAA616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3294436" y="4915704"/>
            <a:ext cx="3055968" cy="8389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BA9ACA50-B876-343A-CA43-A4BFA937AC01}"/>
              </a:ext>
            </a:extLst>
          </p:cNvPr>
          <p:cNvSpPr/>
          <p:nvPr/>
        </p:nvSpPr>
        <p:spPr>
          <a:xfrm>
            <a:off x="583283" y="4327108"/>
            <a:ext cx="2991769" cy="39744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26E6555-F240-9F6E-9A51-FEE33FFA7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40" y="1069243"/>
            <a:ext cx="8336975" cy="3757046"/>
          </a:xfrm>
        </p:spPr>
        <p:txBody>
          <a:bodyPr/>
          <a:lstStyle/>
          <a:p>
            <a:r>
              <a:rPr lang="en-US" sz="2000" b="1" dirty="0"/>
              <a:t>Owner: </a:t>
            </a:r>
            <a:r>
              <a:rPr lang="en-US" sz="2000" dirty="0"/>
              <a:t>Public</a:t>
            </a:r>
          </a:p>
          <a:p>
            <a:r>
              <a:rPr lang="en-US" sz="2000" b="1" dirty="0"/>
              <a:t>Query Name:</a:t>
            </a:r>
            <a:r>
              <a:rPr lang="en-US" sz="2000" dirty="0"/>
              <a:t> CTC_FA_LOAN_DEBT_NOTIF</a:t>
            </a:r>
          </a:p>
          <a:p>
            <a:r>
              <a:rPr lang="en-US" sz="2000" dirty="0"/>
              <a:t>Fill Query Prompts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19A6982-49A6-A040-8FC8-861AF5AE2C7A}"/>
              </a:ext>
            </a:extLst>
          </p:cNvPr>
          <p:cNvSpPr txBox="1"/>
          <p:nvPr/>
        </p:nvSpPr>
        <p:spPr>
          <a:xfrm>
            <a:off x="536860" y="6350466"/>
            <a:ext cx="8336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u="sng" dirty="0"/>
              <a:t>Navigation:</a:t>
            </a:r>
            <a:r>
              <a:rPr lang="en-US" sz="1600" i="1" dirty="0"/>
              <a:t>  </a:t>
            </a:r>
            <a:r>
              <a:rPr lang="en-US" sz="1600" i="1" dirty="0" err="1"/>
              <a:t>HighPoint</a:t>
            </a:r>
            <a:r>
              <a:rPr lang="en-US" sz="1600" i="1" dirty="0"/>
              <a:t> &gt; Message Center &gt; Processes &gt; Send Messages</a:t>
            </a:r>
          </a:p>
        </p:txBody>
      </p:sp>
    </p:spTree>
    <p:extLst>
      <p:ext uri="{BB962C8B-B14F-4D97-AF65-F5344CB8AC3E}">
        <p14:creationId xmlns:p14="http://schemas.microsoft.com/office/powerpoint/2010/main" val="1415323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A3AFA-00DE-A8FF-8919-13B1F0389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60" y="1323433"/>
            <a:ext cx="8336975" cy="797070"/>
          </a:xfrm>
        </p:spPr>
        <p:txBody>
          <a:bodyPr/>
          <a:lstStyle/>
          <a:p>
            <a:r>
              <a:rPr lang="en-US" dirty="0"/>
              <a:t>Assign &amp; Send – Thread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DB71A-4EC8-D5E0-BBC1-92D655B4B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1" y="2030136"/>
            <a:ext cx="8336974" cy="2583809"/>
          </a:xfrm>
        </p:spPr>
        <p:txBody>
          <a:bodyPr numCol="2"/>
          <a:lstStyle/>
          <a:p>
            <a:r>
              <a:rPr lang="en-US" sz="2400" dirty="0"/>
              <a:t>Must be entered prior to proceeding with other Run Control settings</a:t>
            </a:r>
          </a:p>
          <a:p>
            <a:r>
              <a:rPr lang="en-US" sz="2400" dirty="0"/>
              <a:t>Visible to students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Enter Thread Information:</a:t>
            </a:r>
          </a:p>
          <a:p>
            <a:pPr lvl="1"/>
            <a:r>
              <a:rPr lang="en-US" sz="2000" dirty="0"/>
              <a:t>Select institution</a:t>
            </a:r>
          </a:p>
          <a:p>
            <a:pPr lvl="1"/>
            <a:r>
              <a:rPr lang="en-US" sz="2000" b="1" dirty="0"/>
              <a:t>Department:</a:t>
            </a:r>
            <a:r>
              <a:rPr lang="en-US" sz="2000" dirty="0"/>
              <a:t> Financial Aid</a:t>
            </a:r>
          </a:p>
          <a:p>
            <a:pPr lvl="1"/>
            <a:r>
              <a:rPr lang="en-US" sz="2000" b="1" dirty="0"/>
              <a:t>Regarding:</a:t>
            </a:r>
            <a:r>
              <a:rPr lang="en-US" sz="2000" dirty="0"/>
              <a:t> [Varies by college]</a:t>
            </a:r>
          </a:p>
          <a:p>
            <a:pPr lvl="1"/>
            <a:r>
              <a:rPr lang="en-US" sz="2000" b="1" dirty="0"/>
              <a:t>Subject:</a:t>
            </a:r>
            <a:r>
              <a:rPr lang="en-US" sz="2000" dirty="0"/>
              <a:t> [Message subject visible to students]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3E1EA9-2132-AC57-4609-9129F9210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BDCB73-67E9-37C9-E15F-E39CC99BAF5D}"/>
              </a:ext>
            </a:extLst>
          </p:cNvPr>
          <p:cNvSpPr txBox="1"/>
          <p:nvPr/>
        </p:nvSpPr>
        <p:spPr>
          <a:xfrm>
            <a:off x="536860" y="6350466"/>
            <a:ext cx="8336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u="sng" dirty="0"/>
              <a:t>Navigation:</a:t>
            </a:r>
            <a:r>
              <a:rPr lang="en-US" sz="1600" i="1" dirty="0"/>
              <a:t>  </a:t>
            </a:r>
            <a:r>
              <a:rPr lang="en-US" sz="1600" i="1" dirty="0" err="1"/>
              <a:t>HighPoint</a:t>
            </a:r>
            <a:r>
              <a:rPr lang="en-US" sz="1600" i="1" dirty="0"/>
              <a:t> &gt; Message Center &gt; Processes &gt; Send Messages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692459-3043-72E2-7690-EF95167684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323"/>
          <a:stretch/>
        </p:blipFill>
        <p:spPr>
          <a:xfrm>
            <a:off x="857411" y="4952904"/>
            <a:ext cx="6026291" cy="142198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2CA5DE7-70DA-EAE7-847F-16F856D27B50}"/>
              </a:ext>
            </a:extLst>
          </p:cNvPr>
          <p:cNvCxnSpPr>
            <a:cxnSpLocks/>
          </p:cNvCxnSpPr>
          <p:nvPr/>
        </p:nvCxnSpPr>
        <p:spPr>
          <a:xfrm flipH="1">
            <a:off x="5957624" y="5512594"/>
            <a:ext cx="469370" cy="523745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622EAE1-85F0-24F1-EFD1-0BD8A19C6B7F}"/>
              </a:ext>
            </a:extLst>
          </p:cNvPr>
          <p:cNvSpPr/>
          <p:nvPr/>
        </p:nvSpPr>
        <p:spPr>
          <a:xfrm>
            <a:off x="5863959" y="4653793"/>
            <a:ext cx="3085362" cy="88077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3764"/>
                </a:solidFill>
              </a:rPr>
              <a:t>Staff will not receive notifications or alerts if a student replies to this message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34FF8A1-B36C-BFB1-4AF1-99250D906474}"/>
              </a:ext>
            </a:extLst>
          </p:cNvPr>
          <p:cNvSpPr/>
          <p:nvPr/>
        </p:nvSpPr>
        <p:spPr>
          <a:xfrm>
            <a:off x="928916" y="5271685"/>
            <a:ext cx="4708157" cy="1046326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20" descr="Warning with solid fill">
            <a:extLst>
              <a:ext uri="{FF2B5EF4-FFF2-40B4-BE49-F238E27FC236}">
                <a16:creationId xmlns:a16="http://schemas.microsoft.com/office/drawing/2014/main" id="{F1D55CDA-4D68-6C3F-4067-E9D3B27A51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34028" y="4734041"/>
            <a:ext cx="279050" cy="27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352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BEEB08-BBBA-E5C3-11C9-6195AD092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2C614D-FEAD-47E2-6FC8-6D86D18F9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 &amp; Send – Message Details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3E6AAC-286F-A533-7987-8892B82BACE5}"/>
              </a:ext>
            </a:extLst>
          </p:cNvPr>
          <p:cNvSpPr/>
          <p:nvPr/>
        </p:nvSpPr>
        <p:spPr>
          <a:xfrm>
            <a:off x="2289909" y="4825583"/>
            <a:ext cx="1004527" cy="18024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DC26DEF-B3C8-1E70-5391-AF963CBAA616}"/>
              </a:ext>
            </a:extLst>
          </p:cNvPr>
          <p:cNvCxnSpPr>
            <a:cxnSpLocks/>
          </p:cNvCxnSpPr>
          <p:nvPr/>
        </p:nvCxnSpPr>
        <p:spPr>
          <a:xfrm>
            <a:off x="3294436" y="4915704"/>
            <a:ext cx="3055968" cy="8389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BA9ACA50-B876-343A-CA43-A4BFA937AC01}"/>
              </a:ext>
            </a:extLst>
          </p:cNvPr>
          <p:cNvSpPr/>
          <p:nvPr/>
        </p:nvSpPr>
        <p:spPr>
          <a:xfrm>
            <a:off x="583283" y="4327108"/>
            <a:ext cx="2991769" cy="39744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19A6982-49A6-A040-8FC8-861AF5AE2C7A}"/>
              </a:ext>
            </a:extLst>
          </p:cNvPr>
          <p:cNvSpPr txBox="1"/>
          <p:nvPr/>
        </p:nvSpPr>
        <p:spPr>
          <a:xfrm>
            <a:off x="536860" y="6350466"/>
            <a:ext cx="8336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u="sng" dirty="0"/>
              <a:t>Navigation:</a:t>
            </a:r>
            <a:r>
              <a:rPr lang="en-US" sz="1600" i="1" dirty="0"/>
              <a:t>  </a:t>
            </a:r>
            <a:r>
              <a:rPr lang="en-US" sz="1600" i="1" dirty="0" err="1"/>
              <a:t>HighPoint</a:t>
            </a:r>
            <a:r>
              <a:rPr lang="en-US" sz="1600" i="1" dirty="0"/>
              <a:t> &gt; Message Center &gt; Processes &gt; Send Messages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B215E4-BA8A-6FB9-AEDD-AA43191FA0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0" t="1475" r="1373" b="7306"/>
          <a:stretch/>
        </p:blipFill>
        <p:spPr>
          <a:xfrm>
            <a:off x="287484" y="1474839"/>
            <a:ext cx="8607131" cy="48756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0A91716-BA5D-81EA-FA19-7146FA9FA52A}"/>
              </a:ext>
            </a:extLst>
          </p:cNvPr>
          <p:cNvCxnSpPr>
            <a:cxnSpLocks/>
          </p:cNvCxnSpPr>
          <p:nvPr/>
        </p:nvCxnSpPr>
        <p:spPr>
          <a:xfrm>
            <a:off x="6361052" y="1736619"/>
            <a:ext cx="0" cy="480471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C3A27E4-64D4-B7BD-8135-32FEE4CCD2B9}"/>
              </a:ext>
            </a:extLst>
          </p:cNvPr>
          <p:cNvSpPr/>
          <p:nvPr/>
        </p:nvSpPr>
        <p:spPr>
          <a:xfrm>
            <a:off x="6016880" y="1015477"/>
            <a:ext cx="2891735" cy="92550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3764"/>
                </a:solidFill>
              </a:rPr>
              <a:t>From corresponding 3C configurations for your institution Message Text will populate after the Letter code has been selected.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92529B0-A7DC-ECE4-C6B3-38F3ED0B588B}"/>
              </a:ext>
            </a:extLst>
          </p:cNvPr>
          <p:cNvSpPr/>
          <p:nvPr/>
        </p:nvSpPr>
        <p:spPr>
          <a:xfrm>
            <a:off x="402273" y="2217090"/>
            <a:ext cx="6718248" cy="576017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69DD231-29C1-03D3-D6F1-B1764AEA8DAF}"/>
              </a:ext>
            </a:extLst>
          </p:cNvPr>
          <p:cNvCxnSpPr>
            <a:cxnSpLocks/>
          </p:cNvCxnSpPr>
          <p:nvPr/>
        </p:nvCxnSpPr>
        <p:spPr>
          <a:xfrm flipH="1">
            <a:off x="1138575" y="3084280"/>
            <a:ext cx="1675417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FE01B2F-7BBA-145A-7501-9426A7E6307F}"/>
              </a:ext>
            </a:extLst>
          </p:cNvPr>
          <p:cNvSpPr/>
          <p:nvPr/>
        </p:nvSpPr>
        <p:spPr>
          <a:xfrm>
            <a:off x="2690705" y="2907425"/>
            <a:ext cx="2053959" cy="53548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3764"/>
                </a:solidFill>
              </a:rPr>
              <a:t>Pulls from Population Selection query prompt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0F1C11B-1D9C-4AA6-BACC-2B7D10D68FFD}"/>
              </a:ext>
            </a:extLst>
          </p:cNvPr>
          <p:cNvSpPr/>
          <p:nvPr/>
        </p:nvSpPr>
        <p:spPr>
          <a:xfrm>
            <a:off x="380027" y="3619444"/>
            <a:ext cx="4545934" cy="305002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A368889-9311-DC40-F1FF-A2EC2D16993C}"/>
              </a:ext>
            </a:extLst>
          </p:cNvPr>
          <p:cNvCxnSpPr>
            <a:cxnSpLocks/>
          </p:cNvCxnSpPr>
          <p:nvPr/>
        </p:nvCxnSpPr>
        <p:spPr>
          <a:xfrm flipH="1">
            <a:off x="5704676" y="5087618"/>
            <a:ext cx="582059" cy="147628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DC2CEA80-34F6-16CC-1441-990D50D9AAE7}"/>
              </a:ext>
            </a:extLst>
          </p:cNvPr>
          <p:cNvSpPr/>
          <p:nvPr/>
        </p:nvSpPr>
        <p:spPr>
          <a:xfrm>
            <a:off x="6234058" y="4467651"/>
            <a:ext cx="1974322" cy="66105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3764"/>
                </a:solidFill>
              </a:rPr>
              <a:t>Do not alter Message Text</a:t>
            </a:r>
          </a:p>
        </p:txBody>
      </p:sp>
      <p:pic>
        <p:nvPicPr>
          <p:cNvPr id="24" name="Content Placeholder 20" descr="Warning with solid fill">
            <a:extLst>
              <a:ext uri="{FF2B5EF4-FFF2-40B4-BE49-F238E27FC236}">
                <a16:creationId xmlns:a16="http://schemas.microsoft.com/office/drawing/2014/main" id="{558D57E8-42E2-E628-34C8-EEFF5A5B13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86735" y="4508143"/>
            <a:ext cx="279050" cy="279050"/>
          </a:xfrm>
          <a:prstGeom prst="rect">
            <a:avLst/>
          </a:prstGeom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471B6B0-841C-C4F6-9BAA-A233EA5459FD}"/>
              </a:ext>
            </a:extLst>
          </p:cNvPr>
          <p:cNvCxnSpPr>
            <a:cxnSpLocks/>
          </p:cNvCxnSpPr>
          <p:nvPr/>
        </p:nvCxnSpPr>
        <p:spPr>
          <a:xfrm flipH="1">
            <a:off x="4979615" y="3770033"/>
            <a:ext cx="1039271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054E8BEE-582A-539D-5C2F-5983C35E7D5E}"/>
              </a:ext>
            </a:extLst>
          </p:cNvPr>
          <p:cNvSpPr/>
          <p:nvPr/>
        </p:nvSpPr>
        <p:spPr>
          <a:xfrm>
            <a:off x="5845210" y="3079801"/>
            <a:ext cx="2756049" cy="93506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3764"/>
                </a:solidFill>
              </a:rPr>
              <a:t>Institutions can alter each time they run this process. Once the letter expires, it is no longer visible in Message Center</a:t>
            </a:r>
          </a:p>
        </p:txBody>
      </p:sp>
    </p:spTree>
    <p:extLst>
      <p:ext uri="{BB962C8B-B14F-4D97-AF65-F5344CB8AC3E}">
        <p14:creationId xmlns:p14="http://schemas.microsoft.com/office/powerpoint/2010/main" val="4261644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03623-C9DE-8581-068E-405012E64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60" y="1561741"/>
            <a:ext cx="8336975" cy="1039881"/>
          </a:xfrm>
        </p:spPr>
        <p:txBody>
          <a:bodyPr/>
          <a:lstStyle/>
          <a:p>
            <a:r>
              <a:rPr lang="en-US" dirty="0"/>
              <a:t>Assign &amp; Send – Run and Review Process Monitor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D9654-4E83-91C4-E2F5-FB36652A5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16AFD20-1D0C-79A0-6BE3-123C512D5980}"/>
              </a:ext>
            </a:extLst>
          </p:cNvPr>
          <p:cNvSpPr txBox="1">
            <a:spLocks/>
          </p:cNvSpPr>
          <p:nvPr/>
        </p:nvSpPr>
        <p:spPr>
          <a:xfrm>
            <a:off x="536860" y="2247654"/>
            <a:ext cx="8336975" cy="39245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6788537-F8B4-B0AC-90CE-ECEDA070FA63}"/>
              </a:ext>
            </a:extLst>
          </p:cNvPr>
          <p:cNvSpPr txBox="1">
            <a:spLocks/>
          </p:cNvSpPr>
          <p:nvPr/>
        </p:nvSpPr>
        <p:spPr>
          <a:xfrm>
            <a:off x="536860" y="2778597"/>
            <a:ext cx="8336975" cy="370533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If the process runs to No Success, do not immediately run the process again</a:t>
            </a:r>
          </a:p>
          <a:p>
            <a:pPr lvl="1"/>
            <a:r>
              <a:rPr lang="en-US" dirty="0"/>
              <a:t>Review Message Log</a:t>
            </a:r>
          </a:p>
          <a:p>
            <a:pPr lvl="1"/>
            <a:r>
              <a:rPr lang="en-US" dirty="0"/>
              <a:t>Process may have gone to error on a single student missing critical information</a:t>
            </a:r>
          </a:p>
          <a:p>
            <a:pPr lvl="1"/>
            <a:r>
              <a:rPr lang="en-US" dirty="0"/>
              <a:t>One student may fail, but other students in the batch will get their message in Message Center</a:t>
            </a:r>
          </a:p>
        </p:txBody>
      </p:sp>
    </p:spTree>
    <p:extLst>
      <p:ext uri="{BB962C8B-B14F-4D97-AF65-F5344CB8AC3E}">
        <p14:creationId xmlns:p14="http://schemas.microsoft.com/office/powerpoint/2010/main" val="15231315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5kNAVJby"/>
  <p:tag name="ARTICULATE_SLIDE_COUNT" val="20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40DD87E-4785-45E9-B131-EAD5809CCCB1}" vid="{7DCDFCDB-3C1F-4D58-92E6-3B863CA9BD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0D8FB2FAAFF54A9B650A710994AD71" ma:contentTypeVersion="3" ma:contentTypeDescription="Create a new document." ma:contentTypeScope="" ma:versionID="0e06d08b479584ca315a6b23330b6520">
  <xsd:schema xmlns:xsd="http://www.w3.org/2001/XMLSchema" xmlns:xs="http://www.w3.org/2001/XMLSchema" xmlns:p="http://schemas.microsoft.com/office/2006/metadata/properties" xmlns:ns3="64b9a69a-7ee0-4076-8ea9-2fd17656d683" targetNamespace="http://schemas.microsoft.com/office/2006/metadata/properties" ma:root="true" ma:fieldsID="1e22a6081b96468120dae4908e243d8a" ns3:_="">
    <xsd:import namespace="64b9a69a-7ee0-4076-8ea9-2fd17656d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b9a69a-7ee0-4076-8ea9-2fd17656d6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A79F04-4403-4038-BEAC-654037707E52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64b9a69a-7ee0-4076-8ea9-2fd17656d683"/>
  </ds:schemaRefs>
</ds:datastoreItem>
</file>

<file path=customXml/itemProps2.xml><?xml version="1.0" encoding="utf-8"?>
<ds:datastoreItem xmlns:ds="http://schemas.openxmlformats.org/officeDocument/2006/customXml" ds:itemID="{1A12B45D-06A9-48FB-A785-0421146DFE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CAEE71-A76B-4B6F-93E9-FC55DFD526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b9a69a-7ee0-4076-8ea9-2fd17656d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SBCTC</Template>
  <TotalTime>46226</TotalTime>
  <Words>448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Office Theme</vt:lpstr>
      <vt:lpstr>Let’s Talk Loan Debt Letters</vt:lpstr>
      <vt:lpstr>What is the loan debt letter?</vt:lpstr>
      <vt:lpstr>Where is it?</vt:lpstr>
      <vt:lpstr>Where is it?... Cont’d</vt:lpstr>
      <vt:lpstr>Running the process!</vt:lpstr>
      <vt:lpstr>Assign &amp; Send – Population Select</vt:lpstr>
      <vt:lpstr>Assign &amp; Send – Thread Information</vt:lpstr>
      <vt:lpstr>Assign &amp; Send – Message Details</vt:lpstr>
      <vt:lpstr>Assign &amp; Send – Run and Review Process Monitor</vt:lpstr>
      <vt:lpstr>Uh oh! No success?</vt:lpstr>
      <vt:lpstr>Reviewing</vt:lpstr>
      <vt:lpstr>Congratulations!  </vt:lpstr>
    </vt:vector>
  </TitlesOfParts>
  <Company>GP Strategies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Requisitions Overview</dc:title>
  <dc:creator>Rathert, Janice</dc:creator>
  <cp:lastModifiedBy>Jedidiah Lara</cp:lastModifiedBy>
  <cp:revision>1179</cp:revision>
  <dcterms:created xsi:type="dcterms:W3CDTF">2019-02-17T19:57:33Z</dcterms:created>
  <dcterms:modified xsi:type="dcterms:W3CDTF">2023-08-24T00:05:00Z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0x0101004B0D8FB2FAAFF54A9B650A710994AD71</vt:lpwstr>
  </property>
  <property fmtid="{D5CDD505-2E9C-101B-9397-08002B2CF9AE}" pid="3" name="_dlc_DocIdItemGuid">
    <vt:lpwstr>7ff476bc-ac88-4604-9168-c48c069949f0</vt:lpwstr>
  </property>
  <property fmtid="{D5CDD505-2E9C-101B-9397-08002B2CF9AE}" pid="4" name="ArticulateGUID">
    <vt:lpwstr>6C61C780-FE3D-4F23-BE2C-E88392C5417A</vt:lpwstr>
  </property>
  <property fmtid="{D5CDD505-2E9C-101B-9397-08002B2CF9AE}" pid="5" name="ArticulatePath">
    <vt:lpwstr>Requisitions Overview</vt:lpwstr>
  </property>
</Properties>
</file>