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5.xml" ContentType="application/vnd.openxmlformats-officedocument.presentationml.tags+xml"/>
  <Override PartName="/ppt/notesSlides/notesSlide16.xml" ContentType="application/vnd.openxmlformats-officedocument.presentationml.notesSlid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5"/>
  </p:sldMasterIdLst>
  <p:notesMasterIdLst>
    <p:notesMasterId r:id="rId26"/>
  </p:notesMasterIdLst>
  <p:handoutMasterIdLst>
    <p:handoutMasterId r:id="rId27"/>
  </p:handoutMasterIdLst>
  <p:sldIdLst>
    <p:sldId id="259" r:id="rId6"/>
    <p:sldId id="696" r:id="rId7"/>
    <p:sldId id="402" r:id="rId8"/>
    <p:sldId id="543" r:id="rId9"/>
    <p:sldId id="262" r:id="rId10"/>
    <p:sldId id="613" r:id="rId11"/>
    <p:sldId id="534" r:id="rId12"/>
    <p:sldId id="634" r:id="rId13"/>
    <p:sldId id="711" r:id="rId14"/>
    <p:sldId id="712" r:id="rId15"/>
    <p:sldId id="713" r:id="rId16"/>
    <p:sldId id="714" r:id="rId17"/>
    <p:sldId id="715" r:id="rId18"/>
    <p:sldId id="716" r:id="rId19"/>
    <p:sldId id="719" r:id="rId20"/>
    <p:sldId id="717" r:id="rId21"/>
    <p:sldId id="718" r:id="rId22"/>
    <p:sldId id="642" r:id="rId23"/>
    <p:sldId id="281" r:id="rId24"/>
    <p:sldId id="261" r:id="rId25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29" autoAdjust="0"/>
    <p:restoredTop sz="88645" autoAdjust="0"/>
  </p:normalViewPr>
  <p:slideViewPr>
    <p:cSldViewPr snapToGrid="0">
      <p:cViewPr varScale="1">
        <p:scale>
          <a:sx n="101" d="100"/>
          <a:sy n="101" d="100"/>
        </p:scale>
        <p:origin x="2004" y="102"/>
      </p:cViewPr>
      <p:guideLst>
        <p:guide orient="horz" pos="3144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6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7648D5-25B0-483F-9CBC-048735DDE692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71DDC46-BC34-4C22-9338-40756B2EABCC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/>
            <a:t>Step 1: Upload pgmr file</a:t>
          </a:r>
        </a:p>
      </dgm:t>
    </dgm:pt>
    <dgm:pt modelId="{3153B4E4-EF27-418E-B286-E1B91A8DA495}" type="parTrans" cxnId="{4A907DEC-FF70-4E45-8D09-88FEE20B6500}">
      <dgm:prSet/>
      <dgm:spPr/>
      <dgm:t>
        <a:bodyPr/>
        <a:lstStyle/>
        <a:p>
          <a:endParaRPr lang="en-US"/>
        </a:p>
      </dgm:t>
    </dgm:pt>
    <dgm:pt modelId="{540A2794-D837-44EE-A24F-F2634BFBA319}" type="sibTrans" cxnId="{4A907DEC-FF70-4E45-8D09-88FEE20B6500}">
      <dgm:prSet/>
      <dgm:spPr/>
      <dgm:t>
        <a:bodyPr/>
        <a:lstStyle/>
        <a:p>
          <a:endParaRPr lang="en-US"/>
        </a:p>
      </dgm:t>
    </dgm:pt>
    <dgm:pt modelId="{31FB84C5-EEFE-449C-AA45-E3BBB2C62D54}">
      <dgm:prSet phldrT="[Text]"/>
      <dgm:spPr/>
      <dgm:t>
        <a:bodyPr/>
        <a:lstStyle/>
        <a:p>
          <a:r>
            <a:rPr lang="en-US" b="1" dirty="0"/>
            <a:t>Step 2: </a:t>
          </a:r>
          <a:r>
            <a:rPr lang="en-US" b="0" dirty="0"/>
            <a:t>Import</a:t>
          </a:r>
          <a:r>
            <a:rPr lang="en-US" dirty="0"/>
            <a:t> Federal Data Files</a:t>
          </a:r>
        </a:p>
      </dgm:t>
    </dgm:pt>
    <dgm:pt modelId="{6F78CC53-8E67-4D73-BA32-DE811C2F0191}" type="parTrans" cxnId="{8B45F17F-F0FC-4FEC-BB03-94755E48025F}">
      <dgm:prSet/>
      <dgm:spPr/>
      <dgm:t>
        <a:bodyPr/>
        <a:lstStyle/>
        <a:p>
          <a:endParaRPr lang="en-US"/>
        </a:p>
      </dgm:t>
    </dgm:pt>
    <dgm:pt modelId="{C7FEA775-3690-4A58-A997-45BC574ABE9D}" type="sibTrans" cxnId="{8B45F17F-F0FC-4FEC-BB03-94755E48025F}">
      <dgm:prSet/>
      <dgm:spPr/>
      <dgm:t>
        <a:bodyPr/>
        <a:lstStyle/>
        <a:p>
          <a:endParaRPr lang="en-US"/>
        </a:p>
      </dgm:t>
    </dgm:pt>
    <dgm:pt modelId="{E5F25171-371A-4FB0-BE92-72288DE7DC0C}">
      <dgm:prSet phldrT="[Text]"/>
      <dgm:spPr/>
      <dgm:t>
        <a:bodyPr/>
        <a:lstStyle/>
        <a:p>
          <a:r>
            <a:rPr lang="en-US" b="1" dirty="0"/>
            <a:t>Step 3:</a:t>
          </a:r>
          <a:r>
            <a:rPr lang="en-US" dirty="0"/>
            <a:t>  Pell Phase In Data</a:t>
          </a:r>
        </a:p>
      </dgm:t>
    </dgm:pt>
    <dgm:pt modelId="{E76CABA0-3C30-4AEC-868A-776BACD00B3E}" type="parTrans" cxnId="{4665131D-A18B-48FB-9FB6-7E4881577EE8}">
      <dgm:prSet/>
      <dgm:spPr/>
      <dgm:t>
        <a:bodyPr/>
        <a:lstStyle/>
        <a:p>
          <a:endParaRPr lang="en-US"/>
        </a:p>
      </dgm:t>
    </dgm:pt>
    <dgm:pt modelId="{0C2203BA-DB3D-4B18-9B82-59A406DDDDB5}" type="sibTrans" cxnId="{4665131D-A18B-48FB-9FB6-7E4881577EE8}">
      <dgm:prSet/>
      <dgm:spPr/>
      <dgm:t>
        <a:bodyPr/>
        <a:lstStyle/>
        <a:p>
          <a:endParaRPr lang="en-US"/>
        </a:p>
      </dgm:t>
    </dgm:pt>
    <dgm:pt modelId="{57C5B8E7-19DA-46B0-B4A4-A5EB42492803}">
      <dgm:prSet phldrT="[Text]"/>
      <dgm:spPr/>
      <dgm:t>
        <a:bodyPr/>
        <a:lstStyle/>
        <a:p>
          <a:r>
            <a:rPr lang="en-US" b="1" dirty="0"/>
            <a:t>Step 4:</a:t>
          </a:r>
          <a:r>
            <a:rPr lang="en-US" dirty="0"/>
            <a:t>  Pell MRR Batch Report</a:t>
          </a:r>
        </a:p>
      </dgm:t>
    </dgm:pt>
    <dgm:pt modelId="{FB7C714E-A7C2-4E08-95F3-8C6BF783B126}" type="parTrans" cxnId="{A07B5D5A-FC88-453F-B165-1D0064C136B5}">
      <dgm:prSet/>
      <dgm:spPr/>
      <dgm:t>
        <a:bodyPr/>
        <a:lstStyle/>
        <a:p>
          <a:endParaRPr lang="en-US"/>
        </a:p>
      </dgm:t>
    </dgm:pt>
    <dgm:pt modelId="{C587303E-BE31-48B8-9899-72AEFF6BD458}" type="sibTrans" cxnId="{A07B5D5A-FC88-453F-B165-1D0064C136B5}">
      <dgm:prSet/>
      <dgm:spPr/>
      <dgm:t>
        <a:bodyPr/>
        <a:lstStyle/>
        <a:p>
          <a:endParaRPr lang="en-US"/>
        </a:p>
      </dgm:t>
    </dgm:pt>
    <dgm:pt modelId="{BB73E8C4-7680-4080-8AD4-59D47561051B}" type="pres">
      <dgm:prSet presAssocID="{1C7648D5-25B0-483F-9CBC-048735DDE692}" presName="CompostProcess" presStyleCnt="0">
        <dgm:presLayoutVars>
          <dgm:dir/>
          <dgm:resizeHandles val="exact"/>
        </dgm:presLayoutVars>
      </dgm:prSet>
      <dgm:spPr/>
    </dgm:pt>
    <dgm:pt modelId="{0D107ED9-3C1F-4DF9-B514-5ED951E36FFD}" type="pres">
      <dgm:prSet presAssocID="{1C7648D5-25B0-483F-9CBC-048735DDE692}" presName="arrow" presStyleLbl="bgShp" presStyleIdx="0" presStyleCnt="1"/>
      <dgm:spPr/>
      <dgm:extLst>
        <a:ext uri="{E40237B7-FDA0-4F09-8148-C483321AD2D9}">
          <dgm14:cNvPr xmlns:dgm14="http://schemas.microsoft.com/office/drawing/2010/diagram" id="0" name="" descr="arrow with processes listed out from left to right " title="3 step process of mass packaging "/>
        </a:ext>
      </dgm:extLst>
    </dgm:pt>
    <dgm:pt modelId="{86CA7D95-ADC9-4F08-AA5C-96CB6089358A}" type="pres">
      <dgm:prSet presAssocID="{1C7648D5-25B0-483F-9CBC-048735DDE692}" presName="linearProcess" presStyleCnt="0"/>
      <dgm:spPr/>
    </dgm:pt>
    <dgm:pt modelId="{B4BC7DC2-56D2-4148-B04B-93428D49ECB2}" type="pres">
      <dgm:prSet presAssocID="{271DDC46-BC34-4C22-9338-40756B2EABCC}" presName="textNode" presStyleLbl="node1" presStyleIdx="0" presStyleCnt="4">
        <dgm:presLayoutVars>
          <dgm:bulletEnabled val="1"/>
        </dgm:presLayoutVars>
      </dgm:prSet>
      <dgm:spPr/>
    </dgm:pt>
    <dgm:pt modelId="{8CB9128F-09FD-4A64-813D-BE45667A81F2}" type="pres">
      <dgm:prSet presAssocID="{540A2794-D837-44EE-A24F-F2634BFBA319}" presName="sibTrans" presStyleCnt="0"/>
      <dgm:spPr/>
    </dgm:pt>
    <dgm:pt modelId="{8254774E-2048-458A-967A-6F55C8FB5055}" type="pres">
      <dgm:prSet presAssocID="{31FB84C5-EEFE-449C-AA45-E3BBB2C62D54}" presName="textNode" presStyleLbl="node1" presStyleIdx="1" presStyleCnt="4">
        <dgm:presLayoutVars>
          <dgm:bulletEnabled val="1"/>
        </dgm:presLayoutVars>
      </dgm:prSet>
      <dgm:spPr/>
    </dgm:pt>
    <dgm:pt modelId="{D4EFB04F-7EB1-43BB-AA00-20A62C75CB0D}" type="pres">
      <dgm:prSet presAssocID="{C7FEA775-3690-4A58-A997-45BC574ABE9D}" presName="sibTrans" presStyleCnt="0"/>
      <dgm:spPr/>
    </dgm:pt>
    <dgm:pt modelId="{EE8AB6D9-EB7F-4432-B306-508128C5E489}" type="pres">
      <dgm:prSet presAssocID="{E5F25171-371A-4FB0-BE92-72288DE7DC0C}" presName="textNode" presStyleLbl="node1" presStyleIdx="2" presStyleCnt="4">
        <dgm:presLayoutVars>
          <dgm:bulletEnabled val="1"/>
        </dgm:presLayoutVars>
      </dgm:prSet>
      <dgm:spPr/>
    </dgm:pt>
    <dgm:pt modelId="{29760B76-311B-437E-8E14-E2368566A5CC}" type="pres">
      <dgm:prSet presAssocID="{0C2203BA-DB3D-4B18-9B82-59A406DDDDB5}" presName="sibTrans" presStyleCnt="0"/>
      <dgm:spPr/>
    </dgm:pt>
    <dgm:pt modelId="{11D53749-5628-4C77-BCFC-5DE6E25FBCDD}" type="pres">
      <dgm:prSet presAssocID="{57C5B8E7-19DA-46B0-B4A4-A5EB42492803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4665131D-A18B-48FB-9FB6-7E4881577EE8}" srcId="{1C7648D5-25B0-483F-9CBC-048735DDE692}" destId="{E5F25171-371A-4FB0-BE92-72288DE7DC0C}" srcOrd="2" destOrd="0" parTransId="{E76CABA0-3C30-4AEC-868A-776BACD00B3E}" sibTransId="{0C2203BA-DB3D-4B18-9B82-59A406DDDDB5}"/>
    <dgm:cxn modelId="{5F672060-60B4-4D11-B31A-5D0F0756054A}" type="presOf" srcId="{31FB84C5-EEFE-449C-AA45-E3BBB2C62D54}" destId="{8254774E-2048-458A-967A-6F55C8FB5055}" srcOrd="0" destOrd="0" presId="urn:microsoft.com/office/officeart/2005/8/layout/hProcess9"/>
    <dgm:cxn modelId="{E67F0565-B91B-41AE-98C0-4DE0C5EDA711}" type="presOf" srcId="{1C7648D5-25B0-483F-9CBC-048735DDE692}" destId="{BB73E8C4-7680-4080-8AD4-59D47561051B}" srcOrd="0" destOrd="0" presId="urn:microsoft.com/office/officeart/2005/8/layout/hProcess9"/>
    <dgm:cxn modelId="{A07B5D5A-FC88-453F-B165-1D0064C136B5}" srcId="{1C7648D5-25B0-483F-9CBC-048735DDE692}" destId="{57C5B8E7-19DA-46B0-B4A4-A5EB42492803}" srcOrd="3" destOrd="0" parTransId="{FB7C714E-A7C2-4E08-95F3-8C6BF783B126}" sibTransId="{C587303E-BE31-48B8-9899-72AEFF6BD458}"/>
    <dgm:cxn modelId="{8B45F17F-F0FC-4FEC-BB03-94755E48025F}" srcId="{1C7648D5-25B0-483F-9CBC-048735DDE692}" destId="{31FB84C5-EEFE-449C-AA45-E3BBB2C62D54}" srcOrd="1" destOrd="0" parTransId="{6F78CC53-8E67-4D73-BA32-DE811C2F0191}" sibTransId="{C7FEA775-3690-4A58-A997-45BC574ABE9D}"/>
    <dgm:cxn modelId="{3317F3AA-9F78-4287-AACB-3FA347C3C252}" type="presOf" srcId="{57C5B8E7-19DA-46B0-B4A4-A5EB42492803}" destId="{11D53749-5628-4C77-BCFC-5DE6E25FBCDD}" srcOrd="0" destOrd="0" presId="urn:microsoft.com/office/officeart/2005/8/layout/hProcess9"/>
    <dgm:cxn modelId="{00DCBDE2-3A5E-4F7A-B720-142C56A9ACEC}" type="presOf" srcId="{E5F25171-371A-4FB0-BE92-72288DE7DC0C}" destId="{EE8AB6D9-EB7F-4432-B306-508128C5E489}" srcOrd="0" destOrd="0" presId="urn:microsoft.com/office/officeart/2005/8/layout/hProcess9"/>
    <dgm:cxn modelId="{4A907DEC-FF70-4E45-8D09-88FEE20B6500}" srcId="{1C7648D5-25B0-483F-9CBC-048735DDE692}" destId="{271DDC46-BC34-4C22-9338-40756B2EABCC}" srcOrd="0" destOrd="0" parTransId="{3153B4E4-EF27-418E-B286-E1B91A8DA495}" sibTransId="{540A2794-D837-44EE-A24F-F2634BFBA319}"/>
    <dgm:cxn modelId="{76CA9CEF-7509-4F50-956E-2D7A5ACB4B5B}" type="presOf" srcId="{271DDC46-BC34-4C22-9338-40756B2EABCC}" destId="{B4BC7DC2-56D2-4148-B04B-93428D49ECB2}" srcOrd="0" destOrd="0" presId="urn:microsoft.com/office/officeart/2005/8/layout/hProcess9"/>
    <dgm:cxn modelId="{C7E0E2FD-43E8-41F3-9ECD-F826E3E466F5}" type="presParOf" srcId="{BB73E8C4-7680-4080-8AD4-59D47561051B}" destId="{0D107ED9-3C1F-4DF9-B514-5ED951E36FFD}" srcOrd="0" destOrd="0" presId="urn:microsoft.com/office/officeart/2005/8/layout/hProcess9"/>
    <dgm:cxn modelId="{DB6FE992-AFCC-403E-B004-06087F086356}" type="presParOf" srcId="{BB73E8C4-7680-4080-8AD4-59D47561051B}" destId="{86CA7D95-ADC9-4F08-AA5C-96CB6089358A}" srcOrd="1" destOrd="0" presId="urn:microsoft.com/office/officeart/2005/8/layout/hProcess9"/>
    <dgm:cxn modelId="{D2AEC65D-86BE-4336-BBBC-08FDD703AD9F}" type="presParOf" srcId="{86CA7D95-ADC9-4F08-AA5C-96CB6089358A}" destId="{B4BC7DC2-56D2-4148-B04B-93428D49ECB2}" srcOrd="0" destOrd="0" presId="urn:microsoft.com/office/officeart/2005/8/layout/hProcess9"/>
    <dgm:cxn modelId="{20DECB7A-DD37-444D-AAF5-9D8A91712D7B}" type="presParOf" srcId="{86CA7D95-ADC9-4F08-AA5C-96CB6089358A}" destId="{8CB9128F-09FD-4A64-813D-BE45667A81F2}" srcOrd="1" destOrd="0" presId="urn:microsoft.com/office/officeart/2005/8/layout/hProcess9"/>
    <dgm:cxn modelId="{D8FBB062-5527-414E-A57C-721EB34F9621}" type="presParOf" srcId="{86CA7D95-ADC9-4F08-AA5C-96CB6089358A}" destId="{8254774E-2048-458A-967A-6F55C8FB5055}" srcOrd="2" destOrd="0" presId="urn:microsoft.com/office/officeart/2005/8/layout/hProcess9"/>
    <dgm:cxn modelId="{C700DDEC-16DA-4A44-AB9B-D682770B2A9E}" type="presParOf" srcId="{86CA7D95-ADC9-4F08-AA5C-96CB6089358A}" destId="{D4EFB04F-7EB1-43BB-AA00-20A62C75CB0D}" srcOrd="3" destOrd="0" presId="urn:microsoft.com/office/officeart/2005/8/layout/hProcess9"/>
    <dgm:cxn modelId="{46AA94FB-EC41-47CF-847A-A6D7601372D1}" type="presParOf" srcId="{86CA7D95-ADC9-4F08-AA5C-96CB6089358A}" destId="{EE8AB6D9-EB7F-4432-B306-508128C5E489}" srcOrd="4" destOrd="0" presId="urn:microsoft.com/office/officeart/2005/8/layout/hProcess9"/>
    <dgm:cxn modelId="{D52AC832-079B-420F-ABFD-CE8F4881DF56}" type="presParOf" srcId="{86CA7D95-ADC9-4F08-AA5C-96CB6089358A}" destId="{29760B76-311B-437E-8E14-E2368566A5CC}" srcOrd="5" destOrd="0" presId="urn:microsoft.com/office/officeart/2005/8/layout/hProcess9"/>
    <dgm:cxn modelId="{027F4FD3-9AE2-4063-B66C-AA3CEB58DA24}" type="presParOf" srcId="{86CA7D95-ADC9-4F08-AA5C-96CB6089358A}" destId="{11D53749-5628-4C77-BCFC-5DE6E25FBCDD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7648D5-25B0-483F-9CBC-048735DDE692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71DDC46-BC34-4C22-9338-40756B2EABCC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/>
            <a:t>Step 1: </a:t>
          </a:r>
          <a:r>
            <a:rPr lang="en-US" b="0" dirty="0"/>
            <a:t>Upload pgmr file</a:t>
          </a:r>
        </a:p>
      </dgm:t>
    </dgm:pt>
    <dgm:pt modelId="{3153B4E4-EF27-418E-B286-E1B91A8DA495}" type="parTrans" cxnId="{4A907DEC-FF70-4E45-8D09-88FEE20B6500}">
      <dgm:prSet/>
      <dgm:spPr/>
      <dgm:t>
        <a:bodyPr/>
        <a:lstStyle/>
        <a:p>
          <a:endParaRPr lang="en-US"/>
        </a:p>
      </dgm:t>
    </dgm:pt>
    <dgm:pt modelId="{540A2794-D837-44EE-A24F-F2634BFBA319}" type="sibTrans" cxnId="{4A907DEC-FF70-4E45-8D09-88FEE20B6500}">
      <dgm:prSet/>
      <dgm:spPr/>
      <dgm:t>
        <a:bodyPr/>
        <a:lstStyle/>
        <a:p>
          <a:endParaRPr lang="en-US"/>
        </a:p>
      </dgm:t>
    </dgm:pt>
    <dgm:pt modelId="{31FB84C5-EEFE-449C-AA45-E3BBB2C62D54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Step 2: Import Federal Data Files</a:t>
          </a:r>
        </a:p>
      </dgm:t>
    </dgm:pt>
    <dgm:pt modelId="{6F78CC53-8E67-4D73-BA32-DE811C2F0191}" type="parTrans" cxnId="{8B45F17F-F0FC-4FEC-BB03-94755E48025F}">
      <dgm:prSet/>
      <dgm:spPr/>
      <dgm:t>
        <a:bodyPr/>
        <a:lstStyle/>
        <a:p>
          <a:endParaRPr lang="en-US"/>
        </a:p>
      </dgm:t>
    </dgm:pt>
    <dgm:pt modelId="{C7FEA775-3690-4A58-A997-45BC574ABE9D}" type="sibTrans" cxnId="{8B45F17F-F0FC-4FEC-BB03-94755E48025F}">
      <dgm:prSet/>
      <dgm:spPr/>
      <dgm:t>
        <a:bodyPr/>
        <a:lstStyle/>
        <a:p>
          <a:endParaRPr lang="en-US"/>
        </a:p>
      </dgm:t>
    </dgm:pt>
    <dgm:pt modelId="{E5F25171-371A-4FB0-BE92-72288DE7DC0C}">
      <dgm:prSet phldrT="[Text]"/>
      <dgm:spPr/>
      <dgm:t>
        <a:bodyPr/>
        <a:lstStyle/>
        <a:p>
          <a:r>
            <a:rPr lang="en-US" b="1" dirty="0"/>
            <a:t>Step 3:</a:t>
          </a:r>
          <a:r>
            <a:rPr lang="en-US" dirty="0"/>
            <a:t>  Pell Phase In Data</a:t>
          </a:r>
        </a:p>
      </dgm:t>
    </dgm:pt>
    <dgm:pt modelId="{E76CABA0-3C30-4AEC-868A-776BACD00B3E}" type="parTrans" cxnId="{4665131D-A18B-48FB-9FB6-7E4881577EE8}">
      <dgm:prSet/>
      <dgm:spPr/>
      <dgm:t>
        <a:bodyPr/>
        <a:lstStyle/>
        <a:p>
          <a:endParaRPr lang="en-US"/>
        </a:p>
      </dgm:t>
    </dgm:pt>
    <dgm:pt modelId="{0C2203BA-DB3D-4B18-9B82-59A406DDDDB5}" type="sibTrans" cxnId="{4665131D-A18B-48FB-9FB6-7E4881577EE8}">
      <dgm:prSet/>
      <dgm:spPr/>
      <dgm:t>
        <a:bodyPr/>
        <a:lstStyle/>
        <a:p>
          <a:endParaRPr lang="en-US"/>
        </a:p>
      </dgm:t>
    </dgm:pt>
    <dgm:pt modelId="{57C5B8E7-19DA-46B0-B4A4-A5EB42492803}">
      <dgm:prSet phldrT="[Text]"/>
      <dgm:spPr/>
      <dgm:t>
        <a:bodyPr/>
        <a:lstStyle/>
        <a:p>
          <a:r>
            <a:rPr lang="en-US" b="1" dirty="0"/>
            <a:t>Step 4:</a:t>
          </a:r>
          <a:r>
            <a:rPr lang="en-US" dirty="0"/>
            <a:t>  Pell MRR Batch Report</a:t>
          </a:r>
        </a:p>
      </dgm:t>
    </dgm:pt>
    <dgm:pt modelId="{FB7C714E-A7C2-4E08-95F3-8C6BF783B126}" type="parTrans" cxnId="{A07B5D5A-FC88-453F-B165-1D0064C136B5}">
      <dgm:prSet/>
      <dgm:spPr/>
      <dgm:t>
        <a:bodyPr/>
        <a:lstStyle/>
        <a:p>
          <a:endParaRPr lang="en-US"/>
        </a:p>
      </dgm:t>
    </dgm:pt>
    <dgm:pt modelId="{C587303E-BE31-48B8-9899-72AEFF6BD458}" type="sibTrans" cxnId="{A07B5D5A-FC88-453F-B165-1D0064C136B5}">
      <dgm:prSet/>
      <dgm:spPr/>
      <dgm:t>
        <a:bodyPr/>
        <a:lstStyle/>
        <a:p>
          <a:endParaRPr lang="en-US"/>
        </a:p>
      </dgm:t>
    </dgm:pt>
    <dgm:pt modelId="{BB73E8C4-7680-4080-8AD4-59D47561051B}" type="pres">
      <dgm:prSet presAssocID="{1C7648D5-25B0-483F-9CBC-048735DDE692}" presName="CompostProcess" presStyleCnt="0">
        <dgm:presLayoutVars>
          <dgm:dir/>
          <dgm:resizeHandles val="exact"/>
        </dgm:presLayoutVars>
      </dgm:prSet>
      <dgm:spPr/>
    </dgm:pt>
    <dgm:pt modelId="{0D107ED9-3C1F-4DF9-B514-5ED951E36FFD}" type="pres">
      <dgm:prSet presAssocID="{1C7648D5-25B0-483F-9CBC-048735DDE692}" presName="arrow" presStyleLbl="bgShp" presStyleIdx="0" presStyleCnt="1"/>
      <dgm:spPr/>
      <dgm:extLst>
        <a:ext uri="{E40237B7-FDA0-4F09-8148-C483321AD2D9}">
          <dgm14:cNvPr xmlns:dgm14="http://schemas.microsoft.com/office/drawing/2010/diagram" id="0" name="" descr="arrow with processes listed out from left to right " title="3 step process of mass packaging "/>
        </a:ext>
      </dgm:extLst>
    </dgm:pt>
    <dgm:pt modelId="{86CA7D95-ADC9-4F08-AA5C-96CB6089358A}" type="pres">
      <dgm:prSet presAssocID="{1C7648D5-25B0-483F-9CBC-048735DDE692}" presName="linearProcess" presStyleCnt="0"/>
      <dgm:spPr/>
    </dgm:pt>
    <dgm:pt modelId="{B4BC7DC2-56D2-4148-B04B-93428D49ECB2}" type="pres">
      <dgm:prSet presAssocID="{271DDC46-BC34-4C22-9338-40756B2EABCC}" presName="textNode" presStyleLbl="node1" presStyleIdx="0" presStyleCnt="4">
        <dgm:presLayoutVars>
          <dgm:bulletEnabled val="1"/>
        </dgm:presLayoutVars>
      </dgm:prSet>
      <dgm:spPr/>
    </dgm:pt>
    <dgm:pt modelId="{8CB9128F-09FD-4A64-813D-BE45667A81F2}" type="pres">
      <dgm:prSet presAssocID="{540A2794-D837-44EE-A24F-F2634BFBA319}" presName="sibTrans" presStyleCnt="0"/>
      <dgm:spPr/>
    </dgm:pt>
    <dgm:pt modelId="{8254774E-2048-458A-967A-6F55C8FB5055}" type="pres">
      <dgm:prSet presAssocID="{31FB84C5-EEFE-449C-AA45-E3BBB2C62D54}" presName="textNode" presStyleLbl="node1" presStyleIdx="1" presStyleCnt="4">
        <dgm:presLayoutVars>
          <dgm:bulletEnabled val="1"/>
        </dgm:presLayoutVars>
      </dgm:prSet>
      <dgm:spPr/>
    </dgm:pt>
    <dgm:pt modelId="{D4EFB04F-7EB1-43BB-AA00-20A62C75CB0D}" type="pres">
      <dgm:prSet presAssocID="{C7FEA775-3690-4A58-A997-45BC574ABE9D}" presName="sibTrans" presStyleCnt="0"/>
      <dgm:spPr/>
    </dgm:pt>
    <dgm:pt modelId="{EE8AB6D9-EB7F-4432-B306-508128C5E489}" type="pres">
      <dgm:prSet presAssocID="{E5F25171-371A-4FB0-BE92-72288DE7DC0C}" presName="textNode" presStyleLbl="node1" presStyleIdx="2" presStyleCnt="4">
        <dgm:presLayoutVars>
          <dgm:bulletEnabled val="1"/>
        </dgm:presLayoutVars>
      </dgm:prSet>
      <dgm:spPr/>
    </dgm:pt>
    <dgm:pt modelId="{29760B76-311B-437E-8E14-E2368566A5CC}" type="pres">
      <dgm:prSet presAssocID="{0C2203BA-DB3D-4B18-9B82-59A406DDDDB5}" presName="sibTrans" presStyleCnt="0"/>
      <dgm:spPr/>
    </dgm:pt>
    <dgm:pt modelId="{11D53749-5628-4C77-BCFC-5DE6E25FBCDD}" type="pres">
      <dgm:prSet presAssocID="{57C5B8E7-19DA-46B0-B4A4-A5EB42492803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4665131D-A18B-48FB-9FB6-7E4881577EE8}" srcId="{1C7648D5-25B0-483F-9CBC-048735DDE692}" destId="{E5F25171-371A-4FB0-BE92-72288DE7DC0C}" srcOrd="2" destOrd="0" parTransId="{E76CABA0-3C30-4AEC-868A-776BACD00B3E}" sibTransId="{0C2203BA-DB3D-4B18-9B82-59A406DDDDB5}"/>
    <dgm:cxn modelId="{5F672060-60B4-4D11-B31A-5D0F0756054A}" type="presOf" srcId="{31FB84C5-EEFE-449C-AA45-E3BBB2C62D54}" destId="{8254774E-2048-458A-967A-6F55C8FB5055}" srcOrd="0" destOrd="0" presId="urn:microsoft.com/office/officeart/2005/8/layout/hProcess9"/>
    <dgm:cxn modelId="{E67F0565-B91B-41AE-98C0-4DE0C5EDA711}" type="presOf" srcId="{1C7648D5-25B0-483F-9CBC-048735DDE692}" destId="{BB73E8C4-7680-4080-8AD4-59D47561051B}" srcOrd="0" destOrd="0" presId="urn:microsoft.com/office/officeart/2005/8/layout/hProcess9"/>
    <dgm:cxn modelId="{A07B5D5A-FC88-453F-B165-1D0064C136B5}" srcId="{1C7648D5-25B0-483F-9CBC-048735DDE692}" destId="{57C5B8E7-19DA-46B0-B4A4-A5EB42492803}" srcOrd="3" destOrd="0" parTransId="{FB7C714E-A7C2-4E08-95F3-8C6BF783B126}" sibTransId="{C587303E-BE31-48B8-9899-72AEFF6BD458}"/>
    <dgm:cxn modelId="{8B45F17F-F0FC-4FEC-BB03-94755E48025F}" srcId="{1C7648D5-25B0-483F-9CBC-048735DDE692}" destId="{31FB84C5-EEFE-449C-AA45-E3BBB2C62D54}" srcOrd="1" destOrd="0" parTransId="{6F78CC53-8E67-4D73-BA32-DE811C2F0191}" sibTransId="{C7FEA775-3690-4A58-A997-45BC574ABE9D}"/>
    <dgm:cxn modelId="{3317F3AA-9F78-4287-AACB-3FA347C3C252}" type="presOf" srcId="{57C5B8E7-19DA-46B0-B4A4-A5EB42492803}" destId="{11D53749-5628-4C77-BCFC-5DE6E25FBCDD}" srcOrd="0" destOrd="0" presId="urn:microsoft.com/office/officeart/2005/8/layout/hProcess9"/>
    <dgm:cxn modelId="{00DCBDE2-3A5E-4F7A-B720-142C56A9ACEC}" type="presOf" srcId="{E5F25171-371A-4FB0-BE92-72288DE7DC0C}" destId="{EE8AB6D9-EB7F-4432-B306-508128C5E489}" srcOrd="0" destOrd="0" presId="urn:microsoft.com/office/officeart/2005/8/layout/hProcess9"/>
    <dgm:cxn modelId="{4A907DEC-FF70-4E45-8D09-88FEE20B6500}" srcId="{1C7648D5-25B0-483F-9CBC-048735DDE692}" destId="{271DDC46-BC34-4C22-9338-40756B2EABCC}" srcOrd="0" destOrd="0" parTransId="{3153B4E4-EF27-418E-B286-E1B91A8DA495}" sibTransId="{540A2794-D837-44EE-A24F-F2634BFBA319}"/>
    <dgm:cxn modelId="{76CA9CEF-7509-4F50-956E-2D7A5ACB4B5B}" type="presOf" srcId="{271DDC46-BC34-4C22-9338-40756B2EABCC}" destId="{B4BC7DC2-56D2-4148-B04B-93428D49ECB2}" srcOrd="0" destOrd="0" presId="urn:microsoft.com/office/officeart/2005/8/layout/hProcess9"/>
    <dgm:cxn modelId="{C7E0E2FD-43E8-41F3-9ECD-F826E3E466F5}" type="presParOf" srcId="{BB73E8C4-7680-4080-8AD4-59D47561051B}" destId="{0D107ED9-3C1F-4DF9-B514-5ED951E36FFD}" srcOrd="0" destOrd="0" presId="urn:microsoft.com/office/officeart/2005/8/layout/hProcess9"/>
    <dgm:cxn modelId="{DB6FE992-AFCC-403E-B004-06087F086356}" type="presParOf" srcId="{BB73E8C4-7680-4080-8AD4-59D47561051B}" destId="{86CA7D95-ADC9-4F08-AA5C-96CB6089358A}" srcOrd="1" destOrd="0" presId="urn:microsoft.com/office/officeart/2005/8/layout/hProcess9"/>
    <dgm:cxn modelId="{D2AEC65D-86BE-4336-BBBC-08FDD703AD9F}" type="presParOf" srcId="{86CA7D95-ADC9-4F08-AA5C-96CB6089358A}" destId="{B4BC7DC2-56D2-4148-B04B-93428D49ECB2}" srcOrd="0" destOrd="0" presId="urn:microsoft.com/office/officeart/2005/8/layout/hProcess9"/>
    <dgm:cxn modelId="{20DECB7A-DD37-444D-AAF5-9D8A91712D7B}" type="presParOf" srcId="{86CA7D95-ADC9-4F08-AA5C-96CB6089358A}" destId="{8CB9128F-09FD-4A64-813D-BE45667A81F2}" srcOrd="1" destOrd="0" presId="urn:microsoft.com/office/officeart/2005/8/layout/hProcess9"/>
    <dgm:cxn modelId="{D8FBB062-5527-414E-A57C-721EB34F9621}" type="presParOf" srcId="{86CA7D95-ADC9-4F08-AA5C-96CB6089358A}" destId="{8254774E-2048-458A-967A-6F55C8FB5055}" srcOrd="2" destOrd="0" presId="urn:microsoft.com/office/officeart/2005/8/layout/hProcess9"/>
    <dgm:cxn modelId="{C700DDEC-16DA-4A44-AB9B-D682770B2A9E}" type="presParOf" srcId="{86CA7D95-ADC9-4F08-AA5C-96CB6089358A}" destId="{D4EFB04F-7EB1-43BB-AA00-20A62C75CB0D}" srcOrd="3" destOrd="0" presId="urn:microsoft.com/office/officeart/2005/8/layout/hProcess9"/>
    <dgm:cxn modelId="{46AA94FB-EC41-47CF-847A-A6D7601372D1}" type="presParOf" srcId="{86CA7D95-ADC9-4F08-AA5C-96CB6089358A}" destId="{EE8AB6D9-EB7F-4432-B306-508128C5E489}" srcOrd="4" destOrd="0" presId="urn:microsoft.com/office/officeart/2005/8/layout/hProcess9"/>
    <dgm:cxn modelId="{D52AC832-079B-420F-ABFD-CE8F4881DF56}" type="presParOf" srcId="{86CA7D95-ADC9-4F08-AA5C-96CB6089358A}" destId="{29760B76-311B-437E-8E14-E2368566A5CC}" srcOrd="5" destOrd="0" presId="urn:microsoft.com/office/officeart/2005/8/layout/hProcess9"/>
    <dgm:cxn modelId="{027F4FD3-9AE2-4063-B66C-AA3CEB58DA24}" type="presParOf" srcId="{86CA7D95-ADC9-4F08-AA5C-96CB6089358A}" destId="{11D53749-5628-4C77-BCFC-5DE6E25FBCDD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7648D5-25B0-483F-9CBC-048735DDE692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71DDC46-BC34-4C22-9338-40756B2EABCC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/>
            <a:t>Step 1: </a:t>
          </a:r>
          <a:r>
            <a:rPr lang="en-US" b="0" dirty="0"/>
            <a:t>Upload pgmr file</a:t>
          </a:r>
        </a:p>
      </dgm:t>
    </dgm:pt>
    <dgm:pt modelId="{3153B4E4-EF27-418E-B286-E1B91A8DA495}" type="parTrans" cxnId="{4A907DEC-FF70-4E45-8D09-88FEE20B6500}">
      <dgm:prSet/>
      <dgm:spPr/>
      <dgm:t>
        <a:bodyPr/>
        <a:lstStyle/>
        <a:p>
          <a:endParaRPr lang="en-US"/>
        </a:p>
      </dgm:t>
    </dgm:pt>
    <dgm:pt modelId="{540A2794-D837-44EE-A24F-F2634BFBA319}" type="sibTrans" cxnId="{4A907DEC-FF70-4E45-8D09-88FEE20B6500}">
      <dgm:prSet/>
      <dgm:spPr/>
      <dgm:t>
        <a:bodyPr/>
        <a:lstStyle/>
        <a:p>
          <a:endParaRPr lang="en-US"/>
        </a:p>
      </dgm:t>
    </dgm:pt>
    <dgm:pt modelId="{31FB84C5-EEFE-449C-AA45-E3BBB2C62D54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Step 2: </a:t>
          </a:r>
          <a:r>
            <a:rPr lang="en-US" b="0" dirty="0">
              <a:solidFill>
                <a:schemeClr val="bg1"/>
              </a:solidFill>
            </a:rPr>
            <a:t>Import Federal Data Files</a:t>
          </a:r>
        </a:p>
      </dgm:t>
    </dgm:pt>
    <dgm:pt modelId="{6F78CC53-8E67-4D73-BA32-DE811C2F0191}" type="parTrans" cxnId="{8B45F17F-F0FC-4FEC-BB03-94755E48025F}">
      <dgm:prSet/>
      <dgm:spPr/>
      <dgm:t>
        <a:bodyPr/>
        <a:lstStyle/>
        <a:p>
          <a:endParaRPr lang="en-US"/>
        </a:p>
      </dgm:t>
    </dgm:pt>
    <dgm:pt modelId="{C7FEA775-3690-4A58-A997-45BC574ABE9D}" type="sibTrans" cxnId="{8B45F17F-F0FC-4FEC-BB03-94755E48025F}">
      <dgm:prSet/>
      <dgm:spPr/>
      <dgm:t>
        <a:bodyPr/>
        <a:lstStyle/>
        <a:p>
          <a:endParaRPr lang="en-US"/>
        </a:p>
      </dgm:t>
    </dgm:pt>
    <dgm:pt modelId="{E5F25171-371A-4FB0-BE92-72288DE7DC0C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/>
            <a:t>Step 3: Pell Phase In Data</a:t>
          </a:r>
        </a:p>
      </dgm:t>
    </dgm:pt>
    <dgm:pt modelId="{E76CABA0-3C30-4AEC-868A-776BACD00B3E}" type="parTrans" cxnId="{4665131D-A18B-48FB-9FB6-7E4881577EE8}">
      <dgm:prSet/>
      <dgm:spPr/>
      <dgm:t>
        <a:bodyPr/>
        <a:lstStyle/>
        <a:p>
          <a:endParaRPr lang="en-US"/>
        </a:p>
      </dgm:t>
    </dgm:pt>
    <dgm:pt modelId="{0C2203BA-DB3D-4B18-9B82-59A406DDDDB5}" type="sibTrans" cxnId="{4665131D-A18B-48FB-9FB6-7E4881577EE8}">
      <dgm:prSet/>
      <dgm:spPr/>
      <dgm:t>
        <a:bodyPr/>
        <a:lstStyle/>
        <a:p>
          <a:endParaRPr lang="en-US"/>
        </a:p>
      </dgm:t>
    </dgm:pt>
    <dgm:pt modelId="{57C5B8E7-19DA-46B0-B4A4-A5EB42492803}">
      <dgm:prSet phldrT="[Text]"/>
      <dgm:spPr/>
      <dgm:t>
        <a:bodyPr/>
        <a:lstStyle/>
        <a:p>
          <a:r>
            <a:rPr lang="en-US" b="1" dirty="0"/>
            <a:t>Step 4:</a:t>
          </a:r>
          <a:r>
            <a:rPr lang="en-US" dirty="0"/>
            <a:t>  Pell MRR Batch Report</a:t>
          </a:r>
        </a:p>
      </dgm:t>
    </dgm:pt>
    <dgm:pt modelId="{FB7C714E-A7C2-4E08-95F3-8C6BF783B126}" type="parTrans" cxnId="{A07B5D5A-FC88-453F-B165-1D0064C136B5}">
      <dgm:prSet/>
      <dgm:spPr/>
      <dgm:t>
        <a:bodyPr/>
        <a:lstStyle/>
        <a:p>
          <a:endParaRPr lang="en-US"/>
        </a:p>
      </dgm:t>
    </dgm:pt>
    <dgm:pt modelId="{C587303E-BE31-48B8-9899-72AEFF6BD458}" type="sibTrans" cxnId="{A07B5D5A-FC88-453F-B165-1D0064C136B5}">
      <dgm:prSet/>
      <dgm:spPr/>
      <dgm:t>
        <a:bodyPr/>
        <a:lstStyle/>
        <a:p>
          <a:endParaRPr lang="en-US"/>
        </a:p>
      </dgm:t>
    </dgm:pt>
    <dgm:pt modelId="{BB73E8C4-7680-4080-8AD4-59D47561051B}" type="pres">
      <dgm:prSet presAssocID="{1C7648D5-25B0-483F-9CBC-048735DDE692}" presName="CompostProcess" presStyleCnt="0">
        <dgm:presLayoutVars>
          <dgm:dir/>
          <dgm:resizeHandles val="exact"/>
        </dgm:presLayoutVars>
      </dgm:prSet>
      <dgm:spPr/>
    </dgm:pt>
    <dgm:pt modelId="{0D107ED9-3C1F-4DF9-B514-5ED951E36FFD}" type="pres">
      <dgm:prSet presAssocID="{1C7648D5-25B0-483F-9CBC-048735DDE692}" presName="arrow" presStyleLbl="bgShp" presStyleIdx="0" presStyleCnt="1"/>
      <dgm:spPr/>
      <dgm:extLst>
        <a:ext uri="{E40237B7-FDA0-4F09-8148-C483321AD2D9}">
          <dgm14:cNvPr xmlns:dgm14="http://schemas.microsoft.com/office/drawing/2010/diagram" id="0" name="" descr="arrow with processes listed out from left to right " title="3 step process of mass packaging "/>
        </a:ext>
      </dgm:extLst>
    </dgm:pt>
    <dgm:pt modelId="{86CA7D95-ADC9-4F08-AA5C-96CB6089358A}" type="pres">
      <dgm:prSet presAssocID="{1C7648D5-25B0-483F-9CBC-048735DDE692}" presName="linearProcess" presStyleCnt="0"/>
      <dgm:spPr/>
    </dgm:pt>
    <dgm:pt modelId="{B4BC7DC2-56D2-4148-B04B-93428D49ECB2}" type="pres">
      <dgm:prSet presAssocID="{271DDC46-BC34-4C22-9338-40756B2EABCC}" presName="textNode" presStyleLbl="node1" presStyleIdx="0" presStyleCnt="4">
        <dgm:presLayoutVars>
          <dgm:bulletEnabled val="1"/>
        </dgm:presLayoutVars>
      </dgm:prSet>
      <dgm:spPr/>
    </dgm:pt>
    <dgm:pt modelId="{8CB9128F-09FD-4A64-813D-BE45667A81F2}" type="pres">
      <dgm:prSet presAssocID="{540A2794-D837-44EE-A24F-F2634BFBA319}" presName="sibTrans" presStyleCnt="0"/>
      <dgm:spPr/>
    </dgm:pt>
    <dgm:pt modelId="{8254774E-2048-458A-967A-6F55C8FB5055}" type="pres">
      <dgm:prSet presAssocID="{31FB84C5-EEFE-449C-AA45-E3BBB2C62D54}" presName="textNode" presStyleLbl="node1" presStyleIdx="1" presStyleCnt="4">
        <dgm:presLayoutVars>
          <dgm:bulletEnabled val="1"/>
        </dgm:presLayoutVars>
      </dgm:prSet>
      <dgm:spPr/>
    </dgm:pt>
    <dgm:pt modelId="{D4EFB04F-7EB1-43BB-AA00-20A62C75CB0D}" type="pres">
      <dgm:prSet presAssocID="{C7FEA775-3690-4A58-A997-45BC574ABE9D}" presName="sibTrans" presStyleCnt="0"/>
      <dgm:spPr/>
    </dgm:pt>
    <dgm:pt modelId="{EE8AB6D9-EB7F-4432-B306-508128C5E489}" type="pres">
      <dgm:prSet presAssocID="{E5F25171-371A-4FB0-BE92-72288DE7DC0C}" presName="textNode" presStyleLbl="node1" presStyleIdx="2" presStyleCnt="4">
        <dgm:presLayoutVars>
          <dgm:bulletEnabled val="1"/>
        </dgm:presLayoutVars>
      </dgm:prSet>
      <dgm:spPr/>
    </dgm:pt>
    <dgm:pt modelId="{29760B76-311B-437E-8E14-E2368566A5CC}" type="pres">
      <dgm:prSet presAssocID="{0C2203BA-DB3D-4B18-9B82-59A406DDDDB5}" presName="sibTrans" presStyleCnt="0"/>
      <dgm:spPr/>
    </dgm:pt>
    <dgm:pt modelId="{11D53749-5628-4C77-BCFC-5DE6E25FBCDD}" type="pres">
      <dgm:prSet presAssocID="{57C5B8E7-19DA-46B0-B4A4-A5EB42492803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4665131D-A18B-48FB-9FB6-7E4881577EE8}" srcId="{1C7648D5-25B0-483F-9CBC-048735DDE692}" destId="{E5F25171-371A-4FB0-BE92-72288DE7DC0C}" srcOrd="2" destOrd="0" parTransId="{E76CABA0-3C30-4AEC-868A-776BACD00B3E}" sibTransId="{0C2203BA-DB3D-4B18-9B82-59A406DDDDB5}"/>
    <dgm:cxn modelId="{5F672060-60B4-4D11-B31A-5D0F0756054A}" type="presOf" srcId="{31FB84C5-EEFE-449C-AA45-E3BBB2C62D54}" destId="{8254774E-2048-458A-967A-6F55C8FB5055}" srcOrd="0" destOrd="0" presId="urn:microsoft.com/office/officeart/2005/8/layout/hProcess9"/>
    <dgm:cxn modelId="{E67F0565-B91B-41AE-98C0-4DE0C5EDA711}" type="presOf" srcId="{1C7648D5-25B0-483F-9CBC-048735DDE692}" destId="{BB73E8C4-7680-4080-8AD4-59D47561051B}" srcOrd="0" destOrd="0" presId="urn:microsoft.com/office/officeart/2005/8/layout/hProcess9"/>
    <dgm:cxn modelId="{A07B5D5A-FC88-453F-B165-1D0064C136B5}" srcId="{1C7648D5-25B0-483F-9CBC-048735DDE692}" destId="{57C5B8E7-19DA-46B0-B4A4-A5EB42492803}" srcOrd="3" destOrd="0" parTransId="{FB7C714E-A7C2-4E08-95F3-8C6BF783B126}" sibTransId="{C587303E-BE31-48B8-9899-72AEFF6BD458}"/>
    <dgm:cxn modelId="{8B45F17F-F0FC-4FEC-BB03-94755E48025F}" srcId="{1C7648D5-25B0-483F-9CBC-048735DDE692}" destId="{31FB84C5-EEFE-449C-AA45-E3BBB2C62D54}" srcOrd="1" destOrd="0" parTransId="{6F78CC53-8E67-4D73-BA32-DE811C2F0191}" sibTransId="{C7FEA775-3690-4A58-A997-45BC574ABE9D}"/>
    <dgm:cxn modelId="{3317F3AA-9F78-4287-AACB-3FA347C3C252}" type="presOf" srcId="{57C5B8E7-19DA-46B0-B4A4-A5EB42492803}" destId="{11D53749-5628-4C77-BCFC-5DE6E25FBCDD}" srcOrd="0" destOrd="0" presId="urn:microsoft.com/office/officeart/2005/8/layout/hProcess9"/>
    <dgm:cxn modelId="{00DCBDE2-3A5E-4F7A-B720-142C56A9ACEC}" type="presOf" srcId="{E5F25171-371A-4FB0-BE92-72288DE7DC0C}" destId="{EE8AB6D9-EB7F-4432-B306-508128C5E489}" srcOrd="0" destOrd="0" presId="urn:microsoft.com/office/officeart/2005/8/layout/hProcess9"/>
    <dgm:cxn modelId="{4A907DEC-FF70-4E45-8D09-88FEE20B6500}" srcId="{1C7648D5-25B0-483F-9CBC-048735DDE692}" destId="{271DDC46-BC34-4C22-9338-40756B2EABCC}" srcOrd="0" destOrd="0" parTransId="{3153B4E4-EF27-418E-B286-E1B91A8DA495}" sibTransId="{540A2794-D837-44EE-A24F-F2634BFBA319}"/>
    <dgm:cxn modelId="{76CA9CEF-7509-4F50-956E-2D7A5ACB4B5B}" type="presOf" srcId="{271DDC46-BC34-4C22-9338-40756B2EABCC}" destId="{B4BC7DC2-56D2-4148-B04B-93428D49ECB2}" srcOrd="0" destOrd="0" presId="urn:microsoft.com/office/officeart/2005/8/layout/hProcess9"/>
    <dgm:cxn modelId="{C7E0E2FD-43E8-41F3-9ECD-F826E3E466F5}" type="presParOf" srcId="{BB73E8C4-7680-4080-8AD4-59D47561051B}" destId="{0D107ED9-3C1F-4DF9-B514-5ED951E36FFD}" srcOrd="0" destOrd="0" presId="urn:microsoft.com/office/officeart/2005/8/layout/hProcess9"/>
    <dgm:cxn modelId="{DB6FE992-AFCC-403E-B004-06087F086356}" type="presParOf" srcId="{BB73E8C4-7680-4080-8AD4-59D47561051B}" destId="{86CA7D95-ADC9-4F08-AA5C-96CB6089358A}" srcOrd="1" destOrd="0" presId="urn:microsoft.com/office/officeart/2005/8/layout/hProcess9"/>
    <dgm:cxn modelId="{D2AEC65D-86BE-4336-BBBC-08FDD703AD9F}" type="presParOf" srcId="{86CA7D95-ADC9-4F08-AA5C-96CB6089358A}" destId="{B4BC7DC2-56D2-4148-B04B-93428D49ECB2}" srcOrd="0" destOrd="0" presId="urn:microsoft.com/office/officeart/2005/8/layout/hProcess9"/>
    <dgm:cxn modelId="{20DECB7A-DD37-444D-AAF5-9D8A91712D7B}" type="presParOf" srcId="{86CA7D95-ADC9-4F08-AA5C-96CB6089358A}" destId="{8CB9128F-09FD-4A64-813D-BE45667A81F2}" srcOrd="1" destOrd="0" presId="urn:microsoft.com/office/officeart/2005/8/layout/hProcess9"/>
    <dgm:cxn modelId="{D8FBB062-5527-414E-A57C-721EB34F9621}" type="presParOf" srcId="{86CA7D95-ADC9-4F08-AA5C-96CB6089358A}" destId="{8254774E-2048-458A-967A-6F55C8FB5055}" srcOrd="2" destOrd="0" presId="urn:microsoft.com/office/officeart/2005/8/layout/hProcess9"/>
    <dgm:cxn modelId="{C700DDEC-16DA-4A44-AB9B-D682770B2A9E}" type="presParOf" srcId="{86CA7D95-ADC9-4F08-AA5C-96CB6089358A}" destId="{D4EFB04F-7EB1-43BB-AA00-20A62C75CB0D}" srcOrd="3" destOrd="0" presId="urn:microsoft.com/office/officeart/2005/8/layout/hProcess9"/>
    <dgm:cxn modelId="{46AA94FB-EC41-47CF-847A-A6D7601372D1}" type="presParOf" srcId="{86CA7D95-ADC9-4F08-AA5C-96CB6089358A}" destId="{EE8AB6D9-EB7F-4432-B306-508128C5E489}" srcOrd="4" destOrd="0" presId="urn:microsoft.com/office/officeart/2005/8/layout/hProcess9"/>
    <dgm:cxn modelId="{D52AC832-079B-420F-ABFD-CE8F4881DF56}" type="presParOf" srcId="{86CA7D95-ADC9-4F08-AA5C-96CB6089358A}" destId="{29760B76-311B-437E-8E14-E2368566A5CC}" srcOrd="5" destOrd="0" presId="urn:microsoft.com/office/officeart/2005/8/layout/hProcess9"/>
    <dgm:cxn modelId="{027F4FD3-9AE2-4063-B66C-AA3CEB58DA24}" type="presParOf" srcId="{86CA7D95-ADC9-4F08-AA5C-96CB6089358A}" destId="{11D53749-5628-4C77-BCFC-5DE6E25FBCDD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7648D5-25B0-483F-9CBC-048735DDE692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71DDC46-BC34-4C22-9338-40756B2EABCC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/>
            <a:t>Step 1: </a:t>
          </a:r>
          <a:r>
            <a:rPr lang="en-US" b="0" dirty="0"/>
            <a:t>Upload pgmr file</a:t>
          </a:r>
        </a:p>
      </dgm:t>
    </dgm:pt>
    <dgm:pt modelId="{3153B4E4-EF27-418E-B286-E1B91A8DA495}" type="parTrans" cxnId="{4A907DEC-FF70-4E45-8D09-88FEE20B6500}">
      <dgm:prSet/>
      <dgm:spPr/>
      <dgm:t>
        <a:bodyPr/>
        <a:lstStyle/>
        <a:p>
          <a:endParaRPr lang="en-US"/>
        </a:p>
      </dgm:t>
    </dgm:pt>
    <dgm:pt modelId="{540A2794-D837-44EE-A24F-F2634BFBA319}" type="sibTrans" cxnId="{4A907DEC-FF70-4E45-8D09-88FEE20B6500}">
      <dgm:prSet/>
      <dgm:spPr/>
      <dgm:t>
        <a:bodyPr/>
        <a:lstStyle/>
        <a:p>
          <a:endParaRPr lang="en-US"/>
        </a:p>
      </dgm:t>
    </dgm:pt>
    <dgm:pt modelId="{31FB84C5-EEFE-449C-AA45-E3BBB2C62D54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Step 2: </a:t>
          </a:r>
          <a:r>
            <a:rPr lang="en-US" b="0" dirty="0">
              <a:solidFill>
                <a:schemeClr val="bg1"/>
              </a:solidFill>
            </a:rPr>
            <a:t>Import Federal Data Files</a:t>
          </a:r>
        </a:p>
      </dgm:t>
    </dgm:pt>
    <dgm:pt modelId="{6F78CC53-8E67-4D73-BA32-DE811C2F0191}" type="parTrans" cxnId="{8B45F17F-F0FC-4FEC-BB03-94755E48025F}">
      <dgm:prSet/>
      <dgm:spPr/>
      <dgm:t>
        <a:bodyPr/>
        <a:lstStyle/>
        <a:p>
          <a:endParaRPr lang="en-US"/>
        </a:p>
      </dgm:t>
    </dgm:pt>
    <dgm:pt modelId="{C7FEA775-3690-4A58-A997-45BC574ABE9D}" type="sibTrans" cxnId="{8B45F17F-F0FC-4FEC-BB03-94755E48025F}">
      <dgm:prSet/>
      <dgm:spPr/>
      <dgm:t>
        <a:bodyPr/>
        <a:lstStyle/>
        <a:p>
          <a:endParaRPr lang="en-US"/>
        </a:p>
      </dgm:t>
    </dgm:pt>
    <dgm:pt modelId="{E5F25171-371A-4FB0-BE92-72288DE7DC0C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/>
            <a:t>Step 3: </a:t>
          </a:r>
          <a:r>
            <a:rPr lang="en-US" b="0" dirty="0"/>
            <a:t>Pell Phase In Data</a:t>
          </a:r>
        </a:p>
      </dgm:t>
    </dgm:pt>
    <dgm:pt modelId="{E76CABA0-3C30-4AEC-868A-776BACD00B3E}" type="parTrans" cxnId="{4665131D-A18B-48FB-9FB6-7E4881577EE8}">
      <dgm:prSet/>
      <dgm:spPr/>
      <dgm:t>
        <a:bodyPr/>
        <a:lstStyle/>
        <a:p>
          <a:endParaRPr lang="en-US"/>
        </a:p>
      </dgm:t>
    </dgm:pt>
    <dgm:pt modelId="{0C2203BA-DB3D-4B18-9B82-59A406DDDDB5}" type="sibTrans" cxnId="{4665131D-A18B-48FB-9FB6-7E4881577EE8}">
      <dgm:prSet/>
      <dgm:spPr/>
      <dgm:t>
        <a:bodyPr/>
        <a:lstStyle/>
        <a:p>
          <a:endParaRPr lang="en-US"/>
        </a:p>
      </dgm:t>
    </dgm:pt>
    <dgm:pt modelId="{57C5B8E7-19DA-46B0-B4A4-A5EB42492803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/>
            <a:t>Step 4:</a:t>
          </a:r>
          <a:r>
            <a:rPr lang="en-US" dirty="0"/>
            <a:t>  </a:t>
          </a:r>
          <a:r>
            <a:rPr lang="en-US" b="1" dirty="0"/>
            <a:t>Pell MRR Batch Report</a:t>
          </a:r>
        </a:p>
      </dgm:t>
    </dgm:pt>
    <dgm:pt modelId="{FB7C714E-A7C2-4E08-95F3-8C6BF783B126}" type="parTrans" cxnId="{A07B5D5A-FC88-453F-B165-1D0064C136B5}">
      <dgm:prSet/>
      <dgm:spPr/>
      <dgm:t>
        <a:bodyPr/>
        <a:lstStyle/>
        <a:p>
          <a:endParaRPr lang="en-US"/>
        </a:p>
      </dgm:t>
    </dgm:pt>
    <dgm:pt modelId="{C587303E-BE31-48B8-9899-72AEFF6BD458}" type="sibTrans" cxnId="{A07B5D5A-FC88-453F-B165-1D0064C136B5}">
      <dgm:prSet/>
      <dgm:spPr/>
      <dgm:t>
        <a:bodyPr/>
        <a:lstStyle/>
        <a:p>
          <a:endParaRPr lang="en-US"/>
        </a:p>
      </dgm:t>
    </dgm:pt>
    <dgm:pt modelId="{BB73E8C4-7680-4080-8AD4-59D47561051B}" type="pres">
      <dgm:prSet presAssocID="{1C7648D5-25B0-483F-9CBC-048735DDE692}" presName="CompostProcess" presStyleCnt="0">
        <dgm:presLayoutVars>
          <dgm:dir/>
          <dgm:resizeHandles val="exact"/>
        </dgm:presLayoutVars>
      </dgm:prSet>
      <dgm:spPr/>
    </dgm:pt>
    <dgm:pt modelId="{0D107ED9-3C1F-4DF9-B514-5ED951E36FFD}" type="pres">
      <dgm:prSet presAssocID="{1C7648D5-25B0-483F-9CBC-048735DDE692}" presName="arrow" presStyleLbl="bgShp" presStyleIdx="0" presStyleCnt="1"/>
      <dgm:spPr/>
      <dgm:extLst>
        <a:ext uri="{E40237B7-FDA0-4F09-8148-C483321AD2D9}">
          <dgm14:cNvPr xmlns:dgm14="http://schemas.microsoft.com/office/drawing/2010/diagram" id="0" name="" descr="arrow with processes listed out from left to right " title="3 step process of mass packaging "/>
        </a:ext>
      </dgm:extLst>
    </dgm:pt>
    <dgm:pt modelId="{86CA7D95-ADC9-4F08-AA5C-96CB6089358A}" type="pres">
      <dgm:prSet presAssocID="{1C7648D5-25B0-483F-9CBC-048735DDE692}" presName="linearProcess" presStyleCnt="0"/>
      <dgm:spPr/>
    </dgm:pt>
    <dgm:pt modelId="{B4BC7DC2-56D2-4148-B04B-93428D49ECB2}" type="pres">
      <dgm:prSet presAssocID="{271DDC46-BC34-4C22-9338-40756B2EABCC}" presName="textNode" presStyleLbl="node1" presStyleIdx="0" presStyleCnt="4">
        <dgm:presLayoutVars>
          <dgm:bulletEnabled val="1"/>
        </dgm:presLayoutVars>
      </dgm:prSet>
      <dgm:spPr/>
    </dgm:pt>
    <dgm:pt modelId="{8CB9128F-09FD-4A64-813D-BE45667A81F2}" type="pres">
      <dgm:prSet presAssocID="{540A2794-D837-44EE-A24F-F2634BFBA319}" presName="sibTrans" presStyleCnt="0"/>
      <dgm:spPr/>
    </dgm:pt>
    <dgm:pt modelId="{8254774E-2048-458A-967A-6F55C8FB5055}" type="pres">
      <dgm:prSet presAssocID="{31FB84C5-EEFE-449C-AA45-E3BBB2C62D54}" presName="textNode" presStyleLbl="node1" presStyleIdx="1" presStyleCnt="4">
        <dgm:presLayoutVars>
          <dgm:bulletEnabled val="1"/>
        </dgm:presLayoutVars>
      </dgm:prSet>
      <dgm:spPr/>
    </dgm:pt>
    <dgm:pt modelId="{D4EFB04F-7EB1-43BB-AA00-20A62C75CB0D}" type="pres">
      <dgm:prSet presAssocID="{C7FEA775-3690-4A58-A997-45BC574ABE9D}" presName="sibTrans" presStyleCnt="0"/>
      <dgm:spPr/>
    </dgm:pt>
    <dgm:pt modelId="{EE8AB6D9-EB7F-4432-B306-508128C5E489}" type="pres">
      <dgm:prSet presAssocID="{E5F25171-371A-4FB0-BE92-72288DE7DC0C}" presName="textNode" presStyleLbl="node1" presStyleIdx="2" presStyleCnt="4">
        <dgm:presLayoutVars>
          <dgm:bulletEnabled val="1"/>
        </dgm:presLayoutVars>
      </dgm:prSet>
      <dgm:spPr/>
    </dgm:pt>
    <dgm:pt modelId="{29760B76-311B-437E-8E14-E2368566A5CC}" type="pres">
      <dgm:prSet presAssocID="{0C2203BA-DB3D-4B18-9B82-59A406DDDDB5}" presName="sibTrans" presStyleCnt="0"/>
      <dgm:spPr/>
    </dgm:pt>
    <dgm:pt modelId="{11D53749-5628-4C77-BCFC-5DE6E25FBCDD}" type="pres">
      <dgm:prSet presAssocID="{57C5B8E7-19DA-46B0-B4A4-A5EB42492803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4665131D-A18B-48FB-9FB6-7E4881577EE8}" srcId="{1C7648D5-25B0-483F-9CBC-048735DDE692}" destId="{E5F25171-371A-4FB0-BE92-72288DE7DC0C}" srcOrd="2" destOrd="0" parTransId="{E76CABA0-3C30-4AEC-868A-776BACD00B3E}" sibTransId="{0C2203BA-DB3D-4B18-9B82-59A406DDDDB5}"/>
    <dgm:cxn modelId="{5F672060-60B4-4D11-B31A-5D0F0756054A}" type="presOf" srcId="{31FB84C5-EEFE-449C-AA45-E3BBB2C62D54}" destId="{8254774E-2048-458A-967A-6F55C8FB5055}" srcOrd="0" destOrd="0" presId="urn:microsoft.com/office/officeart/2005/8/layout/hProcess9"/>
    <dgm:cxn modelId="{E67F0565-B91B-41AE-98C0-4DE0C5EDA711}" type="presOf" srcId="{1C7648D5-25B0-483F-9CBC-048735DDE692}" destId="{BB73E8C4-7680-4080-8AD4-59D47561051B}" srcOrd="0" destOrd="0" presId="urn:microsoft.com/office/officeart/2005/8/layout/hProcess9"/>
    <dgm:cxn modelId="{A07B5D5A-FC88-453F-B165-1D0064C136B5}" srcId="{1C7648D5-25B0-483F-9CBC-048735DDE692}" destId="{57C5B8E7-19DA-46B0-B4A4-A5EB42492803}" srcOrd="3" destOrd="0" parTransId="{FB7C714E-A7C2-4E08-95F3-8C6BF783B126}" sibTransId="{C587303E-BE31-48B8-9899-72AEFF6BD458}"/>
    <dgm:cxn modelId="{8B45F17F-F0FC-4FEC-BB03-94755E48025F}" srcId="{1C7648D5-25B0-483F-9CBC-048735DDE692}" destId="{31FB84C5-EEFE-449C-AA45-E3BBB2C62D54}" srcOrd="1" destOrd="0" parTransId="{6F78CC53-8E67-4D73-BA32-DE811C2F0191}" sibTransId="{C7FEA775-3690-4A58-A997-45BC574ABE9D}"/>
    <dgm:cxn modelId="{3317F3AA-9F78-4287-AACB-3FA347C3C252}" type="presOf" srcId="{57C5B8E7-19DA-46B0-B4A4-A5EB42492803}" destId="{11D53749-5628-4C77-BCFC-5DE6E25FBCDD}" srcOrd="0" destOrd="0" presId="urn:microsoft.com/office/officeart/2005/8/layout/hProcess9"/>
    <dgm:cxn modelId="{00DCBDE2-3A5E-4F7A-B720-142C56A9ACEC}" type="presOf" srcId="{E5F25171-371A-4FB0-BE92-72288DE7DC0C}" destId="{EE8AB6D9-EB7F-4432-B306-508128C5E489}" srcOrd="0" destOrd="0" presId="urn:microsoft.com/office/officeart/2005/8/layout/hProcess9"/>
    <dgm:cxn modelId="{4A907DEC-FF70-4E45-8D09-88FEE20B6500}" srcId="{1C7648D5-25B0-483F-9CBC-048735DDE692}" destId="{271DDC46-BC34-4C22-9338-40756B2EABCC}" srcOrd="0" destOrd="0" parTransId="{3153B4E4-EF27-418E-B286-E1B91A8DA495}" sibTransId="{540A2794-D837-44EE-A24F-F2634BFBA319}"/>
    <dgm:cxn modelId="{76CA9CEF-7509-4F50-956E-2D7A5ACB4B5B}" type="presOf" srcId="{271DDC46-BC34-4C22-9338-40756B2EABCC}" destId="{B4BC7DC2-56D2-4148-B04B-93428D49ECB2}" srcOrd="0" destOrd="0" presId="urn:microsoft.com/office/officeart/2005/8/layout/hProcess9"/>
    <dgm:cxn modelId="{C7E0E2FD-43E8-41F3-9ECD-F826E3E466F5}" type="presParOf" srcId="{BB73E8C4-7680-4080-8AD4-59D47561051B}" destId="{0D107ED9-3C1F-4DF9-B514-5ED951E36FFD}" srcOrd="0" destOrd="0" presId="urn:microsoft.com/office/officeart/2005/8/layout/hProcess9"/>
    <dgm:cxn modelId="{DB6FE992-AFCC-403E-B004-06087F086356}" type="presParOf" srcId="{BB73E8C4-7680-4080-8AD4-59D47561051B}" destId="{86CA7D95-ADC9-4F08-AA5C-96CB6089358A}" srcOrd="1" destOrd="0" presId="urn:microsoft.com/office/officeart/2005/8/layout/hProcess9"/>
    <dgm:cxn modelId="{D2AEC65D-86BE-4336-BBBC-08FDD703AD9F}" type="presParOf" srcId="{86CA7D95-ADC9-4F08-AA5C-96CB6089358A}" destId="{B4BC7DC2-56D2-4148-B04B-93428D49ECB2}" srcOrd="0" destOrd="0" presId="urn:microsoft.com/office/officeart/2005/8/layout/hProcess9"/>
    <dgm:cxn modelId="{20DECB7A-DD37-444D-AAF5-9D8A91712D7B}" type="presParOf" srcId="{86CA7D95-ADC9-4F08-AA5C-96CB6089358A}" destId="{8CB9128F-09FD-4A64-813D-BE45667A81F2}" srcOrd="1" destOrd="0" presId="urn:microsoft.com/office/officeart/2005/8/layout/hProcess9"/>
    <dgm:cxn modelId="{D8FBB062-5527-414E-A57C-721EB34F9621}" type="presParOf" srcId="{86CA7D95-ADC9-4F08-AA5C-96CB6089358A}" destId="{8254774E-2048-458A-967A-6F55C8FB5055}" srcOrd="2" destOrd="0" presId="urn:microsoft.com/office/officeart/2005/8/layout/hProcess9"/>
    <dgm:cxn modelId="{C700DDEC-16DA-4A44-AB9B-D682770B2A9E}" type="presParOf" srcId="{86CA7D95-ADC9-4F08-AA5C-96CB6089358A}" destId="{D4EFB04F-7EB1-43BB-AA00-20A62C75CB0D}" srcOrd="3" destOrd="0" presId="urn:microsoft.com/office/officeart/2005/8/layout/hProcess9"/>
    <dgm:cxn modelId="{46AA94FB-EC41-47CF-847A-A6D7601372D1}" type="presParOf" srcId="{86CA7D95-ADC9-4F08-AA5C-96CB6089358A}" destId="{EE8AB6D9-EB7F-4432-B306-508128C5E489}" srcOrd="4" destOrd="0" presId="urn:microsoft.com/office/officeart/2005/8/layout/hProcess9"/>
    <dgm:cxn modelId="{D52AC832-079B-420F-ABFD-CE8F4881DF56}" type="presParOf" srcId="{86CA7D95-ADC9-4F08-AA5C-96CB6089358A}" destId="{29760B76-311B-437E-8E14-E2368566A5CC}" srcOrd="5" destOrd="0" presId="urn:microsoft.com/office/officeart/2005/8/layout/hProcess9"/>
    <dgm:cxn modelId="{027F4FD3-9AE2-4063-B66C-AA3CEB58DA24}" type="presParOf" srcId="{86CA7D95-ADC9-4F08-AA5C-96CB6089358A}" destId="{11D53749-5628-4C77-BCFC-5DE6E25FBCDD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07ED9-3C1F-4DF9-B514-5ED951E36FFD}">
      <dsp:nvSpPr>
        <dsp:cNvPr id="0" name=""/>
        <dsp:cNvSpPr/>
      </dsp:nvSpPr>
      <dsp:spPr>
        <a:xfrm>
          <a:off x="505284" y="0"/>
          <a:ext cx="5726561" cy="4540469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C7DC2-56D2-4148-B04B-93428D49ECB2}">
      <dsp:nvSpPr>
        <dsp:cNvPr id="0" name=""/>
        <dsp:cNvSpPr/>
      </dsp:nvSpPr>
      <dsp:spPr>
        <a:xfrm>
          <a:off x="3371" y="1362140"/>
          <a:ext cx="1621780" cy="1816187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Step 1: Upload pgmr file</a:t>
          </a:r>
        </a:p>
      </dsp:txBody>
      <dsp:txXfrm>
        <a:off x="82540" y="1441309"/>
        <a:ext cx="1463442" cy="1657849"/>
      </dsp:txXfrm>
    </dsp:sp>
    <dsp:sp modelId="{8254774E-2048-458A-967A-6F55C8FB5055}">
      <dsp:nvSpPr>
        <dsp:cNvPr id="0" name=""/>
        <dsp:cNvSpPr/>
      </dsp:nvSpPr>
      <dsp:spPr>
        <a:xfrm>
          <a:off x="1706240" y="1362140"/>
          <a:ext cx="1621780" cy="181618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Step 2: </a:t>
          </a:r>
          <a:r>
            <a:rPr lang="en-US" sz="2300" b="0" kern="1200" dirty="0"/>
            <a:t>Import</a:t>
          </a:r>
          <a:r>
            <a:rPr lang="en-US" sz="2300" kern="1200" dirty="0"/>
            <a:t> Federal Data Files</a:t>
          </a:r>
        </a:p>
      </dsp:txBody>
      <dsp:txXfrm>
        <a:off x="1785409" y="1441309"/>
        <a:ext cx="1463442" cy="1657849"/>
      </dsp:txXfrm>
    </dsp:sp>
    <dsp:sp modelId="{EE8AB6D9-EB7F-4432-B306-508128C5E489}">
      <dsp:nvSpPr>
        <dsp:cNvPr id="0" name=""/>
        <dsp:cNvSpPr/>
      </dsp:nvSpPr>
      <dsp:spPr>
        <a:xfrm>
          <a:off x="3409110" y="1362140"/>
          <a:ext cx="1621780" cy="181618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Step 3:</a:t>
          </a:r>
          <a:r>
            <a:rPr lang="en-US" sz="2300" kern="1200" dirty="0"/>
            <a:t>  Pell Phase In Data</a:t>
          </a:r>
        </a:p>
      </dsp:txBody>
      <dsp:txXfrm>
        <a:off x="3488279" y="1441309"/>
        <a:ext cx="1463442" cy="1657849"/>
      </dsp:txXfrm>
    </dsp:sp>
    <dsp:sp modelId="{11D53749-5628-4C77-BCFC-5DE6E25FBCDD}">
      <dsp:nvSpPr>
        <dsp:cNvPr id="0" name=""/>
        <dsp:cNvSpPr/>
      </dsp:nvSpPr>
      <dsp:spPr>
        <a:xfrm>
          <a:off x="5111979" y="1362140"/>
          <a:ext cx="1621780" cy="181618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Step 4:</a:t>
          </a:r>
          <a:r>
            <a:rPr lang="en-US" sz="2300" kern="1200" dirty="0"/>
            <a:t>  Pell MRR Batch Report</a:t>
          </a:r>
        </a:p>
      </dsp:txBody>
      <dsp:txXfrm>
        <a:off x="5191148" y="1441309"/>
        <a:ext cx="1463442" cy="16578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07ED9-3C1F-4DF9-B514-5ED951E36FFD}">
      <dsp:nvSpPr>
        <dsp:cNvPr id="0" name=""/>
        <dsp:cNvSpPr/>
      </dsp:nvSpPr>
      <dsp:spPr>
        <a:xfrm>
          <a:off x="505284" y="0"/>
          <a:ext cx="5726561" cy="4540469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C7DC2-56D2-4148-B04B-93428D49ECB2}">
      <dsp:nvSpPr>
        <dsp:cNvPr id="0" name=""/>
        <dsp:cNvSpPr/>
      </dsp:nvSpPr>
      <dsp:spPr>
        <a:xfrm>
          <a:off x="3371" y="1362140"/>
          <a:ext cx="1621780" cy="181618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Step 1: </a:t>
          </a:r>
          <a:r>
            <a:rPr lang="en-US" sz="2300" b="0" kern="1200" dirty="0"/>
            <a:t>Upload pgmr file</a:t>
          </a:r>
        </a:p>
      </dsp:txBody>
      <dsp:txXfrm>
        <a:off x="82540" y="1441309"/>
        <a:ext cx="1463442" cy="1657849"/>
      </dsp:txXfrm>
    </dsp:sp>
    <dsp:sp modelId="{8254774E-2048-458A-967A-6F55C8FB5055}">
      <dsp:nvSpPr>
        <dsp:cNvPr id="0" name=""/>
        <dsp:cNvSpPr/>
      </dsp:nvSpPr>
      <dsp:spPr>
        <a:xfrm>
          <a:off x="1706240" y="1362140"/>
          <a:ext cx="1621780" cy="1816187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chemeClr val="bg1"/>
              </a:solidFill>
            </a:rPr>
            <a:t>Step 2: Import Federal Data Files</a:t>
          </a:r>
        </a:p>
      </dsp:txBody>
      <dsp:txXfrm>
        <a:off x="1785409" y="1441309"/>
        <a:ext cx="1463442" cy="1657849"/>
      </dsp:txXfrm>
    </dsp:sp>
    <dsp:sp modelId="{EE8AB6D9-EB7F-4432-B306-508128C5E489}">
      <dsp:nvSpPr>
        <dsp:cNvPr id="0" name=""/>
        <dsp:cNvSpPr/>
      </dsp:nvSpPr>
      <dsp:spPr>
        <a:xfrm>
          <a:off x="3409110" y="1362140"/>
          <a:ext cx="1621780" cy="181618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Step 3:</a:t>
          </a:r>
          <a:r>
            <a:rPr lang="en-US" sz="2300" kern="1200" dirty="0"/>
            <a:t>  Pell Phase In Data</a:t>
          </a:r>
        </a:p>
      </dsp:txBody>
      <dsp:txXfrm>
        <a:off x="3488279" y="1441309"/>
        <a:ext cx="1463442" cy="1657849"/>
      </dsp:txXfrm>
    </dsp:sp>
    <dsp:sp modelId="{11D53749-5628-4C77-BCFC-5DE6E25FBCDD}">
      <dsp:nvSpPr>
        <dsp:cNvPr id="0" name=""/>
        <dsp:cNvSpPr/>
      </dsp:nvSpPr>
      <dsp:spPr>
        <a:xfrm>
          <a:off x="5111979" y="1362140"/>
          <a:ext cx="1621780" cy="181618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Step 4:</a:t>
          </a:r>
          <a:r>
            <a:rPr lang="en-US" sz="2300" kern="1200" dirty="0"/>
            <a:t>  Pell MRR Batch Report</a:t>
          </a:r>
        </a:p>
      </dsp:txBody>
      <dsp:txXfrm>
        <a:off x="5191148" y="1441309"/>
        <a:ext cx="1463442" cy="16578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07ED9-3C1F-4DF9-B514-5ED951E36FFD}">
      <dsp:nvSpPr>
        <dsp:cNvPr id="0" name=""/>
        <dsp:cNvSpPr/>
      </dsp:nvSpPr>
      <dsp:spPr>
        <a:xfrm>
          <a:off x="505284" y="0"/>
          <a:ext cx="5726561" cy="4540469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C7DC2-56D2-4148-B04B-93428D49ECB2}">
      <dsp:nvSpPr>
        <dsp:cNvPr id="0" name=""/>
        <dsp:cNvSpPr/>
      </dsp:nvSpPr>
      <dsp:spPr>
        <a:xfrm>
          <a:off x="3371" y="1362140"/>
          <a:ext cx="1621780" cy="181618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Step 1: </a:t>
          </a:r>
          <a:r>
            <a:rPr lang="en-US" sz="2300" b="0" kern="1200" dirty="0"/>
            <a:t>Upload pgmr file</a:t>
          </a:r>
        </a:p>
      </dsp:txBody>
      <dsp:txXfrm>
        <a:off x="82540" y="1441309"/>
        <a:ext cx="1463442" cy="1657849"/>
      </dsp:txXfrm>
    </dsp:sp>
    <dsp:sp modelId="{8254774E-2048-458A-967A-6F55C8FB5055}">
      <dsp:nvSpPr>
        <dsp:cNvPr id="0" name=""/>
        <dsp:cNvSpPr/>
      </dsp:nvSpPr>
      <dsp:spPr>
        <a:xfrm>
          <a:off x="1706240" y="1362140"/>
          <a:ext cx="1621780" cy="181618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chemeClr val="bg1"/>
              </a:solidFill>
            </a:rPr>
            <a:t>Step 2: </a:t>
          </a:r>
          <a:r>
            <a:rPr lang="en-US" sz="2300" b="0" kern="1200" dirty="0">
              <a:solidFill>
                <a:schemeClr val="bg1"/>
              </a:solidFill>
            </a:rPr>
            <a:t>Import Federal Data Files</a:t>
          </a:r>
        </a:p>
      </dsp:txBody>
      <dsp:txXfrm>
        <a:off x="1785409" y="1441309"/>
        <a:ext cx="1463442" cy="1657849"/>
      </dsp:txXfrm>
    </dsp:sp>
    <dsp:sp modelId="{EE8AB6D9-EB7F-4432-B306-508128C5E489}">
      <dsp:nvSpPr>
        <dsp:cNvPr id="0" name=""/>
        <dsp:cNvSpPr/>
      </dsp:nvSpPr>
      <dsp:spPr>
        <a:xfrm>
          <a:off x="3409110" y="1362140"/>
          <a:ext cx="1621780" cy="1816187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Step 3: Pell Phase In Data</a:t>
          </a:r>
        </a:p>
      </dsp:txBody>
      <dsp:txXfrm>
        <a:off x="3488279" y="1441309"/>
        <a:ext cx="1463442" cy="1657849"/>
      </dsp:txXfrm>
    </dsp:sp>
    <dsp:sp modelId="{11D53749-5628-4C77-BCFC-5DE6E25FBCDD}">
      <dsp:nvSpPr>
        <dsp:cNvPr id="0" name=""/>
        <dsp:cNvSpPr/>
      </dsp:nvSpPr>
      <dsp:spPr>
        <a:xfrm>
          <a:off x="5111979" y="1362140"/>
          <a:ext cx="1621780" cy="181618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Step 4:</a:t>
          </a:r>
          <a:r>
            <a:rPr lang="en-US" sz="2300" kern="1200" dirty="0"/>
            <a:t>  Pell MRR Batch Report</a:t>
          </a:r>
        </a:p>
      </dsp:txBody>
      <dsp:txXfrm>
        <a:off x="5191148" y="1441309"/>
        <a:ext cx="1463442" cy="16578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07ED9-3C1F-4DF9-B514-5ED951E36FFD}">
      <dsp:nvSpPr>
        <dsp:cNvPr id="0" name=""/>
        <dsp:cNvSpPr/>
      </dsp:nvSpPr>
      <dsp:spPr>
        <a:xfrm>
          <a:off x="505284" y="0"/>
          <a:ext cx="5726561" cy="4540469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C7DC2-56D2-4148-B04B-93428D49ECB2}">
      <dsp:nvSpPr>
        <dsp:cNvPr id="0" name=""/>
        <dsp:cNvSpPr/>
      </dsp:nvSpPr>
      <dsp:spPr>
        <a:xfrm>
          <a:off x="3371" y="1362140"/>
          <a:ext cx="1621780" cy="181618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Step 1: </a:t>
          </a:r>
          <a:r>
            <a:rPr lang="en-US" sz="2300" b="0" kern="1200" dirty="0"/>
            <a:t>Upload pgmr file</a:t>
          </a:r>
        </a:p>
      </dsp:txBody>
      <dsp:txXfrm>
        <a:off x="82540" y="1441309"/>
        <a:ext cx="1463442" cy="1657849"/>
      </dsp:txXfrm>
    </dsp:sp>
    <dsp:sp modelId="{8254774E-2048-458A-967A-6F55C8FB5055}">
      <dsp:nvSpPr>
        <dsp:cNvPr id="0" name=""/>
        <dsp:cNvSpPr/>
      </dsp:nvSpPr>
      <dsp:spPr>
        <a:xfrm>
          <a:off x="1706240" y="1362140"/>
          <a:ext cx="1621780" cy="181618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chemeClr val="bg1"/>
              </a:solidFill>
            </a:rPr>
            <a:t>Step 2: </a:t>
          </a:r>
          <a:r>
            <a:rPr lang="en-US" sz="2300" b="0" kern="1200" dirty="0">
              <a:solidFill>
                <a:schemeClr val="bg1"/>
              </a:solidFill>
            </a:rPr>
            <a:t>Import Federal Data Files</a:t>
          </a:r>
        </a:p>
      </dsp:txBody>
      <dsp:txXfrm>
        <a:off x="1785409" y="1441309"/>
        <a:ext cx="1463442" cy="1657849"/>
      </dsp:txXfrm>
    </dsp:sp>
    <dsp:sp modelId="{EE8AB6D9-EB7F-4432-B306-508128C5E489}">
      <dsp:nvSpPr>
        <dsp:cNvPr id="0" name=""/>
        <dsp:cNvSpPr/>
      </dsp:nvSpPr>
      <dsp:spPr>
        <a:xfrm>
          <a:off x="3409110" y="1362140"/>
          <a:ext cx="1621780" cy="181618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Step 3: </a:t>
          </a:r>
          <a:r>
            <a:rPr lang="en-US" sz="2300" b="0" kern="1200" dirty="0"/>
            <a:t>Pell Phase In Data</a:t>
          </a:r>
        </a:p>
      </dsp:txBody>
      <dsp:txXfrm>
        <a:off x="3488279" y="1441309"/>
        <a:ext cx="1463442" cy="1657849"/>
      </dsp:txXfrm>
    </dsp:sp>
    <dsp:sp modelId="{11D53749-5628-4C77-BCFC-5DE6E25FBCDD}">
      <dsp:nvSpPr>
        <dsp:cNvPr id="0" name=""/>
        <dsp:cNvSpPr/>
      </dsp:nvSpPr>
      <dsp:spPr>
        <a:xfrm>
          <a:off x="5111979" y="1362140"/>
          <a:ext cx="1621780" cy="1816187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Step 4:</a:t>
          </a:r>
          <a:r>
            <a:rPr lang="en-US" sz="2300" kern="1200" dirty="0"/>
            <a:t>  </a:t>
          </a:r>
          <a:r>
            <a:rPr lang="en-US" sz="2300" b="1" kern="1200" dirty="0"/>
            <a:t>Pell MRR Batch Report</a:t>
          </a:r>
        </a:p>
      </dsp:txBody>
      <dsp:txXfrm>
        <a:off x="5191148" y="1441309"/>
        <a:ext cx="1463442" cy="16578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7D8E9-3331-4291-9F17-3FF41B935400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0C177-458E-4ECB-97EC-7EDCBA19D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3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DBB64-96D6-42B0-8680-D8E44BBF474E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84A02-D147-49A8-A06D-A5C08FF69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9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46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73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4694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2470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3713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741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037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23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:notes"/>
          <p:cNvSpPr txBox="1">
            <a:spLocks noGrp="1"/>
          </p:cNvSpPr>
          <p:nvPr>
            <p:ph type="body" idx="1"/>
          </p:nvPr>
        </p:nvSpPr>
        <p:spPr>
          <a:xfrm>
            <a:off x="701040" y="4438749"/>
            <a:ext cx="5608320" cy="3631704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0338" y="1152525"/>
            <a:ext cx="4149725" cy="3113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0887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384A02-D147-49A8-A06D-A5C08FF69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532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73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640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65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08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36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07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 Triangle Patter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8"/>
          <a:stretch/>
        </p:blipFill>
        <p:spPr>
          <a:xfrm>
            <a:off x="2317813" y="0"/>
            <a:ext cx="6829477" cy="374996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69888" y="3863685"/>
            <a:ext cx="8336975" cy="999259"/>
          </a:xfrm>
          <a:prstGeom prst="rect">
            <a:avLst/>
          </a:prstGeom>
        </p:spPr>
        <p:txBody>
          <a:bodyPr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0608" y="4976665"/>
            <a:ext cx="8388928" cy="6790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="0" i="0" baseline="0">
                <a:solidFill>
                  <a:srgbClr val="003764"/>
                </a:solidFill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69888" y="5769402"/>
            <a:ext cx="4614862" cy="758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03764"/>
                </a:solidFill>
              </a:defRPr>
            </a:lvl1pPr>
          </a:lstStyle>
          <a:p>
            <a:pPr lvl="0"/>
            <a:r>
              <a:rPr lang="en-US" dirty="0"/>
              <a:t>Presenter(s)</a:t>
            </a:r>
            <a:br>
              <a:rPr lang="en-US" dirty="0"/>
            </a:br>
            <a:r>
              <a:rPr lang="en-US" dirty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285463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3764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8/16/2023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2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8/16/2023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9540" y="294198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19540" y="1174172"/>
            <a:ext cx="8336975" cy="49668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898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476958"/>
            <a:ext cx="7886700" cy="611619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Final Slide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265367"/>
            <a:ext cx="7886700" cy="3428855"/>
          </a:xfrm>
          <a:prstGeom prst="rect">
            <a:avLst/>
          </a:prstGeom>
        </p:spPr>
        <p:txBody>
          <a:bodyPr/>
          <a:lstStyle>
            <a:lvl1pPr marL="457200" marR="0" indent="-45720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>
                <a:solidFill>
                  <a:srgbClr val="003764"/>
                </a:solidFill>
              </a:defRPr>
            </a:lvl1pPr>
            <a:lvl2pPr marL="342884" indent="0">
              <a:buNone/>
              <a:defRPr>
                <a:solidFill>
                  <a:srgbClr val="003764"/>
                </a:solidFill>
              </a:defRPr>
            </a:lvl2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Always use a Final Slide in order to include the Creative Commons footer language in the presentation.</a:t>
            </a:r>
            <a:br>
              <a:rPr lang="en-US" dirty="0"/>
            </a:br>
            <a:r>
              <a:rPr lang="en-US" dirty="0"/>
              <a:t>Ideas for the slide: Contact information; “Thank you;” “Questions?”</a:t>
            </a:r>
          </a:p>
        </p:txBody>
      </p:sp>
      <p:pic>
        <p:nvPicPr>
          <p:cNvPr id="14" name="Picture 13" descr="CC. Creative Commons license, attribution alone">
            <a:extLst>
              <a:ext uri="{FF2B5EF4-FFF2-40B4-BE49-F238E27FC236}">
                <a16:creationId xmlns:a16="http://schemas.microsoft.com/office/drawing/2014/main" id="{55C0BD8F-0D00-4252-96EA-53CD706830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8650" y="6399147"/>
            <a:ext cx="835224" cy="2987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9A014E-7345-4161-B6F8-70E7EA234759}"/>
              </a:ext>
            </a:extLst>
          </p:cNvPr>
          <p:cNvSpPr txBox="1"/>
          <p:nvPr userDrawn="1"/>
        </p:nvSpPr>
        <p:spPr>
          <a:xfrm>
            <a:off x="1454322" y="6445499"/>
            <a:ext cx="378496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0" i="1" kern="120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Except where otherwise noted, this work is licensed under </a:t>
            </a:r>
            <a:r>
              <a:rPr lang="en-US" sz="750" b="0" i="1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 BY 4.0</a:t>
            </a:r>
            <a:r>
              <a:rPr lang="en-US" sz="750" b="0" i="1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en-US" sz="750" b="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0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mmunity and Technical Colleges. Washington State Boar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6860" y="1549936"/>
            <a:ext cx="8336975" cy="79707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36860" y="2415155"/>
            <a:ext cx="8336975" cy="37570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F79CB6C7-AD96-437F-A75B-A1987D8D9ACA}" type="datetime1">
              <a:rPr lang="en-US" smtClean="0"/>
              <a:t>8/16/2023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6245" y="6483926"/>
            <a:ext cx="467590" cy="237549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178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2468" y="1709744"/>
            <a:ext cx="8270588" cy="2852737"/>
          </a:xfrm>
          <a:prstGeom prst="rect">
            <a:avLst/>
          </a:prstGeom>
        </p:spPr>
        <p:txBody>
          <a:bodyPr anchor="b"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582468" y="4589469"/>
            <a:ext cx="827058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3764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11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E68BEF8-F67A-4B64-B2F2-CC4AA048128C}" type="datetime1">
              <a:rPr lang="en-US" smtClean="0"/>
              <a:t>8/16/2023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4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22561" y="1462241"/>
            <a:ext cx="8534403" cy="71985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422561" y="2400300"/>
            <a:ext cx="4014357" cy="39693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759271" y="2400304"/>
            <a:ext cx="4197693" cy="3969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1001848F-E7F6-4E55-B1DE-CC691BBD4F09}" type="datetime1">
              <a:rPr lang="en-US" smtClean="0"/>
              <a:t>8/16/2023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8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3" name="Picture 12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4063"/>
            <a:ext cx="4067706" cy="148179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07276" y="1485854"/>
            <a:ext cx="8335388" cy="736311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507278" y="2385434"/>
            <a:ext cx="4002378" cy="5248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507278" y="3003840"/>
            <a:ext cx="4002378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0207" y="2385430"/>
            <a:ext cx="4052457" cy="5248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4"/>
          </p:nvPr>
        </p:nvSpPr>
        <p:spPr>
          <a:xfrm>
            <a:off x="4790207" y="3003840"/>
            <a:ext cx="4052457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5E48A247-4D0D-4017-954A-CBEE1B524F16}" type="datetime1">
              <a:rPr lang="en-US" smtClean="0"/>
              <a:t>8/16/2023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6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9" name="Picture 8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40327" y="1457982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3F43D62C-E4AB-4F6C-BB6E-7C3A3BBC5E2B}" type="datetime1">
              <a:rPr lang="en-US" smtClean="0"/>
              <a:t>8/16/2023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0" name="Picture 9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8" name="Rectangle 7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92275FF0-9E97-4E0A-B533-109FB6621FD2}" type="datetime1">
              <a:rPr lang="en-US" smtClean="0"/>
              <a:t>8/16/2023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0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86494" y="1385541"/>
            <a:ext cx="3160715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494" y="2888673"/>
            <a:ext cx="3160715" cy="34923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863540" y="1569027"/>
            <a:ext cx="5041469" cy="481202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A3C062AC-1CC2-40A8-B531-F2154AC26E35}" type="datetime1">
              <a:rPr lang="en-US" smtClean="0"/>
              <a:t>8/16/2023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39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03370" y="1385541"/>
            <a:ext cx="3358139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370" y="2888673"/>
            <a:ext cx="3358139" cy="35428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024047" y="1569026"/>
            <a:ext cx="4839398" cy="486247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6EA93EB-E55E-4DBB-B6AA-C54A9BA5E4A4}" type="datetime1">
              <a:rPr lang="en-US" smtClean="0"/>
              <a:t>8/16/2023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4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33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51" r:id="rId10"/>
    <p:sldLayoutId id="2147483672" r:id="rId11"/>
    <p:sldLayoutId id="214748367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912" y="3635702"/>
            <a:ext cx="8336975" cy="999259"/>
          </a:xfrm>
        </p:spPr>
        <p:txBody>
          <a:bodyPr/>
          <a:lstStyle/>
          <a:p>
            <a:r>
              <a:rPr lang="en-US" dirty="0"/>
              <a:t>Intermediate </a:t>
            </a:r>
            <a:r>
              <a:rPr lang="en-US" dirty="0" err="1"/>
              <a:t>pell</a:t>
            </a:r>
            <a:r>
              <a:rPr lang="en-US" dirty="0"/>
              <a:t>:  </a:t>
            </a:r>
            <a:br>
              <a:rPr lang="en-US" dirty="0"/>
            </a:br>
            <a:r>
              <a:rPr lang="en-US" dirty="0" err="1"/>
              <a:t>pell</a:t>
            </a:r>
            <a:r>
              <a:rPr lang="en-US" dirty="0"/>
              <a:t> multiple record reporting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84162" y="5665891"/>
            <a:ext cx="5563080" cy="758825"/>
          </a:xfrm>
        </p:spPr>
        <p:txBody>
          <a:bodyPr/>
          <a:lstStyle/>
          <a:p>
            <a:r>
              <a:rPr lang="en-US" dirty="0"/>
              <a:t>Kelly Forsberg</a:t>
            </a:r>
          </a:p>
          <a:p>
            <a:r>
              <a:rPr lang="en-US" dirty="0"/>
              <a:t>ctcLink Functional Trainer | Financial Aid</a:t>
            </a:r>
          </a:p>
          <a:p>
            <a:r>
              <a:rPr lang="en-US" dirty="0"/>
              <a:t>August 2023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783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Pell </a:t>
            </a:r>
            <a:r>
              <a:rPr lang="en-US" dirty="0" err="1"/>
              <a:t>mrr</a:t>
            </a:r>
            <a:r>
              <a:rPr lang="en-US" dirty="0"/>
              <a:t> processing CONT’D</a:t>
            </a:r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F6D78EF7-1EB6-1F86-7826-43A2143730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8" y="1346297"/>
            <a:ext cx="8820603" cy="32704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73378" y="799481"/>
            <a:ext cx="7673193" cy="5330324"/>
          </a:xfrm>
        </p:spPr>
        <p:txBody>
          <a:bodyPr/>
          <a:lstStyle/>
          <a:p>
            <a:r>
              <a:rPr lang="en-US" b="1" dirty="0"/>
              <a:t>IMPORTING PELL MRR FILE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3378" y="6048781"/>
            <a:ext cx="429862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Remember that when </a:t>
            </a:r>
            <a:r>
              <a:rPr lang="en-US" i="1" dirty="0"/>
              <a:t>importing</a:t>
            </a:r>
            <a:r>
              <a:rPr lang="en-US" dirty="0"/>
              <a:t> files, the file name is typically lower case.  </a:t>
            </a:r>
            <a:endParaRPr lang="en-US" b="1" dirty="0"/>
          </a:p>
        </p:txBody>
      </p:sp>
      <p:sp>
        <p:nvSpPr>
          <p:cNvPr id="7" name="TextBox 2"/>
          <p:cNvSpPr txBox="1"/>
          <p:nvPr/>
        </p:nvSpPr>
        <p:spPr>
          <a:xfrm>
            <a:off x="5242004" y="923609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Financial Aid &gt; File Management &gt; Import Federal Data Files</a:t>
            </a:r>
          </a:p>
        </p:txBody>
      </p:sp>
    </p:spTree>
    <p:extLst>
      <p:ext uri="{BB962C8B-B14F-4D97-AF65-F5344CB8AC3E}">
        <p14:creationId xmlns:p14="http://schemas.microsoft.com/office/powerpoint/2010/main" val="1167066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Pell </a:t>
            </a:r>
            <a:r>
              <a:rPr lang="en-US" dirty="0" err="1"/>
              <a:t>mrr</a:t>
            </a:r>
            <a:r>
              <a:rPr lang="en-US" dirty="0"/>
              <a:t> processing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14400"/>
            <a:ext cx="8336975" cy="5226628"/>
          </a:xfrm>
        </p:spPr>
        <p:txBody>
          <a:bodyPr/>
          <a:lstStyle/>
          <a:p>
            <a:r>
              <a:rPr lang="en-US" dirty="0"/>
              <a:t>4-STEP PROCESS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70728420"/>
              </p:ext>
            </p:extLst>
          </p:nvPr>
        </p:nvGraphicFramePr>
        <p:xfrm>
          <a:off x="1366345" y="1324302"/>
          <a:ext cx="6737131" cy="4540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29007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414C4307-81F7-C7DC-2C1A-7ADC63CEAC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8" y="1403245"/>
            <a:ext cx="8732500" cy="21346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Pell </a:t>
            </a:r>
            <a:r>
              <a:rPr lang="en-US" dirty="0" err="1"/>
              <a:t>mrr</a:t>
            </a:r>
            <a:r>
              <a:rPr lang="en-US" dirty="0"/>
              <a:t> processing CONT’D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73378" y="799481"/>
            <a:ext cx="7673193" cy="5330324"/>
          </a:xfrm>
        </p:spPr>
        <p:txBody>
          <a:bodyPr/>
          <a:lstStyle/>
          <a:p>
            <a:r>
              <a:rPr lang="en-US" b="1" dirty="0"/>
              <a:t>PELL MRR PHASE IN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3378" y="6048781"/>
            <a:ext cx="429862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This step moves the data into a table where batch reporting can be run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5242004" y="923609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Financial Aid &gt; File Management &gt; Pell Grants &gt; Import Pell Multiple Reporting</a:t>
            </a:r>
          </a:p>
        </p:txBody>
      </p:sp>
    </p:spTree>
    <p:extLst>
      <p:ext uri="{BB962C8B-B14F-4D97-AF65-F5344CB8AC3E}">
        <p14:creationId xmlns:p14="http://schemas.microsoft.com/office/powerpoint/2010/main" val="3337664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Pell </a:t>
            </a:r>
            <a:r>
              <a:rPr lang="en-US" dirty="0" err="1"/>
              <a:t>mrr</a:t>
            </a:r>
            <a:r>
              <a:rPr lang="en-US" dirty="0"/>
              <a:t> processing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14400"/>
            <a:ext cx="8336975" cy="5226628"/>
          </a:xfrm>
        </p:spPr>
        <p:txBody>
          <a:bodyPr/>
          <a:lstStyle/>
          <a:p>
            <a:r>
              <a:rPr lang="en-US" dirty="0"/>
              <a:t>4-STEP PROCESS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74035334"/>
              </p:ext>
            </p:extLst>
          </p:nvPr>
        </p:nvGraphicFramePr>
        <p:xfrm>
          <a:off x="1366345" y="1324302"/>
          <a:ext cx="6737131" cy="4540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69778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98A11533-8524-FCF2-35D4-9A72B933F0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8" y="1369718"/>
            <a:ext cx="7417181" cy="26163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Pell </a:t>
            </a:r>
            <a:r>
              <a:rPr lang="en-US" dirty="0" err="1"/>
              <a:t>mrr</a:t>
            </a:r>
            <a:r>
              <a:rPr lang="en-US" dirty="0"/>
              <a:t> processing CONT’D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73378" y="799481"/>
            <a:ext cx="7673193" cy="5330324"/>
          </a:xfrm>
        </p:spPr>
        <p:txBody>
          <a:bodyPr/>
          <a:lstStyle/>
          <a:p>
            <a:r>
              <a:rPr lang="en-US" b="1" dirty="0"/>
              <a:t>PELL BATCH REPORT 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3378" y="6048781"/>
            <a:ext cx="429862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Use the lookup tool to find your batch number 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5242004" y="923609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Financial Aid &gt; File Management &gt; Pell Grants &gt; Import Pell Multiple Reporting</a:t>
            </a:r>
          </a:p>
        </p:txBody>
      </p:sp>
    </p:spTree>
    <p:extLst>
      <p:ext uri="{BB962C8B-B14F-4D97-AF65-F5344CB8AC3E}">
        <p14:creationId xmlns:p14="http://schemas.microsoft.com/office/powerpoint/2010/main" val="3748709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Pell </a:t>
            </a:r>
            <a:r>
              <a:rPr lang="en-US" dirty="0" err="1"/>
              <a:t>mrr</a:t>
            </a:r>
            <a:r>
              <a:rPr lang="en-US" dirty="0"/>
              <a:t> processing CONT’D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73378" y="799481"/>
            <a:ext cx="7673193" cy="5330324"/>
          </a:xfrm>
        </p:spPr>
        <p:txBody>
          <a:bodyPr/>
          <a:lstStyle/>
          <a:p>
            <a:r>
              <a:rPr lang="en-US" b="1" dirty="0"/>
              <a:t>PELL BATCH REPORT CONT’D 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3378" y="6048781"/>
            <a:ext cx="429862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CFH = Children of Fallen Heroes</a:t>
            </a:r>
          </a:p>
          <a:p>
            <a:r>
              <a:rPr lang="en-US" dirty="0"/>
              <a:t>AEI = Additional Eligibility Indicator</a:t>
            </a:r>
          </a:p>
        </p:txBody>
      </p:sp>
      <p:pic>
        <p:nvPicPr>
          <p:cNvPr id="10" name="Picture 9" descr="A screenshot of a report&#10;&#10;Description automatically generated">
            <a:extLst>
              <a:ext uri="{FF2B5EF4-FFF2-40B4-BE49-F238E27FC236}">
                <a16:creationId xmlns:a16="http://schemas.microsoft.com/office/drawing/2014/main" id="{411DFD26-F0E9-EB43-7757-9A8DE1AF33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13" y="1317973"/>
            <a:ext cx="8789774" cy="422205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3DD5955-0714-11FA-6607-1830EBC43676}"/>
              </a:ext>
            </a:extLst>
          </p:cNvPr>
          <p:cNvCxnSpPr/>
          <p:nvPr/>
        </p:nvCxnSpPr>
        <p:spPr>
          <a:xfrm flipV="1">
            <a:off x="647700" y="3464643"/>
            <a:ext cx="4362450" cy="25841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5C2DA6D-2E60-603E-40BD-BCAC3309EB06}"/>
              </a:ext>
            </a:extLst>
          </p:cNvPr>
          <p:cNvCxnSpPr>
            <a:cxnSpLocks/>
          </p:cNvCxnSpPr>
          <p:nvPr/>
        </p:nvCxnSpPr>
        <p:spPr>
          <a:xfrm flipV="1">
            <a:off x="1381125" y="3429000"/>
            <a:ext cx="4505325" cy="26163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477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90331BEC-58C9-E073-7A0E-0A1DA42A39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43" y="1338943"/>
            <a:ext cx="8892876" cy="47195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Pell </a:t>
            </a:r>
            <a:r>
              <a:rPr lang="en-US" dirty="0" err="1"/>
              <a:t>mrr</a:t>
            </a:r>
            <a:r>
              <a:rPr lang="en-US" dirty="0"/>
              <a:t> processing CONT’D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73378" y="799481"/>
            <a:ext cx="7673193" cy="5330324"/>
          </a:xfrm>
        </p:spPr>
        <p:txBody>
          <a:bodyPr/>
          <a:lstStyle/>
          <a:p>
            <a:r>
              <a:rPr lang="en-US" b="1" dirty="0"/>
              <a:t>CHECK ENROLLMENT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2"/>
          <p:cNvSpPr txBox="1"/>
          <p:nvPr/>
        </p:nvSpPr>
        <p:spPr>
          <a:xfrm>
            <a:off x="5242004" y="923609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Campus Community &gt; Student Services Center (Student)</a:t>
            </a:r>
          </a:p>
        </p:txBody>
      </p:sp>
    </p:spTree>
    <p:extLst>
      <p:ext uri="{BB962C8B-B14F-4D97-AF65-F5344CB8AC3E}">
        <p14:creationId xmlns:p14="http://schemas.microsoft.com/office/powerpoint/2010/main" val="3073871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Pell </a:t>
            </a:r>
            <a:r>
              <a:rPr lang="en-US" dirty="0" err="1"/>
              <a:t>mrr</a:t>
            </a:r>
            <a:r>
              <a:rPr lang="en-US" dirty="0"/>
              <a:t> processing CONT’D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73378" y="799481"/>
            <a:ext cx="7673193" cy="5330324"/>
          </a:xfrm>
        </p:spPr>
        <p:txBody>
          <a:bodyPr/>
          <a:lstStyle/>
          <a:p>
            <a:r>
              <a:rPr lang="en-US" b="1" dirty="0"/>
              <a:t>CHECK AWARDS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5242004" y="923609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Financial Aid &gt; Awards &gt; Award Processing &gt; Assign Awards to a Student</a:t>
            </a:r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9616841A-EA2B-A883-F30E-56D3C97A4E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70" y="1710337"/>
            <a:ext cx="8445508" cy="31860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CA1CA84-F09F-F50E-B0BD-02453C2FC4A7}"/>
              </a:ext>
            </a:extLst>
          </p:cNvPr>
          <p:cNvSpPr txBox="1"/>
          <p:nvPr/>
        </p:nvSpPr>
        <p:spPr>
          <a:xfrm>
            <a:off x="273378" y="6048781"/>
            <a:ext cx="429862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i="1" dirty="0"/>
              <a:t>WHAT NEXT? . . . </a:t>
            </a:r>
          </a:p>
        </p:txBody>
      </p:sp>
    </p:spTree>
    <p:extLst>
      <p:ext uri="{BB962C8B-B14F-4D97-AF65-F5344CB8AC3E}">
        <p14:creationId xmlns:p14="http://schemas.microsoft.com/office/powerpoint/2010/main" val="696017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403449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66" y="1245136"/>
            <a:ext cx="8534470" cy="797070"/>
          </a:xfrm>
        </p:spPr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9366" y="1881951"/>
            <a:ext cx="8336975" cy="412999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At training completion, you should be able to:</a:t>
            </a:r>
          </a:p>
          <a:p>
            <a:r>
              <a:rPr lang="en-US" sz="2400" dirty="0"/>
              <a:t>Understand and work the steps in the Pell MRR Process</a:t>
            </a:r>
          </a:p>
          <a:p>
            <a:pPr lvl="1"/>
            <a:r>
              <a:rPr lang="en-US" dirty="0"/>
              <a:t>Upload/Download Files</a:t>
            </a:r>
          </a:p>
          <a:p>
            <a:pPr lvl="1"/>
            <a:r>
              <a:rPr lang="en-US" dirty="0"/>
              <a:t>Import Federal Data Files</a:t>
            </a:r>
          </a:p>
          <a:p>
            <a:pPr lvl="1"/>
            <a:r>
              <a:rPr lang="en-US" dirty="0"/>
              <a:t>Import Pell Phase-In Data</a:t>
            </a:r>
          </a:p>
          <a:p>
            <a:pPr lvl="1"/>
            <a:r>
              <a:rPr lang="en-US" dirty="0"/>
              <a:t>Run Pell MRR Batch Report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08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442" y="1319633"/>
            <a:ext cx="8507012" cy="54585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230358" y="6529852"/>
            <a:ext cx="226243" cy="328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582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26130"/>
            <a:ext cx="7886700" cy="611619"/>
          </a:xfrm>
        </p:spPr>
        <p:txBody>
          <a:bodyPr/>
          <a:lstStyle/>
          <a:p>
            <a:r>
              <a:rPr lang="en-US" dirty="0"/>
              <a:t>Congratulations!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8650" y="2017337"/>
            <a:ext cx="7886700" cy="3676886"/>
          </a:xfrm>
        </p:spPr>
        <p:txBody>
          <a:bodyPr/>
          <a:lstStyle/>
          <a:p>
            <a:r>
              <a:rPr lang="en-US" dirty="0"/>
              <a:t>Intermediate Pell Processing - Pell MRR Processing Training Complete! </a:t>
            </a:r>
          </a:p>
          <a:p>
            <a:r>
              <a:rPr lang="en-US" dirty="0"/>
              <a:t>Please review the Pell Business Processing Guide in the ctcLink Reference Center as your progress through the steps</a:t>
            </a:r>
          </a:p>
          <a:p>
            <a:r>
              <a:rPr lang="en-US" dirty="0"/>
              <a:t>Thank you for your participation today!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8286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22561" y="1188972"/>
            <a:ext cx="8534403" cy="719850"/>
          </a:xfrm>
        </p:spPr>
        <p:txBody>
          <a:bodyPr/>
          <a:lstStyle/>
          <a:p>
            <a:r>
              <a:rPr lang="en-US" dirty="0"/>
              <a:t>Logistics and Agenda</a:t>
            </a:r>
          </a:p>
        </p:txBody>
      </p:sp>
      <p:graphicFrame>
        <p:nvGraphicFramePr>
          <p:cNvPr id="9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46345149"/>
              </p:ext>
            </p:extLst>
          </p:nvPr>
        </p:nvGraphicFramePr>
        <p:xfrm>
          <a:off x="422561" y="1835976"/>
          <a:ext cx="5195925" cy="2743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28307">
                  <a:extLst>
                    <a:ext uri="{9D8B030D-6E8A-4147-A177-3AD203B41FA5}">
                      <a16:colId xmlns:a16="http://schemas.microsoft.com/office/drawing/2014/main" val="417772972"/>
                    </a:ext>
                  </a:extLst>
                </a:gridCol>
                <a:gridCol w="3167618">
                  <a:extLst>
                    <a:ext uri="{9D8B030D-6E8A-4147-A177-3AD203B41FA5}">
                      <a16:colId xmlns:a16="http://schemas.microsoft.com/office/drawing/2014/main" val="3415988646"/>
                    </a:ext>
                  </a:extLst>
                </a:gridCol>
              </a:tblGrid>
              <a:tr h="341314">
                <a:tc>
                  <a:txBody>
                    <a:bodyPr/>
                    <a:lstStyle/>
                    <a:p>
                      <a:r>
                        <a:rPr lang="en-US" dirty="0"/>
                        <a:t>Times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Activity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227883"/>
                  </a:ext>
                </a:extLst>
              </a:tr>
              <a:tr h="34131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9:00 – 9:02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Sign-In/</a:t>
                      </a:r>
                      <a:r>
                        <a:rPr lang="en-US" baseline="0" dirty="0"/>
                        <a:t>Greet/Attendance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9039985"/>
                  </a:ext>
                </a:extLst>
              </a:tr>
              <a:tr h="34131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9:02 – 9:05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Objectives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4330677"/>
                  </a:ext>
                </a:extLst>
              </a:tr>
              <a:tr h="34131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9:05</a:t>
                      </a:r>
                      <a:r>
                        <a:rPr lang="en-US" baseline="0" dirty="0"/>
                        <a:t> – 10:00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Pell PGMR Upload/Import Process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3659426"/>
                  </a:ext>
                </a:extLst>
              </a:tr>
              <a:tr h="34131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10:00 – 10:15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Pell MRR Batch Report Process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103879"/>
                  </a:ext>
                </a:extLst>
              </a:tr>
              <a:tr h="341314">
                <a:tc>
                  <a:txBody>
                    <a:bodyPr/>
                    <a:lstStyle/>
                    <a:p>
                      <a:pPr algn="l"/>
                      <a:r>
                        <a:rPr lang="en-US" baseline="0" dirty="0"/>
                        <a:t>10:15 – 10:30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Session</a:t>
                      </a:r>
                      <a:r>
                        <a:rPr lang="en-US" baseline="0" dirty="0"/>
                        <a:t> Wrap-Up/Q&amp;A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6147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42249" y="2182091"/>
            <a:ext cx="27759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Some processes will have demonstrations, but due to data scrubbing, available data in the environment, demo examples are not ideal</a:t>
            </a:r>
          </a:p>
        </p:txBody>
      </p:sp>
    </p:spTree>
    <p:extLst>
      <p:ext uri="{BB962C8B-B14F-4D97-AF65-F5344CB8AC3E}">
        <p14:creationId xmlns:p14="http://schemas.microsoft.com/office/powerpoint/2010/main" val="4004804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930" y="1370909"/>
            <a:ext cx="7971806" cy="674586"/>
          </a:xfrm>
        </p:spPr>
        <p:txBody>
          <a:bodyPr/>
          <a:lstStyle/>
          <a:p>
            <a:pPr algn="ctr"/>
            <a:r>
              <a:rPr lang="en-US" dirty="0"/>
              <a:t>ground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930" y="2097595"/>
            <a:ext cx="8247905" cy="4193463"/>
          </a:xfrm>
        </p:spPr>
        <p:txBody>
          <a:bodyPr/>
          <a:lstStyle/>
          <a:p>
            <a:pPr marL="463550" indent="-463550">
              <a:buFont typeface="Wingdings" panose="05000000000000000000" pitchFamily="2" charset="2"/>
              <a:buChar char="ü"/>
              <a:defRPr/>
            </a:pPr>
            <a:r>
              <a:rPr lang="en-US" dirty="0"/>
              <a:t>Be ready to participate</a:t>
            </a:r>
          </a:p>
          <a:p>
            <a:pPr marL="463550" indent="-463550">
              <a:buFont typeface="Wingdings" panose="05000000000000000000" pitchFamily="2" charset="2"/>
              <a:buChar char="ü"/>
              <a:defRPr/>
            </a:pPr>
            <a:r>
              <a:rPr lang="en-US" dirty="0"/>
              <a:t>Remove external distractions</a:t>
            </a:r>
          </a:p>
          <a:p>
            <a:pPr marL="463550" indent="-463550">
              <a:buFont typeface="Wingdings" panose="05000000000000000000" pitchFamily="2" charset="2"/>
              <a:buChar char="ü"/>
              <a:defRPr/>
            </a:pPr>
            <a:r>
              <a:rPr lang="en-US" dirty="0"/>
              <a:t>Mute your line when not speaking</a:t>
            </a:r>
          </a:p>
          <a:p>
            <a:pPr marL="920750" lvl="2" indent="-463550">
              <a:buFont typeface="Wingdings" panose="05000000000000000000" pitchFamily="2" charset="2"/>
              <a:buChar char="§"/>
              <a:defRPr/>
            </a:pP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Do NOT place Webex line on hold.  Use Mute.</a:t>
            </a:r>
          </a:p>
          <a:p>
            <a:pPr marL="920750" lvl="2" indent="-463550">
              <a:buFont typeface="Wingdings" panose="05000000000000000000" pitchFamily="2" charset="2"/>
              <a:buChar char="§"/>
              <a:defRPr/>
            </a:pP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Please leave your line on Mute unless you are speaking</a:t>
            </a:r>
          </a:p>
          <a:p>
            <a:pPr marL="920750" lvl="2" indent="-463550">
              <a:buFont typeface="Wingdings" panose="05000000000000000000" pitchFamily="2" charset="2"/>
              <a:buChar char="§"/>
              <a:defRPr/>
            </a:pPr>
            <a:r>
              <a:rPr lang="en-US" sz="2400" b="1" i="1" dirty="0">
                <a:solidFill>
                  <a:srgbClr val="C00000"/>
                </a:solidFill>
              </a:rPr>
              <a:t>Sessions are being recorded </a:t>
            </a:r>
          </a:p>
          <a:p>
            <a:pPr marL="463550" indent="-463550">
              <a:buFont typeface="Wingdings" panose="05000000000000000000" pitchFamily="2" charset="2"/>
              <a:buChar char="ü"/>
              <a:defRPr/>
            </a:pPr>
            <a:r>
              <a:rPr lang="en-US" dirty="0"/>
              <a:t>Allow your peers to complete their thoughts before beginning yours </a:t>
            </a:r>
          </a:p>
        </p:txBody>
      </p:sp>
    </p:spTree>
    <p:extLst>
      <p:ext uri="{BB962C8B-B14F-4D97-AF65-F5344CB8AC3E}">
        <p14:creationId xmlns:p14="http://schemas.microsoft.com/office/powerpoint/2010/main" val="3289863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6860" y="1329219"/>
            <a:ext cx="8336975" cy="797070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536859" y="1968634"/>
            <a:ext cx="8336975" cy="375704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After completing this training, you should be able to:</a:t>
            </a:r>
          </a:p>
          <a:p>
            <a:r>
              <a:rPr lang="en-US" sz="2400" dirty="0"/>
              <a:t>Understand and work the steps in the Pell MRR Process</a:t>
            </a:r>
          </a:p>
          <a:p>
            <a:pPr lvl="1"/>
            <a:r>
              <a:rPr lang="en-US" dirty="0"/>
              <a:t>Upload/Download Files</a:t>
            </a:r>
          </a:p>
          <a:p>
            <a:pPr lvl="1"/>
            <a:r>
              <a:rPr lang="en-US" dirty="0"/>
              <a:t>Import Federal Data Files</a:t>
            </a:r>
          </a:p>
          <a:p>
            <a:pPr lvl="1"/>
            <a:r>
              <a:rPr lang="en-US" dirty="0"/>
              <a:t>Import Pell Phase-In Data</a:t>
            </a:r>
          </a:p>
          <a:p>
            <a:pPr lvl="1"/>
            <a:r>
              <a:rPr lang="en-US" dirty="0"/>
              <a:t>Run Pell MRR Batch Report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314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412" y="757402"/>
            <a:ext cx="8720137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PELL MRR </a:t>
            </a:r>
          </a:p>
          <a:p>
            <a:pPr marL="0" indent="0" algn="ctr">
              <a:buNone/>
            </a:pPr>
            <a:r>
              <a:rPr lang="en-US" sz="4000" b="1" dirty="0"/>
              <a:t>PROCESS</a:t>
            </a:r>
          </a:p>
        </p:txBody>
      </p:sp>
    </p:spTree>
    <p:extLst>
      <p:ext uri="{BB962C8B-B14F-4D97-AF65-F5344CB8AC3E}">
        <p14:creationId xmlns:p14="http://schemas.microsoft.com/office/powerpoint/2010/main" val="527227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Pell </a:t>
            </a:r>
            <a:r>
              <a:rPr lang="en-US" dirty="0" err="1"/>
              <a:t>mrr</a:t>
            </a:r>
            <a:r>
              <a:rPr lang="en-US" dirty="0"/>
              <a:t> processing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14400"/>
            <a:ext cx="8336975" cy="5226628"/>
          </a:xfrm>
        </p:spPr>
        <p:txBody>
          <a:bodyPr/>
          <a:lstStyle/>
          <a:p>
            <a:r>
              <a:rPr lang="en-US" dirty="0"/>
              <a:t>4-STEP PROCESS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64612412"/>
              </p:ext>
            </p:extLst>
          </p:nvPr>
        </p:nvGraphicFramePr>
        <p:xfrm>
          <a:off x="1366345" y="1324302"/>
          <a:ext cx="6737131" cy="4540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41191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Pell </a:t>
            </a:r>
            <a:r>
              <a:rPr lang="en-US" dirty="0" err="1"/>
              <a:t>mrr</a:t>
            </a:r>
            <a:r>
              <a:rPr lang="en-US" dirty="0"/>
              <a:t> processing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206BE1D0-FDD9-209F-8415-AA750873E2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8" y="1279712"/>
            <a:ext cx="8766245" cy="42985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73378" y="799481"/>
            <a:ext cx="7673193" cy="5330324"/>
          </a:xfrm>
        </p:spPr>
        <p:txBody>
          <a:bodyPr/>
          <a:lstStyle/>
          <a:p>
            <a:r>
              <a:rPr lang="en-US" b="1" dirty="0"/>
              <a:t>UPLOADING PELL MRR FILE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3378" y="6048781"/>
            <a:ext cx="360103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Usually, the first AY’s file comes in as a .</a:t>
            </a:r>
            <a:r>
              <a:rPr lang="en-US" dirty="0" err="1"/>
              <a:t>dat</a:t>
            </a:r>
            <a:r>
              <a:rPr lang="en-US" dirty="0"/>
              <a:t>, then .001, .002, etc.</a:t>
            </a:r>
            <a:endParaRPr lang="en-US" b="1" dirty="0"/>
          </a:p>
        </p:txBody>
      </p:sp>
      <p:sp>
        <p:nvSpPr>
          <p:cNvPr id="7" name="TextBox 2"/>
          <p:cNvSpPr txBox="1"/>
          <p:nvPr/>
        </p:nvSpPr>
        <p:spPr>
          <a:xfrm>
            <a:off x="5242004" y="923609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</a:t>
            </a:r>
            <a:r>
              <a:rPr lang="en-US" sz="1400" dirty="0" err="1">
                <a:solidFill>
                  <a:schemeClr val="tx1"/>
                </a:solidFill>
              </a:rPr>
              <a:t>PeopleTools</a:t>
            </a:r>
            <a:r>
              <a:rPr lang="en-US" sz="1400" dirty="0">
                <a:solidFill>
                  <a:schemeClr val="tx1"/>
                </a:solidFill>
              </a:rPr>
              <a:t> &gt; CTC Custom &gt; Extensions &gt; Upload/Download File </a:t>
            </a:r>
          </a:p>
        </p:txBody>
      </p:sp>
    </p:spTree>
    <p:extLst>
      <p:ext uri="{BB962C8B-B14F-4D97-AF65-F5344CB8AC3E}">
        <p14:creationId xmlns:p14="http://schemas.microsoft.com/office/powerpoint/2010/main" val="1602435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Pell </a:t>
            </a:r>
            <a:r>
              <a:rPr lang="en-US" dirty="0" err="1"/>
              <a:t>mrr</a:t>
            </a:r>
            <a:r>
              <a:rPr lang="en-US" dirty="0"/>
              <a:t> processing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14400"/>
            <a:ext cx="8336975" cy="5226628"/>
          </a:xfrm>
        </p:spPr>
        <p:txBody>
          <a:bodyPr/>
          <a:lstStyle/>
          <a:p>
            <a:r>
              <a:rPr lang="en-US" dirty="0"/>
              <a:t>4-STEP PROCESS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1703754"/>
              </p:ext>
            </p:extLst>
          </p:nvPr>
        </p:nvGraphicFramePr>
        <p:xfrm>
          <a:off x="1366345" y="1324302"/>
          <a:ext cx="6737131" cy="4540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12950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5kNAVJby"/>
  <p:tag name="ARTICULATE_SLIDE_COUNT" val="20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SBCTC">
      <a:dk1>
        <a:srgbClr val="003764"/>
      </a:dk1>
      <a:lt1>
        <a:sysClr val="window" lastClr="FFFFFF"/>
      </a:lt1>
      <a:dk2>
        <a:srgbClr val="0071CE"/>
      </a:dk2>
      <a:lt2>
        <a:srgbClr val="C3C6C8"/>
      </a:lt2>
      <a:accent1>
        <a:srgbClr val="F4CD00"/>
      </a:accent1>
      <a:accent2>
        <a:srgbClr val="65CBC9"/>
      </a:accent2>
      <a:accent3>
        <a:srgbClr val="FFB547"/>
      </a:accent3>
      <a:accent4>
        <a:srgbClr val="00C18B"/>
      </a:accent4>
      <a:accent5>
        <a:srgbClr val="3D6489"/>
      </a:accent5>
      <a:accent6>
        <a:srgbClr val="2A70B8"/>
      </a:accent6>
      <a:hlink>
        <a:srgbClr val="0563C1"/>
      </a:hlink>
      <a:folHlink>
        <a:srgbClr val="954F72"/>
      </a:folHlink>
    </a:clrScheme>
    <a:fontScheme name="SBCTC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40DD87E-4785-45E9-B131-EAD5809CCCB1}" vid="{7DCDFCDB-3C1F-4D58-92E6-3B863CA9BD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01EAAAF5A9A14C98C32A8D7B77B290" ma:contentTypeVersion="4" ma:contentTypeDescription="Create a new document." ma:contentTypeScope="" ma:versionID="e364fc523c39ff84877964d62bb0c69e">
  <xsd:schema xmlns:xsd="http://www.w3.org/2001/XMLSchema" xmlns:xs="http://www.w3.org/2001/XMLSchema" xmlns:p="http://schemas.microsoft.com/office/2006/metadata/properties" xmlns:ns1="http://schemas.microsoft.com/sharepoint/v3" xmlns:ns2="686bc730-dfb5-4557-ac43-64e2aeb71117" xmlns:ns3="dbb9891f-5342-44b3-9004-2472729e727f" xmlns:ns4="http://schemas.microsoft.com/sharepoint/v4" targetNamespace="http://schemas.microsoft.com/office/2006/metadata/properties" ma:root="true" ma:fieldsID="b59568911a8627c463a330b5927c98aa" ns1:_="" ns2:_="" ns3:_="" ns4:_="">
    <xsd:import namespace="http://schemas.microsoft.com/sharepoint/v3"/>
    <xsd:import namespace="686bc730-dfb5-4557-ac43-64e2aeb71117"/>
    <xsd:import namespace="dbb9891f-5342-44b3-9004-2472729e727f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nu_x0020_Group" minOccurs="0"/>
                <xsd:element ref="ns2:Category" minOccurs="0"/>
                <xsd:element ref="ns2:Content_x0020_Owner" minOccurs="0"/>
                <xsd:element ref="ns1:PublishingStartDate" minOccurs="0"/>
                <xsd:element ref="ns1:PublishingExpirationDate" minOccurs="0"/>
                <xsd:element ref="ns3:_dlc_DocId" minOccurs="0"/>
                <xsd:element ref="ns3:_dlc_DocIdUrl" minOccurs="0"/>
                <xsd:element ref="ns3:_dlc_DocIdPersistId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bc730-dfb5-4557-ac43-64e2aeb71117" elementFormDefault="qualified">
    <xsd:import namespace="http://schemas.microsoft.com/office/2006/documentManagement/types"/>
    <xsd:import namespace="http://schemas.microsoft.com/office/infopath/2007/PartnerControls"/>
    <xsd:element name="Menu_x0020_Group" ma:index="2" nillable="true" ma:displayName="Menu Group" ma:default="Publications &amp; Printing" ma:format="Dropdown" ma:internalName="Menu_x0020_Group" ma:readOnly="false">
      <xsd:simpleType>
        <xsd:restriction base="dms:Choice">
          <xsd:enumeration value="Publications &amp; Printing"/>
        </xsd:restriction>
      </xsd:simpleType>
    </xsd:element>
    <xsd:element name="Category" ma:index="3" nillable="true" ma:displayName="Category" ma:format="Dropdown" ma:internalName="Category">
      <xsd:simpleType>
        <xsd:restriction base="dms:Choice">
          <xsd:enumeration value="Agency Issue Briefs"/>
          <xsd:enumeration value="Business Cards"/>
          <xsd:enumeration value="Name Badges"/>
          <xsd:enumeration value="Logos"/>
          <xsd:enumeration value="SBCTC Templates"/>
          <xsd:enumeration value="Style Guide"/>
        </xsd:restriction>
      </xsd:simpleType>
    </xsd:element>
    <xsd:element name="Content_x0020_Owner" ma:index="10" nillable="true" ma:displayName="Content Owner" ma:list="UserInfo" ma:SharePointGroup="0" ma:internalName="Content_x0020_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9891f-5342-44b3-9004-2472729e727f" elementFormDefault="qualified">
    <xsd:import namespace="http://schemas.microsoft.com/office/2006/documentManagement/types"/>
    <xsd:import namespace="http://schemas.microsoft.com/office/infopath/2007/PartnerControls"/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6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ent_x0020_Owner xmlns="686bc730-dfb5-4557-ac43-64e2aeb71117">
      <UserInfo>
        <DisplayName>Katie Rose</DisplayName>
        <AccountId>178</AccountId>
        <AccountType/>
      </UserInfo>
    </Content_x0020_Owner>
    <IconOverlay xmlns="http://schemas.microsoft.com/sharepoint/v4" xsi:nil="true"/>
    <Menu_x0020_Group xmlns="686bc730-dfb5-4557-ac43-64e2aeb71117">Publications &amp; Printing</Menu_x0020_Group>
    <PublishingExpirationDate xmlns="http://schemas.microsoft.com/sharepoint/v3" xsi:nil="true"/>
    <PublishingStartDate xmlns="http://schemas.microsoft.com/sharepoint/v3" xsi:nil="true"/>
    <Category xmlns="686bc730-dfb5-4557-ac43-64e2aeb71117">SBCTC Templates</Category>
    <_dlc_DocId xmlns="dbb9891f-5342-44b3-9004-2472729e727f">Z7X6SQ3F62JH-64-61</_dlc_DocId>
    <_dlc_DocIdUrl xmlns="dbb9891f-5342-44b3-9004-2472729e727f">
      <Url>https://portal.sbctc.edu/sites/Intranet/publications/_layouts/15/DocIdRedir.aspx?ID=Z7X6SQ3F62JH-64-61</Url>
      <Description>Z7X6SQ3F62JH-64-61</Description>
    </_dlc_DocIdUrl>
  </documentManagement>
</p:properties>
</file>

<file path=customXml/itemProps1.xml><?xml version="1.0" encoding="utf-8"?>
<ds:datastoreItem xmlns:ds="http://schemas.openxmlformats.org/officeDocument/2006/customXml" ds:itemID="{9513AB1F-27E2-4157-81D5-1D948943FF6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1A12B45D-06A9-48FB-A785-0421146DFE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5511B7-C048-4A47-910D-B6EE757BB7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86bc730-dfb5-4557-ac43-64e2aeb71117"/>
    <ds:schemaRef ds:uri="dbb9891f-5342-44b3-9004-2472729e727f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AEA79F04-4403-4038-BEAC-654037707E52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sharepoint/v3"/>
    <ds:schemaRef ds:uri="http://schemas.microsoft.com/office/2006/metadata/properties"/>
    <ds:schemaRef ds:uri="http://schemas.microsoft.com/sharepoint/v4"/>
    <ds:schemaRef ds:uri="http://schemas.microsoft.com/office/2006/documentManagement/types"/>
    <ds:schemaRef ds:uri="http://purl.org/dc/elements/1.1/"/>
    <ds:schemaRef ds:uri="dbb9891f-5342-44b3-9004-2472729e727f"/>
    <ds:schemaRef ds:uri="686bc730-dfb5-4557-ac43-64e2aeb7111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SBCTC</Template>
  <TotalTime>27221</TotalTime>
  <Words>609</Words>
  <Application>Microsoft Office PowerPoint</Application>
  <PresentationFormat>On-screen Show (4:3)</PresentationFormat>
  <Paragraphs>128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Franklin Gothic Book</vt:lpstr>
      <vt:lpstr>Franklin Gothic Medium</vt:lpstr>
      <vt:lpstr>Wingdings</vt:lpstr>
      <vt:lpstr>Office Theme</vt:lpstr>
      <vt:lpstr>Intermediate pell:   pell multiple record reporting</vt:lpstr>
      <vt:lpstr>PowerPoint Presentation</vt:lpstr>
      <vt:lpstr>Logistics and Agenda</vt:lpstr>
      <vt:lpstr>ground rules</vt:lpstr>
      <vt:lpstr>Objectives</vt:lpstr>
      <vt:lpstr>PowerPoint Presentation</vt:lpstr>
      <vt:lpstr>Pell mrr processing</vt:lpstr>
      <vt:lpstr>Pell mrr processing</vt:lpstr>
      <vt:lpstr>Pell mrr processing</vt:lpstr>
      <vt:lpstr>Pell mrr processing CONT’D</vt:lpstr>
      <vt:lpstr>Pell mrr processing</vt:lpstr>
      <vt:lpstr>Pell mrr processing CONT’D</vt:lpstr>
      <vt:lpstr>Pell mrr processing</vt:lpstr>
      <vt:lpstr>Pell mrr processing CONT’D</vt:lpstr>
      <vt:lpstr>Pell mrr processing CONT’D</vt:lpstr>
      <vt:lpstr>Pell mrr processing CONT’D</vt:lpstr>
      <vt:lpstr>Pell mrr processing CONT’D</vt:lpstr>
      <vt:lpstr>PowerPoint Presentation</vt:lpstr>
      <vt:lpstr>Outcomes</vt:lpstr>
      <vt:lpstr>Congratulations!  </vt:lpstr>
    </vt:vector>
  </TitlesOfParts>
  <Company>GP Strategies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Requisitions Overview</dc:title>
  <dc:creator>Rathert, Janice</dc:creator>
  <cp:lastModifiedBy>Kelly Forsberg</cp:lastModifiedBy>
  <cp:revision>1065</cp:revision>
  <dcterms:created xsi:type="dcterms:W3CDTF">2019-02-17T19:57:33Z</dcterms:created>
  <dcterms:modified xsi:type="dcterms:W3CDTF">2023-08-16T15:27:24Z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0x0101007301EAAAF5A9A14C98C32A8D7B77B290</vt:lpwstr>
  </property>
  <property fmtid="{D5CDD505-2E9C-101B-9397-08002B2CF9AE}" pid="3" name="_dlc_DocIdItemGuid">
    <vt:lpwstr>7ff476bc-ac88-4604-9168-c48c069949f0</vt:lpwstr>
  </property>
  <property fmtid="{D5CDD505-2E9C-101B-9397-08002B2CF9AE}" pid="4" name="ArticulateGUID">
    <vt:lpwstr>6C61C780-FE3D-4F23-BE2C-E88392C5417A</vt:lpwstr>
  </property>
  <property fmtid="{D5CDD505-2E9C-101B-9397-08002B2CF9AE}" pid="5" name="ArticulatePath">
    <vt:lpwstr>Requisitions Overview</vt:lpwstr>
  </property>
</Properties>
</file>