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5.xml" ContentType="application/vnd.openxmlformats-officedocument.presentationml.tags+xml"/>
  <Override PartName="/ppt/notesSlides/notesSlide21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34"/>
  </p:notesMasterIdLst>
  <p:handoutMasterIdLst>
    <p:handoutMasterId r:id="rId35"/>
  </p:handoutMasterIdLst>
  <p:sldIdLst>
    <p:sldId id="259" r:id="rId6"/>
    <p:sldId id="696" r:id="rId7"/>
    <p:sldId id="402" r:id="rId8"/>
    <p:sldId id="543" r:id="rId9"/>
    <p:sldId id="262" r:id="rId10"/>
    <p:sldId id="613" r:id="rId11"/>
    <p:sldId id="634" r:id="rId12"/>
    <p:sldId id="643" r:id="rId13"/>
    <p:sldId id="635" r:id="rId14"/>
    <p:sldId id="697" r:id="rId15"/>
    <p:sldId id="698" r:id="rId16"/>
    <p:sldId id="699" r:id="rId17"/>
    <p:sldId id="700" r:id="rId18"/>
    <p:sldId id="701" r:id="rId19"/>
    <p:sldId id="702" r:id="rId20"/>
    <p:sldId id="703" r:id="rId21"/>
    <p:sldId id="704" r:id="rId22"/>
    <p:sldId id="705" r:id="rId23"/>
    <p:sldId id="641" r:id="rId24"/>
    <p:sldId id="706" r:id="rId25"/>
    <p:sldId id="707" r:id="rId26"/>
    <p:sldId id="708" r:id="rId27"/>
    <p:sldId id="709" r:id="rId28"/>
    <p:sldId id="710" r:id="rId29"/>
    <p:sldId id="275" r:id="rId30"/>
    <p:sldId id="642" r:id="rId31"/>
    <p:sldId id="281" r:id="rId32"/>
    <p:sldId id="261" r:id="rId33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88645" autoAdjust="0"/>
  </p:normalViewPr>
  <p:slideViewPr>
    <p:cSldViewPr snapToGrid="0">
      <p:cViewPr varScale="1">
        <p:scale>
          <a:sx n="101" d="100"/>
          <a:sy n="101" d="100"/>
        </p:scale>
        <p:origin x="2004" y="102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0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74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16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9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60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44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12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762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43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97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:notes"/>
          <p:cNvSpPr txBox="1">
            <a:spLocks noGrp="1"/>
          </p:cNvSpPr>
          <p:nvPr>
            <p:ph type="body" idx="1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52525"/>
            <a:ext cx="4149725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0887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84A02-D147-49A8-A06D-A5C08FF69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32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65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37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78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58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69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8/8/2023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8/8/2023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8/8/2023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8/8/2023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8/8/2023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8/8/2023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8/8/2023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8/8/2023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8/8/2023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8/8/2023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912" y="3690131"/>
            <a:ext cx="8336975" cy="999259"/>
          </a:xfrm>
        </p:spPr>
        <p:txBody>
          <a:bodyPr/>
          <a:lstStyle/>
          <a:p>
            <a:r>
              <a:rPr lang="en-US" dirty="0"/>
              <a:t>Intermediate </a:t>
            </a:r>
            <a:r>
              <a:rPr lang="en-US" dirty="0" err="1"/>
              <a:t>pell</a:t>
            </a:r>
            <a:r>
              <a:rPr lang="en-US" dirty="0"/>
              <a:t> processing:  </a:t>
            </a:r>
            <a:br>
              <a:rPr lang="en-US" dirty="0"/>
            </a:br>
            <a:r>
              <a:rPr lang="en-US" dirty="0" err="1"/>
              <a:t>pell</a:t>
            </a:r>
            <a:r>
              <a:rPr lang="en-US" dirty="0"/>
              <a:t> troubleshooting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4162" y="5665891"/>
            <a:ext cx="5563080" cy="758825"/>
          </a:xfrm>
        </p:spPr>
        <p:txBody>
          <a:bodyPr/>
          <a:lstStyle/>
          <a:p>
            <a:r>
              <a:rPr lang="en-US" dirty="0"/>
              <a:t>Kelly Forsberg</a:t>
            </a:r>
          </a:p>
          <a:p>
            <a:r>
              <a:rPr lang="en-US" dirty="0"/>
              <a:t>ctcLink Functional Trainer | Financial Aid</a:t>
            </a:r>
          </a:p>
          <a:p>
            <a:r>
              <a:rPr lang="en-US" dirty="0"/>
              <a:t>August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MANAGE PELL PAYMENT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ORIGINATION REJECTION CONT’D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378" y="5217652"/>
            <a:ext cx="617046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the </a:t>
            </a:r>
            <a:r>
              <a:rPr lang="en-US" b="1" dirty="0"/>
              <a:t>Pell Origination Action Detail</a:t>
            </a:r>
            <a:r>
              <a:rPr lang="en-US" dirty="0"/>
              <a:t>, note the </a:t>
            </a:r>
            <a:r>
              <a:rPr lang="en-US" b="1" dirty="0"/>
              <a:t>Code </a:t>
            </a:r>
            <a:r>
              <a:rPr lang="en-US" dirty="0"/>
              <a:t>of </a:t>
            </a:r>
            <a:r>
              <a:rPr lang="en-US" i="1" dirty="0" err="1"/>
              <a:t>Orig</a:t>
            </a:r>
            <a:r>
              <a:rPr lang="en-US" i="1" dirty="0"/>
              <a:t> </a:t>
            </a:r>
            <a:r>
              <a:rPr lang="en-US" i="1" dirty="0" err="1"/>
              <a:t>Ackn</a:t>
            </a:r>
            <a:r>
              <a:rPr lang="en-US" i="1" dirty="0"/>
              <a:t> Rejected</a:t>
            </a:r>
            <a:r>
              <a:rPr lang="en-US" dirty="0"/>
              <a:t>. Select the </a:t>
            </a:r>
            <a:r>
              <a:rPr lang="en-US" b="1" dirty="0"/>
              <a:t>Origination Message </a:t>
            </a:r>
            <a:r>
              <a:rPr lang="en-US" dirty="0"/>
              <a:t>link to drill further down into the reject message.</a:t>
            </a:r>
          </a:p>
        </p:txBody>
      </p:sp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2639102-0965-BC10-9748-F13C7E840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5" y="1311200"/>
            <a:ext cx="8685066" cy="38207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6571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596" y="289163"/>
            <a:ext cx="8548500" cy="786457"/>
          </a:xfrm>
        </p:spPr>
        <p:txBody>
          <a:bodyPr/>
          <a:lstStyle/>
          <a:p>
            <a:r>
              <a:rPr lang="en-US" dirty="0"/>
              <a:t>MANAGE PELL PAYMENT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ORIGINATION REJECTION CONT’D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378" y="5529277"/>
            <a:ext cx="872113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the </a:t>
            </a:r>
            <a:r>
              <a:rPr lang="en-US" b="1" dirty="0"/>
              <a:t>Pell Origination Action Messages,</a:t>
            </a:r>
            <a:r>
              <a:rPr lang="en-US" dirty="0"/>
              <a:t> note</a:t>
            </a:r>
            <a:r>
              <a:rPr lang="en-US" b="1" dirty="0"/>
              <a:t> </a:t>
            </a:r>
            <a:r>
              <a:rPr lang="en-US" dirty="0"/>
              <a:t>the </a:t>
            </a:r>
            <a:r>
              <a:rPr lang="en-US" b="1" dirty="0"/>
              <a:t>Description </a:t>
            </a:r>
            <a:r>
              <a:rPr lang="en-US" dirty="0"/>
              <a:t>of </a:t>
            </a:r>
            <a:r>
              <a:rPr lang="en-US" i="1" dirty="0"/>
              <a:t>Citizenship Status is not eligible for this award</a:t>
            </a:r>
            <a:r>
              <a:rPr lang="en-US" dirty="0"/>
              <a:t>.  </a:t>
            </a:r>
          </a:p>
          <a:p>
            <a:endParaRPr lang="en-US" dirty="0"/>
          </a:p>
          <a:p>
            <a:r>
              <a:rPr lang="en-US" dirty="0"/>
              <a:t>Note the </a:t>
            </a:r>
            <a:r>
              <a:rPr lang="en-US" b="1" dirty="0"/>
              <a:t>Msg 014 </a:t>
            </a:r>
            <a:r>
              <a:rPr lang="en-US" dirty="0"/>
              <a:t>- this is a COD Tech Ref Guide Reject Edit Message Number.</a:t>
            </a: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A899541-9EEB-FE97-9186-D7045BA8D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7" y="1206035"/>
            <a:ext cx="8721133" cy="42417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6644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596" y="289163"/>
            <a:ext cx="8548500" cy="786457"/>
          </a:xfrm>
        </p:spPr>
        <p:txBody>
          <a:bodyPr/>
          <a:lstStyle/>
          <a:p>
            <a:r>
              <a:rPr lang="en-US" dirty="0"/>
              <a:t>MANAGE PELL PAYMENT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RESOLVING CITIZENSHIP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378" y="5529277"/>
            <a:ext cx="872113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Once the </a:t>
            </a:r>
            <a:r>
              <a:rPr lang="en-US" b="1" dirty="0"/>
              <a:t>Citizenship Status </a:t>
            </a:r>
            <a:r>
              <a:rPr lang="en-US" dirty="0"/>
              <a:t>has been resolved, change the </a:t>
            </a:r>
            <a:r>
              <a:rPr lang="en-US" b="1" dirty="0"/>
              <a:t>Citizen </a:t>
            </a:r>
            <a:r>
              <a:rPr lang="en-US" b="1" dirty="0" err="1"/>
              <a:t>Ovrd</a:t>
            </a:r>
            <a:r>
              <a:rPr lang="en-US" dirty="0"/>
              <a:t> drop down to reflect the student’s </a:t>
            </a:r>
            <a:r>
              <a:rPr lang="en-US" b="1" dirty="0"/>
              <a:t>Citizenship</a:t>
            </a:r>
            <a:r>
              <a:rPr lang="en-US" dirty="0"/>
              <a:t>, select the </a:t>
            </a:r>
            <a:r>
              <a:rPr lang="en-US" b="1" dirty="0"/>
              <a:t>Update Pell Origination </a:t>
            </a:r>
            <a:r>
              <a:rPr lang="en-US" dirty="0"/>
              <a:t>checkbox, and change the </a:t>
            </a:r>
            <a:r>
              <a:rPr lang="en-US" b="1" dirty="0"/>
              <a:t>Pell </a:t>
            </a:r>
            <a:r>
              <a:rPr lang="en-US" b="1" dirty="0" err="1"/>
              <a:t>Transac</a:t>
            </a:r>
            <a:r>
              <a:rPr lang="en-US" b="1" dirty="0"/>
              <a:t> Status </a:t>
            </a:r>
            <a:r>
              <a:rPr lang="en-US" dirty="0"/>
              <a:t>to </a:t>
            </a:r>
            <a:r>
              <a:rPr lang="en-US" i="1" dirty="0"/>
              <a:t>Ready</a:t>
            </a:r>
            <a:r>
              <a:rPr lang="en-US" dirty="0"/>
              <a:t>. </a:t>
            </a:r>
          </a:p>
        </p:txBody>
      </p:sp>
      <p:pic>
        <p:nvPicPr>
          <p:cNvPr id="9" name="Picture 8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DF72B784-C397-3DED-0057-9ADC5D0AF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" y="1226420"/>
            <a:ext cx="8707026" cy="36905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425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6840" y="539688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WORKING THE</a:t>
            </a:r>
          </a:p>
          <a:p>
            <a:pPr marL="0" indent="0" algn="ctr">
              <a:buNone/>
            </a:pPr>
            <a:r>
              <a:rPr lang="en-US" sz="4000" b="1" dirty="0"/>
              <a:t>PELL VALIDATION REPORTS – </a:t>
            </a:r>
          </a:p>
          <a:p>
            <a:pPr marL="0" indent="0" algn="ctr">
              <a:buNone/>
            </a:pPr>
            <a:r>
              <a:rPr lang="en-US" sz="4000" b="1" dirty="0"/>
              <a:t>PELL DISBURSEMENT</a:t>
            </a:r>
          </a:p>
        </p:txBody>
      </p:sp>
    </p:spTree>
    <p:extLst>
      <p:ext uri="{BB962C8B-B14F-4D97-AF65-F5344CB8AC3E}">
        <p14:creationId xmlns:p14="http://schemas.microsoft.com/office/powerpoint/2010/main" val="2221612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18C79E09-F773-7CEC-8BB5-3A76DD018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319531"/>
            <a:ext cx="8909508" cy="49215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Pell disbursement validation report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810705"/>
            <a:ext cx="8583138" cy="5330324"/>
          </a:xfrm>
        </p:spPr>
        <p:txBody>
          <a:bodyPr/>
          <a:lstStyle/>
          <a:p>
            <a:r>
              <a:rPr lang="en-US" b="1" dirty="0"/>
              <a:t>REVIEWING ERRORS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61557" y="1597912"/>
            <a:ext cx="2558144" cy="45243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Error Message </a:t>
            </a:r>
            <a:r>
              <a:rPr lang="en-US" dirty="0"/>
              <a:t>numbers are listed in the report</a:t>
            </a:r>
            <a:r>
              <a:rPr lang="en-US" b="1" i="1" dirty="0"/>
              <a:t>.  </a:t>
            </a:r>
          </a:p>
          <a:p>
            <a:r>
              <a:rPr lang="en-US" b="1" i="1" dirty="0"/>
              <a:t>Tip!  </a:t>
            </a:r>
            <a:r>
              <a:rPr lang="en-US" dirty="0"/>
              <a:t>You can drill down into the COD Technical Reference Guide to review more detail on the resolution, using the reject edit error message number in the report.</a:t>
            </a:r>
          </a:p>
          <a:p>
            <a:endParaRPr lang="en-US" b="1" dirty="0"/>
          </a:p>
          <a:p>
            <a:r>
              <a:rPr lang="en-US" dirty="0"/>
              <a:t>Also, note the </a:t>
            </a:r>
            <a:r>
              <a:rPr lang="en-US" b="1" dirty="0"/>
              <a:t>Disbursement ID </a:t>
            </a:r>
            <a:r>
              <a:rPr lang="en-US" dirty="0"/>
              <a:t>number that is in question.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2F66299-748A-A503-5C38-11E1D4DCEE8B}"/>
              </a:ext>
            </a:extLst>
          </p:cNvPr>
          <p:cNvCxnSpPr>
            <a:cxnSpLocks/>
          </p:cNvCxnSpPr>
          <p:nvPr/>
        </p:nvCxnSpPr>
        <p:spPr>
          <a:xfrm flipH="1">
            <a:off x="3788229" y="2166257"/>
            <a:ext cx="2673328" cy="7325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">
            <a:extLst>
              <a:ext uri="{FF2B5EF4-FFF2-40B4-BE49-F238E27FC236}">
                <a16:creationId xmlns:a16="http://schemas.microsoft.com/office/drawing/2014/main" id="{47D63983-8DC4-2C04-084D-B7FEAF8EE730}"/>
              </a:ext>
            </a:extLst>
          </p:cNvPr>
          <p:cNvSpPr txBox="1"/>
          <p:nvPr/>
        </p:nvSpPr>
        <p:spPr>
          <a:xfrm>
            <a:off x="5344996" y="871118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Pell Payment &gt; Pell Validation Reports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31642C2-7482-CD84-76C8-12DF8AE03C02}"/>
              </a:ext>
            </a:extLst>
          </p:cNvPr>
          <p:cNvCxnSpPr/>
          <p:nvPr/>
        </p:nvCxnSpPr>
        <p:spPr>
          <a:xfrm flipH="1" flipV="1">
            <a:off x="2939143" y="3701143"/>
            <a:ext cx="3522414" cy="17199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006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3BE3D90-187E-0330-C20A-849236F79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86" y="1311440"/>
            <a:ext cx="8591992" cy="40578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MANAGE PELL PAYMENT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DISBURSEMENT VALIDATION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570" y="4665677"/>
            <a:ext cx="6170466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 the </a:t>
            </a:r>
            <a:r>
              <a:rPr lang="en-US" b="1" dirty="0"/>
              <a:t>Pell Disbursement</a:t>
            </a:r>
            <a:r>
              <a:rPr lang="en-US" dirty="0"/>
              <a:t> tab, note the COD </a:t>
            </a:r>
            <a:r>
              <a:rPr lang="en-US" dirty="0" err="1"/>
              <a:t>Disbt</a:t>
            </a:r>
            <a:r>
              <a:rPr lang="en-US" dirty="0"/>
              <a:t> Num row and review:</a:t>
            </a:r>
            <a:r>
              <a:rPr lang="en-US" b="1" dirty="0"/>
              <a:t> </a:t>
            </a:r>
            <a:endParaRPr lang="en-US" dirty="0"/>
          </a:p>
          <a:p>
            <a:endParaRPr lang="en-US" sz="3000" b="1" i="1" dirty="0"/>
          </a:p>
          <a:p>
            <a:r>
              <a:rPr lang="en-US" sz="3000" b="1" i="1" dirty="0"/>
              <a:t>WHAT’S MISSING?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206319" y="1051513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Pell Payment &gt; Manage Pell Payment</a:t>
            </a:r>
          </a:p>
        </p:txBody>
      </p:sp>
    </p:spTree>
    <p:extLst>
      <p:ext uri="{BB962C8B-B14F-4D97-AF65-F5344CB8AC3E}">
        <p14:creationId xmlns:p14="http://schemas.microsoft.com/office/powerpoint/2010/main" val="3076142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394B575-F523-6F59-1BE4-E1B0C3164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29" y="1313123"/>
            <a:ext cx="8598342" cy="40578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MANAGE PELL PAYMENT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DISBURSEMENT VALIDATION CONT’D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61479" y="5072104"/>
            <a:ext cx="617046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 the </a:t>
            </a:r>
            <a:r>
              <a:rPr lang="en-US" b="1" dirty="0"/>
              <a:t>Pell Disbursement</a:t>
            </a:r>
            <a:r>
              <a:rPr lang="en-US" dirty="0"/>
              <a:t> tab, enter in the missing information and select the </a:t>
            </a:r>
            <a:r>
              <a:rPr lang="en-US" b="1" dirty="0"/>
              <a:t>Save</a:t>
            </a:r>
            <a:r>
              <a:rPr lang="en-US" dirty="0"/>
              <a:t> button.  Next, queue it up for </a:t>
            </a:r>
            <a:r>
              <a:rPr lang="en-US" b="1" dirty="0"/>
              <a:t>Update to Origination</a:t>
            </a:r>
            <a:r>
              <a:rPr lang="en-US" dirty="0"/>
              <a:t>.  </a:t>
            </a:r>
            <a:endParaRPr lang="en-US" sz="3000" b="1" i="1" dirty="0"/>
          </a:p>
        </p:txBody>
      </p:sp>
    </p:spTree>
    <p:extLst>
      <p:ext uri="{BB962C8B-B14F-4D97-AF65-F5344CB8AC3E}">
        <p14:creationId xmlns:p14="http://schemas.microsoft.com/office/powerpoint/2010/main" val="85855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6560BBE-84A2-49DA-D267-D1CD71CE8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" y="1280947"/>
            <a:ext cx="8727490" cy="36542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MANAGE PELL PAYMENT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DISBURSEMENT VALIDATION CONT’D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4508" y="4618414"/>
            <a:ext cx="617046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the </a:t>
            </a:r>
            <a:r>
              <a:rPr lang="en-US" b="1" dirty="0"/>
              <a:t>Update to Origination </a:t>
            </a:r>
            <a:r>
              <a:rPr lang="en-US" dirty="0"/>
              <a:t>checkbox. Ensure the </a:t>
            </a:r>
            <a:r>
              <a:rPr lang="en-US" b="1" dirty="0"/>
              <a:t>Pell </a:t>
            </a:r>
            <a:r>
              <a:rPr lang="en-US" b="1" dirty="0" err="1"/>
              <a:t>Transac</a:t>
            </a:r>
            <a:r>
              <a:rPr lang="en-US" b="1" dirty="0"/>
              <a:t> Status </a:t>
            </a:r>
            <a:r>
              <a:rPr lang="en-US" dirty="0"/>
              <a:t>is set to </a:t>
            </a:r>
            <a:r>
              <a:rPr lang="en-US" i="1" dirty="0"/>
              <a:t>Ready</a:t>
            </a:r>
            <a:r>
              <a:rPr lang="en-US" dirty="0"/>
              <a:t>.  Select the </a:t>
            </a:r>
            <a:r>
              <a:rPr lang="en-US" b="1" dirty="0"/>
              <a:t>Save</a:t>
            </a:r>
            <a:r>
              <a:rPr lang="en-US" dirty="0"/>
              <a:t> button.</a:t>
            </a:r>
          </a:p>
        </p:txBody>
      </p:sp>
    </p:spTree>
    <p:extLst>
      <p:ext uri="{BB962C8B-B14F-4D97-AF65-F5344CB8AC3E}">
        <p14:creationId xmlns:p14="http://schemas.microsoft.com/office/powerpoint/2010/main" val="3327431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6840" y="539688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WORKING THE</a:t>
            </a:r>
          </a:p>
          <a:p>
            <a:pPr marL="0" indent="0" algn="ctr">
              <a:buNone/>
            </a:pPr>
            <a:r>
              <a:rPr lang="en-US" sz="4000" b="1" dirty="0"/>
              <a:t>PELL VALIDATION REPORTS – </a:t>
            </a:r>
          </a:p>
          <a:p>
            <a:pPr marL="0" indent="0" algn="ctr">
              <a:buNone/>
            </a:pPr>
            <a:r>
              <a:rPr lang="en-US" sz="4000" b="1" dirty="0"/>
              <a:t>PELL ORIGINATION</a:t>
            </a:r>
          </a:p>
        </p:txBody>
      </p:sp>
    </p:spTree>
    <p:extLst>
      <p:ext uri="{BB962C8B-B14F-4D97-AF65-F5344CB8AC3E}">
        <p14:creationId xmlns:p14="http://schemas.microsoft.com/office/powerpoint/2010/main" val="4091633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E6BC7C5-7267-7803-4BB4-FE18014BC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31" y="1279172"/>
            <a:ext cx="8680896" cy="47182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Pell origination validation report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0431" y="778282"/>
            <a:ext cx="8583138" cy="5330324"/>
          </a:xfrm>
        </p:spPr>
        <p:txBody>
          <a:bodyPr/>
          <a:lstStyle/>
          <a:p>
            <a:r>
              <a:rPr lang="en-US" b="1" dirty="0"/>
              <a:t>REVIEWING ERRORS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24A7F8E3-C6AE-1954-0279-5FA246DF7D72}"/>
              </a:ext>
            </a:extLst>
          </p:cNvPr>
          <p:cNvSpPr txBox="1"/>
          <p:nvPr/>
        </p:nvSpPr>
        <p:spPr>
          <a:xfrm>
            <a:off x="5411194" y="1017562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Pell Payment &gt; Pell Validation Reports</a:t>
            </a:r>
          </a:p>
        </p:txBody>
      </p:sp>
    </p:spTree>
    <p:extLst>
      <p:ext uri="{BB962C8B-B14F-4D97-AF65-F5344CB8AC3E}">
        <p14:creationId xmlns:p14="http://schemas.microsoft.com/office/powerpoint/2010/main" val="2199518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442" y="1319633"/>
            <a:ext cx="8507012" cy="54585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230358" y="6529852"/>
            <a:ext cx="226243" cy="328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8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7056350-D10A-8B57-C5BB-058C97CBE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498173"/>
            <a:ext cx="8674679" cy="34203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MANAGE PELL PAYMENT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ORIGINATION VALIDATION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570" y="4665677"/>
            <a:ext cx="617046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 the </a:t>
            </a:r>
            <a:r>
              <a:rPr lang="en-US" b="1" dirty="0"/>
              <a:t>Pell Origination </a:t>
            </a:r>
            <a:r>
              <a:rPr lang="en-US" dirty="0"/>
              <a:t>tab, select the </a:t>
            </a:r>
            <a:r>
              <a:rPr lang="en-US" b="1" dirty="0" err="1"/>
              <a:t>Orig</a:t>
            </a:r>
            <a:r>
              <a:rPr lang="en-US" b="1" dirty="0"/>
              <a:t> Status </a:t>
            </a:r>
            <a:r>
              <a:rPr lang="en-US" dirty="0"/>
              <a:t>link.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206319" y="1051513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Pell Payment &gt; Manage Pell Payment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75C40A-4E77-4AEA-45E7-15E7F1A57AA6}"/>
              </a:ext>
            </a:extLst>
          </p:cNvPr>
          <p:cNvCxnSpPr>
            <a:cxnSpLocks/>
          </p:cNvCxnSpPr>
          <p:nvPr/>
        </p:nvCxnSpPr>
        <p:spPr>
          <a:xfrm flipH="1" flipV="1">
            <a:off x="3015343" y="3102429"/>
            <a:ext cx="1132115" cy="15632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668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A9D6E25-830C-58B5-46DD-92B590D9E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" y="1298435"/>
            <a:ext cx="8616921" cy="36079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MANAGE PELL PAYMENT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ORIGINATION VALIDATION CONT’D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570" y="4665677"/>
            <a:ext cx="617046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 the </a:t>
            </a:r>
            <a:r>
              <a:rPr lang="en-US" b="1" dirty="0"/>
              <a:t>Pell </a:t>
            </a:r>
            <a:r>
              <a:rPr lang="en-US" b="1" dirty="0" err="1"/>
              <a:t>Orig</a:t>
            </a:r>
            <a:r>
              <a:rPr lang="en-US" b="1" dirty="0"/>
              <a:t> Action Detail</a:t>
            </a:r>
            <a:r>
              <a:rPr lang="en-US" dirty="0"/>
              <a:t> pagelet, note the </a:t>
            </a:r>
            <a:r>
              <a:rPr lang="en-US" i="1" dirty="0"/>
              <a:t>Failed Validation Rule </a:t>
            </a:r>
            <a:r>
              <a:rPr lang="en-US" b="1" dirty="0"/>
              <a:t>Code</a:t>
            </a:r>
            <a:r>
              <a:rPr lang="en-US" dirty="0"/>
              <a:t>.  Select the </a:t>
            </a:r>
            <a:r>
              <a:rPr lang="en-US" b="1" dirty="0"/>
              <a:t>Origination Message </a:t>
            </a:r>
            <a:r>
              <a:rPr lang="en-US" dirty="0"/>
              <a:t>link to review more detail.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75C40A-4E77-4AEA-45E7-15E7F1A57AA6}"/>
              </a:ext>
            </a:extLst>
          </p:cNvPr>
          <p:cNvCxnSpPr>
            <a:cxnSpLocks/>
          </p:cNvCxnSpPr>
          <p:nvPr/>
        </p:nvCxnSpPr>
        <p:spPr>
          <a:xfrm flipV="1">
            <a:off x="5159829" y="2764971"/>
            <a:ext cx="1385207" cy="19007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30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1B08060-791D-DB5C-E5EB-6109E5145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1" y="1268993"/>
            <a:ext cx="8737869" cy="43200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MANAGE PELL PAYMENT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ORIGINATION VALIDATION CONT’D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75C40A-4E77-4AEA-45E7-15E7F1A57AA6}"/>
              </a:ext>
            </a:extLst>
          </p:cNvPr>
          <p:cNvCxnSpPr>
            <a:cxnSpLocks/>
          </p:cNvCxnSpPr>
          <p:nvPr/>
        </p:nvCxnSpPr>
        <p:spPr>
          <a:xfrm flipH="1" flipV="1">
            <a:off x="4038600" y="3864429"/>
            <a:ext cx="903514" cy="12177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87B155D-3E7D-0224-9310-E37A26A20B24}"/>
              </a:ext>
            </a:extLst>
          </p:cNvPr>
          <p:cNvSpPr txBox="1"/>
          <p:nvPr/>
        </p:nvSpPr>
        <p:spPr>
          <a:xfrm>
            <a:off x="287484" y="5082171"/>
            <a:ext cx="872113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the </a:t>
            </a:r>
            <a:r>
              <a:rPr lang="en-US" b="1" dirty="0"/>
              <a:t>Pell Origination Action Messages,</a:t>
            </a:r>
            <a:r>
              <a:rPr lang="en-US" dirty="0"/>
              <a:t> note</a:t>
            </a:r>
            <a:r>
              <a:rPr lang="en-US" b="1" dirty="0"/>
              <a:t> </a:t>
            </a:r>
            <a:r>
              <a:rPr lang="en-US" dirty="0"/>
              <a:t>the </a:t>
            </a:r>
            <a:r>
              <a:rPr lang="en-US" b="1" dirty="0"/>
              <a:t>Description </a:t>
            </a:r>
            <a:r>
              <a:rPr lang="en-US" dirty="0"/>
              <a:t>of </a:t>
            </a:r>
            <a:r>
              <a:rPr lang="en-US" i="1" dirty="0"/>
              <a:t>Incorrect Ability to Benefit Code submitted</a:t>
            </a:r>
            <a:r>
              <a:rPr lang="en-US" dirty="0"/>
              <a:t>.  </a:t>
            </a:r>
          </a:p>
          <a:p>
            <a:endParaRPr lang="en-US" dirty="0"/>
          </a:p>
          <a:p>
            <a:r>
              <a:rPr lang="en-US" dirty="0"/>
              <a:t>Note the </a:t>
            </a:r>
            <a:r>
              <a:rPr lang="en-US" b="1" dirty="0"/>
              <a:t>Msg 198 </a:t>
            </a:r>
            <a:r>
              <a:rPr lang="en-US" dirty="0"/>
              <a:t>- this is a COD Tech Ref Guide Reject Edit Message Number.</a:t>
            </a:r>
          </a:p>
        </p:txBody>
      </p:sp>
    </p:spTree>
    <p:extLst>
      <p:ext uri="{BB962C8B-B14F-4D97-AF65-F5344CB8AC3E}">
        <p14:creationId xmlns:p14="http://schemas.microsoft.com/office/powerpoint/2010/main" val="3055097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MANAGE PELL PAYMENT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ORIGINATION VALIDATION CONT’D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75C40A-4E77-4AEA-45E7-15E7F1A57AA6}"/>
              </a:ext>
            </a:extLst>
          </p:cNvPr>
          <p:cNvCxnSpPr>
            <a:cxnSpLocks/>
          </p:cNvCxnSpPr>
          <p:nvPr/>
        </p:nvCxnSpPr>
        <p:spPr>
          <a:xfrm flipH="1" flipV="1">
            <a:off x="4038600" y="3864429"/>
            <a:ext cx="903514" cy="12177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87B155D-3E7D-0224-9310-E37A26A20B24}"/>
              </a:ext>
            </a:extLst>
          </p:cNvPr>
          <p:cNvSpPr txBox="1"/>
          <p:nvPr/>
        </p:nvSpPr>
        <p:spPr>
          <a:xfrm>
            <a:off x="6008914" y="1274145"/>
            <a:ext cx="3059096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what ctcLink pages would you look to troubleshoot an ATB message?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Correct 2022-2023 ISIR Records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Manage Ability to Benefit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Any others?</a:t>
            </a:r>
          </a:p>
        </p:txBody>
      </p:sp>
      <p:pic>
        <p:nvPicPr>
          <p:cNvPr id="6" name="Picture 5" descr="A picture containing text, sky, sign, outdoor&#10;&#10;Description automatically generated">
            <a:extLst>
              <a:ext uri="{FF2B5EF4-FFF2-40B4-BE49-F238E27FC236}">
                <a16:creationId xmlns:a16="http://schemas.microsoft.com/office/drawing/2014/main" id="{288C15F3-1E83-2E96-D1C5-2A43523EE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3" y="1274146"/>
            <a:ext cx="5629569" cy="53303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7748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2D9B415-F625-D4E5-B15A-779A32319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84" y="1276239"/>
            <a:ext cx="7410831" cy="43055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MANAGE PELL PAYMENT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MANAGE ABILITY TO BENEFIT PAGE</a:t>
            </a:r>
          </a:p>
          <a:p>
            <a:pPr marL="0" indent="0">
              <a:buNone/>
            </a:pPr>
            <a:endParaRPr lang="en-US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75C40A-4E77-4AEA-45E7-15E7F1A57AA6}"/>
              </a:ext>
            </a:extLst>
          </p:cNvPr>
          <p:cNvCxnSpPr>
            <a:cxnSpLocks/>
          </p:cNvCxnSpPr>
          <p:nvPr/>
        </p:nvCxnSpPr>
        <p:spPr>
          <a:xfrm flipH="1" flipV="1">
            <a:off x="2981325" y="3238500"/>
            <a:ext cx="228600" cy="22554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87B155D-3E7D-0224-9310-E37A26A20B24}"/>
              </a:ext>
            </a:extLst>
          </p:cNvPr>
          <p:cNvSpPr txBox="1"/>
          <p:nvPr/>
        </p:nvSpPr>
        <p:spPr>
          <a:xfrm>
            <a:off x="273378" y="5493997"/>
            <a:ext cx="872113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If no record exists, create one.  If a record exists, ensure it is for the correct AY. Select </a:t>
            </a:r>
            <a:r>
              <a:rPr lang="en-US" b="1" dirty="0"/>
              <a:t>Save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8624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"/>
          <p:cNvSpPr txBox="1">
            <a:spLocks noGrp="1"/>
          </p:cNvSpPr>
          <p:nvPr>
            <p:ph type="title"/>
          </p:nvPr>
        </p:nvSpPr>
        <p:spPr>
          <a:xfrm>
            <a:off x="339358" y="134399"/>
            <a:ext cx="8482520" cy="72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 dirty="0"/>
              <a:t>Pell troubleshooting</a:t>
            </a:r>
            <a:endParaRPr dirty="0"/>
          </a:p>
        </p:txBody>
      </p:sp>
      <p:sp>
        <p:nvSpPr>
          <p:cNvPr id="285" name="Google Shape;285;p20"/>
          <p:cNvSpPr txBox="1">
            <a:spLocks noGrp="1"/>
          </p:cNvSpPr>
          <p:nvPr>
            <p:ph type="body" idx="1"/>
          </p:nvPr>
        </p:nvSpPr>
        <p:spPr>
          <a:xfrm>
            <a:off x="177622" y="689178"/>
            <a:ext cx="8696214" cy="5321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b="1" dirty="0"/>
              <a:t>NEXT STEPS IN THE PROCESS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b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dirty="0"/>
              <a:t>After you are done working your reports.  Run Pell Origination.  Verify the EMPLs are not displaying in the Message Text detail.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dirty="0"/>
              <a:t>Run Pell Out in Validation Mode and CONFIRM the EMPLs are not displaying in the Message Text detail.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dirty="0"/>
              <a:t>Run Pell Out in Final Mode.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dirty="0"/>
              <a:t>Re-run your Pell Transaction Status Report and the Pell Origination and Disbursement Validation Reports to confirm the students have dropped off the report. 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b="1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b="1" dirty="0"/>
          </a:p>
        </p:txBody>
      </p:sp>
      <p:sp>
        <p:nvSpPr>
          <p:cNvPr id="286" name="Google Shape;286;p20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2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403449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66" y="1245136"/>
            <a:ext cx="8534470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9366" y="1881951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training completion, you should be able to:</a:t>
            </a:r>
          </a:p>
          <a:p>
            <a:r>
              <a:rPr lang="en-US" sz="2400" dirty="0"/>
              <a:t>Understand how to read and work examples on the Pell Reports:</a:t>
            </a:r>
          </a:p>
          <a:p>
            <a:pPr lvl="1"/>
            <a:r>
              <a:rPr lang="en-US" dirty="0"/>
              <a:t>Pell Records by Transaction Status</a:t>
            </a:r>
          </a:p>
          <a:p>
            <a:pPr lvl="1"/>
            <a:r>
              <a:rPr lang="en-US" dirty="0"/>
              <a:t>Pell Records by Status</a:t>
            </a:r>
          </a:p>
          <a:p>
            <a:pPr lvl="1"/>
            <a:r>
              <a:rPr lang="en-US" dirty="0"/>
              <a:t>Pell Origination Validation Report</a:t>
            </a:r>
          </a:p>
          <a:p>
            <a:pPr lvl="1"/>
            <a:r>
              <a:rPr lang="en-US" dirty="0"/>
              <a:t>Pell Disbursement Validation Report</a:t>
            </a:r>
          </a:p>
          <a:p>
            <a:r>
              <a:rPr lang="en-US" sz="2400" dirty="0"/>
              <a:t>Understand how to perform Pell troubleshooting using various pages in ctcLink and varying Dept of Ed Resources</a:t>
            </a:r>
          </a:p>
          <a:p>
            <a:pPr lvl="1"/>
            <a:r>
              <a:rPr lang="en-US" dirty="0"/>
              <a:t>View COD Data page</a:t>
            </a:r>
          </a:p>
          <a:p>
            <a:pPr lvl="1"/>
            <a:r>
              <a:rPr lang="en-US" dirty="0"/>
              <a:t>Manage Pell Payment page</a:t>
            </a:r>
          </a:p>
          <a:p>
            <a:pPr lvl="1"/>
            <a:r>
              <a:rPr lang="en-US" dirty="0"/>
              <a:t>COD Technical Reference Guide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/>
              <a:t>Intermediate Pell Processing - Pell Troubleshooting Training Complete! </a:t>
            </a:r>
          </a:p>
          <a:p>
            <a:r>
              <a:rPr lang="en-US" dirty="0"/>
              <a:t>Please review the videos and additional resources in the ctcLink Reference Center as your progress through the steps</a:t>
            </a:r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2561" y="1188972"/>
            <a:ext cx="8534403" cy="719850"/>
          </a:xfrm>
        </p:spPr>
        <p:txBody>
          <a:bodyPr/>
          <a:lstStyle/>
          <a:p>
            <a:r>
              <a:rPr lang="en-US" dirty="0"/>
              <a:t>Logistics and Agenda</a:t>
            </a:r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26045949"/>
              </p:ext>
            </p:extLst>
          </p:nvPr>
        </p:nvGraphicFramePr>
        <p:xfrm>
          <a:off x="422561" y="1835976"/>
          <a:ext cx="5195925" cy="3749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8307">
                  <a:extLst>
                    <a:ext uri="{9D8B030D-6E8A-4147-A177-3AD203B41FA5}">
                      <a16:colId xmlns:a16="http://schemas.microsoft.com/office/drawing/2014/main" val="417772972"/>
                    </a:ext>
                  </a:extLst>
                </a:gridCol>
                <a:gridCol w="3167618">
                  <a:extLst>
                    <a:ext uri="{9D8B030D-6E8A-4147-A177-3AD203B41FA5}">
                      <a16:colId xmlns:a16="http://schemas.microsoft.com/office/drawing/2014/main" val="3415988646"/>
                    </a:ext>
                  </a:extLst>
                </a:gridCol>
              </a:tblGrid>
              <a:tr h="341314">
                <a:tc>
                  <a:txBody>
                    <a:bodyPr/>
                    <a:lstStyle/>
                    <a:p>
                      <a:r>
                        <a:rPr lang="en-US" dirty="0"/>
                        <a:t>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227883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9:00 – 9:05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Sign-In/</a:t>
                      </a:r>
                      <a:r>
                        <a:rPr lang="en-US" baseline="0" dirty="0"/>
                        <a:t>Greet/Attendance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039985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9:05 – 9:10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Objectives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330677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9:10</a:t>
                      </a:r>
                      <a:r>
                        <a:rPr lang="en-US" baseline="0" dirty="0"/>
                        <a:t> – 9:45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Working Examples in Pell Transaction and Status Reports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659426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9:45 – 10:30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Working Examples in Pell Orig and Disb Validation Error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208917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10:30 – 10:40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Manage Pell Payment page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73377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10:40 – 10:50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View COD Data page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320761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/>
                        <a:t>10:50 – 11:00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Session</a:t>
                      </a:r>
                      <a:r>
                        <a:rPr lang="en-US" baseline="0" dirty="0"/>
                        <a:t> Wrap-Up/Q&amp;A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6147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42249" y="2182091"/>
            <a:ext cx="27759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processes will have demonstrations, but due to data scrubbing, available data in the environment, demo examples are not ideal</a:t>
            </a:r>
          </a:p>
        </p:txBody>
      </p:sp>
    </p:spTree>
    <p:extLst>
      <p:ext uri="{BB962C8B-B14F-4D97-AF65-F5344CB8AC3E}">
        <p14:creationId xmlns:p14="http://schemas.microsoft.com/office/powerpoint/2010/main" val="400480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930" y="1370909"/>
            <a:ext cx="7971806" cy="674586"/>
          </a:xfrm>
        </p:spPr>
        <p:txBody>
          <a:bodyPr/>
          <a:lstStyle/>
          <a:p>
            <a:pPr algn="ctr"/>
            <a:r>
              <a:rPr lang="en-US" dirty="0"/>
              <a:t>ground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930" y="2097595"/>
            <a:ext cx="8247905" cy="4193463"/>
          </a:xfrm>
        </p:spPr>
        <p:txBody>
          <a:bodyPr/>
          <a:lstStyle/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Be ready to participate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Remove external distractions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Mute your line when not speaking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Do NOT place Webex line on hold.  Use Mute.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Please leave your line on Mute unless you are speaking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rgbClr val="C00000"/>
                </a:solidFill>
              </a:rPr>
              <a:t>Sessions are being recorded 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Allow your peers to complete their thoughts before beginning yours </a:t>
            </a:r>
          </a:p>
        </p:txBody>
      </p:sp>
    </p:spTree>
    <p:extLst>
      <p:ext uri="{BB962C8B-B14F-4D97-AF65-F5344CB8AC3E}">
        <p14:creationId xmlns:p14="http://schemas.microsoft.com/office/powerpoint/2010/main" val="328986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329219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59" y="1968634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this training, you should be able to:</a:t>
            </a:r>
          </a:p>
          <a:p>
            <a:r>
              <a:rPr lang="en-US" sz="2400" dirty="0"/>
              <a:t>Understand how to read and work examples on the Pell Reports:</a:t>
            </a:r>
          </a:p>
          <a:p>
            <a:pPr lvl="1"/>
            <a:r>
              <a:rPr lang="en-US" dirty="0"/>
              <a:t>Pell Records by Transaction Status</a:t>
            </a:r>
          </a:p>
          <a:p>
            <a:pPr lvl="1"/>
            <a:r>
              <a:rPr lang="en-US" dirty="0"/>
              <a:t>Pell Records by Status</a:t>
            </a:r>
          </a:p>
          <a:p>
            <a:pPr lvl="1"/>
            <a:r>
              <a:rPr lang="en-US" dirty="0"/>
              <a:t>Pell Origination Validation Report</a:t>
            </a:r>
          </a:p>
          <a:p>
            <a:pPr lvl="1"/>
            <a:r>
              <a:rPr lang="en-US" dirty="0"/>
              <a:t>Pell Disbursement Validation Report</a:t>
            </a:r>
          </a:p>
          <a:p>
            <a:r>
              <a:rPr lang="en-US" sz="2400" dirty="0"/>
              <a:t>Understand how to perform Pell troubleshooting using various pages in ctcLink</a:t>
            </a:r>
          </a:p>
          <a:p>
            <a:pPr lvl="1"/>
            <a:r>
              <a:rPr lang="en-US" dirty="0"/>
              <a:t>View COD Data page</a:t>
            </a:r>
          </a:p>
          <a:p>
            <a:pPr lvl="1"/>
            <a:r>
              <a:rPr lang="en-US" dirty="0"/>
              <a:t>Manage Pell Payment page</a:t>
            </a:r>
          </a:p>
          <a:p>
            <a:pPr lvl="1"/>
            <a:r>
              <a:rPr lang="en-US" dirty="0"/>
              <a:t>COD Technical Reference Guide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412" y="757402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WORKING THE</a:t>
            </a:r>
          </a:p>
          <a:p>
            <a:pPr marL="0" indent="0" algn="ctr">
              <a:buNone/>
            </a:pPr>
            <a:r>
              <a:rPr lang="en-US" sz="4000" b="1" dirty="0"/>
              <a:t>PELL TRANSACTION STATUS </a:t>
            </a:r>
          </a:p>
          <a:p>
            <a:pPr marL="0" indent="0" algn="ctr">
              <a:buNone/>
            </a:pPr>
            <a:r>
              <a:rPr lang="en-US" sz="4000" b="1" dirty="0"/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52722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F8C63E-2485-E0FD-E91B-9F1F266D8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58" y="1265850"/>
            <a:ext cx="7553270" cy="5415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WORKING THE PELL REPORTS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TRANS STATUS: ON HOLD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8935" y="6129805"/>
            <a:ext cx="360103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Review the columns for </a:t>
            </a:r>
            <a:r>
              <a:rPr lang="en-US" b="1" dirty="0"/>
              <a:t>Origination Status</a:t>
            </a:r>
            <a:r>
              <a:rPr lang="en-US" dirty="0"/>
              <a:t> and </a:t>
            </a:r>
            <a:r>
              <a:rPr lang="en-US" b="1" dirty="0"/>
              <a:t>Disbursement Status 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242004" y="923609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Pell Payment &gt; Origination Reports &gt; Transaction Status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C7E3B43-0E67-6C1C-6B14-F346D3CF3237}"/>
              </a:ext>
            </a:extLst>
          </p:cNvPr>
          <p:cNvCxnSpPr>
            <a:cxnSpLocks/>
          </p:cNvCxnSpPr>
          <p:nvPr/>
        </p:nvCxnSpPr>
        <p:spPr>
          <a:xfrm flipV="1">
            <a:off x="3895725" y="2577055"/>
            <a:ext cx="1100818" cy="35527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CE40C7-D924-B1A1-19C6-53E2F7D8048F}"/>
              </a:ext>
            </a:extLst>
          </p:cNvPr>
          <p:cNvCxnSpPr>
            <a:cxnSpLocks/>
          </p:cNvCxnSpPr>
          <p:nvPr/>
        </p:nvCxnSpPr>
        <p:spPr>
          <a:xfrm flipV="1">
            <a:off x="4109974" y="2852057"/>
            <a:ext cx="1909826" cy="36009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435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9065" y="747877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MANAGE PELL </a:t>
            </a:r>
          </a:p>
          <a:p>
            <a:pPr marL="0" indent="0" algn="ctr">
              <a:buNone/>
            </a:pPr>
            <a:r>
              <a:rPr lang="en-US" sz="4000" b="1" dirty="0"/>
              <a:t>PAYMENT </a:t>
            </a:r>
          </a:p>
          <a:p>
            <a:pPr marL="0" indent="0" algn="ctr">
              <a:buNone/>
            </a:pPr>
            <a:r>
              <a:rPr lang="en-US" sz="4000" b="1" dirty="0"/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1026064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MANAGE PELL PAYMENT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ORIGINATION REJECTION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484" y="5170832"/>
            <a:ext cx="617046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 the </a:t>
            </a:r>
            <a:r>
              <a:rPr lang="en-US" b="1" dirty="0"/>
              <a:t>Pell Origination</a:t>
            </a:r>
            <a:r>
              <a:rPr lang="en-US" dirty="0"/>
              <a:t> tab, note the </a:t>
            </a:r>
            <a:r>
              <a:rPr lang="en-US" b="1" dirty="0"/>
              <a:t>Action Code </a:t>
            </a:r>
            <a:r>
              <a:rPr lang="en-US" dirty="0"/>
              <a:t>of </a:t>
            </a:r>
            <a:r>
              <a:rPr lang="en-US" i="1" dirty="0"/>
              <a:t>Rejected</a:t>
            </a:r>
            <a:r>
              <a:rPr lang="en-US" dirty="0"/>
              <a:t>. Select the </a:t>
            </a:r>
            <a:r>
              <a:rPr lang="en-US" b="1" dirty="0" err="1"/>
              <a:t>Orig</a:t>
            </a:r>
            <a:r>
              <a:rPr lang="en-US" b="1" dirty="0"/>
              <a:t> Status </a:t>
            </a:r>
            <a:r>
              <a:rPr lang="en-US" dirty="0"/>
              <a:t>link to drill down into the message detail.</a:t>
            </a:r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83F14F2-2B3F-CDE6-E1A4-F66E47D05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" y="1313122"/>
            <a:ext cx="8741226" cy="37160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2"/>
          <p:cNvSpPr txBox="1"/>
          <p:nvPr/>
        </p:nvSpPr>
        <p:spPr>
          <a:xfrm>
            <a:off x="5206319" y="1051513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Pell Payment &gt; Manage Pell Payment</a:t>
            </a:r>
          </a:p>
        </p:txBody>
      </p:sp>
    </p:spTree>
    <p:extLst>
      <p:ext uri="{BB962C8B-B14F-4D97-AF65-F5344CB8AC3E}">
        <p14:creationId xmlns:p14="http://schemas.microsoft.com/office/powerpoint/2010/main" val="38772277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EA79F04-4403-4038-BEAC-654037707E52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purl.org/dc/elements/1.1/"/>
    <ds:schemaRef ds:uri="dbb9891f-5342-44b3-9004-2472729e727f"/>
    <ds:schemaRef ds:uri="686bc730-dfb5-4557-ac43-64e2aeb7111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26422</TotalTime>
  <Words>1008</Words>
  <Application>Microsoft Office PowerPoint</Application>
  <PresentationFormat>On-screen Show (4:3)</PresentationFormat>
  <Paragraphs>196</Paragraphs>
  <Slides>28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Franklin Gothic Book</vt:lpstr>
      <vt:lpstr>Franklin Gothic Medium</vt:lpstr>
      <vt:lpstr>Libre Franklin Medium</vt:lpstr>
      <vt:lpstr>Wingdings</vt:lpstr>
      <vt:lpstr>Office Theme</vt:lpstr>
      <vt:lpstr>Intermediate pell processing:   pell troubleshooting</vt:lpstr>
      <vt:lpstr>PowerPoint Presentation</vt:lpstr>
      <vt:lpstr>Logistics and Agenda</vt:lpstr>
      <vt:lpstr>ground rules</vt:lpstr>
      <vt:lpstr>Objectives</vt:lpstr>
      <vt:lpstr>PowerPoint Presentation</vt:lpstr>
      <vt:lpstr>WORKING THE PELL REPORTS</vt:lpstr>
      <vt:lpstr>PowerPoint Presentation</vt:lpstr>
      <vt:lpstr>MANAGE PELL PAYMENT</vt:lpstr>
      <vt:lpstr>MANAGE PELL PAYMENT</vt:lpstr>
      <vt:lpstr>MANAGE PELL PAYMENT</vt:lpstr>
      <vt:lpstr>MANAGE PELL PAYMENT</vt:lpstr>
      <vt:lpstr>PowerPoint Presentation</vt:lpstr>
      <vt:lpstr>Pell disbursement validation report</vt:lpstr>
      <vt:lpstr>MANAGE PELL PAYMENT</vt:lpstr>
      <vt:lpstr>MANAGE PELL PAYMENT cont’d</vt:lpstr>
      <vt:lpstr>MANAGE PELL PAYMENT cont’d</vt:lpstr>
      <vt:lpstr>PowerPoint Presentation</vt:lpstr>
      <vt:lpstr>Pell origination validation report</vt:lpstr>
      <vt:lpstr>MANAGE PELL PAYMENT</vt:lpstr>
      <vt:lpstr>MANAGE PELL PAYMENT cont’d</vt:lpstr>
      <vt:lpstr>MANAGE PELL PAYMENT cont’d</vt:lpstr>
      <vt:lpstr>MANAGE PELL PAYMENT cont’d</vt:lpstr>
      <vt:lpstr>MANAGE PELL PAYMENT cont’d</vt:lpstr>
      <vt:lpstr>Pell troubleshooting</vt:lpstr>
      <vt:lpstr>PowerPoint Presentation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1054</cp:revision>
  <dcterms:created xsi:type="dcterms:W3CDTF">2019-02-17T19:57:33Z</dcterms:created>
  <dcterms:modified xsi:type="dcterms:W3CDTF">2023-08-08T18:24:19Z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