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700" r:id="rId3"/>
    <p:sldId id="258" r:id="rId4"/>
    <p:sldId id="259" r:id="rId5"/>
    <p:sldId id="262" r:id="rId6"/>
    <p:sldId id="688" r:id="rId7"/>
    <p:sldId id="676" r:id="rId8"/>
    <p:sldId id="693" r:id="rId9"/>
    <p:sldId id="694" r:id="rId10"/>
    <p:sldId id="697" r:id="rId11"/>
    <p:sldId id="704" r:id="rId12"/>
    <p:sldId id="703" r:id="rId13"/>
    <p:sldId id="692" r:id="rId14"/>
    <p:sldId id="706" r:id="rId15"/>
    <p:sldId id="534" r:id="rId16"/>
    <p:sldId id="645" r:id="rId17"/>
    <p:sldId id="660" r:id="rId18"/>
    <p:sldId id="701" r:id="rId19"/>
    <p:sldId id="661" r:id="rId20"/>
    <p:sldId id="631" r:id="rId21"/>
    <p:sldId id="646" r:id="rId22"/>
    <p:sldId id="647" r:id="rId23"/>
    <p:sldId id="707" r:id="rId24"/>
    <p:sldId id="705" r:id="rId25"/>
    <p:sldId id="269" r:id="rId26"/>
    <p:sldId id="270" r:id="rId27"/>
  </p:sldIdLst>
  <p:sldSz cx="12192000" cy="6858000"/>
  <p:notesSz cx="7010400" cy="922337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Libre Franklin" pitchFamily="2" charset="0"/>
      <p:regular r:id="rId35"/>
      <p:bold r:id="rId36"/>
      <p:italic r:id="rId37"/>
      <p:boldItalic r:id="rId38"/>
    </p:embeddedFont>
    <p:embeddedFont>
      <p:font typeface="Libre Franklin Medium" pitchFamily="2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CEY1+cad3e4yxz6VgUl3Cq34P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1: Certify the Alternative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2: </a:t>
          </a:r>
          <a:r>
            <a:rPr lang="en-US" b="0" dirty="0"/>
            <a:t>Review the Loan Roster to Determine Eligibility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3:</a:t>
          </a:r>
          <a:r>
            <a:rPr lang="en-US" dirty="0"/>
            <a:t>  Award the Alternative Loan in Offered Status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66F9C6F0-393B-48BF-AFE9-E17190828388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4:</a:t>
          </a:r>
          <a:r>
            <a:rPr lang="en-US" dirty="0"/>
            <a:t>  Notify SF that the funds are on the way to the school</a:t>
          </a:r>
        </a:p>
      </dgm:t>
    </dgm:pt>
    <dgm:pt modelId="{65DF9D8D-96B5-41C0-9C86-07A9C63943CD}" type="parTrans" cxnId="{8D3DA09A-ADCC-4ADE-B4FE-38A1D8D989EB}">
      <dgm:prSet/>
      <dgm:spPr/>
      <dgm:t>
        <a:bodyPr/>
        <a:lstStyle/>
        <a:p>
          <a:endParaRPr lang="en-US"/>
        </a:p>
      </dgm:t>
    </dgm:pt>
    <dgm:pt modelId="{48FD7C9C-93CD-4DE2-9E9A-0C11A47DD881}" type="sibTrans" cxnId="{8D3DA09A-ADCC-4ADE-B4FE-38A1D8D989E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 custLinFactNeighborX="-2845" custLinFactNeighborY="37739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FF9F5554-3839-4A95-BD26-2E6273352AA8}" type="pres">
      <dgm:prSet presAssocID="{0C2203BA-DB3D-4B18-9B82-59A406DDDDB5}" presName="sibTrans" presStyleCnt="0"/>
      <dgm:spPr/>
    </dgm:pt>
    <dgm:pt modelId="{84F81006-8E8C-473A-8FED-F5E6567448FD}" type="pres">
      <dgm:prSet presAssocID="{66F9C6F0-393B-48BF-AFE9-E1719082838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8D3DA09A-ADCC-4ADE-B4FE-38A1D8D989EB}" srcId="{1C7648D5-25B0-483F-9CBC-048735DDE692}" destId="{66F9C6F0-393B-48BF-AFE9-E17190828388}" srcOrd="3" destOrd="0" parTransId="{65DF9D8D-96B5-41C0-9C86-07A9C63943CD}" sibTransId="{48FD7C9C-93CD-4DE2-9E9A-0C11A47DD881}"/>
    <dgm:cxn modelId="{CCE8B3A6-8E7E-4DB5-9C0C-B1E08BEADEC6}" type="presOf" srcId="{66F9C6F0-393B-48BF-AFE9-E17190828388}" destId="{84F81006-8E8C-473A-8FED-F5E6567448F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3C987D2C-2564-439D-86D9-AEA2F5F11561}" type="presParOf" srcId="{86CA7D95-ADC9-4F08-AA5C-96CB6089358A}" destId="{FF9F5554-3839-4A95-BD26-2E6273352AA8}" srcOrd="5" destOrd="0" presId="urn:microsoft.com/office/officeart/2005/8/layout/hProcess9"/>
    <dgm:cxn modelId="{009C862E-F581-41D7-8B70-300ACB5EDF0B}" type="presParOf" srcId="{86CA7D95-ADC9-4F08-AA5C-96CB6089358A}" destId="{84F81006-8E8C-473A-8FED-F5E6567448F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6A: Flip Award to Accepted Status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6B: Disburse Aid (manual or batch)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 custLinFactNeighborX="-2490" custLinFactNeighborY="0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1149" y="0"/>
          <a:ext cx="8382484" cy="375704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4935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1: Certify the Alternative Loan</a:t>
          </a:r>
        </a:p>
      </dsp:txBody>
      <dsp:txXfrm>
        <a:off x="78297" y="1200475"/>
        <a:ext cx="2227221" cy="1356094"/>
      </dsp:txXfrm>
    </dsp:sp>
    <dsp:sp modelId="{8254774E-2048-458A-967A-6F55C8FB5055}">
      <dsp:nvSpPr>
        <dsp:cNvPr id="0" name=""/>
        <dsp:cNvSpPr/>
      </dsp:nvSpPr>
      <dsp:spPr>
        <a:xfrm>
          <a:off x="2497578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2: </a:t>
          </a:r>
          <a:r>
            <a:rPr lang="en-US" sz="2100" b="0" kern="1200" dirty="0"/>
            <a:t>Review the Loan Roster to Determine Eligibility</a:t>
          </a:r>
          <a:endParaRPr lang="en-US" sz="2100" kern="1200" dirty="0"/>
        </a:p>
      </dsp:txBody>
      <dsp:txXfrm>
        <a:off x="2570940" y="1200475"/>
        <a:ext cx="2227221" cy="1356094"/>
      </dsp:txXfrm>
    </dsp:sp>
    <dsp:sp modelId="{EE8AB6D9-EB7F-4432-B306-508128C5E489}">
      <dsp:nvSpPr>
        <dsp:cNvPr id="0" name=""/>
        <dsp:cNvSpPr/>
      </dsp:nvSpPr>
      <dsp:spPr>
        <a:xfrm>
          <a:off x="4990222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3:</a:t>
          </a:r>
          <a:r>
            <a:rPr lang="en-US" sz="2100" kern="1200" dirty="0"/>
            <a:t>  Award the Alternative Loan in Offered Status</a:t>
          </a:r>
        </a:p>
      </dsp:txBody>
      <dsp:txXfrm>
        <a:off x="5063584" y="1200475"/>
        <a:ext cx="2227221" cy="1356094"/>
      </dsp:txXfrm>
    </dsp:sp>
    <dsp:sp modelId="{84F81006-8E8C-473A-8FED-F5E6567448FD}">
      <dsp:nvSpPr>
        <dsp:cNvPr id="0" name=""/>
        <dsp:cNvSpPr/>
      </dsp:nvSpPr>
      <dsp:spPr>
        <a:xfrm>
          <a:off x="7482865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4:</a:t>
          </a:r>
          <a:r>
            <a:rPr lang="en-US" sz="2100" kern="1200" dirty="0"/>
            <a:t>  Notify SF that the funds are on the way to the school</a:t>
          </a:r>
        </a:p>
      </dsp:txBody>
      <dsp:txXfrm>
        <a:off x="7556227" y="1200475"/>
        <a:ext cx="2227221" cy="135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400183" y="0"/>
          <a:ext cx="6318495" cy="382966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30758" y="1148899"/>
          <a:ext cx="3495353" cy="1531866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Step 6A: Flip Award to Accepted Status</a:t>
          </a:r>
        </a:p>
      </dsp:txBody>
      <dsp:txXfrm>
        <a:off x="205538" y="1223679"/>
        <a:ext cx="3345793" cy="1382306"/>
      </dsp:txXfrm>
    </dsp:sp>
    <dsp:sp modelId="{8254774E-2048-458A-967A-6F55C8FB5055}">
      <dsp:nvSpPr>
        <dsp:cNvPr id="0" name=""/>
        <dsp:cNvSpPr/>
      </dsp:nvSpPr>
      <dsp:spPr>
        <a:xfrm>
          <a:off x="3807412" y="1148899"/>
          <a:ext cx="3495353" cy="1531866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Step 6B: Disburse Aid (manual or batch)</a:t>
          </a:r>
          <a:endParaRPr lang="en-US" sz="2900" kern="1200" dirty="0"/>
        </a:p>
      </dsp:txBody>
      <dsp:txXfrm>
        <a:off x="3882192" y="1223679"/>
        <a:ext cx="3345793" cy="138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Jackie speaks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98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Group/Alec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8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841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3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3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7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63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:notes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8188" y="1152525"/>
            <a:ext cx="55340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66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3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7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Tamara speaks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Tamara and Jackie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3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2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537827" y="1385541"/>
            <a:ext cx="447751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537827" y="2888674"/>
            <a:ext cx="447751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2"/>
          </p:nvPr>
        </p:nvSpPr>
        <p:spPr>
          <a:xfrm>
            <a:off x="5365396" y="1569027"/>
            <a:ext cx="6452531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7" name="Google Shape;107;p27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7" name="Google Shape;117;p28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28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5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2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9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6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0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715814" y="1549936"/>
            <a:ext cx="11115967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715814" y="2415155"/>
            <a:ext cx="11115967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18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11208327" y="6483927"/>
            <a:ext cx="623453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25"/>
              <a:buFont typeface="Libre Franklin Medium"/>
              <a:buNone/>
              <a:defRPr sz="2625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5" name="Google Shape;35;p20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99147"/>
            <a:ext cx="1113632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/>
          <p:nvPr/>
        </p:nvSpPr>
        <p:spPr>
          <a:xfrm>
            <a:off x="1939096" y="6445500"/>
            <a:ext cx="5046616" cy="1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3" i="1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Note: All material licensed under Creative Commons Attribution 4.0 International License.</a:t>
            </a:r>
            <a:endParaRPr sz="1400"/>
          </a:p>
        </p:txBody>
      </p:sp>
      <p:sp>
        <p:nvSpPr>
          <p:cNvPr id="37" name="Google Shape;37;p20" descr="Yellow sidebar"/>
          <p:cNvSpPr/>
          <p:nvPr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" name="Google Shape;3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9992" y="528409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776624" y="1709745"/>
            <a:ext cx="1102745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776624" y="4589470"/>
            <a:ext cx="1102745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" name="Google Shape;44;p21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4064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76368" y="1485854"/>
            <a:ext cx="11113851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76371" y="2385435"/>
            <a:ext cx="5336504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676371" y="3003841"/>
            <a:ext cx="5336504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3"/>
          </p:nvPr>
        </p:nvSpPr>
        <p:spPr>
          <a:xfrm>
            <a:off x="6386943" y="2385430"/>
            <a:ext cx="5403276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4"/>
          </p:nvPr>
        </p:nvSpPr>
        <p:spPr>
          <a:xfrm>
            <a:off x="6386943" y="3003841"/>
            <a:ext cx="5403276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8" name="Google Shape;68;p23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720436" y="1457982"/>
            <a:ext cx="11069783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4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9" name="Google Shape;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648659" y="1385541"/>
            <a:ext cx="4214287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648659" y="2888673"/>
            <a:ext cx="4214287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2"/>
          </p:nvPr>
        </p:nvSpPr>
        <p:spPr>
          <a:xfrm>
            <a:off x="5151387" y="1569027"/>
            <a:ext cx="672195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26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fm.wa.gov/sites/default/files/public/legacy/policy/85.5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leg.wa.gov/RCW/default.aspx?cite=43.01.05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tclinkreferencecenter.ctclink.us/m/FA_loans/l/1305916-awarding-and-processing-alternative-loans-fa-s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92555/l/927874-post-a-departmental-receip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92558/c/41376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clinkreferencecenter.ctclink.us/m/92558/c/41376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martin@sbct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clinkreferencecenter.ctclink.us/m/92555/l/949149-9-2-create-and-update-speedtype-key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title"/>
          </p:nvPr>
        </p:nvSpPr>
        <p:spPr>
          <a:xfrm>
            <a:off x="185744" y="4227870"/>
            <a:ext cx="8879599" cy="133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kern="1200" cap="all" dirty="0">
                <a:latin typeface="Franklin Gothic Medium"/>
                <a:ea typeface="+mj-ea"/>
                <a:cs typeface="+mj-cs"/>
              </a:rPr>
              <a:t>fa/sf Cross-pillar Training:</a:t>
            </a:r>
            <a:br>
              <a:rPr lang="en-US" kern="1200" cap="all" dirty="0">
                <a:latin typeface="Franklin Gothic Medium"/>
                <a:ea typeface="+mj-ea"/>
                <a:cs typeface="+mj-cs"/>
              </a:rPr>
            </a:br>
            <a:r>
              <a:rPr lang="en-US" sz="3600" kern="1200" cap="all" dirty="0">
                <a:latin typeface="+mj-lt"/>
                <a:ea typeface="+mj-ea"/>
                <a:cs typeface="+mj-cs"/>
              </a:rPr>
              <a:t>Alternative Loans Processing</a:t>
            </a:r>
            <a:endParaRPr lang="en-US" dirty="0">
              <a:latin typeface="+mj-lt"/>
            </a:endParaRPr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398" y="282411"/>
            <a:ext cx="152400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85744" y="5565056"/>
            <a:ext cx="7207229" cy="85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July 31</a:t>
            </a:r>
            <a:r>
              <a:rPr lang="en-US" baseline="30000" dirty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2023 (9:00am – 11:00am)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02DD-2CD1-FDE8-9CE9-A68712D7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1231894"/>
            <a:ext cx="11222180" cy="1085109"/>
          </a:xfrm>
        </p:spPr>
        <p:txBody>
          <a:bodyPr/>
          <a:lstStyle/>
          <a:p>
            <a:r>
              <a:rPr lang="en-US" dirty="0"/>
              <a:t>Student Financials Configuration: Item Types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9B2D-FEBF-47F8-9910-49139874D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4B3B54-AD53-9801-39BE-E2DE8A8A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67" y="1759973"/>
            <a:ext cx="7966465" cy="50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E3FB-46F3-B382-84CC-DB2C6423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055" y="1353290"/>
            <a:ext cx="8093889" cy="797070"/>
          </a:xfrm>
        </p:spPr>
        <p:txBody>
          <a:bodyPr/>
          <a:lstStyle/>
          <a:p>
            <a:r>
              <a:rPr lang="en-US" dirty="0"/>
              <a:t>Student Financials Configuration: SJS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37F0B-91DA-41F9-8468-C0F1C81D8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7295683-5068-2743-DAC4-43A6ED83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36" y="1911471"/>
            <a:ext cx="5959093" cy="4894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D9B8A-7F9E-5F4A-6CC5-9BD28E1E1941}"/>
              </a:ext>
            </a:extLst>
          </p:cNvPr>
          <p:cNvSpPr txBox="1"/>
          <p:nvPr/>
        </p:nvSpPr>
        <p:spPr>
          <a:xfrm>
            <a:off x="9114502" y="2023794"/>
            <a:ext cx="3077497" cy="738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Navigation: Set up SACR &gt; Product Related &gt; Student Financials &gt; CTC Custom &gt; GL 2</a:t>
            </a:r>
            <a:r>
              <a:rPr lang="en-US" baseline="30000" dirty="0"/>
              <a:t>nd</a:t>
            </a:r>
            <a:r>
              <a:rPr lang="en-US" dirty="0"/>
              <a:t> Journal Set Setup</a:t>
            </a:r>
          </a:p>
        </p:txBody>
      </p:sp>
    </p:spTree>
    <p:extLst>
      <p:ext uri="{BB962C8B-B14F-4D97-AF65-F5344CB8AC3E}">
        <p14:creationId xmlns:p14="http://schemas.microsoft.com/office/powerpoint/2010/main" val="357240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DBEC-D07C-B554-6C55-4201CF89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Loan “No-No’s”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3DC55-0B17-ADDE-B95E-9C4557EE6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endorse an Alt Loan check directly to student.</a:t>
            </a:r>
          </a:p>
          <a:p>
            <a:pPr lvl="1"/>
            <a:r>
              <a:rPr lang="en-US" dirty="0">
                <a:hlinkClick r:id="rId3"/>
              </a:rPr>
              <a:t>SAAM: 85.50.10.a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RCW 43.01.050</a:t>
            </a:r>
            <a:endParaRPr lang="en-US" dirty="0"/>
          </a:p>
          <a:p>
            <a:r>
              <a:rPr lang="en-US" dirty="0"/>
              <a:t>Don’t post the check payment directly to the student account.</a:t>
            </a:r>
          </a:p>
          <a:p>
            <a:pPr lvl="1"/>
            <a:r>
              <a:rPr lang="en-US" dirty="0"/>
              <a:t>Check Payment Item Type =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57DE-C8A4-7373-129E-0BCAA33F2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B2B4-7A1E-067B-D1B1-6F9B6400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69" y="1638427"/>
            <a:ext cx="9422061" cy="797070"/>
          </a:xfrm>
        </p:spPr>
        <p:txBody>
          <a:bodyPr/>
          <a:lstStyle/>
          <a:p>
            <a:r>
              <a:rPr lang="en-US" dirty="0">
                <a:hlinkClick r:id="rId2"/>
              </a:rPr>
              <a:t>Awarding and Processing Alternative Loans</a:t>
            </a:r>
            <a:r>
              <a:rPr lang="en-US" dirty="0"/>
              <a:t> QRG Processing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A05B-9309-ABFE-788E-40BC832C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948" y="2880851"/>
            <a:ext cx="9068101" cy="2593259"/>
          </a:xfrm>
        </p:spPr>
        <p:txBody>
          <a:bodyPr/>
          <a:lstStyle/>
          <a:p>
            <a:r>
              <a:rPr lang="en-US" dirty="0"/>
              <a:t>Steps 1 – 4 (FA)</a:t>
            </a:r>
          </a:p>
          <a:p>
            <a:r>
              <a:rPr lang="en-US" dirty="0"/>
              <a:t>Step 5 (SF)</a:t>
            </a:r>
          </a:p>
          <a:p>
            <a:r>
              <a:rPr lang="en-US" dirty="0"/>
              <a:t>Step 6 (FA)</a:t>
            </a:r>
          </a:p>
          <a:p>
            <a:r>
              <a:rPr lang="en-US" dirty="0"/>
              <a:t>Disbursement vs. Student Refund Process (FA-SF)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ED6C-6114-8602-970A-EB13E6B7EA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1D1F56-66D2-8C0B-A711-B13431BE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ALTERNATIVE LOAN QRG PROCESSING STEPS 1 - 4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7C9EFC-371F-EEF3-4C03-2F51A9F01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Financial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A3398-6AA7-DFA8-5CF5-FC636F5BA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FOUR-STEP PROCESS FOR FA PRIOR TO SF PROCESS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23962118"/>
              </p:ext>
            </p:extLst>
          </p:nvPr>
        </p:nvGraphicFramePr>
        <p:xfrm>
          <a:off x="1165126" y="3026088"/>
          <a:ext cx="9861747" cy="375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Awarding Alternative Loans O</a:t>
            </a:r>
            <a:r>
              <a:rPr lang="en-US" sz="3600" dirty="0"/>
              <a:t>ffer Status </a:t>
            </a:r>
            <a:endParaRPr lang="en-US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5631524-A0B7-9BF0-B112-80B7A49C5E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8" y="2013617"/>
            <a:ext cx="7828256" cy="4746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2"/>
          <p:cNvSpPr txBox="1"/>
          <p:nvPr/>
        </p:nvSpPr>
        <p:spPr>
          <a:xfrm>
            <a:off x="9450812" y="1875107"/>
            <a:ext cx="2605548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Awards &gt; Award Processing &gt; Assign Awards to a Student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8182" y="6338358"/>
            <a:ext cx="3255635" cy="3082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Award the loan in an offered status “O”</a:t>
            </a:r>
          </a:p>
        </p:txBody>
      </p:sp>
    </p:spTree>
    <p:extLst>
      <p:ext uri="{BB962C8B-B14F-4D97-AF65-F5344CB8AC3E}">
        <p14:creationId xmlns:p14="http://schemas.microsoft.com/office/powerpoint/2010/main" val="64611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907A-1EFC-BF62-166A-477E3F85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53" y="3035771"/>
            <a:ext cx="4500493" cy="786457"/>
          </a:xfrm>
        </p:spPr>
        <p:txBody>
          <a:bodyPr/>
          <a:lstStyle/>
          <a:p>
            <a:r>
              <a:rPr lang="en-US" sz="3600" dirty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6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C2B8-B1CC-77FB-C6FB-F82F40CF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0550C-6F81-5875-5718-B46146EF0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</a:t>
            </a:r>
            <a:r>
              <a:rPr lang="en-US" dirty="0">
                <a:hlinkClick r:id="rId3"/>
              </a:rPr>
              <a:t>Post a Department Receipt</a:t>
            </a:r>
            <a:endParaRPr lang="en-US" dirty="0"/>
          </a:p>
          <a:p>
            <a:pPr lvl="1"/>
            <a:r>
              <a:rPr lang="en-US" i="0" dirty="0">
                <a:solidFill>
                  <a:srgbClr val="515857"/>
                </a:solidFill>
                <a:effectLst/>
                <a:latin typeface="Libre Franklin" pitchFamily="2" charset="0"/>
              </a:rPr>
              <a:t>Navigation: Student Financials &gt; Cashiering &gt; Collect Department Receipts.</a:t>
            </a:r>
          </a:p>
          <a:p>
            <a:pPr lvl="1"/>
            <a:r>
              <a:rPr lang="en-US" dirty="0">
                <a:solidFill>
                  <a:srgbClr val="515857"/>
                </a:solidFill>
                <a:latin typeface="Libre Franklin" pitchFamily="2" charset="0"/>
              </a:rPr>
              <a:t>Ensure you utilize a pre-configured speed type. </a:t>
            </a:r>
            <a:endParaRPr lang="en-US" i="0" dirty="0">
              <a:solidFill>
                <a:srgbClr val="515857"/>
              </a:solidFill>
              <a:effectLst/>
              <a:latin typeface="Libre Franklin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F5E2-A6FA-B5BE-3A54-33F216112D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1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2-STEP PROCESS FOR FA AFTER SF PROCESS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832036"/>
              </p:ext>
            </p:extLst>
          </p:nvPr>
        </p:nvGraphicFramePr>
        <p:xfrm>
          <a:off x="2379238" y="2959508"/>
          <a:ext cx="7433524" cy="382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30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1FD03A83-9F56-FB0F-E33A-050FC6645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60" y="68263"/>
            <a:ext cx="10929229" cy="6721475"/>
          </a:xfr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93C7A759-4005-9B73-DC4A-CC36D9C7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EE5BC03-7CE3-4FE3-BC0A-0ACCA8AC1F2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108" y="1379324"/>
            <a:ext cx="11069783" cy="786457"/>
          </a:xfrm>
        </p:spPr>
        <p:txBody>
          <a:bodyPr/>
          <a:lstStyle/>
          <a:p>
            <a:r>
              <a:rPr lang="en-US" dirty="0"/>
              <a:t>Awarding Alternative Loans: A</a:t>
            </a:r>
            <a:r>
              <a:rPr lang="en-US" sz="3600" dirty="0"/>
              <a:t>ccepted Status </a:t>
            </a:r>
            <a:endParaRPr lang="en-US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45EA7BF-4774-A001-045E-0B94AFB13D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22" y="2001340"/>
            <a:ext cx="7747556" cy="4728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2"/>
          <p:cNvSpPr txBox="1"/>
          <p:nvPr/>
        </p:nvSpPr>
        <p:spPr>
          <a:xfrm>
            <a:off x="8909397" y="2062336"/>
            <a:ext cx="2475687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Disburse Aid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00613" y="6263389"/>
            <a:ext cx="73302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“B” the loan to offered/accepted so the loan is now able to be moved through disbursement</a:t>
            </a:r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6529" y="1489142"/>
            <a:ext cx="11278942" cy="786457"/>
          </a:xfrm>
        </p:spPr>
        <p:txBody>
          <a:bodyPr/>
          <a:lstStyle/>
          <a:p>
            <a:r>
              <a:rPr lang="en-US" dirty="0"/>
              <a:t>Disbursing Alternative Loans: M</a:t>
            </a:r>
            <a:r>
              <a:rPr lang="en-US" sz="3600" dirty="0"/>
              <a:t>anual</a:t>
            </a:r>
            <a:endParaRPr lang="en-US" dirty="0"/>
          </a:p>
        </p:txBody>
      </p:sp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AA22DA-C123-CB4F-73E3-5732ACB057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5" y="2057410"/>
            <a:ext cx="7138549" cy="4730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2"/>
          <p:cNvSpPr txBox="1"/>
          <p:nvPr/>
        </p:nvSpPr>
        <p:spPr>
          <a:xfrm>
            <a:off x="8419425" y="1882370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Awards &gt; Award Processing &gt; Assign Awards to a Student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A5671-8E32-9385-A065-999709837BF7}"/>
              </a:ext>
            </a:extLst>
          </p:cNvPr>
          <p:cNvSpPr txBox="1"/>
          <p:nvPr/>
        </p:nvSpPr>
        <p:spPr>
          <a:xfrm>
            <a:off x="5363860" y="5368858"/>
            <a:ext cx="67298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Find the Alternative Loan Item Type in your Disburse Aid page for the Term. Select Authorization.</a:t>
            </a:r>
          </a:p>
        </p:txBody>
      </p:sp>
    </p:spTree>
    <p:extLst>
      <p:ext uri="{BB962C8B-B14F-4D97-AF65-F5344CB8AC3E}">
        <p14:creationId xmlns:p14="http://schemas.microsoft.com/office/powerpoint/2010/main" val="305646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Disbursing Alternative Loans: Manual (Cont’d)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FC1C0C1C-2EEB-A62C-3964-2BB26DDC4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1" y="1982039"/>
            <a:ext cx="7219336" cy="4767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2222" y="5496106"/>
            <a:ext cx="516309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Disbursement to move the funds into the Disbursed row.</a:t>
            </a:r>
          </a:p>
        </p:txBody>
      </p:sp>
    </p:spTree>
    <p:extLst>
      <p:ext uri="{BB962C8B-B14F-4D97-AF65-F5344CB8AC3E}">
        <p14:creationId xmlns:p14="http://schemas.microsoft.com/office/powerpoint/2010/main" val="214716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907A-1EFC-BF62-166A-477E3F85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53" y="3035771"/>
            <a:ext cx="4500493" cy="786457"/>
          </a:xfrm>
        </p:spPr>
        <p:txBody>
          <a:bodyPr/>
          <a:lstStyle/>
          <a:p>
            <a:r>
              <a:rPr lang="en-US" sz="3600" dirty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8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F661-D71E-D58D-9F98-C5D8EBDA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683C-505B-CBA0-23B5-07A35B873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Aid has awarded/disbursed the Alternative Loan and it is now ready for Refunding to the student.</a:t>
            </a:r>
          </a:p>
          <a:p>
            <a:r>
              <a:rPr lang="en-US" dirty="0"/>
              <a:t>Refund Processing:</a:t>
            </a:r>
          </a:p>
          <a:p>
            <a:pPr lvl="1"/>
            <a:r>
              <a:rPr lang="en-US" dirty="0">
                <a:hlinkClick r:id="rId3"/>
              </a:rPr>
              <a:t>Batch Refunds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Individual Refunds</a:t>
            </a:r>
            <a:endParaRPr lang="en-US" dirty="0"/>
          </a:p>
          <a:p>
            <a:r>
              <a:rPr lang="en-US" b="1" u="sng" dirty="0"/>
              <a:t>Important!:</a:t>
            </a:r>
            <a:r>
              <a:rPr lang="en-US" dirty="0"/>
              <a:t> Ensure you update your Run Control for Batch Refunds to include Alternative Loans Item Types (tab 4 – Item Types)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38BE5-1070-390A-192A-FEC742AE3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9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3764"/>
              </a:buClr>
              <a:buSzPts val="4400"/>
            </a:pPr>
            <a:r>
              <a:rPr lang="en-US" sz="4400" dirty="0">
                <a:solidFill>
                  <a:srgbClr val="003764"/>
                </a:solidFill>
              </a:rPr>
              <a:t>Objectives and Outcomes                </a:t>
            </a:r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90000"/>
              </a:lnSpc>
              <a:buClr>
                <a:srgbClr val="003764"/>
              </a:buClr>
              <a:buSzPts val="2800"/>
              <a:buNone/>
            </a:pPr>
            <a:r>
              <a:rPr lang="en-US" sz="2800" b="1" dirty="0">
                <a:solidFill>
                  <a:srgbClr val="003764"/>
                </a:solidFill>
                <a:latin typeface="Libre Franklin" pitchFamily="2" charset="0"/>
              </a:rPr>
              <a:t>Expected Session Outcome(s)</a:t>
            </a:r>
            <a:endParaRPr dirty="0">
              <a:latin typeface="Libre Franklin" pitchFamily="2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003764"/>
              </a:buClr>
              <a:buSzPts val="2800"/>
              <a:buNone/>
            </a:pPr>
            <a:r>
              <a:rPr lang="en-US" sz="2800" dirty="0">
                <a:solidFill>
                  <a:srgbClr val="003764"/>
                </a:solidFill>
                <a:latin typeface="Libre Franklin" pitchFamily="2" charset="0"/>
              </a:rPr>
              <a:t>Gained a better understanding of:</a:t>
            </a:r>
            <a:endParaRPr lang="en-US" dirty="0">
              <a:latin typeface="Libre Franklin" pitchFamily="2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FA Alternative Loans Processing (Awarding)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SF Alternative Loans Processing (Collect Department Receipt)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FA Alternative Loans Processing (Disbursing)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SF Alternative Loans Processing (Refunds)</a:t>
            </a: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i="1" dirty="0">
              <a:solidFill>
                <a:srgbClr val="002060"/>
              </a:solidFill>
            </a:endParaRP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i="1" dirty="0">
              <a:solidFill>
                <a:srgbClr val="002060"/>
              </a:solidFill>
            </a:endParaRP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i="1" dirty="0">
              <a:solidFill>
                <a:srgbClr val="002060"/>
              </a:solidFill>
            </a:endParaRP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p14"/>
          <p:cNvSpPr txBox="1">
            <a:spLocks noGrp="1"/>
          </p:cNvSpPr>
          <p:nvPr>
            <p:ph type="sldNum" idx="4294967295"/>
          </p:nvPr>
        </p:nvSpPr>
        <p:spPr>
          <a:xfrm>
            <a:off x="11734800" y="6529388"/>
            <a:ext cx="4572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372" y="1736638"/>
            <a:ext cx="6947257" cy="33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4094087" y="1229846"/>
            <a:ext cx="4003825" cy="59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latin typeface="Arial"/>
                <a:ea typeface="Arial"/>
                <a:cs typeface="Arial"/>
                <a:sym typeface="Arial"/>
              </a:rPr>
              <a:t>HOUSEKEEPING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786581" y="1828798"/>
            <a:ext cx="10432025" cy="465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Session is being recorded -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Find session recording in the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SF102 (Refunds) FA102 (Awarding and SAP)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Canvas Courses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/>
            <a:r>
              <a:rPr lang="en-US" sz="1600" i="1" dirty="0">
                <a:solidFill>
                  <a:srgbClr val="002060"/>
                </a:solidFill>
                <a:latin typeface="+mn-lt"/>
                <a:ea typeface="+mn-ea"/>
                <a:cs typeface="Lato"/>
              </a:rPr>
              <a:t>The captions for this recording are auto-generated. If additional assistance is needed to receive an increased level of access, please contact  Alec Risk (arisk@sbctc.edu).</a:t>
            </a:r>
            <a:endParaRPr lang="en-US" sz="1600" i="1" dirty="0">
              <a:solidFill>
                <a:srgbClr val="002060"/>
              </a:solidFill>
              <a:latin typeface="+mn-lt"/>
              <a:ea typeface="+mn-ea"/>
              <a:cs typeface="Lato"/>
              <a:hlinkClick r:id="rId3"/>
            </a:endParaRP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Please mute your line when not speaking</a:t>
            </a:r>
            <a:endParaRPr lang="en-US" dirty="0">
              <a:ea typeface="Arial"/>
              <a:cs typeface="Arial"/>
            </a:endParaRP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Be ready to participate &amp; ask questions</a:t>
            </a:r>
            <a:endParaRPr dirty="0"/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If we move too quickly, ask us to slow down or to revisit a topic</a:t>
            </a:r>
            <a:endParaRPr b="1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sldNum" idx="12"/>
          </p:nvPr>
        </p:nvSpPr>
        <p:spPr>
          <a:xfrm>
            <a:off x="9930245" y="6483927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/>
              <a:pPr>
                <a:buSzPts val="1100"/>
              </a:pPr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sldNum" idx="12"/>
          </p:nvPr>
        </p:nvSpPr>
        <p:spPr>
          <a:xfrm>
            <a:off x="9940637" y="6529853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2827699" y="90534"/>
            <a:ext cx="653660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dirty="0">
                <a:solidFill>
                  <a:srgbClr val="006699"/>
                </a:solidFill>
                <a:ea typeface="Libre Franklin"/>
              </a:rPr>
              <a:t>FA/SF: Alternative Loans Processing</a:t>
            </a:r>
            <a:endParaRPr sz="3200" dirty="0">
              <a:solidFill>
                <a:srgbClr val="0066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2827701" y="1167712"/>
            <a:ext cx="6536601" cy="58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</a:rPr>
              <a:t>Agenda</a:t>
            </a:r>
          </a:p>
          <a:p>
            <a:pPr algn="ctr"/>
            <a:endParaRPr lang="en-US" sz="3200" dirty="0">
              <a:solidFill>
                <a:srgbClr val="1F3864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Welcome/Backstory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 Efforts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QRG Steps 1-4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QRG Step 5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QRG Step 6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Disbursement and Refunds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  <a:endParaRPr lang="en-US" sz="6600" dirty="0">
              <a:solidFill>
                <a:srgbClr val="1F3864"/>
              </a:solidFill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the steps involved with:</a:t>
            </a:r>
          </a:p>
          <a:p>
            <a:pPr lvl="1"/>
            <a:r>
              <a:rPr lang="en-US" sz="2000" dirty="0"/>
              <a:t>FA Alternative Loans Processing (Awarding)</a:t>
            </a:r>
          </a:p>
          <a:p>
            <a:pPr lvl="1"/>
            <a:r>
              <a:rPr lang="en-US" sz="2000" dirty="0"/>
              <a:t>SF Alternative Loans Processing (Collect Department Receipt)</a:t>
            </a:r>
          </a:p>
          <a:p>
            <a:pPr lvl="1"/>
            <a:r>
              <a:rPr lang="en-US" sz="2000" dirty="0"/>
              <a:t>FA Alternative Loans Processing (Disbursing) </a:t>
            </a:r>
          </a:p>
          <a:p>
            <a:pPr lvl="1"/>
            <a:r>
              <a:rPr lang="en-US" sz="2000" dirty="0"/>
              <a:t>SF Alternative Loans Processing (Refunds)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968CF-6BF8-799C-2BA1-F23E9D039B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2C98-A5C2-A299-C4A9-921A8A56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Alternative Loans and how did we end up here?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7274-B27B-6A25-56BF-C93EB869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14" y="2546555"/>
            <a:ext cx="11115967" cy="3625646"/>
          </a:xfrm>
        </p:spPr>
        <p:txBody>
          <a:bodyPr/>
          <a:lstStyle/>
          <a:p>
            <a:r>
              <a:rPr lang="en-US" b="0" i="0" dirty="0">
                <a:effectLst/>
                <a:latin typeface="Segoe UI" panose="020B0502040204020203" pitchFamily="34" charset="0"/>
              </a:rPr>
              <a:t>What is it?</a:t>
            </a:r>
          </a:p>
          <a:p>
            <a:pPr lvl="1"/>
            <a:r>
              <a:rPr lang="en-US" b="0" i="0" dirty="0">
                <a:effectLst/>
                <a:latin typeface="Segoe UI" panose="020B0502040204020203" pitchFamily="34" charset="0"/>
              </a:rPr>
              <a:t>An alternative loan is a financial instrument that a student may use to pay for their education that exists outside of the federal financial aid program.</a:t>
            </a:r>
          </a:p>
          <a:p>
            <a:r>
              <a:rPr lang="en-US" dirty="0">
                <a:latin typeface="Segoe UI" panose="020B0502040204020203" pitchFamily="34" charset="0"/>
              </a:rPr>
              <a:t>The beginning of (Alt Loan) time…</a:t>
            </a:r>
          </a:p>
          <a:p>
            <a:pPr lvl="1"/>
            <a:r>
              <a:rPr lang="en-US" dirty="0">
                <a:latin typeface="Segoe UI" panose="020B0502040204020203" pitchFamily="34" charset="0"/>
              </a:rPr>
              <a:t>Double awarding was a thing</a:t>
            </a:r>
          </a:p>
          <a:p>
            <a:r>
              <a:rPr lang="en-US" b="0" i="0" dirty="0">
                <a:effectLst/>
                <a:latin typeface="Segoe UI" panose="020B0502040204020203" pitchFamily="34" charset="0"/>
              </a:rPr>
              <a:t>Plan and Execution</a:t>
            </a:r>
          </a:p>
          <a:p>
            <a:pPr lvl="1"/>
            <a:r>
              <a:rPr lang="en-US" dirty="0"/>
              <a:t>Individual meetings and cleanup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7BE5-E97C-D3AA-DEB5-45981BC6B7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6E4A4D-A4A4-0BF3-7701-884BB71A4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SpeedType</a:t>
            </a:r>
          </a:p>
          <a:p>
            <a:pPr lvl="1"/>
            <a:r>
              <a:rPr lang="en-US" dirty="0"/>
              <a:t>Ensure an SF SpeedType is created for Alternative Loans</a:t>
            </a:r>
          </a:p>
          <a:p>
            <a:r>
              <a:rPr lang="en-US" dirty="0"/>
              <a:t>Item types</a:t>
            </a:r>
          </a:p>
          <a:p>
            <a:pPr lvl="1"/>
            <a:r>
              <a:rPr lang="en-US" dirty="0"/>
              <a:t>Create/Update Alt Loan Item Types for both SF and FA</a:t>
            </a:r>
          </a:p>
          <a:p>
            <a:pPr lvl="1"/>
            <a:r>
              <a:rPr lang="en-US" dirty="0"/>
              <a:t>Multiple Alt Loan Item Types can be created, if needed</a:t>
            </a:r>
          </a:p>
          <a:p>
            <a:pPr lvl="2"/>
            <a:r>
              <a:rPr lang="en-US" dirty="0"/>
              <a:t>Submit a ticket to SBCTC</a:t>
            </a:r>
          </a:p>
          <a:p>
            <a:r>
              <a:rPr lang="en-US" dirty="0"/>
              <a:t>Second Journal Set (SJS)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6DDC6-4897-1962-4CA8-1CBC832E9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6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80F16088-2BD8-C875-2E6E-2230283A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66" y="2253580"/>
            <a:ext cx="6276108" cy="4392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202DD-2CD1-FDE8-9CE9-A68712D7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8" y="1271352"/>
            <a:ext cx="9875500" cy="797070"/>
          </a:xfrm>
        </p:spPr>
        <p:txBody>
          <a:bodyPr/>
          <a:lstStyle/>
          <a:p>
            <a:r>
              <a:rPr lang="en-US" dirty="0"/>
              <a:t>Student Financials Configuration: Speed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9B2D-FEBF-47F8-9910-49139874D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4218B-D6E1-3AE2-3E25-C2279EE17283}"/>
              </a:ext>
            </a:extLst>
          </p:cNvPr>
          <p:cNvSpPr txBox="1"/>
          <p:nvPr/>
        </p:nvSpPr>
        <p:spPr>
          <a:xfrm>
            <a:off x="9092827" y="4352976"/>
            <a:ext cx="1729508" cy="5788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Ensure the use of a Contra Account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1123E-A5CA-7D19-1EF7-812281375086}"/>
              </a:ext>
            </a:extLst>
          </p:cNvPr>
          <p:cNvSpPr txBox="1"/>
          <p:nvPr/>
        </p:nvSpPr>
        <p:spPr>
          <a:xfrm>
            <a:off x="8252664" y="2196200"/>
            <a:ext cx="3409835" cy="7615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Navigation: Set up SACR &gt; Product Related &gt; Student Financials &gt; General Ledger Interface &gt; </a:t>
            </a:r>
            <a:r>
              <a:rPr lang="en-US" dirty="0" err="1"/>
              <a:t>SpeedTypes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87786B-E2F2-7B3B-B10B-79099F42365D}"/>
              </a:ext>
            </a:extLst>
          </p:cNvPr>
          <p:cNvSpPr/>
          <p:nvPr/>
        </p:nvSpPr>
        <p:spPr>
          <a:xfrm>
            <a:off x="3333135" y="4541910"/>
            <a:ext cx="3518088" cy="2070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8DD939A-71C4-6DB9-3E75-8F154B4E2D5F}"/>
              </a:ext>
            </a:extLst>
          </p:cNvPr>
          <p:cNvSpPr/>
          <p:nvPr/>
        </p:nvSpPr>
        <p:spPr>
          <a:xfrm rot="10800000">
            <a:off x="7322194" y="4506970"/>
            <a:ext cx="1496159" cy="2708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F0C07-B381-D955-FAF0-386FFFAD3E26}"/>
              </a:ext>
            </a:extLst>
          </p:cNvPr>
          <p:cNvSpPr txBox="1"/>
          <p:nvPr/>
        </p:nvSpPr>
        <p:spPr>
          <a:xfrm>
            <a:off x="2787446" y="1779920"/>
            <a:ext cx="574795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Create and Update SpeedType Keys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6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271558-B609-98C2-08CA-A513B612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7" y="2061623"/>
            <a:ext cx="8584507" cy="446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202DD-2CD1-FDE8-9CE9-A68712D7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55" y="1481240"/>
            <a:ext cx="9842090" cy="1085109"/>
          </a:xfrm>
        </p:spPr>
        <p:txBody>
          <a:bodyPr/>
          <a:lstStyle/>
          <a:p>
            <a:r>
              <a:rPr lang="en-US" dirty="0"/>
              <a:t>Student Financials Configuration: Item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9B2D-FEBF-47F8-9910-49139874D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02227-7B48-7231-4320-0326748FFF4A}"/>
              </a:ext>
            </a:extLst>
          </p:cNvPr>
          <p:cNvSpPr txBox="1"/>
          <p:nvPr/>
        </p:nvSpPr>
        <p:spPr>
          <a:xfrm>
            <a:off x="9114502" y="2023794"/>
            <a:ext cx="3077497" cy="738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Navigation: Set up SACR &gt; Product Related &gt; Student Financials &gt; Item Types &gt; Item Types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EF3BB9-6CA5-B7E7-4A39-9E548CD2ECA1}"/>
              </a:ext>
            </a:extLst>
          </p:cNvPr>
          <p:cNvSpPr/>
          <p:nvPr/>
        </p:nvSpPr>
        <p:spPr>
          <a:xfrm>
            <a:off x="739506" y="4033610"/>
            <a:ext cx="7401604" cy="2488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B647A82-C94E-FD2D-B83F-5EBD1B9F75F5}"/>
              </a:ext>
            </a:extLst>
          </p:cNvPr>
          <p:cNvSpPr/>
          <p:nvPr/>
        </p:nvSpPr>
        <p:spPr>
          <a:xfrm rot="10800000">
            <a:off x="8286088" y="5102941"/>
            <a:ext cx="497695" cy="5504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E6823-E852-77ED-50F5-0D60F06A2DDB}"/>
              </a:ext>
            </a:extLst>
          </p:cNvPr>
          <p:cNvSpPr txBox="1"/>
          <p:nvPr/>
        </p:nvSpPr>
        <p:spPr>
          <a:xfrm>
            <a:off x="9114502" y="4899706"/>
            <a:ext cx="256255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Ensure appropriate CPL, POP, PPL, Priority, and it is Refundable and Picks up Receivable from Charge</a:t>
            </a:r>
          </a:p>
        </p:txBody>
      </p:sp>
    </p:spTree>
    <p:extLst>
      <p:ext uri="{BB962C8B-B14F-4D97-AF65-F5344CB8AC3E}">
        <p14:creationId xmlns:p14="http://schemas.microsoft.com/office/powerpoint/2010/main" val="2393826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878</Words>
  <Application>Microsoft Office PowerPoint</Application>
  <PresentationFormat>Widescreen</PresentationFormat>
  <Paragraphs>151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Segoe UI</vt:lpstr>
      <vt:lpstr>Franklin Gothic Medium</vt:lpstr>
      <vt:lpstr>Calibri</vt:lpstr>
      <vt:lpstr>Libre Franklin</vt:lpstr>
      <vt:lpstr>Wingdings</vt:lpstr>
      <vt:lpstr>Arial</vt:lpstr>
      <vt:lpstr>Libre Franklin Medium</vt:lpstr>
      <vt:lpstr>Noto Sans Symbols</vt:lpstr>
      <vt:lpstr>Office Theme</vt:lpstr>
      <vt:lpstr>fa/sf Cross-pillar Training: Alternative Loans Processing</vt:lpstr>
      <vt:lpstr>PowerPoint Presentation</vt:lpstr>
      <vt:lpstr>HOUSEKEEPING</vt:lpstr>
      <vt:lpstr>PowerPoint Presentation</vt:lpstr>
      <vt:lpstr>Objectives</vt:lpstr>
      <vt:lpstr>What are Alternative Loans and how did we end up here?</vt:lpstr>
      <vt:lpstr>Configuration Overview</vt:lpstr>
      <vt:lpstr>Student Financials Configuration: Speed Type</vt:lpstr>
      <vt:lpstr>Student Financials Configuration: Item Types</vt:lpstr>
      <vt:lpstr>Student Financials Configuration: Item Types (Cont.)</vt:lpstr>
      <vt:lpstr>Student Financials Configuration: SJS</vt:lpstr>
      <vt:lpstr>Alt Loan “No-No’s”</vt:lpstr>
      <vt:lpstr>Awarding and Processing Alternative Loans QRG Processing Steps</vt:lpstr>
      <vt:lpstr>ALTERNATIVE LOAN QRG PROCESSING STEPS 1 - 4</vt:lpstr>
      <vt:lpstr>Alternative Loan Processing</vt:lpstr>
      <vt:lpstr>Awarding Alternative Loans Offer Status </vt:lpstr>
      <vt:lpstr>DEMONSTRATION</vt:lpstr>
      <vt:lpstr>Alternative Loan Processing</vt:lpstr>
      <vt:lpstr>Alternative Loan Processing</vt:lpstr>
      <vt:lpstr>Awarding Alternative Loans: Accepted Status </vt:lpstr>
      <vt:lpstr>Disbursing Alternative Loans: Manual</vt:lpstr>
      <vt:lpstr>Disbursing Alternative Loans: Manual (Cont’d)</vt:lpstr>
      <vt:lpstr>DEMONSTRATION</vt:lpstr>
      <vt:lpstr>Refunds</vt:lpstr>
      <vt:lpstr>Objectives and Outcomes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FINANCIALS   Training</dc:title>
  <dc:creator>Sherry Nelson</dc:creator>
  <cp:lastModifiedBy>Alec Risk</cp:lastModifiedBy>
  <cp:revision>39</cp:revision>
  <dcterms:created xsi:type="dcterms:W3CDTF">2018-03-06T02:29:55Z</dcterms:created>
  <dcterms:modified xsi:type="dcterms:W3CDTF">2023-07-28T17:34:13Z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827cf6ad-251b-42c8-8114-b49e9efa05d5</vt:lpwstr>
  </property>
</Properties>
</file>