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39"/>
  </p:notesMasterIdLst>
  <p:handoutMasterIdLst>
    <p:handoutMasterId r:id="rId40"/>
  </p:handoutMasterIdLst>
  <p:sldIdLst>
    <p:sldId id="259" r:id="rId6"/>
    <p:sldId id="696" r:id="rId7"/>
    <p:sldId id="402" r:id="rId8"/>
    <p:sldId id="543" r:id="rId9"/>
    <p:sldId id="262" r:id="rId10"/>
    <p:sldId id="712" r:id="rId11"/>
    <p:sldId id="713" r:id="rId12"/>
    <p:sldId id="732" r:id="rId13"/>
    <p:sldId id="613" r:id="rId14"/>
    <p:sldId id="714" r:id="rId15"/>
    <p:sldId id="711" r:id="rId16"/>
    <p:sldId id="715" r:id="rId17"/>
    <p:sldId id="717" r:id="rId18"/>
    <p:sldId id="716" r:id="rId19"/>
    <p:sldId id="634" r:id="rId20"/>
    <p:sldId id="643" r:id="rId21"/>
    <p:sldId id="718" r:id="rId22"/>
    <p:sldId id="635" r:id="rId23"/>
    <p:sldId id="719" r:id="rId24"/>
    <p:sldId id="720" r:id="rId25"/>
    <p:sldId id="721" r:id="rId26"/>
    <p:sldId id="722" r:id="rId27"/>
    <p:sldId id="723" r:id="rId28"/>
    <p:sldId id="724" r:id="rId29"/>
    <p:sldId id="725" r:id="rId30"/>
    <p:sldId id="726" r:id="rId31"/>
    <p:sldId id="727" r:id="rId32"/>
    <p:sldId id="728" r:id="rId33"/>
    <p:sldId id="729" r:id="rId34"/>
    <p:sldId id="731" r:id="rId35"/>
    <p:sldId id="642" r:id="rId36"/>
    <p:sldId id="281" r:id="rId37"/>
    <p:sldId id="261" r:id="rId38"/>
  </p:sldIdLst>
  <p:sldSz cx="9144000" cy="6858000" type="screen4x3"/>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88645" autoAdjust="0"/>
  </p:normalViewPr>
  <p:slideViewPr>
    <p:cSldViewPr snapToGrid="0">
      <p:cViewPr varScale="1">
        <p:scale>
          <a:sx n="59" d="100"/>
          <a:sy n="59" d="100"/>
        </p:scale>
        <p:origin x="1564" y="56"/>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7/24/2023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7/24/2023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193054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347996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395216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17</a:t>
            </a:fld>
            <a:endParaRPr lang="en-US"/>
          </a:p>
        </p:txBody>
      </p:sp>
    </p:spTree>
    <p:extLst>
      <p:ext uri="{BB962C8B-B14F-4D97-AF65-F5344CB8AC3E}">
        <p14:creationId xmlns:p14="http://schemas.microsoft.com/office/powerpoint/2010/main" val="337409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18</a:t>
            </a:fld>
            <a:endParaRPr lang="en-US"/>
          </a:p>
        </p:txBody>
      </p:sp>
    </p:spTree>
    <p:extLst>
      <p:ext uri="{BB962C8B-B14F-4D97-AF65-F5344CB8AC3E}">
        <p14:creationId xmlns:p14="http://schemas.microsoft.com/office/powerpoint/2010/main" val="173343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19</a:t>
            </a:fld>
            <a:endParaRPr lang="en-US"/>
          </a:p>
        </p:txBody>
      </p:sp>
    </p:spTree>
    <p:extLst>
      <p:ext uri="{BB962C8B-B14F-4D97-AF65-F5344CB8AC3E}">
        <p14:creationId xmlns:p14="http://schemas.microsoft.com/office/powerpoint/2010/main" val="15557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32781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3982898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2827545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385155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246205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8" name="Google Shape;148;p25: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88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35725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32</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23987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346679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16408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124476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797897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7/24/2023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7/24/2023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7/24/2023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7/24/2023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7/24/2023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7/24/2023</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7/24/2023</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7/24/2023</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7/24/2023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7/24/2023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pixabay.com/en/idea-symbol-innovation-logo-338376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s://pixabay.com/en/idea-symbol-innovation-logo-338376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pixabay.com/en/idea-symbol-innovation-logo-338376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ctclinkreferencecenter.ctclink.us/m/92436/l/798589-track-student-eligibility-business-process-guide" TargetMode="External"/><Relationship Id="rId4" Type="http://schemas.openxmlformats.org/officeDocument/2006/relationships/hyperlink" Target="https://pixabay.com/en/idea-symbol-innovation-logo-338376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162" y="3918731"/>
            <a:ext cx="8336975" cy="999259"/>
          </a:xfrm>
        </p:spPr>
        <p:txBody>
          <a:bodyPr/>
          <a:lstStyle/>
          <a:p>
            <a:r>
              <a:rPr lang="en-US" dirty="0"/>
              <a:t>USER EDIT MESSAGE FUNDAMENTALS</a:t>
            </a:r>
          </a:p>
        </p:txBody>
      </p:sp>
      <p:sp>
        <p:nvSpPr>
          <p:cNvPr id="6" name="Text Placeholder 5"/>
          <p:cNvSpPr>
            <a:spLocks noGrp="1"/>
          </p:cNvSpPr>
          <p:nvPr>
            <p:ph type="body" sz="quarter" idx="10"/>
          </p:nvPr>
        </p:nvSpPr>
        <p:spPr>
          <a:xfrm>
            <a:off x="284162" y="5437291"/>
            <a:ext cx="5563080" cy="758825"/>
          </a:xfrm>
        </p:spPr>
        <p:txBody>
          <a:bodyPr/>
          <a:lstStyle/>
          <a:p>
            <a:r>
              <a:rPr lang="en-US" dirty="0"/>
              <a:t>Kelly Forsberg</a:t>
            </a:r>
          </a:p>
          <a:p>
            <a:r>
              <a:rPr lang="en-US" dirty="0"/>
              <a:t>ctcLink Functional Trainer | Financial Aid</a:t>
            </a:r>
          </a:p>
          <a:p>
            <a:r>
              <a:rPr lang="en-US" dirty="0"/>
              <a:t>July 2023</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 error message&#10;&#10;Description automatically generated">
            <a:extLst>
              <a:ext uri="{FF2B5EF4-FFF2-40B4-BE49-F238E27FC236}">
                <a16:creationId xmlns:a16="http://schemas.microsoft.com/office/drawing/2014/main" id="{A225DC50-9039-6924-DDCB-D0E2E8BCC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67" y="1236411"/>
            <a:ext cx="8766052" cy="3849802"/>
          </a:xfrm>
          <a:prstGeom prst="rect">
            <a:avLst/>
          </a:prstGeom>
          <a:ln>
            <a:solidFill>
              <a:schemeClr val="tx1"/>
            </a:solidFill>
          </a:ln>
        </p:spPr>
      </p:pic>
      <p:sp>
        <p:nvSpPr>
          <p:cNvPr id="3" name="Title 2"/>
          <p:cNvSpPr>
            <a:spLocks noGrp="1"/>
          </p:cNvSpPr>
          <p:nvPr>
            <p:ph type="title"/>
          </p:nvPr>
        </p:nvSpPr>
        <p:spPr>
          <a:xfrm>
            <a:off x="141681" y="141514"/>
            <a:ext cx="8934942" cy="786457"/>
          </a:xfrm>
        </p:spPr>
        <p:txBody>
          <a:bodyPr/>
          <a:lstStyle/>
          <a:p>
            <a:r>
              <a:rPr lang="en-US" dirty="0"/>
              <a:t>Creating user edit messages</a:t>
            </a:r>
          </a:p>
        </p:txBody>
      </p:sp>
      <p:sp>
        <p:nvSpPr>
          <p:cNvPr id="5" name="Content Placeholder 3"/>
          <p:cNvSpPr>
            <a:spLocks noGrp="1"/>
          </p:cNvSpPr>
          <p:nvPr>
            <p:ph idx="1"/>
          </p:nvPr>
        </p:nvSpPr>
        <p:spPr>
          <a:xfrm>
            <a:off x="141681" y="687638"/>
            <a:ext cx="7673193" cy="5330324"/>
          </a:xfrm>
        </p:spPr>
        <p:txBody>
          <a:bodyPr/>
          <a:lstStyle/>
          <a:p>
            <a:pPr marL="0" indent="0">
              <a:buNone/>
            </a:pPr>
            <a:r>
              <a:rPr lang="en-US" b="1" dirty="0"/>
              <a:t>EXAMPLE ONLY: </a:t>
            </a:r>
          </a:p>
          <a:p>
            <a:pPr marL="0" indent="0">
              <a:buNone/>
            </a:pPr>
            <a:endParaRPr lang="en-US" dirty="0"/>
          </a:p>
        </p:txBody>
      </p:sp>
      <p:sp>
        <p:nvSpPr>
          <p:cNvPr id="7" name="TextBox 2"/>
          <p:cNvSpPr txBox="1"/>
          <p:nvPr/>
        </p:nvSpPr>
        <p:spPr>
          <a:xfrm>
            <a:off x="5257911" y="812615"/>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Product Related &gt; Financial Aid &gt; Disbursement &gt; Create User Edit Messages</a:t>
            </a:r>
          </a:p>
        </p:txBody>
      </p:sp>
    </p:spTree>
    <p:extLst>
      <p:ext uri="{BB962C8B-B14F-4D97-AF65-F5344CB8AC3E}">
        <p14:creationId xmlns:p14="http://schemas.microsoft.com/office/powerpoint/2010/main" val="128675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415981D1-14ED-3BF2-0C96-B1F06F633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8" y="1567543"/>
            <a:ext cx="6319158" cy="5148943"/>
          </a:xfrm>
          <a:prstGeom prst="rect">
            <a:avLst/>
          </a:prstGeom>
          <a:ln>
            <a:solidFill>
              <a:schemeClr val="tx1"/>
            </a:solidFill>
          </a:ln>
        </p:spPr>
      </p:pic>
      <p:sp>
        <p:nvSpPr>
          <p:cNvPr id="3" name="Title 2"/>
          <p:cNvSpPr>
            <a:spLocks noGrp="1"/>
          </p:cNvSpPr>
          <p:nvPr>
            <p:ph type="title"/>
          </p:nvPr>
        </p:nvSpPr>
        <p:spPr>
          <a:xfrm>
            <a:off x="141681" y="141514"/>
            <a:ext cx="8934942" cy="786457"/>
          </a:xfrm>
        </p:spPr>
        <p:txBody>
          <a:bodyPr/>
          <a:lstStyle/>
          <a:p>
            <a:r>
              <a:rPr lang="en-US" dirty="0"/>
              <a:t>Assigning a user edit message</a:t>
            </a:r>
          </a:p>
        </p:txBody>
      </p:sp>
      <p:sp>
        <p:nvSpPr>
          <p:cNvPr id="5" name="Content Placeholder 3"/>
          <p:cNvSpPr>
            <a:spLocks noGrp="1"/>
          </p:cNvSpPr>
          <p:nvPr>
            <p:ph idx="1"/>
          </p:nvPr>
        </p:nvSpPr>
        <p:spPr>
          <a:xfrm>
            <a:off x="141681" y="687638"/>
            <a:ext cx="7673193" cy="5330324"/>
          </a:xfrm>
        </p:spPr>
        <p:txBody>
          <a:bodyPr/>
          <a:lstStyle/>
          <a:p>
            <a:pPr marL="0" indent="0">
              <a:buNone/>
            </a:pPr>
            <a:r>
              <a:rPr lang="en-US" b="1" dirty="0"/>
              <a:t>DEPENDENCY:  </a:t>
            </a:r>
            <a:r>
              <a:rPr lang="en-US" u="sng" dirty="0"/>
              <a:t>Must be defined in </a:t>
            </a:r>
            <a:r>
              <a:rPr lang="en-US" b="1" i="1" u="sng" dirty="0"/>
              <a:t>Define Item Type Rules page</a:t>
            </a:r>
          </a:p>
          <a:p>
            <a:pPr marL="0" indent="0">
              <a:buNone/>
            </a:pPr>
            <a:r>
              <a:rPr lang="en-US" b="1" dirty="0"/>
              <a:t> </a:t>
            </a:r>
          </a:p>
          <a:p>
            <a:pPr marL="0" indent="0">
              <a:buNone/>
            </a:pPr>
            <a:endParaRPr lang="en-US" dirty="0"/>
          </a:p>
        </p:txBody>
      </p:sp>
      <p:sp>
        <p:nvSpPr>
          <p:cNvPr id="7" name="TextBox 2"/>
          <p:cNvSpPr txBox="1"/>
          <p:nvPr/>
        </p:nvSpPr>
        <p:spPr>
          <a:xfrm>
            <a:off x="5159939" y="1278152"/>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Product Related &gt; Financial Aid &gt; Disbursement &gt; Define Item Type Rules</a:t>
            </a:r>
          </a:p>
        </p:txBody>
      </p:sp>
    </p:spTree>
    <p:extLst>
      <p:ext uri="{BB962C8B-B14F-4D97-AF65-F5344CB8AC3E}">
        <p14:creationId xmlns:p14="http://schemas.microsoft.com/office/powerpoint/2010/main" val="369804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8131" y="496146"/>
            <a:ext cx="8720137"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ASSIGNING USER </a:t>
            </a:r>
          </a:p>
          <a:p>
            <a:pPr marL="0" indent="0" algn="ctr">
              <a:buNone/>
            </a:pPr>
            <a:r>
              <a:rPr lang="en-US" sz="4000" b="1" dirty="0"/>
              <a:t>EDIT MESSAGES </a:t>
            </a:r>
          </a:p>
          <a:p>
            <a:pPr marL="0" indent="0" algn="ctr">
              <a:buNone/>
            </a:pPr>
            <a:r>
              <a:rPr lang="en-US" sz="4000" b="1" dirty="0"/>
              <a:t>(BATCH &amp; MANUAL)</a:t>
            </a:r>
          </a:p>
        </p:txBody>
      </p:sp>
    </p:spTree>
    <p:extLst>
      <p:ext uri="{BB962C8B-B14F-4D97-AF65-F5344CB8AC3E}">
        <p14:creationId xmlns:p14="http://schemas.microsoft.com/office/powerpoint/2010/main" val="350300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7DD845A-FD57-08C4-720E-384863C25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46" y="1187334"/>
            <a:ext cx="5819025" cy="5604681"/>
          </a:xfrm>
          <a:prstGeom prst="rect">
            <a:avLst/>
          </a:prstGeom>
          <a:ln>
            <a:solidFill>
              <a:schemeClr val="tx1"/>
            </a:solidFill>
          </a:ln>
        </p:spPr>
      </p:pic>
      <p:sp>
        <p:nvSpPr>
          <p:cNvPr id="284" name="Google Shape;284;p20"/>
          <p:cNvSpPr txBox="1">
            <a:spLocks noGrp="1"/>
          </p:cNvSpPr>
          <p:nvPr>
            <p:ph type="title"/>
          </p:nvPr>
        </p:nvSpPr>
        <p:spPr>
          <a:xfrm>
            <a:off x="270164" y="121738"/>
            <a:ext cx="8482520" cy="7258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dirty="0"/>
              <a:t>ASSIGNING USER EDIT MESSAGES</a:t>
            </a:r>
            <a:endParaRPr dirty="0"/>
          </a:p>
        </p:txBody>
      </p:sp>
      <p:sp>
        <p:nvSpPr>
          <p:cNvPr id="285" name="Google Shape;285;p20"/>
          <p:cNvSpPr txBox="1">
            <a:spLocks noGrp="1"/>
          </p:cNvSpPr>
          <p:nvPr>
            <p:ph type="body" idx="1"/>
          </p:nvPr>
        </p:nvSpPr>
        <p:spPr>
          <a:xfrm>
            <a:off x="177622" y="689178"/>
            <a:ext cx="8696214" cy="532122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b="1" dirty="0"/>
              <a:t>AVAILABLE GLOBAL UEMs </a:t>
            </a:r>
            <a:endParaRPr b="1" dirty="0"/>
          </a:p>
          <a:p>
            <a:pPr marL="228600" lvl="0" indent="-50800" algn="l" rtl="0">
              <a:lnSpc>
                <a:spcPct val="90000"/>
              </a:lnSpc>
              <a:spcBef>
                <a:spcPts val="1000"/>
              </a:spcBef>
              <a:spcAft>
                <a:spcPts val="0"/>
              </a:spcAft>
              <a:buClr>
                <a:srgbClr val="003764"/>
              </a:buClr>
              <a:buSzPts val="2800"/>
              <a:buNone/>
            </a:pPr>
            <a:endParaRPr b="1" dirty="0"/>
          </a:p>
          <a:p>
            <a:pPr marL="228600" lvl="0" indent="-50800" algn="l" rtl="0">
              <a:lnSpc>
                <a:spcPct val="90000"/>
              </a:lnSpc>
              <a:spcBef>
                <a:spcPts val="1000"/>
              </a:spcBef>
              <a:spcAft>
                <a:spcPts val="0"/>
              </a:spcAft>
              <a:buClr>
                <a:srgbClr val="003764"/>
              </a:buClr>
              <a:buSzPts val="2800"/>
              <a:buNone/>
            </a:pPr>
            <a:endParaRPr b="1" dirty="0"/>
          </a:p>
        </p:txBody>
      </p:sp>
      <p:sp>
        <p:nvSpPr>
          <p:cNvPr id="4" name="TextBox 2">
            <a:extLst>
              <a:ext uri="{FF2B5EF4-FFF2-40B4-BE49-F238E27FC236}">
                <a16:creationId xmlns:a16="http://schemas.microsoft.com/office/drawing/2014/main" id="{CA3D484E-B9BA-67C0-5605-29A7215BB0DB}"/>
              </a:ext>
            </a:extLst>
          </p:cNvPr>
          <p:cNvSpPr txBox="1"/>
          <p:nvPr/>
        </p:nvSpPr>
        <p:spPr>
          <a:xfrm>
            <a:off x="5227058" y="870053"/>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Product Related &gt; Financial Aid &gt; Disbursement &gt; Create User Edit Messages</a:t>
            </a:r>
          </a:p>
        </p:txBody>
      </p:sp>
    </p:spTree>
    <p:extLst>
      <p:ext uri="{BB962C8B-B14F-4D97-AF65-F5344CB8AC3E}">
        <p14:creationId xmlns:p14="http://schemas.microsoft.com/office/powerpoint/2010/main" val="103301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13B3B941-6529-F5ED-482D-F20836A85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56" y="1291108"/>
            <a:ext cx="8259829" cy="5448270"/>
          </a:xfrm>
          <a:prstGeom prst="rect">
            <a:avLst/>
          </a:prstGeom>
          <a:ln>
            <a:solidFill>
              <a:schemeClr val="tx1"/>
            </a:solidFill>
          </a:ln>
        </p:spPr>
      </p:pic>
      <p:sp>
        <p:nvSpPr>
          <p:cNvPr id="3" name="Title 2"/>
          <p:cNvSpPr>
            <a:spLocks noGrp="1"/>
          </p:cNvSpPr>
          <p:nvPr>
            <p:ph type="title"/>
          </p:nvPr>
        </p:nvSpPr>
        <p:spPr>
          <a:xfrm>
            <a:off x="141681" y="246548"/>
            <a:ext cx="8934942" cy="786457"/>
          </a:xfrm>
        </p:spPr>
        <p:txBody>
          <a:bodyPr/>
          <a:lstStyle/>
          <a:p>
            <a:r>
              <a:rPr lang="en-US" dirty="0"/>
              <a:t>Assigning a user edit message</a:t>
            </a:r>
          </a:p>
        </p:txBody>
      </p:sp>
      <p:sp>
        <p:nvSpPr>
          <p:cNvPr id="5" name="Content Placeholder 3"/>
          <p:cNvSpPr>
            <a:spLocks noGrp="1"/>
          </p:cNvSpPr>
          <p:nvPr>
            <p:ph idx="1"/>
          </p:nvPr>
        </p:nvSpPr>
        <p:spPr>
          <a:xfrm>
            <a:off x="141681" y="763838"/>
            <a:ext cx="7673193" cy="5330324"/>
          </a:xfrm>
        </p:spPr>
        <p:txBody>
          <a:bodyPr/>
          <a:lstStyle/>
          <a:p>
            <a:pPr marL="0" indent="0">
              <a:buNone/>
            </a:pPr>
            <a:r>
              <a:rPr lang="en-US" b="1" dirty="0"/>
              <a:t>BATCH ASSIGNING </a:t>
            </a:r>
            <a:endParaRPr lang="en-US" b="1" i="1" u="sng" dirty="0"/>
          </a:p>
          <a:p>
            <a:pPr marL="0" indent="0">
              <a:buNone/>
            </a:pPr>
            <a:r>
              <a:rPr lang="en-US" b="1" dirty="0"/>
              <a:t> </a:t>
            </a:r>
          </a:p>
          <a:p>
            <a:pPr marL="0" indent="0">
              <a:buNone/>
            </a:pPr>
            <a:endParaRPr lang="en-US" dirty="0"/>
          </a:p>
        </p:txBody>
      </p:sp>
      <p:sp>
        <p:nvSpPr>
          <p:cNvPr id="7" name="TextBox 2"/>
          <p:cNvSpPr txBox="1"/>
          <p:nvPr/>
        </p:nvSpPr>
        <p:spPr>
          <a:xfrm>
            <a:off x="5409117" y="90768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Disbursement &gt; Process User Edit Messages</a:t>
            </a:r>
          </a:p>
        </p:txBody>
      </p:sp>
    </p:spTree>
    <p:extLst>
      <p:ext uri="{BB962C8B-B14F-4D97-AF65-F5344CB8AC3E}">
        <p14:creationId xmlns:p14="http://schemas.microsoft.com/office/powerpoint/2010/main" val="377218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Word&#10;&#10;Description automatically generated">
            <a:extLst>
              <a:ext uri="{FF2B5EF4-FFF2-40B4-BE49-F238E27FC236}">
                <a16:creationId xmlns:a16="http://schemas.microsoft.com/office/drawing/2014/main" id="{5C0B2BC2-C76D-A572-53A7-CC58A2B00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57" y="1288983"/>
            <a:ext cx="8661365" cy="3080073"/>
          </a:xfrm>
          <a:prstGeom prst="rect">
            <a:avLst/>
          </a:prstGeom>
          <a:ln>
            <a:solidFill>
              <a:schemeClr val="tx1"/>
            </a:solidFill>
          </a:ln>
        </p:spPr>
      </p:pic>
      <p:sp>
        <p:nvSpPr>
          <p:cNvPr id="3" name="Title 2"/>
          <p:cNvSpPr>
            <a:spLocks noGrp="1"/>
          </p:cNvSpPr>
          <p:nvPr>
            <p:ph type="title"/>
          </p:nvPr>
        </p:nvSpPr>
        <p:spPr>
          <a:xfrm>
            <a:off x="141681" y="246548"/>
            <a:ext cx="8934942" cy="786457"/>
          </a:xfrm>
        </p:spPr>
        <p:txBody>
          <a:bodyPr/>
          <a:lstStyle/>
          <a:p>
            <a:r>
              <a:rPr lang="en-US" dirty="0"/>
              <a:t>Assigning a user edit message </a:t>
            </a:r>
          </a:p>
        </p:txBody>
      </p:sp>
      <p:sp>
        <p:nvSpPr>
          <p:cNvPr id="5" name="Content Placeholder 3"/>
          <p:cNvSpPr>
            <a:spLocks noGrp="1"/>
          </p:cNvSpPr>
          <p:nvPr>
            <p:ph idx="1"/>
          </p:nvPr>
        </p:nvSpPr>
        <p:spPr>
          <a:xfrm>
            <a:off x="141681" y="763838"/>
            <a:ext cx="7673193" cy="5330324"/>
          </a:xfrm>
        </p:spPr>
        <p:txBody>
          <a:bodyPr/>
          <a:lstStyle/>
          <a:p>
            <a:pPr marL="0" indent="0">
              <a:buNone/>
            </a:pPr>
            <a:r>
              <a:rPr lang="en-US" b="1" dirty="0"/>
              <a:t>MANUALLY ASSIGNING </a:t>
            </a:r>
            <a:endParaRPr lang="en-US" b="1" i="1" u="sng" dirty="0"/>
          </a:p>
          <a:p>
            <a:pPr marL="0" indent="0">
              <a:buNone/>
            </a:pPr>
            <a:r>
              <a:rPr lang="en-US" b="1" dirty="0"/>
              <a:t> </a:t>
            </a:r>
          </a:p>
          <a:p>
            <a:pPr marL="0" indent="0">
              <a:buNone/>
            </a:pPr>
            <a:endParaRPr lang="en-US" dirty="0"/>
          </a:p>
        </p:txBody>
      </p:sp>
      <p:sp>
        <p:nvSpPr>
          <p:cNvPr id="6" name="TextBox 5"/>
          <p:cNvSpPr txBox="1"/>
          <p:nvPr/>
        </p:nvSpPr>
        <p:spPr>
          <a:xfrm>
            <a:off x="209257" y="4677611"/>
            <a:ext cx="4744936" cy="646331"/>
          </a:xfrm>
          <a:prstGeom prst="rect">
            <a:avLst/>
          </a:prstGeom>
          <a:solidFill>
            <a:schemeClr val="bg1"/>
          </a:solidFill>
          <a:ln>
            <a:solidFill>
              <a:schemeClr val="tx1"/>
            </a:solidFill>
          </a:ln>
        </p:spPr>
        <p:txBody>
          <a:bodyPr wrap="square" rtlCol="0">
            <a:spAutoFit/>
          </a:bodyPr>
          <a:lstStyle/>
          <a:p>
            <a:r>
              <a:rPr lang="en-US" dirty="0"/>
              <a:t>You can set any Msg Code for multiple reasons – students can have more than 1 UEM</a:t>
            </a:r>
            <a:endParaRPr lang="en-US" b="1" dirty="0"/>
          </a:p>
        </p:txBody>
      </p:sp>
      <p:sp>
        <p:nvSpPr>
          <p:cNvPr id="7" name="TextBox 2"/>
          <p:cNvSpPr txBox="1"/>
          <p:nvPr/>
        </p:nvSpPr>
        <p:spPr>
          <a:xfrm>
            <a:off x="5409117" y="90768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Disbursement &gt; Maintain User Edit Messages</a:t>
            </a:r>
          </a:p>
        </p:txBody>
      </p:sp>
    </p:spTree>
    <p:extLst>
      <p:ext uri="{BB962C8B-B14F-4D97-AF65-F5344CB8AC3E}">
        <p14:creationId xmlns:p14="http://schemas.microsoft.com/office/powerpoint/2010/main" val="160243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9065" y="747877"/>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TRACK ELIGIBILITY CHANGES </a:t>
            </a:r>
          </a:p>
          <a:p>
            <a:pPr marL="0" indent="0" algn="ctr">
              <a:buNone/>
            </a:pPr>
            <a:r>
              <a:rPr lang="en-US" sz="4000" b="1" dirty="0"/>
              <a:t>USING UEMs</a:t>
            </a:r>
          </a:p>
        </p:txBody>
      </p:sp>
    </p:spTree>
    <p:extLst>
      <p:ext uri="{BB962C8B-B14F-4D97-AF65-F5344CB8AC3E}">
        <p14:creationId xmlns:p14="http://schemas.microsoft.com/office/powerpoint/2010/main" val="102606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681" y="141514"/>
            <a:ext cx="8934942" cy="204215"/>
          </a:xfrm>
        </p:spPr>
        <p:txBody>
          <a:bodyPr/>
          <a:lstStyle/>
          <a:p>
            <a:r>
              <a:rPr lang="en-US" dirty="0"/>
              <a:t>Global user edit messages for track eligibility changes</a:t>
            </a:r>
            <a:br>
              <a:rPr lang="en-US" dirty="0"/>
            </a:br>
            <a:br>
              <a:rPr lang="en-US" dirty="0"/>
            </a:br>
            <a:br>
              <a:rPr lang="en-US" dirty="0"/>
            </a:br>
            <a:br>
              <a:rPr lang="en-US" dirty="0"/>
            </a:br>
            <a:endParaRPr lang="en-US" dirty="0"/>
          </a:p>
        </p:txBody>
      </p:sp>
      <p:sp>
        <p:nvSpPr>
          <p:cNvPr id="5" name="Content Placeholder 3"/>
          <p:cNvSpPr>
            <a:spLocks noGrp="1"/>
          </p:cNvSpPr>
          <p:nvPr>
            <p:ph idx="1"/>
          </p:nvPr>
        </p:nvSpPr>
        <p:spPr>
          <a:xfrm>
            <a:off x="141681" y="1164771"/>
            <a:ext cx="7581005" cy="5347500"/>
          </a:xfrm>
        </p:spPr>
        <p:txBody>
          <a:bodyPr/>
          <a:lstStyle/>
          <a:p>
            <a:pPr marL="0" indent="0">
              <a:buNone/>
            </a:pPr>
            <a:r>
              <a:rPr lang="en-US" b="1" dirty="0"/>
              <a:t> </a:t>
            </a:r>
          </a:p>
          <a:p>
            <a:pPr marL="0" indent="0">
              <a:buNone/>
            </a:pPr>
            <a:endParaRPr lang="en-US" dirty="0"/>
          </a:p>
        </p:txBody>
      </p:sp>
      <p:sp>
        <p:nvSpPr>
          <p:cNvPr id="4" name="TextBox 3">
            <a:extLst>
              <a:ext uri="{FF2B5EF4-FFF2-40B4-BE49-F238E27FC236}">
                <a16:creationId xmlns:a16="http://schemas.microsoft.com/office/drawing/2014/main" id="{65000855-372C-BE0F-A830-941FFDA2198B}"/>
              </a:ext>
            </a:extLst>
          </p:cNvPr>
          <p:cNvSpPr txBox="1"/>
          <p:nvPr/>
        </p:nvSpPr>
        <p:spPr>
          <a:xfrm>
            <a:off x="141681" y="1744614"/>
            <a:ext cx="8620084" cy="3964162"/>
          </a:xfrm>
          <a:prstGeom prst="rect">
            <a:avLst/>
          </a:prstGeom>
          <a:noFill/>
        </p:spPr>
        <p:txBody>
          <a:bodyPr wrap="square">
            <a:spAutoFit/>
          </a:bodyPr>
          <a:lstStyle/>
          <a:p>
            <a:pPr marL="228600" lvl="0" indent="-228600" algn="l" rtl="0">
              <a:lnSpc>
                <a:spcPct val="90000"/>
              </a:lnSpc>
              <a:spcBef>
                <a:spcPts val="1000"/>
              </a:spcBef>
              <a:spcAft>
                <a:spcPts val="0"/>
              </a:spcAft>
              <a:buClr>
                <a:srgbClr val="003764"/>
              </a:buClr>
              <a:buSzPts val="2800"/>
              <a:buChar char="•"/>
            </a:pPr>
            <a:r>
              <a:rPr lang="en-US" sz="2800" dirty="0"/>
              <a:t>REMDAL - Remedial Units Exceeding 45 Units</a:t>
            </a:r>
          </a:p>
          <a:p>
            <a:pPr marL="228600" lvl="0" indent="-228600" algn="l" rtl="0">
              <a:lnSpc>
                <a:spcPct val="90000"/>
              </a:lnSpc>
              <a:spcBef>
                <a:spcPts val="1000"/>
              </a:spcBef>
              <a:spcAft>
                <a:spcPts val="0"/>
              </a:spcAft>
              <a:buClr>
                <a:srgbClr val="003764"/>
              </a:buClr>
              <a:buSzPts val="2800"/>
              <a:buChar char="•"/>
            </a:pPr>
            <a:r>
              <a:rPr lang="en-US" sz="2800" dirty="0"/>
              <a:t>ACDCHG - Academic Plan Changes</a:t>
            </a:r>
          </a:p>
          <a:p>
            <a:pPr marL="228600" lvl="0" indent="-228600" algn="l" rtl="0">
              <a:lnSpc>
                <a:spcPct val="90000"/>
              </a:lnSpc>
              <a:spcBef>
                <a:spcPts val="1000"/>
              </a:spcBef>
              <a:spcAft>
                <a:spcPts val="0"/>
              </a:spcAft>
              <a:buClr>
                <a:srgbClr val="003764"/>
              </a:buClr>
              <a:buSzPts val="2800"/>
              <a:buChar char="•"/>
            </a:pPr>
            <a:r>
              <a:rPr lang="en-US" sz="2800" dirty="0"/>
              <a:t>INELGC - Ineligible Coursework</a:t>
            </a:r>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r>
              <a:rPr lang="en-US" sz="2800" dirty="0"/>
              <a:t>Use these eligibility change UEMs when you are doing your backend processing and packaging</a:t>
            </a:r>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endParaRPr lang="en-US" sz="2800" dirty="0"/>
          </a:p>
        </p:txBody>
      </p:sp>
      <p:pic>
        <p:nvPicPr>
          <p:cNvPr id="9" name="Picture 8" descr="A light bulb with a word&#10;&#10;Description automatically generated">
            <a:extLst>
              <a:ext uri="{FF2B5EF4-FFF2-40B4-BE49-F238E27FC236}">
                <a16:creationId xmlns:a16="http://schemas.microsoft.com/office/drawing/2014/main" id="{2388DD6A-ED72-6659-1337-F78F02E766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7695" y="5026385"/>
            <a:ext cx="3004624" cy="1690101"/>
          </a:xfrm>
          <a:prstGeom prst="rect">
            <a:avLst/>
          </a:prstGeom>
        </p:spPr>
      </p:pic>
    </p:spTree>
    <p:extLst>
      <p:ext uri="{BB962C8B-B14F-4D97-AF65-F5344CB8AC3E}">
        <p14:creationId xmlns:p14="http://schemas.microsoft.com/office/powerpoint/2010/main" val="340663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ECF3E3C-DB94-0DB8-82BD-E90DD446C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8" y="1574734"/>
            <a:ext cx="7853193" cy="5227982"/>
          </a:xfrm>
          <a:prstGeom prst="rect">
            <a:avLst/>
          </a:prstGeom>
          <a:ln>
            <a:solidFill>
              <a:schemeClr val="tx1"/>
            </a:solidFill>
          </a:ln>
        </p:spPr>
      </p:pic>
      <p:sp>
        <p:nvSpPr>
          <p:cNvPr id="3" name="Title 2"/>
          <p:cNvSpPr>
            <a:spLocks noGrp="1"/>
          </p:cNvSpPr>
          <p:nvPr>
            <p:ph type="title"/>
          </p:nvPr>
        </p:nvSpPr>
        <p:spPr>
          <a:xfrm>
            <a:off x="273378" y="194239"/>
            <a:ext cx="8548500" cy="786457"/>
          </a:xfrm>
        </p:spPr>
        <p:txBody>
          <a:bodyPr/>
          <a:lstStyle/>
          <a:p>
            <a:r>
              <a:rPr lang="en-US" dirty="0"/>
              <a:t>REMDAL - REMEDIAL UNITS EXCEEDING 45 UNITS</a:t>
            </a:r>
          </a:p>
        </p:txBody>
      </p:sp>
      <p:sp>
        <p:nvSpPr>
          <p:cNvPr id="5" name="Content Placeholder 3"/>
          <p:cNvSpPr>
            <a:spLocks noGrp="1"/>
          </p:cNvSpPr>
          <p:nvPr>
            <p:ph idx="1"/>
          </p:nvPr>
        </p:nvSpPr>
        <p:spPr>
          <a:xfrm>
            <a:off x="287484" y="1144614"/>
            <a:ext cx="8583138" cy="4949548"/>
          </a:xfrm>
        </p:spPr>
        <p:txBody>
          <a:bodyPr/>
          <a:lstStyle/>
          <a:p>
            <a:r>
              <a:rPr lang="en-US" b="1" dirty="0"/>
              <a:t>BATCH ASSIGNING</a:t>
            </a:r>
          </a:p>
          <a:p>
            <a:pPr marL="0" indent="0">
              <a:buNone/>
            </a:pPr>
            <a:r>
              <a:rPr lang="en-US" b="1" dirty="0"/>
              <a:t> </a:t>
            </a:r>
          </a:p>
        </p:txBody>
      </p:sp>
      <p:sp>
        <p:nvSpPr>
          <p:cNvPr id="6" name="TextBox 5"/>
          <p:cNvSpPr txBox="1"/>
          <p:nvPr/>
        </p:nvSpPr>
        <p:spPr>
          <a:xfrm>
            <a:off x="287484" y="5493997"/>
            <a:ext cx="6170466" cy="1200329"/>
          </a:xfrm>
          <a:prstGeom prst="rect">
            <a:avLst/>
          </a:prstGeom>
          <a:solidFill>
            <a:schemeClr val="bg1"/>
          </a:solidFill>
          <a:ln>
            <a:solidFill>
              <a:schemeClr val="tx1"/>
            </a:solidFill>
          </a:ln>
        </p:spPr>
        <p:txBody>
          <a:bodyPr wrap="square" rtlCol="0">
            <a:spAutoFit/>
          </a:bodyPr>
          <a:lstStyle/>
          <a:p>
            <a:r>
              <a:rPr lang="en-US" dirty="0"/>
              <a:t>Query pulls students who are considered enrolled for classes numbered </a:t>
            </a:r>
            <a:r>
              <a:rPr lang="en-US" dirty="0">
                <a:solidFill>
                  <a:srgbClr val="003764"/>
                </a:solidFill>
              </a:rPr>
              <a:t>less than 100 in the current or previous term that total more than </a:t>
            </a:r>
            <a:r>
              <a:rPr lang="en-US" dirty="0"/>
              <a:t>the number of units (i.e. 45).  Basic skills CIP Code 32 are excluded</a:t>
            </a:r>
          </a:p>
        </p:txBody>
      </p:sp>
      <p:sp>
        <p:nvSpPr>
          <p:cNvPr id="7" name="TextBox 2"/>
          <p:cNvSpPr txBox="1"/>
          <p:nvPr/>
        </p:nvSpPr>
        <p:spPr>
          <a:xfrm>
            <a:off x="5206319" y="105151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Disbursement &gt; Process User Edit Messages</a:t>
            </a:r>
          </a:p>
        </p:txBody>
      </p:sp>
    </p:spTree>
    <p:extLst>
      <p:ext uri="{BB962C8B-B14F-4D97-AF65-F5344CB8AC3E}">
        <p14:creationId xmlns:p14="http://schemas.microsoft.com/office/powerpoint/2010/main" val="387722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F050D60E-1C66-9A16-25EF-A2FAB50A9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8" y="1632295"/>
            <a:ext cx="7825593" cy="5172471"/>
          </a:xfrm>
          <a:prstGeom prst="rect">
            <a:avLst/>
          </a:prstGeom>
          <a:ln>
            <a:solidFill>
              <a:schemeClr val="tx1"/>
            </a:solidFill>
          </a:ln>
        </p:spPr>
      </p:pic>
      <p:sp>
        <p:nvSpPr>
          <p:cNvPr id="3" name="Title 2"/>
          <p:cNvSpPr>
            <a:spLocks noGrp="1"/>
          </p:cNvSpPr>
          <p:nvPr>
            <p:ph type="title"/>
          </p:nvPr>
        </p:nvSpPr>
        <p:spPr>
          <a:xfrm>
            <a:off x="273378" y="194239"/>
            <a:ext cx="8548500" cy="786457"/>
          </a:xfrm>
        </p:spPr>
        <p:txBody>
          <a:bodyPr/>
          <a:lstStyle/>
          <a:p>
            <a:r>
              <a:rPr lang="en-US" dirty="0" err="1"/>
              <a:t>Acdchg</a:t>
            </a:r>
            <a:r>
              <a:rPr lang="en-US" dirty="0"/>
              <a:t> - Academic plan changes in a term</a:t>
            </a:r>
          </a:p>
        </p:txBody>
      </p:sp>
      <p:sp>
        <p:nvSpPr>
          <p:cNvPr id="5" name="Content Placeholder 3"/>
          <p:cNvSpPr>
            <a:spLocks noGrp="1"/>
          </p:cNvSpPr>
          <p:nvPr>
            <p:ph idx="1"/>
          </p:nvPr>
        </p:nvSpPr>
        <p:spPr>
          <a:xfrm>
            <a:off x="287484" y="1143000"/>
            <a:ext cx="8583138" cy="4951162"/>
          </a:xfrm>
        </p:spPr>
        <p:txBody>
          <a:bodyPr/>
          <a:lstStyle/>
          <a:p>
            <a:r>
              <a:rPr lang="en-US" b="1" dirty="0"/>
              <a:t>BATCH ASSIGNING</a:t>
            </a:r>
          </a:p>
          <a:p>
            <a:pPr marL="0" indent="0">
              <a:buNone/>
            </a:pPr>
            <a:r>
              <a:rPr lang="en-US" b="1" dirty="0"/>
              <a:t> </a:t>
            </a:r>
          </a:p>
        </p:txBody>
      </p:sp>
      <p:sp>
        <p:nvSpPr>
          <p:cNvPr id="6" name="TextBox 5"/>
          <p:cNvSpPr txBox="1"/>
          <p:nvPr/>
        </p:nvSpPr>
        <p:spPr>
          <a:xfrm>
            <a:off x="287484" y="5493997"/>
            <a:ext cx="6170466" cy="1200329"/>
          </a:xfrm>
          <a:prstGeom prst="rect">
            <a:avLst/>
          </a:prstGeom>
          <a:solidFill>
            <a:schemeClr val="bg1"/>
          </a:solidFill>
          <a:ln>
            <a:solidFill>
              <a:schemeClr val="tx1"/>
            </a:solidFill>
          </a:ln>
        </p:spPr>
        <p:txBody>
          <a:bodyPr wrap="square" rtlCol="0">
            <a:spAutoFit/>
          </a:bodyPr>
          <a:lstStyle/>
          <a:p>
            <a:r>
              <a:rPr lang="en-US" sz="1800" i="0" u="none" strike="noStrike" dirty="0">
                <a:solidFill>
                  <a:srgbClr val="003764"/>
                </a:solidFill>
                <a:effectLst/>
                <a:cs typeface="Calibri Light" panose="020F0302020204030204" pitchFamily="34" charset="0"/>
              </a:rPr>
              <a:t>Query pulls students who have academic plan changes, for the prompted term on the FA Term component, has total Accepted greater than zero for the term, and ACDCHG UEM has not been set to ‘Resolved’ for the term being processed.</a:t>
            </a:r>
            <a:endParaRPr lang="en-US" dirty="0">
              <a:solidFill>
                <a:srgbClr val="003764"/>
              </a:solidFill>
              <a:cs typeface="Calibri Light" panose="020F0302020204030204" pitchFamily="34" charset="0"/>
            </a:endParaRPr>
          </a:p>
        </p:txBody>
      </p:sp>
      <p:sp>
        <p:nvSpPr>
          <p:cNvPr id="7" name="TextBox 2"/>
          <p:cNvSpPr txBox="1"/>
          <p:nvPr/>
        </p:nvSpPr>
        <p:spPr>
          <a:xfrm>
            <a:off x="5206319" y="105151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Disbursement &gt; Process User Edit Messages</a:t>
            </a:r>
          </a:p>
        </p:txBody>
      </p:sp>
    </p:spTree>
    <p:extLst>
      <p:ext uri="{BB962C8B-B14F-4D97-AF65-F5344CB8AC3E}">
        <p14:creationId xmlns:p14="http://schemas.microsoft.com/office/powerpoint/2010/main" val="215325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25"/>
          <p:cNvPicPr preferRelativeResize="0"/>
          <p:nvPr/>
        </p:nvPicPr>
        <p:blipFill rotWithShape="1">
          <a:blip r:embed="rId3">
            <a:alphaModFix/>
          </a:blip>
          <a:srcRect/>
          <a:stretch/>
        </p:blipFill>
        <p:spPr>
          <a:xfrm>
            <a:off x="170442" y="1319633"/>
            <a:ext cx="8507012" cy="5458587"/>
          </a:xfrm>
          <a:prstGeom prst="rect">
            <a:avLst/>
          </a:prstGeom>
          <a:noFill/>
          <a:ln>
            <a:noFill/>
          </a:ln>
        </p:spPr>
      </p:pic>
      <p:sp>
        <p:nvSpPr>
          <p:cNvPr id="3" name="Rectangle 2"/>
          <p:cNvSpPr/>
          <p:nvPr/>
        </p:nvSpPr>
        <p:spPr>
          <a:xfrm>
            <a:off x="7230358" y="6529852"/>
            <a:ext cx="226243" cy="32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15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56B916C-3A3D-C513-3E70-5CF83FEE1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7" y="1635009"/>
            <a:ext cx="7586109" cy="5028752"/>
          </a:xfrm>
          <a:prstGeom prst="rect">
            <a:avLst/>
          </a:prstGeom>
          <a:ln>
            <a:solidFill>
              <a:schemeClr val="tx1"/>
            </a:solidFill>
          </a:ln>
        </p:spPr>
      </p:pic>
      <p:sp>
        <p:nvSpPr>
          <p:cNvPr id="3" name="Title 2"/>
          <p:cNvSpPr>
            <a:spLocks noGrp="1"/>
          </p:cNvSpPr>
          <p:nvPr>
            <p:ph type="title"/>
          </p:nvPr>
        </p:nvSpPr>
        <p:spPr>
          <a:xfrm>
            <a:off x="273378" y="194239"/>
            <a:ext cx="8548500" cy="786457"/>
          </a:xfrm>
        </p:spPr>
        <p:txBody>
          <a:bodyPr/>
          <a:lstStyle/>
          <a:p>
            <a:r>
              <a:rPr lang="en-US" dirty="0" err="1"/>
              <a:t>Inelgc</a:t>
            </a:r>
            <a:r>
              <a:rPr lang="en-US" dirty="0"/>
              <a:t> - INELIGIBLE COURSEWORK IN A term</a:t>
            </a:r>
          </a:p>
        </p:txBody>
      </p:sp>
      <p:sp>
        <p:nvSpPr>
          <p:cNvPr id="5" name="Content Placeholder 3"/>
          <p:cNvSpPr>
            <a:spLocks noGrp="1"/>
          </p:cNvSpPr>
          <p:nvPr>
            <p:ph idx="1"/>
          </p:nvPr>
        </p:nvSpPr>
        <p:spPr>
          <a:xfrm>
            <a:off x="273377" y="1153886"/>
            <a:ext cx="8597245" cy="4940276"/>
          </a:xfrm>
        </p:spPr>
        <p:txBody>
          <a:bodyPr/>
          <a:lstStyle/>
          <a:p>
            <a:r>
              <a:rPr lang="en-US" b="1" dirty="0"/>
              <a:t>BATCH ASSIGNING</a:t>
            </a:r>
          </a:p>
          <a:p>
            <a:pPr marL="0" indent="0">
              <a:buNone/>
            </a:pPr>
            <a:r>
              <a:rPr lang="en-US" b="1" dirty="0"/>
              <a:t> </a:t>
            </a:r>
          </a:p>
        </p:txBody>
      </p:sp>
      <p:sp>
        <p:nvSpPr>
          <p:cNvPr id="6" name="TextBox 5"/>
          <p:cNvSpPr txBox="1"/>
          <p:nvPr/>
        </p:nvSpPr>
        <p:spPr>
          <a:xfrm>
            <a:off x="287484" y="5493997"/>
            <a:ext cx="6170466" cy="923330"/>
          </a:xfrm>
          <a:prstGeom prst="rect">
            <a:avLst/>
          </a:prstGeom>
          <a:solidFill>
            <a:schemeClr val="bg1"/>
          </a:solidFill>
          <a:ln>
            <a:solidFill>
              <a:schemeClr val="tx1"/>
            </a:solidFill>
          </a:ln>
        </p:spPr>
        <p:txBody>
          <a:bodyPr wrap="square" rtlCol="0">
            <a:spAutoFit/>
          </a:bodyPr>
          <a:lstStyle/>
          <a:p>
            <a:r>
              <a:rPr lang="en-US" sz="1800" i="0" u="none" strike="noStrike" dirty="0">
                <a:solidFill>
                  <a:srgbClr val="003764"/>
                </a:solidFill>
                <a:effectLst/>
              </a:rPr>
              <a:t>Assigns INELGC UEM to students enrolled in courses, for the prompted term, that are not part of their current active program(s)/plan(s). </a:t>
            </a:r>
            <a:endParaRPr lang="en-US" dirty="0">
              <a:solidFill>
                <a:srgbClr val="003764"/>
              </a:solidFill>
              <a:cs typeface="Calibri Light" panose="020F0302020204030204" pitchFamily="34" charset="0"/>
            </a:endParaRPr>
          </a:p>
        </p:txBody>
      </p:sp>
      <p:sp>
        <p:nvSpPr>
          <p:cNvPr id="7" name="TextBox 2"/>
          <p:cNvSpPr txBox="1"/>
          <p:nvPr/>
        </p:nvSpPr>
        <p:spPr>
          <a:xfrm>
            <a:off x="5206319" y="105151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Disbursement &gt; Process User Edit Messages</a:t>
            </a:r>
          </a:p>
        </p:txBody>
      </p:sp>
    </p:spTree>
    <p:extLst>
      <p:ext uri="{BB962C8B-B14F-4D97-AF65-F5344CB8AC3E}">
        <p14:creationId xmlns:p14="http://schemas.microsoft.com/office/powerpoint/2010/main" val="351757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437484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5522" y="258020"/>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RUNNING AND READING </a:t>
            </a:r>
          </a:p>
          <a:p>
            <a:pPr marL="0" indent="0" algn="ctr">
              <a:buNone/>
            </a:pPr>
            <a:r>
              <a:rPr lang="en-US" sz="4000" b="1" dirty="0"/>
              <a:t>THE TRACK ELIGIBILITY </a:t>
            </a:r>
          </a:p>
          <a:p>
            <a:pPr marL="0" indent="0" algn="ctr">
              <a:buNone/>
            </a:pPr>
            <a:r>
              <a:rPr lang="en-US" sz="4000" b="1" dirty="0"/>
              <a:t>CHANGES </a:t>
            </a:r>
          </a:p>
          <a:p>
            <a:pPr marL="0" indent="0" algn="ctr">
              <a:buNone/>
            </a:pPr>
            <a:r>
              <a:rPr lang="en-US" sz="4000" b="1" dirty="0"/>
              <a:t>REPORT</a:t>
            </a:r>
          </a:p>
        </p:txBody>
      </p:sp>
    </p:spTree>
    <p:extLst>
      <p:ext uri="{BB962C8B-B14F-4D97-AF65-F5344CB8AC3E}">
        <p14:creationId xmlns:p14="http://schemas.microsoft.com/office/powerpoint/2010/main" val="219662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4EBA9A50-9FC4-FFAB-D59B-2359DDB0D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4" y="1313123"/>
            <a:ext cx="7334627" cy="3029106"/>
          </a:xfrm>
          <a:prstGeom prst="rect">
            <a:avLst/>
          </a:prstGeom>
          <a:ln>
            <a:solidFill>
              <a:schemeClr val="tx1"/>
            </a:solidFill>
          </a:ln>
        </p:spPr>
      </p:pic>
      <p:sp>
        <p:nvSpPr>
          <p:cNvPr id="3" name="Title 2"/>
          <p:cNvSpPr>
            <a:spLocks noGrp="1"/>
          </p:cNvSpPr>
          <p:nvPr>
            <p:ph type="title"/>
          </p:nvPr>
        </p:nvSpPr>
        <p:spPr>
          <a:xfrm>
            <a:off x="273378" y="194239"/>
            <a:ext cx="8548500" cy="786457"/>
          </a:xfrm>
        </p:spPr>
        <p:txBody>
          <a:bodyPr/>
          <a:lstStyle/>
          <a:p>
            <a:r>
              <a:rPr lang="en-US" dirty="0"/>
              <a:t>TRACK ELIGIBILITY CHANGES REPORT </a:t>
            </a:r>
          </a:p>
        </p:txBody>
      </p:sp>
      <p:sp>
        <p:nvSpPr>
          <p:cNvPr id="5" name="Content Placeholder 3"/>
          <p:cNvSpPr>
            <a:spLocks noGrp="1"/>
          </p:cNvSpPr>
          <p:nvPr>
            <p:ph idx="1"/>
          </p:nvPr>
        </p:nvSpPr>
        <p:spPr>
          <a:xfrm>
            <a:off x="287484" y="763838"/>
            <a:ext cx="8583138" cy="5330324"/>
          </a:xfrm>
        </p:spPr>
        <p:txBody>
          <a:bodyPr/>
          <a:lstStyle/>
          <a:p>
            <a:r>
              <a:rPr lang="en-US" b="1" dirty="0"/>
              <a:t>RUNNING THE REPORT </a:t>
            </a:r>
          </a:p>
        </p:txBody>
      </p:sp>
      <p:sp>
        <p:nvSpPr>
          <p:cNvPr id="6" name="TextBox 5"/>
          <p:cNvSpPr txBox="1"/>
          <p:nvPr/>
        </p:nvSpPr>
        <p:spPr>
          <a:xfrm>
            <a:off x="287484" y="5493997"/>
            <a:ext cx="6170466" cy="1200329"/>
          </a:xfrm>
          <a:prstGeom prst="rect">
            <a:avLst/>
          </a:prstGeom>
          <a:solidFill>
            <a:schemeClr val="bg1"/>
          </a:solidFill>
          <a:ln>
            <a:solidFill>
              <a:schemeClr val="tx1"/>
            </a:solidFill>
          </a:ln>
        </p:spPr>
        <p:txBody>
          <a:bodyPr wrap="square" rtlCol="0">
            <a:spAutoFit/>
          </a:bodyPr>
          <a:lstStyle/>
          <a:p>
            <a:r>
              <a:rPr lang="en-US" dirty="0">
                <a:solidFill>
                  <a:srgbClr val="003764"/>
                </a:solidFill>
                <a:cs typeface="Calibri Light" panose="020F0302020204030204" pitchFamily="34" charset="0"/>
              </a:rPr>
              <a:t>You can also run the query QCS_FA_UEM_CODE</a:t>
            </a:r>
            <a:r>
              <a:rPr lang="en-US" dirty="0">
                <a:solidFill>
                  <a:srgbClr val="003764"/>
                </a:solidFill>
                <a:latin typeface="Calibri Light" panose="020F0302020204030204" pitchFamily="34" charset="0"/>
                <a:cs typeface="Calibri Light" panose="020F0302020204030204" pitchFamily="34" charset="0"/>
              </a:rPr>
              <a:t> </a:t>
            </a:r>
            <a:r>
              <a:rPr lang="en-US" dirty="0">
                <a:solidFill>
                  <a:srgbClr val="003764"/>
                </a:solidFill>
                <a:cs typeface="Calibri Light" panose="020F0302020204030204" pitchFamily="34" charset="0"/>
              </a:rPr>
              <a:t>to run a list of all UEMs assigned, and then filter down for the ones that are for track eligibility changes – however, the report will give you more comprehensive information </a:t>
            </a:r>
          </a:p>
        </p:txBody>
      </p:sp>
      <p:sp>
        <p:nvSpPr>
          <p:cNvPr id="7" name="TextBox 2"/>
          <p:cNvSpPr txBox="1"/>
          <p:nvPr/>
        </p:nvSpPr>
        <p:spPr>
          <a:xfrm>
            <a:off x="5206319" y="105151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CTC Custom &gt; CTC Reports &gt; Track Student Eligibility</a:t>
            </a:r>
          </a:p>
        </p:txBody>
      </p:sp>
    </p:spTree>
    <p:extLst>
      <p:ext uri="{BB962C8B-B14F-4D97-AF65-F5344CB8AC3E}">
        <p14:creationId xmlns:p14="http://schemas.microsoft.com/office/powerpoint/2010/main" val="302711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chart&#10;&#10;Description automatically generated">
            <a:extLst>
              <a:ext uri="{FF2B5EF4-FFF2-40B4-BE49-F238E27FC236}">
                <a16:creationId xmlns:a16="http://schemas.microsoft.com/office/drawing/2014/main" id="{DC316E71-2888-79E1-812F-FC66F20E6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82" y="1687990"/>
            <a:ext cx="7487035" cy="4927853"/>
          </a:xfrm>
          <a:prstGeom prst="rect">
            <a:avLst/>
          </a:prstGeom>
          <a:ln>
            <a:solidFill>
              <a:schemeClr val="tx1"/>
            </a:solidFill>
          </a:ln>
        </p:spPr>
      </p:pic>
      <p:sp>
        <p:nvSpPr>
          <p:cNvPr id="3" name="Title 2"/>
          <p:cNvSpPr>
            <a:spLocks noGrp="1"/>
          </p:cNvSpPr>
          <p:nvPr>
            <p:ph type="title"/>
          </p:nvPr>
        </p:nvSpPr>
        <p:spPr>
          <a:xfrm>
            <a:off x="273378" y="194239"/>
            <a:ext cx="8548500" cy="786457"/>
          </a:xfrm>
        </p:spPr>
        <p:txBody>
          <a:bodyPr/>
          <a:lstStyle/>
          <a:p>
            <a:r>
              <a:rPr lang="en-US" dirty="0"/>
              <a:t>TRACK ELIGIBILITY CHANGES REPORT CONT </a:t>
            </a:r>
          </a:p>
        </p:txBody>
      </p:sp>
      <p:sp>
        <p:nvSpPr>
          <p:cNvPr id="5" name="Content Placeholder 3"/>
          <p:cNvSpPr>
            <a:spLocks noGrp="1"/>
          </p:cNvSpPr>
          <p:nvPr>
            <p:ph idx="1"/>
          </p:nvPr>
        </p:nvSpPr>
        <p:spPr>
          <a:xfrm>
            <a:off x="287484" y="1164770"/>
            <a:ext cx="8583138" cy="4929391"/>
          </a:xfrm>
        </p:spPr>
        <p:txBody>
          <a:bodyPr/>
          <a:lstStyle/>
          <a:p>
            <a:r>
              <a:rPr lang="en-US" b="1" dirty="0"/>
              <a:t>READING THE REPORT </a:t>
            </a:r>
          </a:p>
        </p:txBody>
      </p:sp>
      <p:sp>
        <p:nvSpPr>
          <p:cNvPr id="6" name="TextBox 5"/>
          <p:cNvSpPr txBox="1"/>
          <p:nvPr/>
        </p:nvSpPr>
        <p:spPr>
          <a:xfrm>
            <a:off x="287484" y="5493997"/>
            <a:ext cx="6170466" cy="923330"/>
          </a:xfrm>
          <a:prstGeom prst="rect">
            <a:avLst/>
          </a:prstGeom>
          <a:solidFill>
            <a:schemeClr val="bg1"/>
          </a:solidFill>
          <a:ln>
            <a:solidFill>
              <a:schemeClr val="tx1"/>
            </a:solidFill>
          </a:ln>
        </p:spPr>
        <p:txBody>
          <a:bodyPr wrap="square" rtlCol="0">
            <a:spAutoFit/>
          </a:bodyPr>
          <a:lstStyle/>
          <a:p>
            <a:r>
              <a:rPr lang="en-US" dirty="0">
                <a:solidFill>
                  <a:srgbClr val="003764"/>
                </a:solidFill>
                <a:cs typeface="Calibri Light" panose="020F0302020204030204" pitchFamily="34" charset="0"/>
              </a:rPr>
              <a:t>Review the different columns to see the students who have Ineligible course work and/or Academic Plan Changes or Ineligible Plans</a:t>
            </a:r>
          </a:p>
        </p:txBody>
      </p:sp>
    </p:spTree>
    <p:extLst>
      <p:ext uri="{BB962C8B-B14F-4D97-AF65-F5344CB8AC3E}">
        <p14:creationId xmlns:p14="http://schemas.microsoft.com/office/powerpoint/2010/main" val="3645473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123981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3512" y="1172420"/>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AVAILABLE QUERIES </a:t>
            </a:r>
          </a:p>
        </p:txBody>
      </p:sp>
    </p:spTree>
    <p:extLst>
      <p:ext uri="{BB962C8B-B14F-4D97-AF65-F5344CB8AC3E}">
        <p14:creationId xmlns:p14="http://schemas.microsoft.com/office/powerpoint/2010/main" val="3779468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681" y="141514"/>
            <a:ext cx="8934942" cy="204215"/>
          </a:xfrm>
        </p:spPr>
        <p:txBody>
          <a:bodyPr/>
          <a:lstStyle/>
          <a:p>
            <a:r>
              <a:rPr lang="en-US" dirty="0"/>
              <a:t>queries</a:t>
            </a:r>
            <a:br>
              <a:rPr lang="en-US" dirty="0"/>
            </a:br>
            <a:br>
              <a:rPr lang="en-US" dirty="0"/>
            </a:br>
            <a:br>
              <a:rPr lang="en-US" dirty="0"/>
            </a:br>
            <a:br>
              <a:rPr lang="en-US" dirty="0"/>
            </a:br>
            <a:endParaRPr lang="en-US" dirty="0"/>
          </a:p>
        </p:txBody>
      </p:sp>
      <p:sp>
        <p:nvSpPr>
          <p:cNvPr id="5" name="Content Placeholder 3"/>
          <p:cNvSpPr>
            <a:spLocks noGrp="1"/>
          </p:cNvSpPr>
          <p:nvPr>
            <p:ph idx="1"/>
          </p:nvPr>
        </p:nvSpPr>
        <p:spPr>
          <a:xfrm>
            <a:off x="141681" y="1164771"/>
            <a:ext cx="7581005" cy="5347500"/>
          </a:xfrm>
        </p:spPr>
        <p:txBody>
          <a:bodyPr/>
          <a:lstStyle/>
          <a:p>
            <a:pPr marL="0" indent="0">
              <a:buNone/>
            </a:pPr>
            <a:r>
              <a:rPr lang="en-US" b="1" dirty="0"/>
              <a:t> </a:t>
            </a:r>
          </a:p>
          <a:p>
            <a:pPr marL="0" indent="0">
              <a:buNone/>
            </a:pPr>
            <a:endParaRPr lang="en-US" dirty="0"/>
          </a:p>
        </p:txBody>
      </p:sp>
      <p:sp>
        <p:nvSpPr>
          <p:cNvPr id="4" name="TextBox 3">
            <a:extLst>
              <a:ext uri="{FF2B5EF4-FFF2-40B4-BE49-F238E27FC236}">
                <a16:creationId xmlns:a16="http://schemas.microsoft.com/office/drawing/2014/main" id="{65000855-372C-BE0F-A830-941FFDA2198B}"/>
              </a:ext>
            </a:extLst>
          </p:cNvPr>
          <p:cNvSpPr txBox="1"/>
          <p:nvPr/>
        </p:nvSpPr>
        <p:spPr>
          <a:xfrm>
            <a:off x="141681" y="714430"/>
            <a:ext cx="8620084" cy="6526915"/>
          </a:xfrm>
          <a:prstGeom prst="rect">
            <a:avLst/>
          </a:prstGeom>
          <a:noFill/>
        </p:spPr>
        <p:txBody>
          <a:bodyPr wrap="square">
            <a:spAutoFit/>
          </a:bodyPr>
          <a:lstStyle/>
          <a:p>
            <a:pPr marL="228600" lvl="0" indent="-228600">
              <a:lnSpc>
                <a:spcPct val="90000"/>
              </a:lnSpc>
              <a:spcBef>
                <a:spcPts val="1000"/>
              </a:spcBef>
              <a:buClr>
                <a:srgbClr val="003764"/>
              </a:buClr>
              <a:buSzPts val="2800"/>
              <a:buChar char="•"/>
            </a:pPr>
            <a:r>
              <a:rPr lang="en-US" sz="2800" dirty="0"/>
              <a:t>Ineligible Plan – </a:t>
            </a:r>
            <a:r>
              <a:rPr lang="en-US" dirty="0"/>
              <a:t>CTC_FA_INELIG_PLAN_RPT</a:t>
            </a:r>
            <a:endParaRPr lang="en-US" sz="2800" dirty="0"/>
          </a:p>
          <a:p>
            <a:pPr marL="228600" lvl="0" indent="-228600">
              <a:lnSpc>
                <a:spcPct val="90000"/>
              </a:lnSpc>
              <a:spcBef>
                <a:spcPts val="1000"/>
              </a:spcBef>
              <a:buClr>
                <a:srgbClr val="003764"/>
              </a:buClr>
              <a:buSzPts val="2800"/>
              <a:buChar char="•"/>
            </a:pPr>
            <a:r>
              <a:rPr lang="en-US" sz="2800" dirty="0"/>
              <a:t>Remedial Exceeding 45 Units - </a:t>
            </a:r>
            <a:r>
              <a:rPr lang="en-US" dirty="0"/>
              <a:t>CTC_FA_MAX_REMEDIAL_CREDIT_RPT</a:t>
            </a:r>
            <a:endParaRPr lang="en-US" sz="2800" dirty="0"/>
          </a:p>
          <a:p>
            <a:pPr marL="228600" lvl="0" indent="-228600">
              <a:lnSpc>
                <a:spcPct val="90000"/>
              </a:lnSpc>
              <a:spcBef>
                <a:spcPts val="1000"/>
              </a:spcBef>
              <a:buClr>
                <a:srgbClr val="003764"/>
              </a:buClr>
              <a:buSzPts val="2800"/>
              <a:buChar char="•"/>
            </a:pPr>
            <a:r>
              <a:rPr lang="en-US" sz="2800" dirty="0"/>
              <a:t>Academic Plan Changes - </a:t>
            </a:r>
            <a:r>
              <a:rPr lang="en-US" dirty="0"/>
              <a:t>CTC_FA_ACAD_PLAN_CHANGES_RPT1 &amp; CTC_FA_ACAD_PLAN_CHANGES_RPT2</a:t>
            </a:r>
            <a:endParaRPr lang="en-US" sz="2800" dirty="0"/>
          </a:p>
          <a:p>
            <a:pPr marL="228600" lvl="0" indent="-228600">
              <a:lnSpc>
                <a:spcPct val="90000"/>
              </a:lnSpc>
              <a:spcBef>
                <a:spcPts val="1000"/>
              </a:spcBef>
              <a:buClr>
                <a:srgbClr val="003764"/>
              </a:buClr>
              <a:buSzPts val="2800"/>
              <a:buChar char="•"/>
            </a:pPr>
            <a:r>
              <a:rPr lang="en-US" sz="2800" dirty="0"/>
              <a:t>Ineligible Coursework - </a:t>
            </a:r>
            <a:r>
              <a:rPr lang="en-US" dirty="0"/>
              <a:t>CTC_FA_INELG_COURSEWORK_RPT </a:t>
            </a:r>
            <a:endParaRPr lang="en-US" sz="2800" dirty="0"/>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r>
              <a:rPr lang="en-US" sz="2800" dirty="0"/>
              <a:t>You may run these queries once the UEMs have been assigned</a:t>
            </a:r>
          </a:p>
          <a:p>
            <a:pPr lvl="0" algn="l" rtl="0">
              <a:lnSpc>
                <a:spcPct val="90000"/>
              </a:lnSpc>
              <a:spcBef>
                <a:spcPts val="1000"/>
              </a:spcBef>
              <a:spcAft>
                <a:spcPts val="0"/>
              </a:spcAft>
              <a:buClr>
                <a:srgbClr val="003764"/>
              </a:buClr>
              <a:buSzPts val="2800"/>
            </a:pPr>
            <a:endParaRPr lang="en-US" sz="2800" dirty="0"/>
          </a:p>
          <a:p>
            <a:pPr lvl="0" algn="l" rtl="0">
              <a:lnSpc>
                <a:spcPct val="90000"/>
              </a:lnSpc>
              <a:spcBef>
                <a:spcPts val="1000"/>
              </a:spcBef>
              <a:spcAft>
                <a:spcPts val="0"/>
              </a:spcAft>
              <a:buClr>
                <a:srgbClr val="003764"/>
              </a:buClr>
              <a:buSzPts val="2800"/>
            </a:pPr>
            <a:r>
              <a:rPr lang="en-US" sz="2800" dirty="0"/>
              <a:t>You can run the assign queries ahead</a:t>
            </a:r>
          </a:p>
          <a:p>
            <a:pPr lvl="0" algn="l" rtl="0">
              <a:lnSpc>
                <a:spcPct val="90000"/>
              </a:lnSpc>
              <a:spcBef>
                <a:spcPts val="1000"/>
              </a:spcBef>
              <a:spcAft>
                <a:spcPts val="0"/>
              </a:spcAft>
              <a:buClr>
                <a:srgbClr val="003764"/>
              </a:buClr>
              <a:buSzPts val="2800"/>
            </a:pPr>
            <a:r>
              <a:rPr lang="en-US" sz="2800" dirty="0"/>
              <a:t>of time to see who will be assigned</a:t>
            </a:r>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endParaRPr lang="en-US" sz="2800" dirty="0"/>
          </a:p>
        </p:txBody>
      </p:sp>
      <p:pic>
        <p:nvPicPr>
          <p:cNvPr id="9" name="Picture 8" descr="A light bulb with a word&#10;&#10;Description automatically generated">
            <a:extLst>
              <a:ext uri="{FF2B5EF4-FFF2-40B4-BE49-F238E27FC236}">
                <a16:creationId xmlns:a16="http://schemas.microsoft.com/office/drawing/2014/main" id="{2388DD6A-ED72-6659-1337-F78F02E766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7695" y="5026385"/>
            <a:ext cx="3004624" cy="1690101"/>
          </a:xfrm>
          <a:prstGeom prst="rect">
            <a:avLst/>
          </a:prstGeom>
        </p:spPr>
      </p:pic>
    </p:spTree>
    <p:extLst>
      <p:ext uri="{BB962C8B-B14F-4D97-AF65-F5344CB8AC3E}">
        <p14:creationId xmlns:p14="http://schemas.microsoft.com/office/powerpoint/2010/main" val="18266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681" y="141514"/>
            <a:ext cx="8934942" cy="204215"/>
          </a:xfrm>
        </p:spPr>
        <p:txBody>
          <a:bodyPr/>
          <a:lstStyle/>
          <a:p>
            <a:r>
              <a:rPr lang="en-US" dirty="0"/>
              <a:t>Queries cont’d</a:t>
            </a:r>
            <a:br>
              <a:rPr lang="en-US" dirty="0"/>
            </a:br>
            <a:br>
              <a:rPr lang="en-US" dirty="0"/>
            </a:br>
            <a:br>
              <a:rPr lang="en-US" dirty="0"/>
            </a:br>
            <a:br>
              <a:rPr lang="en-US" dirty="0"/>
            </a:br>
            <a:endParaRPr lang="en-US" dirty="0"/>
          </a:p>
        </p:txBody>
      </p:sp>
      <p:sp>
        <p:nvSpPr>
          <p:cNvPr id="5" name="Content Placeholder 3"/>
          <p:cNvSpPr>
            <a:spLocks noGrp="1"/>
          </p:cNvSpPr>
          <p:nvPr>
            <p:ph idx="1"/>
          </p:nvPr>
        </p:nvSpPr>
        <p:spPr>
          <a:xfrm>
            <a:off x="141681" y="1164771"/>
            <a:ext cx="7581005" cy="5347500"/>
          </a:xfrm>
        </p:spPr>
        <p:txBody>
          <a:bodyPr/>
          <a:lstStyle/>
          <a:p>
            <a:pPr marL="0" indent="0">
              <a:buNone/>
            </a:pPr>
            <a:r>
              <a:rPr lang="en-US" b="1" dirty="0"/>
              <a:t> </a:t>
            </a:r>
          </a:p>
          <a:p>
            <a:pPr marL="0" indent="0">
              <a:buNone/>
            </a:pPr>
            <a:endParaRPr lang="en-US" dirty="0"/>
          </a:p>
        </p:txBody>
      </p:sp>
      <p:sp>
        <p:nvSpPr>
          <p:cNvPr id="4" name="TextBox 3">
            <a:extLst>
              <a:ext uri="{FF2B5EF4-FFF2-40B4-BE49-F238E27FC236}">
                <a16:creationId xmlns:a16="http://schemas.microsoft.com/office/drawing/2014/main" id="{65000855-372C-BE0F-A830-941FFDA2198B}"/>
              </a:ext>
            </a:extLst>
          </p:cNvPr>
          <p:cNvSpPr txBox="1"/>
          <p:nvPr/>
        </p:nvSpPr>
        <p:spPr>
          <a:xfrm>
            <a:off x="141681" y="793326"/>
            <a:ext cx="8620084" cy="3448123"/>
          </a:xfrm>
          <a:prstGeom prst="rect">
            <a:avLst/>
          </a:prstGeom>
          <a:noFill/>
        </p:spPr>
        <p:txBody>
          <a:bodyPr wrap="square">
            <a:spAutoFit/>
          </a:bodyPr>
          <a:lstStyle/>
          <a:p>
            <a:pPr marL="228600" lvl="0" indent="-228600">
              <a:lnSpc>
                <a:spcPct val="90000"/>
              </a:lnSpc>
              <a:spcBef>
                <a:spcPts val="1000"/>
              </a:spcBef>
              <a:buClr>
                <a:srgbClr val="003764"/>
              </a:buClr>
              <a:buSzPts val="2800"/>
              <a:buChar char="•"/>
            </a:pPr>
            <a:r>
              <a:rPr lang="en-US" sz="2800" dirty="0"/>
              <a:t>UEMs by Code – </a:t>
            </a:r>
            <a:r>
              <a:rPr lang="en-US" dirty="0"/>
              <a:t>QCS_FA_UEM_CODE</a:t>
            </a:r>
            <a:endParaRPr lang="en-US" sz="2800" dirty="0"/>
          </a:p>
          <a:p>
            <a:pPr marL="228600" lvl="0" indent="-228600">
              <a:lnSpc>
                <a:spcPct val="90000"/>
              </a:lnSpc>
              <a:spcBef>
                <a:spcPts val="1000"/>
              </a:spcBef>
              <a:buClr>
                <a:srgbClr val="003764"/>
              </a:buClr>
              <a:buSzPts val="2800"/>
              <a:buChar char="•"/>
            </a:pPr>
            <a:r>
              <a:rPr lang="en-US" sz="2800" dirty="0"/>
              <a:t>UEMs All – </a:t>
            </a:r>
            <a:r>
              <a:rPr lang="en-US" dirty="0"/>
              <a:t>QCS_FA_UEM_ALL</a:t>
            </a:r>
            <a:endParaRPr lang="en-US" sz="2800" dirty="0"/>
          </a:p>
          <a:p>
            <a:pPr lvl="0" algn="l" rtl="0">
              <a:lnSpc>
                <a:spcPct val="90000"/>
              </a:lnSpc>
              <a:spcBef>
                <a:spcPts val="1000"/>
              </a:spcBef>
              <a:spcAft>
                <a:spcPts val="0"/>
              </a:spcAft>
              <a:buClr>
                <a:srgbClr val="003764"/>
              </a:buClr>
              <a:buSzPts val="2800"/>
            </a:pPr>
            <a:endParaRPr lang="en-US" sz="2800" dirty="0"/>
          </a:p>
          <a:p>
            <a:pPr lvl="0" algn="l" rtl="0">
              <a:lnSpc>
                <a:spcPct val="90000"/>
              </a:lnSpc>
              <a:spcBef>
                <a:spcPts val="1000"/>
              </a:spcBef>
              <a:spcAft>
                <a:spcPts val="0"/>
              </a:spcAft>
              <a:buClr>
                <a:srgbClr val="003764"/>
              </a:buClr>
              <a:buSzPts val="2800"/>
            </a:pPr>
            <a:r>
              <a:rPr lang="en-US" sz="2800" dirty="0"/>
              <a:t>Run these to maintain your list of outstanding UEMs and their code statuses</a:t>
            </a:r>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endParaRPr lang="en-US" sz="2800" dirty="0"/>
          </a:p>
        </p:txBody>
      </p:sp>
      <p:pic>
        <p:nvPicPr>
          <p:cNvPr id="9" name="Picture 8" descr="A light bulb with a word&#10;&#10;Description automatically generated">
            <a:extLst>
              <a:ext uri="{FF2B5EF4-FFF2-40B4-BE49-F238E27FC236}">
                <a16:creationId xmlns:a16="http://schemas.microsoft.com/office/drawing/2014/main" id="{2388DD6A-ED72-6659-1337-F78F02E766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7695" y="5026385"/>
            <a:ext cx="3004624" cy="1690101"/>
          </a:xfrm>
          <a:prstGeom prst="rect">
            <a:avLst/>
          </a:prstGeom>
        </p:spPr>
      </p:pic>
    </p:spTree>
    <p:extLst>
      <p:ext uri="{BB962C8B-B14F-4D97-AF65-F5344CB8AC3E}">
        <p14:creationId xmlns:p14="http://schemas.microsoft.com/office/powerpoint/2010/main" val="36682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3512" y="1172420"/>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RESOLVING UEMS </a:t>
            </a:r>
          </a:p>
        </p:txBody>
      </p:sp>
    </p:spTree>
    <p:extLst>
      <p:ext uri="{BB962C8B-B14F-4D97-AF65-F5344CB8AC3E}">
        <p14:creationId xmlns:p14="http://schemas.microsoft.com/office/powerpoint/2010/main" val="142467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88972"/>
            <a:ext cx="8534403" cy="719850"/>
          </a:xfrm>
        </p:spPr>
        <p:txBody>
          <a:bodyPr/>
          <a:lstStyle/>
          <a:p>
            <a:r>
              <a:rPr lang="en-US" dirty="0"/>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3519150965"/>
              </p:ext>
            </p:extLst>
          </p:nvPr>
        </p:nvGraphicFramePr>
        <p:xfrm>
          <a:off x="422561" y="1835976"/>
          <a:ext cx="5195925" cy="3474720"/>
        </p:xfrm>
        <a:graphic>
          <a:graphicData uri="http://schemas.openxmlformats.org/drawingml/2006/table">
            <a:tbl>
              <a:tblPr firstRow="1" bandRow="1">
                <a:tableStyleId>{21E4AEA4-8DFA-4A89-87EB-49C32662AFE0}</a:tableStyleId>
              </a:tblPr>
              <a:tblGrid>
                <a:gridCol w="2028307">
                  <a:extLst>
                    <a:ext uri="{9D8B030D-6E8A-4147-A177-3AD203B41FA5}">
                      <a16:colId xmlns:a16="http://schemas.microsoft.com/office/drawing/2014/main" val="417772972"/>
                    </a:ext>
                  </a:extLst>
                </a:gridCol>
                <a:gridCol w="3167618">
                  <a:extLst>
                    <a:ext uri="{9D8B030D-6E8A-4147-A177-3AD203B41FA5}">
                      <a16:colId xmlns:a16="http://schemas.microsoft.com/office/drawing/2014/main" val="3415988646"/>
                    </a:ext>
                  </a:extLst>
                </a:gridCol>
              </a:tblGrid>
              <a:tr h="341314">
                <a:tc>
                  <a:txBody>
                    <a:bodyPr/>
                    <a:lstStyle/>
                    <a:p>
                      <a:r>
                        <a:rPr lang="en-US" dirty="0"/>
                        <a:t>Times</a:t>
                      </a:r>
                    </a:p>
                  </a:txBody>
                  <a:tcPr/>
                </a:tc>
                <a:tc>
                  <a:txBody>
                    <a:bodyPr/>
                    <a:lstStyle/>
                    <a:p>
                      <a:r>
                        <a:rPr lang="en-US" dirty="0"/>
                        <a:t>Activity</a:t>
                      </a:r>
                    </a:p>
                  </a:txBody>
                  <a:tcPr/>
                </a:tc>
                <a:extLst>
                  <a:ext uri="{0D108BD9-81ED-4DB2-BD59-A6C34878D82A}">
                    <a16:rowId xmlns:a16="http://schemas.microsoft.com/office/drawing/2014/main" val="853227883"/>
                  </a:ext>
                </a:extLst>
              </a:tr>
              <a:tr h="341314">
                <a:tc>
                  <a:txBody>
                    <a:bodyPr/>
                    <a:lstStyle/>
                    <a:p>
                      <a:pPr algn="l"/>
                      <a:r>
                        <a:rPr lang="en-US" dirty="0"/>
                        <a:t>9:00 – 9:05</a:t>
                      </a:r>
                    </a:p>
                  </a:txBody>
                  <a:tcPr/>
                </a:tc>
                <a:tc>
                  <a:txBody>
                    <a:bodyPr/>
                    <a:lstStyle/>
                    <a:p>
                      <a:r>
                        <a:rPr lang="en-US" dirty="0"/>
                        <a:t>Sign-In/</a:t>
                      </a:r>
                      <a:r>
                        <a:rPr lang="en-US" baseline="0" dirty="0"/>
                        <a:t>Greet/Attendance</a:t>
                      </a:r>
                      <a:endParaRPr lang="en-US" dirty="0"/>
                    </a:p>
                  </a:txBody>
                  <a:tcPr/>
                </a:tc>
                <a:extLst>
                  <a:ext uri="{0D108BD9-81ED-4DB2-BD59-A6C34878D82A}">
                    <a16:rowId xmlns:a16="http://schemas.microsoft.com/office/drawing/2014/main" val="1019039985"/>
                  </a:ext>
                </a:extLst>
              </a:tr>
              <a:tr h="341314">
                <a:tc>
                  <a:txBody>
                    <a:bodyPr/>
                    <a:lstStyle/>
                    <a:p>
                      <a:pPr algn="l"/>
                      <a:r>
                        <a:rPr lang="en-US" dirty="0"/>
                        <a:t>9:05 – 9:10</a:t>
                      </a:r>
                    </a:p>
                  </a:txBody>
                  <a:tcPr/>
                </a:tc>
                <a:tc>
                  <a:txBody>
                    <a:bodyPr/>
                    <a:lstStyle/>
                    <a:p>
                      <a:r>
                        <a:rPr lang="en-US" dirty="0"/>
                        <a:t>Objectives</a:t>
                      </a:r>
                    </a:p>
                  </a:txBody>
                  <a:tcPr/>
                </a:tc>
                <a:extLst>
                  <a:ext uri="{0D108BD9-81ED-4DB2-BD59-A6C34878D82A}">
                    <a16:rowId xmlns:a16="http://schemas.microsoft.com/office/drawing/2014/main" val="1864330677"/>
                  </a:ext>
                </a:extLst>
              </a:tr>
              <a:tr h="341314">
                <a:tc>
                  <a:txBody>
                    <a:bodyPr/>
                    <a:lstStyle/>
                    <a:p>
                      <a:pPr algn="l"/>
                      <a:r>
                        <a:rPr lang="en-US" dirty="0"/>
                        <a:t>9:10</a:t>
                      </a:r>
                      <a:r>
                        <a:rPr lang="en-US" baseline="0" dirty="0"/>
                        <a:t> – 9:45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Assigning and Resolving UEMs – Manually &amp; Batch</a:t>
                      </a:r>
                      <a:endParaRPr lang="en-US" dirty="0"/>
                    </a:p>
                  </a:txBody>
                  <a:tcPr/>
                </a:tc>
                <a:extLst>
                  <a:ext uri="{0D108BD9-81ED-4DB2-BD59-A6C34878D82A}">
                    <a16:rowId xmlns:a16="http://schemas.microsoft.com/office/drawing/2014/main" val="1473659426"/>
                  </a:ext>
                </a:extLst>
              </a:tr>
              <a:tr h="341314">
                <a:tc>
                  <a:txBody>
                    <a:bodyPr/>
                    <a:lstStyle/>
                    <a:p>
                      <a:pPr algn="l"/>
                      <a:r>
                        <a:rPr lang="en-US" dirty="0"/>
                        <a:t>9:45 – 10:30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Track Eligibility Changes Using UEMs</a:t>
                      </a:r>
                      <a:endParaRPr lang="en-US" dirty="0"/>
                    </a:p>
                  </a:txBody>
                  <a:tcPr/>
                </a:tc>
                <a:extLst>
                  <a:ext uri="{0D108BD9-81ED-4DB2-BD59-A6C34878D82A}">
                    <a16:rowId xmlns:a16="http://schemas.microsoft.com/office/drawing/2014/main" val="3712208917"/>
                  </a:ext>
                </a:extLst>
              </a:tr>
              <a:tr h="341314">
                <a:tc>
                  <a:txBody>
                    <a:bodyPr/>
                    <a:lstStyle/>
                    <a:p>
                      <a:pPr algn="l"/>
                      <a:r>
                        <a:rPr lang="en-US" dirty="0"/>
                        <a:t>10:30 – 10:40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Track Eligibility Report </a:t>
                      </a:r>
                    </a:p>
                  </a:txBody>
                  <a:tcPr/>
                </a:tc>
                <a:extLst>
                  <a:ext uri="{0D108BD9-81ED-4DB2-BD59-A6C34878D82A}">
                    <a16:rowId xmlns:a16="http://schemas.microsoft.com/office/drawing/2014/main" val="111473377"/>
                  </a:ext>
                </a:extLst>
              </a:tr>
              <a:tr h="341314">
                <a:tc>
                  <a:txBody>
                    <a:bodyPr/>
                    <a:lstStyle/>
                    <a:p>
                      <a:pPr algn="l"/>
                      <a:r>
                        <a:rPr lang="en-US" dirty="0"/>
                        <a:t>10:40 – 10:50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Available Queries/Reports</a:t>
                      </a:r>
                    </a:p>
                  </a:txBody>
                  <a:tcPr/>
                </a:tc>
                <a:extLst>
                  <a:ext uri="{0D108BD9-81ED-4DB2-BD59-A6C34878D82A}">
                    <a16:rowId xmlns:a16="http://schemas.microsoft.com/office/drawing/2014/main" val="1820320761"/>
                  </a:ext>
                </a:extLst>
              </a:tr>
              <a:tr h="341314">
                <a:tc>
                  <a:txBody>
                    <a:bodyPr/>
                    <a:lstStyle/>
                    <a:p>
                      <a:pPr algn="l"/>
                      <a:r>
                        <a:rPr lang="en-US" baseline="0" dirty="0"/>
                        <a:t>10:50 – 11:00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Wrap-Up/Q&amp;A</a:t>
                      </a:r>
                      <a:endParaRPr lang="en-US" dirty="0"/>
                    </a:p>
                  </a:txBody>
                  <a:tcPr/>
                </a:tc>
                <a:extLst>
                  <a:ext uri="{0D108BD9-81ED-4DB2-BD59-A6C34878D82A}">
                    <a16:rowId xmlns:a16="http://schemas.microsoft.com/office/drawing/2014/main" val="3683614703"/>
                  </a:ext>
                </a:extLst>
              </a:tr>
            </a:tbl>
          </a:graphicData>
        </a:graphic>
      </p:graphicFrame>
      <p:sp>
        <p:nvSpPr>
          <p:cNvPr id="4" name="TextBox 3"/>
          <p:cNvSpPr txBox="1"/>
          <p:nvPr/>
        </p:nvSpPr>
        <p:spPr>
          <a:xfrm>
            <a:off x="6042249" y="2182091"/>
            <a:ext cx="277593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Some processes will have demonstrations, but due to data scrubbing, available data in the environment, demo examples are not ideal</a:t>
            </a:r>
          </a:p>
        </p:txBody>
      </p:sp>
    </p:spTree>
    <p:extLst>
      <p:ext uri="{BB962C8B-B14F-4D97-AF65-F5344CB8AC3E}">
        <p14:creationId xmlns:p14="http://schemas.microsoft.com/office/powerpoint/2010/main" val="4004804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378" y="194239"/>
            <a:ext cx="8548500" cy="786457"/>
          </a:xfrm>
        </p:spPr>
        <p:txBody>
          <a:bodyPr/>
          <a:lstStyle/>
          <a:p>
            <a:r>
              <a:rPr lang="en-US" dirty="0"/>
              <a:t>RESOLVING UEMS</a:t>
            </a:r>
          </a:p>
        </p:txBody>
      </p:sp>
      <p:sp>
        <p:nvSpPr>
          <p:cNvPr id="5" name="Content Placeholder 3"/>
          <p:cNvSpPr>
            <a:spLocks noGrp="1"/>
          </p:cNvSpPr>
          <p:nvPr>
            <p:ph idx="1"/>
          </p:nvPr>
        </p:nvSpPr>
        <p:spPr>
          <a:xfrm>
            <a:off x="287484" y="763838"/>
            <a:ext cx="8583138" cy="5330324"/>
          </a:xfrm>
        </p:spPr>
        <p:txBody>
          <a:bodyPr/>
          <a:lstStyle/>
          <a:p>
            <a:r>
              <a:rPr lang="en-US" b="1" dirty="0"/>
              <a:t>MANUAL RESOLVING</a:t>
            </a:r>
          </a:p>
          <a:p>
            <a:pPr marL="0" indent="0">
              <a:buNone/>
            </a:pPr>
            <a:r>
              <a:rPr lang="en-US" b="1" dirty="0"/>
              <a:t> </a:t>
            </a:r>
          </a:p>
        </p:txBody>
      </p:sp>
      <p:sp>
        <p:nvSpPr>
          <p:cNvPr id="6" name="TextBox 5"/>
          <p:cNvSpPr txBox="1"/>
          <p:nvPr/>
        </p:nvSpPr>
        <p:spPr>
          <a:xfrm>
            <a:off x="273378" y="5564517"/>
            <a:ext cx="8097736" cy="1200329"/>
          </a:xfrm>
          <a:prstGeom prst="rect">
            <a:avLst/>
          </a:prstGeom>
          <a:solidFill>
            <a:schemeClr val="bg1"/>
          </a:solidFill>
          <a:ln>
            <a:solidFill>
              <a:schemeClr val="tx1"/>
            </a:solidFill>
          </a:ln>
        </p:spPr>
        <p:txBody>
          <a:bodyPr wrap="square" rtlCol="0">
            <a:spAutoFit/>
          </a:bodyPr>
          <a:lstStyle/>
          <a:p>
            <a:r>
              <a:rPr lang="en-US" dirty="0"/>
              <a:t>Set the Msg Action to Resolved and Save.  Removing manually keeps the history of the UEM being assigned.</a:t>
            </a:r>
          </a:p>
          <a:p>
            <a:endParaRPr lang="en-US" dirty="0"/>
          </a:p>
          <a:p>
            <a:r>
              <a:rPr lang="en-US" b="1" dirty="0"/>
              <a:t>Note:  </a:t>
            </a:r>
            <a:r>
              <a:rPr lang="en-US" dirty="0"/>
              <a:t>If you batch remove the UEMs, the history is gone.</a:t>
            </a:r>
          </a:p>
        </p:txBody>
      </p:sp>
      <p:pic>
        <p:nvPicPr>
          <p:cNvPr id="4" name="Picture 3" descr="A screenshot of a computer&#10;&#10;Description automatically generated">
            <a:extLst>
              <a:ext uri="{FF2B5EF4-FFF2-40B4-BE49-F238E27FC236}">
                <a16:creationId xmlns:a16="http://schemas.microsoft.com/office/drawing/2014/main" id="{3998597E-54EB-9D60-CF8B-BD6A635F9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4" y="1293484"/>
            <a:ext cx="8256297" cy="3164216"/>
          </a:xfrm>
          <a:prstGeom prst="rect">
            <a:avLst/>
          </a:prstGeom>
          <a:ln>
            <a:solidFill>
              <a:schemeClr val="tx1"/>
            </a:solidFill>
          </a:ln>
        </p:spPr>
      </p:pic>
      <p:sp>
        <p:nvSpPr>
          <p:cNvPr id="7" name="TextBox 2"/>
          <p:cNvSpPr txBox="1"/>
          <p:nvPr/>
        </p:nvSpPr>
        <p:spPr>
          <a:xfrm>
            <a:off x="5206319" y="105151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Disbursement &gt; Maintain User Edit Messages</a:t>
            </a:r>
          </a:p>
        </p:txBody>
      </p:sp>
      <p:cxnSp>
        <p:nvCxnSpPr>
          <p:cNvPr id="10" name="Straight Arrow Connector 9">
            <a:extLst>
              <a:ext uri="{FF2B5EF4-FFF2-40B4-BE49-F238E27FC236}">
                <a16:creationId xmlns:a16="http://schemas.microsoft.com/office/drawing/2014/main" id="{CD70B374-D42F-C979-19ED-06D23F8EB2D7}"/>
              </a:ext>
            </a:extLst>
          </p:cNvPr>
          <p:cNvCxnSpPr>
            <a:cxnSpLocks/>
          </p:cNvCxnSpPr>
          <p:nvPr/>
        </p:nvCxnSpPr>
        <p:spPr>
          <a:xfrm flipV="1">
            <a:off x="4019550" y="3933825"/>
            <a:ext cx="552450" cy="23431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713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403449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66" y="1245136"/>
            <a:ext cx="8534470" cy="797070"/>
          </a:xfrm>
        </p:spPr>
        <p:txBody>
          <a:bodyPr/>
          <a:lstStyle/>
          <a:p>
            <a:r>
              <a:rPr lang="en-US" dirty="0"/>
              <a:t>Outcomes</a:t>
            </a:r>
          </a:p>
        </p:txBody>
      </p:sp>
      <p:sp>
        <p:nvSpPr>
          <p:cNvPr id="6" name="Content Placeholder 5"/>
          <p:cNvSpPr>
            <a:spLocks noGrp="1"/>
          </p:cNvSpPr>
          <p:nvPr>
            <p:ph idx="1"/>
          </p:nvPr>
        </p:nvSpPr>
        <p:spPr>
          <a:xfrm>
            <a:off x="339366" y="1881951"/>
            <a:ext cx="8336975" cy="4129995"/>
          </a:xfrm>
        </p:spPr>
        <p:txBody>
          <a:bodyPr/>
          <a:lstStyle/>
          <a:p>
            <a:pPr marL="0" indent="0">
              <a:buNone/>
            </a:pPr>
            <a:r>
              <a:rPr lang="en-US" dirty="0"/>
              <a:t>At training completion, you should be able to:</a:t>
            </a:r>
          </a:p>
          <a:p>
            <a:r>
              <a:rPr lang="en-US" sz="2200" dirty="0"/>
              <a:t>Understand how and why you would use UEMs versus </a:t>
            </a:r>
            <a:r>
              <a:rPr lang="en-US" sz="2200" i="1" dirty="0"/>
              <a:t>or</a:t>
            </a:r>
            <a:r>
              <a:rPr lang="en-US" sz="2200" dirty="0"/>
              <a:t> in addition to Service Indicators</a:t>
            </a:r>
          </a:p>
          <a:p>
            <a:r>
              <a:rPr lang="en-US" sz="2200" dirty="0"/>
              <a:t>Understand Assigning a UEM in batch and manually</a:t>
            </a:r>
          </a:p>
          <a:p>
            <a:r>
              <a:rPr lang="en-US" sz="2200" dirty="0"/>
              <a:t>Track Financial Aid eligibility changes using UEMS:</a:t>
            </a:r>
          </a:p>
          <a:p>
            <a:pPr lvl="1"/>
            <a:r>
              <a:rPr lang="en-US" sz="2200" dirty="0"/>
              <a:t>UEM for Remedial Units Exceeding 45 Units</a:t>
            </a:r>
          </a:p>
          <a:p>
            <a:pPr lvl="1"/>
            <a:r>
              <a:rPr lang="en-US" sz="2200" dirty="0"/>
              <a:t>UEM for Students with Academic Plan Changes within a Term</a:t>
            </a:r>
          </a:p>
          <a:p>
            <a:pPr lvl="1"/>
            <a:r>
              <a:rPr lang="en-US" sz="2200" dirty="0"/>
              <a:t>UEM for Ineligible Coursework</a:t>
            </a:r>
          </a:p>
          <a:p>
            <a:r>
              <a:rPr lang="en-US" sz="2200" dirty="0"/>
              <a:t>Understand to how run and read the Track Student Eligibility Report</a:t>
            </a:r>
          </a:p>
          <a:p>
            <a:r>
              <a:rPr lang="en-US" sz="2200" dirty="0"/>
              <a:t>Understand what Queries/Reports are available</a:t>
            </a:r>
          </a:p>
          <a:p>
            <a:r>
              <a:rPr lang="en-US" sz="2200" dirty="0"/>
              <a:t>Understand how to resolve UEMs</a:t>
            </a:r>
          </a:p>
        </p:txBody>
      </p:sp>
    </p:spTree>
    <p:custDataLst>
      <p:tags r:id="rId1"/>
    </p:custDataLst>
    <p:extLst>
      <p:ext uri="{BB962C8B-B14F-4D97-AF65-F5344CB8AC3E}">
        <p14:creationId xmlns:p14="http://schemas.microsoft.com/office/powerpoint/2010/main" val="2550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a:t>UEM Fundamentals Training Complete! </a:t>
            </a:r>
          </a:p>
          <a:p>
            <a:r>
              <a:rPr lang="en-US" dirty="0"/>
              <a:t>Please review the videos and additional resources in the ctcLink Reference Center as your progress through the steps</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dirty="0"/>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dirty="0"/>
              <a:t>Be ready to participate</a:t>
            </a:r>
          </a:p>
          <a:p>
            <a:pPr marL="463550" indent="-463550">
              <a:buFont typeface="Wingdings" panose="05000000000000000000" pitchFamily="2" charset="2"/>
              <a:buChar char="ü"/>
              <a:defRPr/>
            </a:pPr>
            <a:r>
              <a:rPr lang="en-US" dirty="0"/>
              <a:t>Remove external distractions</a:t>
            </a:r>
          </a:p>
          <a:p>
            <a:pPr marL="463550" indent="-463550">
              <a:buFont typeface="Wingdings" panose="05000000000000000000" pitchFamily="2" charset="2"/>
              <a:buChar char="ü"/>
              <a:defRPr/>
            </a:pPr>
            <a:r>
              <a:rPr lang="en-US" dirty="0"/>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dirty="0">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dirty="0">
                <a:solidFill>
                  <a:srgbClr val="C00000"/>
                </a:solidFill>
              </a:rPr>
              <a:t>Sessions are being recorded </a:t>
            </a:r>
          </a:p>
          <a:p>
            <a:pPr marL="463550" indent="-463550">
              <a:buFont typeface="Wingdings" panose="05000000000000000000" pitchFamily="2" charset="2"/>
              <a:buChar char="ü"/>
              <a:defRPr/>
            </a:pPr>
            <a:r>
              <a:rPr lang="en-US" dirty="0"/>
              <a:t>Allow your peers to complete their thoughts before beginning yours </a:t>
            </a:r>
          </a:p>
        </p:txBody>
      </p:sp>
    </p:spTree>
    <p:extLst>
      <p:ext uri="{BB962C8B-B14F-4D97-AF65-F5344CB8AC3E}">
        <p14:creationId xmlns:p14="http://schemas.microsoft.com/office/powerpoint/2010/main" val="328986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59" y="1968634"/>
            <a:ext cx="8336975" cy="3757046"/>
          </a:xfrm>
        </p:spPr>
        <p:txBody>
          <a:bodyPr/>
          <a:lstStyle/>
          <a:p>
            <a:pPr marL="0" indent="0">
              <a:buNone/>
            </a:pPr>
            <a:r>
              <a:rPr lang="en-US" dirty="0"/>
              <a:t>After completing this training, you should be able to:</a:t>
            </a:r>
          </a:p>
          <a:p>
            <a:r>
              <a:rPr lang="en-US" sz="2200" dirty="0"/>
              <a:t>Understand how and why you would use UEMs versus </a:t>
            </a:r>
            <a:r>
              <a:rPr lang="en-US" sz="2200" i="1" dirty="0"/>
              <a:t>or</a:t>
            </a:r>
            <a:r>
              <a:rPr lang="en-US" sz="2200" dirty="0"/>
              <a:t> in addition to Service Indicators</a:t>
            </a:r>
          </a:p>
          <a:p>
            <a:r>
              <a:rPr lang="en-US" sz="2200" dirty="0"/>
              <a:t>Understand Assigning a UEM in batch and manually</a:t>
            </a:r>
          </a:p>
          <a:p>
            <a:r>
              <a:rPr lang="en-US" sz="2200" dirty="0"/>
              <a:t>Track Financial Aid eligibility changes using UEMS:</a:t>
            </a:r>
          </a:p>
          <a:p>
            <a:pPr lvl="1"/>
            <a:r>
              <a:rPr lang="en-US" sz="2200" dirty="0"/>
              <a:t>UEM for Remedial Units Exceeding 45 Units</a:t>
            </a:r>
          </a:p>
          <a:p>
            <a:pPr lvl="1"/>
            <a:r>
              <a:rPr lang="en-US" sz="2200" dirty="0"/>
              <a:t>UEM for Students with Academic Plan Changes within a Term</a:t>
            </a:r>
          </a:p>
          <a:p>
            <a:pPr lvl="1"/>
            <a:r>
              <a:rPr lang="en-US" sz="2200" dirty="0"/>
              <a:t>UEM for Ineligible Coursework</a:t>
            </a:r>
          </a:p>
          <a:p>
            <a:r>
              <a:rPr lang="en-US" sz="2200" dirty="0"/>
              <a:t>Understand to how run and read the Track Student Eligibility Report</a:t>
            </a:r>
          </a:p>
          <a:p>
            <a:r>
              <a:rPr lang="en-US" sz="2200" dirty="0"/>
              <a:t>Understand what Queries/Reports are available</a:t>
            </a:r>
          </a:p>
          <a:p>
            <a:r>
              <a:rPr lang="en-US" sz="2200" dirty="0"/>
              <a:t>Understand how to resolve UEMs</a:t>
            </a:r>
          </a:p>
          <a:p>
            <a:pPr lvl="1"/>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2412" y="757402"/>
            <a:ext cx="8720137"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HOW AND WHY YOU WOULD USE UEMs VS SERVICE INDICATORS</a:t>
            </a:r>
          </a:p>
        </p:txBody>
      </p:sp>
    </p:spTree>
    <p:extLst>
      <p:ext uri="{BB962C8B-B14F-4D97-AF65-F5344CB8AC3E}">
        <p14:creationId xmlns:p14="http://schemas.microsoft.com/office/powerpoint/2010/main" val="202453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a:spLocks noGrp="1"/>
          </p:cNvSpPr>
          <p:nvPr>
            <p:ph type="title"/>
          </p:nvPr>
        </p:nvSpPr>
        <p:spPr>
          <a:xfrm>
            <a:off x="339358" y="134399"/>
            <a:ext cx="8482520" cy="7258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dirty="0" err="1"/>
              <a:t>Uems</a:t>
            </a:r>
            <a:r>
              <a:rPr lang="en-US" dirty="0"/>
              <a:t> VS. Service indicators</a:t>
            </a:r>
            <a:endParaRPr dirty="0"/>
          </a:p>
        </p:txBody>
      </p:sp>
      <p:sp>
        <p:nvSpPr>
          <p:cNvPr id="285" name="Google Shape;285;p20"/>
          <p:cNvSpPr txBox="1">
            <a:spLocks noGrp="1"/>
          </p:cNvSpPr>
          <p:nvPr>
            <p:ph type="body" idx="1"/>
          </p:nvPr>
        </p:nvSpPr>
        <p:spPr>
          <a:xfrm>
            <a:off x="177622" y="689178"/>
            <a:ext cx="8696214" cy="532122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b="1" dirty="0"/>
              <a:t>HOW AND WHY DO YOU USE THEM?</a:t>
            </a:r>
            <a:endParaRPr b="1" dirty="0"/>
          </a:p>
          <a:p>
            <a:pPr marL="228600" lvl="0" indent="-50800" algn="l" rtl="0">
              <a:lnSpc>
                <a:spcPct val="90000"/>
              </a:lnSpc>
              <a:spcBef>
                <a:spcPts val="1000"/>
              </a:spcBef>
              <a:spcAft>
                <a:spcPts val="0"/>
              </a:spcAft>
              <a:buClr>
                <a:srgbClr val="003764"/>
              </a:buClr>
              <a:buSzPts val="2800"/>
              <a:buNone/>
            </a:pPr>
            <a:endParaRPr b="1" dirty="0"/>
          </a:p>
          <a:p>
            <a:pPr marL="228600" lvl="0" indent="-50800" algn="l" rtl="0">
              <a:lnSpc>
                <a:spcPct val="90000"/>
              </a:lnSpc>
              <a:spcBef>
                <a:spcPts val="1000"/>
              </a:spcBef>
              <a:spcAft>
                <a:spcPts val="0"/>
              </a:spcAft>
              <a:buClr>
                <a:srgbClr val="003764"/>
              </a:buClr>
              <a:buSzPts val="2800"/>
              <a:buNone/>
            </a:pPr>
            <a:endParaRPr b="1" dirty="0"/>
          </a:p>
        </p:txBody>
      </p:sp>
      <p:sp>
        <p:nvSpPr>
          <p:cNvPr id="286" name="Google Shape;286;p20"/>
          <p:cNvSpPr txBox="1">
            <a:spLocks noGrp="1"/>
          </p:cNvSpPr>
          <p:nvPr>
            <p:ph type="sldNum" idx="12"/>
          </p:nvPr>
        </p:nvSpPr>
        <p:spPr>
          <a:xfrm>
            <a:off x="8416636" y="6529852"/>
            <a:ext cx="457200" cy="191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7</a:t>
            </a:fld>
            <a:endParaRPr/>
          </a:p>
        </p:txBody>
      </p:sp>
      <p:graphicFrame>
        <p:nvGraphicFramePr>
          <p:cNvPr id="2" name="Table 2">
            <a:extLst>
              <a:ext uri="{FF2B5EF4-FFF2-40B4-BE49-F238E27FC236}">
                <a16:creationId xmlns:a16="http://schemas.microsoft.com/office/drawing/2014/main" id="{10AC4CBD-8C3F-F9C9-4CAB-B69ADA3631EE}"/>
              </a:ext>
            </a:extLst>
          </p:cNvPr>
          <p:cNvGraphicFramePr>
            <a:graphicFrameLocks noGrp="1"/>
          </p:cNvGraphicFramePr>
          <p:nvPr>
            <p:extLst>
              <p:ext uri="{D42A27DB-BD31-4B8C-83A1-F6EECF244321}">
                <p14:modId xmlns:p14="http://schemas.microsoft.com/office/powerpoint/2010/main" val="3099966762"/>
              </p:ext>
            </p:extLst>
          </p:nvPr>
        </p:nvGraphicFramePr>
        <p:xfrm>
          <a:off x="339358" y="1415041"/>
          <a:ext cx="8216814" cy="3090919"/>
        </p:xfrm>
        <a:graphic>
          <a:graphicData uri="http://schemas.openxmlformats.org/drawingml/2006/table">
            <a:tbl>
              <a:tblPr firstRow="1" bandRow="1">
                <a:tableStyleId>{21E4AEA4-8DFA-4A89-87EB-49C32662AFE0}</a:tableStyleId>
              </a:tblPr>
              <a:tblGrid>
                <a:gridCol w="2738938">
                  <a:extLst>
                    <a:ext uri="{9D8B030D-6E8A-4147-A177-3AD203B41FA5}">
                      <a16:colId xmlns:a16="http://schemas.microsoft.com/office/drawing/2014/main" val="3991566072"/>
                    </a:ext>
                  </a:extLst>
                </a:gridCol>
                <a:gridCol w="2738938">
                  <a:extLst>
                    <a:ext uri="{9D8B030D-6E8A-4147-A177-3AD203B41FA5}">
                      <a16:colId xmlns:a16="http://schemas.microsoft.com/office/drawing/2014/main" val="3490725764"/>
                    </a:ext>
                  </a:extLst>
                </a:gridCol>
                <a:gridCol w="2738938">
                  <a:extLst>
                    <a:ext uri="{9D8B030D-6E8A-4147-A177-3AD203B41FA5}">
                      <a16:colId xmlns:a16="http://schemas.microsoft.com/office/drawing/2014/main" val="382773347"/>
                    </a:ext>
                  </a:extLst>
                </a:gridCol>
              </a:tblGrid>
              <a:tr h="370840">
                <a:tc>
                  <a:txBody>
                    <a:bodyPr/>
                    <a:lstStyle/>
                    <a:p>
                      <a:r>
                        <a:rPr lang="en-US" dirty="0"/>
                        <a:t>User Edit Messages</a:t>
                      </a:r>
                    </a:p>
                  </a:txBody>
                  <a:tcPr/>
                </a:tc>
                <a:tc>
                  <a:txBody>
                    <a:bodyPr/>
                    <a:lstStyle/>
                    <a:p>
                      <a:r>
                        <a:rPr lang="en-US" dirty="0"/>
                        <a:t>Service Indicators</a:t>
                      </a:r>
                    </a:p>
                  </a:txBody>
                  <a:tcPr/>
                </a:tc>
                <a:tc>
                  <a:txBody>
                    <a:bodyPr/>
                    <a:lstStyle/>
                    <a:p>
                      <a:r>
                        <a:rPr lang="en-US" dirty="0"/>
                        <a:t>Same or Different </a:t>
                      </a:r>
                    </a:p>
                  </a:txBody>
                  <a:tcPr/>
                </a:tc>
                <a:extLst>
                  <a:ext uri="{0D108BD9-81ED-4DB2-BD59-A6C34878D82A}">
                    <a16:rowId xmlns:a16="http://schemas.microsoft.com/office/drawing/2014/main" val="3471892291"/>
                  </a:ext>
                </a:extLst>
              </a:tr>
              <a:tr h="423919">
                <a:tc>
                  <a:txBody>
                    <a:bodyPr/>
                    <a:lstStyle/>
                    <a:p>
                      <a:r>
                        <a:rPr lang="en-US" dirty="0"/>
                        <a:t>Internal use only</a:t>
                      </a:r>
                    </a:p>
                  </a:txBody>
                  <a:tcPr/>
                </a:tc>
                <a:tc>
                  <a:txBody>
                    <a:bodyPr/>
                    <a:lstStyle/>
                    <a:p>
                      <a:r>
                        <a:rPr lang="en-US" dirty="0"/>
                        <a:t>Student-facing</a:t>
                      </a:r>
                    </a:p>
                  </a:txBody>
                  <a:tcPr/>
                </a:tc>
                <a:tc>
                  <a:txBody>
                    <a:bodyPr/>
                    <a:lstStyle/>
                    <a:p>
                      <a:pPr algn="ctr"/>
                      <a:r>
                        <a:rPr lang="en-US" dirty="0"/>
                        <a:t>❌</a:t>
                      </a:r>
                    </a:p>
                  </a:txBody>
                  <a:tcPr/>
                </a:tc>
                <a:extLst>
                  <a:ext uri="{0D108BD9-81ED-4DB2-BD59-A6C34878D82A}">
                    <a16:rowId xmlns:a16="http://schemas.microsoft.com/office/drawing/2014/main" val="3903506147"/>
                  </a:ext>
                </a:extLst>
              </a:tr>
              <a:tr h="370840">
                <a:tc>
                  <a:txBody>
                    <a:bodyPr/>
                    <a:lstStyle/>
                    <a:p>
                      <a:r>
                        <a:rPr lang="en-US" dirty="0"/>
                        <a:t>Used to preemptively track student eligibility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Used to prevent processing of disbursements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p>
                      <a:pPr algn="ctr"/>
                      <a:endParaRPr lang="en-US" dirty="0"/>
                    </a:p>
                  </a:txBody>
                  <a:tcPr/>
                </a:tc>
                <a:extLst>
                  <a:ext uri="{0D108BD9-81ED-4DB2-BD59-A6C34878D82A}">
                    <a16:rowId xmlns:a16="http://schemas.microsoft.com/office/drawing/2014/main" val="2989626954"/>
                  </a:ext>
                </a:extLst>
              </a:tr>
              <a:tr h="370840">
                <a:tc>
                  <a:txBody>
                    <a:bodyPr/>
                    <a:lstStyle/>
                    <a:p>
                      <a:r>
                        <a:rPr lang="en-US" dirty="0"/>
                        <a:t>Can track using a query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track using a query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940272614"/>
                  </a:ext>
                </a:extLst>
              </a:tr>
              <a:tr h="370840">
                <a:tc>
                  <a:txBody>
                    <a:bodyPr/>
                    <a:lstStyle/>
                    <a:p>
                      <a:r>
                        <a:rPr lang="en-US" dirty="0"/>
                        <a:t>Can have service impacts like block disbursement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have service impacts like block disbursement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extLst>
                  <a:ext uri="{0D108BD9-81ED-4DB2-BD59-A6C34878D82A}">
                    <a16:rowId xmlns:a16="http://schemas.microsoft.com/office/drawing/2014/main" val="979998037"/>
                  </a:ext>
                </a:extLst>
              </a:tr>
              <a:tr h="370840">
                <a:tc>
                  <a:txBody>
                    <a:bodyPr/>
                    <a:lstStyle/>
                    <a:p>
                      <a:r>
                        <a:rPr lang="en-US" dirty="0"/>
                        <a:t>Can mass release </a:t>
                      </a:r>
                    </a:p>
                  </a:txBody>
                  <a:tcPr/>
                </a:tc>
                <a:tc>
                  <a:txBody>
                    <a:bodyPr/>
                    <a:lstStyle/>
                    <a:p>
                      <a:r>
                        <a:rPr lang="en-US" dirty="0"/>
                        <a:t>Can mass release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914577200"/>
                  </a:ext>
                </a:extLst>
              </a:tr>
            </a:tbl>
          </a:graphicData>
        </a:graphic>
      </p:graphicFrame>
    </p:spTree>
    <p:extLst>
      <p:ext uri="{BB962C8B-B14F-4D97-AF65-F5344CB8AC3E}">
        <p14:creationId xmlns:p14="http://schemas.microsoft.com/office/powerpoint/2010/main" val="348700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681" y="141514"/>
            <a:ext cx="8934942" cy="204215"/>
          </a:xfrm>
        </p:spPr>
        <p:txBody>
          <a:bodyPr/>
          <a:lstStyle/>
          <a:p>
            <a:r>
              <a:rPr lang="en-US" dirty="0"/>
              <a:t>Service indicators </a:t>
            </a:r>
            <a:br>
              <a:rPr lang="en-US" dirty="0"/>
            </a:br>
            <a:br>
              <a:rPr lang="en-US" dirty="0"/>
            </a:br>
            <a:br>
              <a:rPr lang="en-US" dirty="0"/>
            </a:br>
            <a:br>
              <a:rPr lang="en-US" dirty="0"/>
            </a:br>
            <a:br>
              <a:rPr lang="en-US" dirty="0"/>
            </a:br>
            <a:endParaRPr lang="en-US" dirty="0"/>
          </a:p>
        </p:txBody>
      </p:sp>
      <p:sp>
        <p:nvSpPr>
          <p:cNvPr id="5" name="Content Placeholder 3"/>
          <p:cNvSpPr>
            <a:spLocks noGrp="1"/>
          </p:cNvSpPr>
          <p:nvPr>
            <p:ph idx="1"/>
          </p:nvPr>
        </p:nvSpPr>
        <p:spPr>
          <a:xfrm>
            <a:off x="141681" y="1164771"/>
            <a:ext cx="7581005" cy="5347500"/>
          </a:xfrm>
        </p:spPr>
        <p:txBody>
          <a:bodyPr/>
          <a:lstStyle/>
          <a:p>
            <a:pPr marL="0" indent="0">
              <a:buNone/>
            </a:pPr>
            <a:r>
              <a:rPr lang="en-US" b="1" dirty="0"/>
              <a:t> </a:t>
            </a:r>
          </a:p>
          <a:p>
            <a:pPr marL="0" indent="0">
              <a:buNone/>
            </a:pPr>
            <a:endParaRPr lang="en-US" dirty="0"/>
          </a:p>
        </p:txBody>
      </p:sp>
      <p:pic>
        <p:nvPicPr>
          <p:cNvPr id="9" name="Picture 8" descr="A light bulb with a word&#10;&#10;Description automatically generated">
            <a:extLst>
              <a:ext uri="{FF2B5EF4-FFF2-40B4-BE49-F238E27FC236}">
                <a16:creationId xmlns:a16="http://schemas.microsoft.com/office/drawing/2014/main" id="{2388DD6A-ED72-6659-1337-F78F02E766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7695" y="5026385"/>
            <a:ext cx="3004624" cy="1690101"/>
          </a:xfrm>
          <a:prstGeom prst="rect">
            <a:avLst/>
          </a:prstGeom>
        </p:spPr>
      </p:pic>
      <p:sp>
        <p:nvSpPr>
          <p:cNvPr id="2" name="TextBox 1">
            <a:extLst>
              <a:ext uri="{FF2B5EF4-FFF2-40B4-BE49-F238E27FC236}">
                <a16:creationId xmlns:a16="http://schemas.microsoft.com/office/drawing/2014/main" id="{A2CB547A-6ACE-4CC5-81A7-33F2E570AB39}"/>
              </a:ext>
            </a:extLst>
          </p:cNvPr>
          <p:cNvSpPr txBox="1"/>
          <p:nvPr/>
        </p:nvSpPr>
        <p:spPr>
          <a:xfrm>
            <a:off x="141681" y="1358581"/>
            <a:ext cx="8620084" cy="5754396"/>
          </a:xfrm>
          <a:prstGeom prst="rect">
            <a:avLst/>
          </a:prstGeom>
          <a:noFill/>
        </p:spPr>
        <p:txBody>
          <a:bodyPr wrap="square">
            <a:spAutoFit/>
          </a:bodyPr>
          <a:lstStyle/>
          <a:p>
            <a:pPr marL="228600" lvl="0" indent="-228600" algn="l" rtl="0">
              <a:lnSpc>
                <a:spcPct val="90000"/>
              </a:lnSpc>
              <a:spcBef>
                <a:spcPts val="1000"/>
              </a:spcBef>
              <a:spcAft>
                <a:spcPts val="0"/>
              </a:spcAft>
              <a:buClr>
                <a:srgbClr val="003764"/>
              </a:buClr>
              <a:buSzPts val="2800"/>
              <a:buChar char="•"/>
            </a:pPr>
            <a:r>
              <a:rPr lang="en-US" sz="2800" dirty="0"/>
              <a:t>Ineligible Academic Plan</a:t>
            </a:r>
          </a:p>
          <a:p>
            <a:pPr marL="685800" lvl="1" indent="-228600">
              <a:lnSpc>
                <a:spcPct val="90000"/>
              </a:lnSpc>
              <a:spcBef>
                <a:spcPts val="1000"/>
              </a:spcBef>
              <a:buClr>
                <a:srgbClr val="003764"/>
              </a:buClr>
              <a:buSzPts val="2800"/>
              <a:buChar char="•"/>
            </a:pPr>
            <a:r>
              <a:rPr lang="en-US" sz="2800" dirty="0"/>
              <a:t>F04 Service Indicator Assigns in Mass - </a:t>
            </a:r>
            <a:r>
              <a:rPr lang="en-US" dirty="0"/>
              <a:t>prevents the student from being picked up by those select queries in Mass Packaging </a:t>
            </a:r>
            <a:endParaRPr lang="en-US" sz="2800" dirty="0"/>
          </a:p>
          <a:p>
            <a:pPr marL="685800" lvl="1" indent="-228600">
              <a:lnSpc>
                <a:spcPct val="90000"/>
              </a:lnSpc>
              <a:spcBef>
                <a:spcPts val="1000"/>
              </a:spcBef>
              <a:buClr>
                <a:srgbClr val="003764"/>
              </a:buClr>
              <a:buSzPts val="2800"/>
              <a:buChar char="•"/>
            </a:pPr>
            <a:r>
              <a:rPr lang="en-US" sz="2800" dirty="0"/>
              <a:t>Checklist can be assigned and displays on student’s To Do - </a:t>
            </a:r>
            <a:r>
              <a:rPr lang="en-US" dirty="0"/>
              <a:t>the checklist blocks disbursement if a student has been awarded </a:t>
            </a:r>
            <a:endParaRPr lang="en-US" sz="2800" dirty="0"/>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r>
              <a:rPr lang="en-US" sz="2800" dirty="0"/>
              <a:t>There is a whole query tied to mass assigning and releasing that is part of the Mass Packaging process.  Find the process in the: </a:t>
            </a:r>
          </a:p>
          <a:p>
            <a:pPr lvl="0" algn="l" rtl="0">
              <a:lnSpc>
                <a:spcPct val="90000"/>
              </a:lnSpc>
              <a:spcBef>
                <a:spcPts val="1000"/>
              </a:spcBef>
              <a:spcAft>
                <a:spcPts val="0"/>
              </a:spcAft>
              <a:buClr>
                <a:srgbClr val="003764"/>
              </a:buClr>
              <a:buSzPts val="2800"/>
            </a:pPr>
            <a:r>
              <a:rPr lang="en-US" sz="2800" dirty="0">
                <a:hlinkClick r:id="rId5"/>
              </a:rPr>
              <a:t>Track Student Eligibility Guide BPG</a:t>
            </a:r>
            <a:endParaRPr lang="en-US" sz="2800" dirty="0"/>
          </a:p>
          <a:p>
            <a:pPr lvl="0" algn="l" rtl="0">
              <a:lnSpc>
                <a:spcPct val="90000"/>
              </a:lnSpc>
              <a:spcBef>
                <a:spcPts val="1000"/>
              </a:spcBef>
              <a:spcAft>
                <a:spcPts val="0"/>
              </a:spcAft>
              <a:buClr>
                <a:srgbClr val="003764"/>
              </a:buClr>
              <a:buSzPts val="2800"/>
            </a:pPr>
            <a:endParaRPr lang="en-US" sz="2800" dirty="0"/>
          </a:p>
          <a:p>
            <a:pPr lvl="0" algn="l" rtl="0">
              <a:lnSpc>
                <a:spcPct val="90000"/>
              </a:lnSpc>
              <a:spcBef>
                <a:spcPts val="1000"/>
              </a:spcBef>
              <a:spcAft>
                <a:spcPts val="0"/>
              </a:spcAft>
              <a:buClr>
                <a:srgbClr val="003764"/>
              </a:buClr>
              <a:buSzPts val="2800"/>
            </a:pPr>
            <a:endParaRPr lang="en-US" sz="2800" dirty="0"/>
          </a:p>
        </p:txBody>
      </p:sp>
      <p:sp>
        <p:nvSpPr>
          <p:cNvPr id="6" name="Content Placeholder 3">
            <a:extLst>
              <a:ext uri="{FF2B5EF4-FFF2-40B4-BE49-F238E27FC236}">
                <a16:creationId xmlns:a16="http://schemas.microsoft.com/office/drawing/2014/main" id="{A7DE3C5D-86DD-BAB7-84BC-FDD1ED89E441}"/>
              </a:ext>
            </a:extLst>
          </p:cNvPr>
          <p:cNvSpPr txBox="1">
            <a:spLocks/>
          </p:cNvSpPr>
          <p:nvPr/>
        </p:nvSpPr>
        <p:spPr>
          <a:xfrm>
            <a:off x="141681" y="687638"/>
            <a:ext cx="7673193" cy="53303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STUDENT FACING: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662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2412" y="757402"/>
            <a:ext cx="8720137"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CREATING USER </a:t>
            </a:r>
          </a:p>
          <a:p>
            <a:pPr marL="0" indent="0" algn="ctr">
              <a:buNone/>
            </a:pPr>
            <a:r>
              <a:rPr lang="en-US" sz="4000" b="1" dirty="0"/>
              <a:t>EDIT MESSAGES</a:t>
            </a:r>
          </a:p>
        </p:txBody>
      </p:sp>
    </p:spTree>
    <p:extLst>
      <p:ext uri="{BB962C8B-B14F-4D97-AF65-F5344CB8AC3E}">
        <p14:creationId xmlns:p14="http://schemas.microsoft.com/office/powerpoint/2010/main" val="527227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13AB1F-27E2-4157-81D5-1D948943FF62}">
  <ds:schemaRefs>
    <ds:schemaRef ds:uri="http://schemas.microsoft.com/sharepoint/events"/>
  </ds:schemaRefs>
</ds:datastoreItem>
</file>

<file path=customXml/itemProps2.xml><?xml version="1.0" encoding="utf-8"?>
<ds:datastoreItem xmlns:ds="http://schemas.openxmlformats.org/officeDocument/2006/customXml" ds:itemID="{AEA79F04-4403-4038-BEAC-654037707E52}">
  <ds:schemaRefs>
    <ds:schemaRef ds:uri="http://schemas.openxmlformats.org/package/2006/metadata/core-properties"/>
    <ds:schemaRef ds:uri="http://purl.org/dc/terms/"/>
    <ds:schemaRef ds:uri="http://schemas.microsoft.com/office/infopath/2007/PartnerControls"/>
    <ds:schemaRef ds:uri="http://schemas.microsoft.com/sharepoint/v3"/>
    <ds:schemaRef ds:uri="http://schemas.microsoft.com/office/2006/metadata/properties"/>
    <ds:schemaRef ds:uri="http://schemas.microsoft.com/sharepoint/v4"/>
    <ds:schemaRef ds:uri="http://schemas.microsoft.com/office/2006/documentManagement/types"/>
    <ds:schemaRef ds:uri="http://purl.org/dc/elements/1.1/"/>
    <ds:schemaRef ds:uri="dbb9891f-5342-44b3-9004-2472729e727f"/>
    <ds:schemaRef ds:uri="686bc730-dfb5-4557-ac43-64e2aeb71117"/>
    <ds:schemaRef ds:uri="http://www.w3.org/XML/1998/namespace"/>
    <ds:schemaRef ds:uri="http://purl.org/dc/dcmitype/"/>
  </ds:schemaRefs>
</ds:datastoreItem>
</file>

<file path=customXml/itemProps3.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12B45D-06A9-48FB-A785-0421146DFE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SBCTC</Template>
  <TotalTime>28280</TotalTime>
  <Words>1224</Words>
  <Application>Microsoft Office PowerPoint</Application>
  <PresentationFormat>On-screen Show (4:3)</PresentationFormat>
  <Paragraphs>235</Paragraphs>
  <Slides>33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Franklin Gothic Book</vt:lpstr>
      <vt:lpstr>Franklin Gothic Medium</vt:lpstr>
      <vt:lpstr>Libre Franklin Medium</vt:lpstr>
      <vt:lpstr>Wingdings</vt:lpstr>
      <vt:lpstr>Office Theme</vt:lpstr>
      <vt:lpstr>USER EDIT MESSAGE FUNDAMENTALS</vt:lpstr>
      <vt:lpstr>PowerPoint Presentation</vt:lpstr>
      <vt:lpstr>Logistics and Agenda</vt:lpstr>
      <vt:lpstr>ground rules</vt:lpstr>
      <vt:lpstr>Objectives</vt:lpstr>
      <vt:lpstr>PowerPoint Presentation</vt:lpstr>
      <vt:lpstr>Uems VS. Service indicators</vt:lpstr>
      <vt:lpstr>Service indicators      </vt:lpstr>
      <vt:lpstr>PowerPoint Presentation</vt:lpstr>
      <vt:lpstr>Creating user edit messages</vt:lpstr>
      <vt:lpstr>Assigning a user edit message</vt:lpstr>
      <vt:lpstr>PowerPoint Presentation</vt:lpstr>
      <vt:lpstr>ASSIGNING USER EDIT MESSAGES</vt:lpstr>
      <vt:lpstr>Assigning a user edit message</vt:lpstr>
      <vt:lpstr>Assigning a user edit message </vt:lpstr>
      <vt:lpstr>PowerPoint Presentation</vt:lpstr>
      <vt:lpstr>Global user edit messages for track eligibility changes    </vt:lpstr>
      <vt:lpstr>REMDAL - REMEDIAL UNITS EXCEEDING 45 UNITS</vt:lpstr>
      <vt:lpstr>Acdchg - Academic plan changes in a term</vt:lpstr>
      <vt:lpstr>Inelgc - INELIGIBLE COURSEWORK IN A term</vt:lpstr>
      <vt:lpstr>PowerPoint Presentation</vt:lpstr>
      <vt:lpstr>PowerPoint Presentation</vt:lpstr>
      <vt:lpstr>TRACK ELIGIBILITY CHANGES REPORT </vt:lpstr>
      <vt:lpstr>TRACK ELIGIBILITY CHANGES REPORT CONT </vt:lpstr>
      <vt:lpstr>PowerPoint Presentation</vt:lpstr>
      <vt:lpstr>PowerPoint Presentation</vt:lpstr>
      <vt:lpstr>queries    </vt:lpstr>
      <vt:lpstr>Queries cont’d    </vt:lpstr>
      <vt:lpstr>PowerPoint Presentation</vt:lpstr>
      <vt:lpstr>RESOLVING UEMS</vt:lpstr>
      <vt:lpstr>PowerPoint Presentation</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1089</cp:revision>
  <dcterms:created xsi:type="dcterms:W3CDTF">2019-02-17T19:57:33Z</dcterms:created>
  <dcterms:modified xsi:type="dcterms:W3CDTF">2023-07-24T22:42:48Z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