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notesSlides/notesSlide20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8"/>
  </p:notesMasterIdLst>
  <p:handoutMasterIdLst>
    <p:handoutMasterId r:id="rId39"/>
  </p:handoutMasterIdLst>
  <p:sldIdLst>
    <p:sldId id="259" r:id="rId6"/>
    <p:sldId id="652" r:id="rId7"/>
    <p:sldId id="402" r:id="rId8"/>
    <p:sldId id="543" r:id="rId9"/>
    <p:sldId id="262" r:id="rId10"/>
    <p:sldId id="644" r:id="rId11"/>
    <p:sldId id="631" r:id="rId12"/>
    <p:sldId id="657" r:id="rId13"/>
    <p:sldId id="658" r:id="rId14"/>
    <p:sldId id="659" r:id="rId15"/>
    <p:sldId id="656" r:id="rId16"/>
    <p:sldId id="660" r:id="rId17"/>
    <p:sldId id="661" r:id="rId18"/>
    <p:sldId id="633" r:id="rId19"/>
    <p:sldId id="642" r:id="rId20"/>
    <p:sldId id="643" r:id="rId21"/>
    <p:sldId id="662" r:id="rId22"/>
    <p:sldId id="663" r:id="rId23"/>
    <p:sldId id="646" r:id="rId24"/>
    <p:sldId id="664" r:id="rId25"/>
    <p:sldId id="677" r:id="rId26"/>
    <p:sldId id="651" r:id="rId27"/>
    <p:sldId id="670" r:id="rId28"/>
    <p:sldId id="653" r:id="rId29"/>
    <p:sldId id="647" r:id="rId30"/>
    <p:sldId id="678" r:id="rId31"/>
    <p:sldId id="679" r:id="rId32"/>
    <p:sldId id="680" r:id="rId33"/>
    <p:sldId id="681" r:id="rId34"/>
    <p:sldId id="654" r:id="rId35"/>
    <p:sldId id="281" r:id="rId36"/>
    <p:sldId id="261" r:id="rId37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88645" autoAdjust="0"/>
  </p:normalViewPr>
  <p:slideViewPr>
    <p:cSldViewPr snapToGrid="0">
      <p:cViewPr varScale="1">
        <p:scale>
          <a:sx n="59" d="100"/>
          <a:sy n="59" d="100"/>
        </p:scale>
        <p:origin x="1556" y="56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05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56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4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01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45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3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74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70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25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16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757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84A02-D147-49A8-A06D-A5C08FF69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3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</a:t>
            </a:r>
            <a:r>
              <a:rPr lang="en-US" baseline="0" dirty="0"/>
              <a:t> course completion</a:t>
            </a:r>
            <a:r>
              <a:rPr lang="en-US" dirty="0"/>
              <a:t>, you should</a:t>
            </a:r>
            <a:r>
              <a:rPr lang="en-US" baseline="0" dirty="0"/>
              <a:t> now </a:t>
            </a:r>
            <a:r>
              <a:rPr lang="en-US" dirty="0"/>
              <a:t>be able to: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82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54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75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57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6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7/17/2023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7/17/2023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7/17/2023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7/17/2023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7/17/2023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7/17/2023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7/17/2023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7/17/2023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7/17/2023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7/17/2023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tclinkreferencecenter.ctclink.us/m/92436/l/1386799-blocking-fa-refunds-due-to-withdrawals-business-process-guid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7" y="4052324"/>
            <a:ext cx="8336975" cy="999259"/>
          </a:xfrm>
        </p:spPr>
        <p:txBody>
          <a:bodyPr/>
          <a:lstStyle/>
          <a:p>
            <a:r>
              <a:rPr lang="en-US" dirty="0"/>
              <a:t>Disbursement</a:t>
            </a:r>
            <a:br>
              <a:rPr lang="en-US" dirty="0"/>
            </a:br>
            <a:r>
              <a:rPr lang="en-US" dirty="0"/>
              <a:t>refresher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570641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July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314051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MANUAL </a:t>
            </a:r>
          </a:p>
          <a:p>
            <a:pPr marL="0" indent="0" algn="ctr">
              <a:buNone/>
            </a:pPr>
            <a:r>
              <a:rPr lang="en-US" sz="4000" b="1" dirty="0"/>
              <a:t>DISBURSEMENT</a:t>
            </a:r>
          </a:p>
        </p:txBody>
      </p:sp>
    </p:spTree>
    <p:extLst>
      <p:ext uri="{BB962C8B-B14F-4D97-AF65-F5344CB8AC3E}">
        <p14:creationId xmlns:p14="http://schemas.microsoft.com/office/powerpoint/2010/main" val="4186925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0207" y="184203"/>
            <a:ext cx="8611671" cy="725863"/>
          </a:xfrm>
        </p:spPr>
        <p:txBody>
          <a:bodyPr/>
          <a:lstStyle/>
          <a:p>
            <a:r>
              <a:rPr lang="en-US" dirty="0"/>
              <a:t>Manual disbursement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6E42C9A-7D43-CD34-8F72-4B4BB65AB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835714"/>
            <a:ext cx="6858352" cy="32450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5436754" y="574104"/>
            <a:ext cx="3487439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Disbursement &gt; Disburse Aid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0207" y="5822231"/>
            <a:ext cx="671981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/>
              <a:t>Note:</a:t>
            </a:r>
            <a:r>
              <a:rPr lang="en-US" b="1" dirty="0"/>
              <a:t>  </a:t>
            </a:r>
            <a:r>
              <a:rPr lang="en-US" dirty="0"/>
              <a:t>Check any messages in this page on each Item Type before proceeding; they usually will display an Authorization Failure Message as to why it did not disburse during batch disbursement.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E288DBB4-6E16-E8EF-27D6-399C58E41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78" y="4305337"/>
            <a:ext cx="6178551" cy="137167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71C0A1-8F46-0645-F787-2A98F7858414}"/>
              </a:ext>
            </a:extLst>
          </p:cNvPr>
          <p:cNvCxnSpPr>
            <a:cxnSpLocks/>
          </p:cNvCxnSpPr>
          <p:nvPr/>
        </p:nvCxnSpPr>
        <p:spPr>
          <a:xfrm flipH="1">
            <a:off x="5029200" y="3543300"/>
            <a:ext cx="1143000" cy="1676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971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0207" y="184203"/>
            <a:ext cx="8611671" cy="725863"/>
          </a:xfrm>
        </p:spPr>
        <p:txBody>
          <a:bodyPr/>
          <a:lstStyle/>
          <a:p>
            <a:r>
              <a:rPr lang="en-US" dirty="0"/>
              <a:t>Manual disbursement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077" y="4248390"/>
            <a:ext cx="671981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Select the Disbursement button and the amount in the Authorized row will move into the Disbursed row.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0C18649-322F-ECD8-BE1E-363553C46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77" y="819068"/>
            <a:ext cx="6813900" cy="31815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3404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0207" y="184203"/>
            <a:ext cx="8611671" cy="725863"/>
          </a:xfrm>
        </p:spPr>
        <p:txBody>
          <a:bodyPr/>
          <a:lstStyle/>
          <a:p>
            <a:r>
              <a:rPr lang="en-US" dirty="0"/>
              <a:t>Manual disbursement</a:t>
            </a:r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747CD3AA-2D17-05AD-9905-88A0AEF34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985" y="4981539"/>
            <a:ext cx="6426530" cy="13907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65602" y="4153513"/>
            <a:ext cx="671981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Once the aid moves to the Disbursed row, you can check the Messages link to confirm.</a:t>
            </a:r>
          </a:p>
        </p:txBody>
      </p:sp>
      <p:pic>
        <p:nvPicPr>
          <p:cNvPr id="12" name="Picture 1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E0AF8C9-7624-E640-EE57-07EE086DD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766713"/>
            <a:ext cx="6826601" cy="322596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05CA6C1-75DB-011B-B03A-7F32AD3BA7CB}"/>
              </a:ext>
            </a:extLst>
          </p:cNvPr>
          <p:cNvCxnSpPr>
            <a:cxnSpLocks/>
          </p:cNvCxnSpPr>
          <p:nvPr/>
        </p:nvCxnSpPr>
        <p:spPr>
          <a:xfrm flipH="1">
            <a:off x="4648200" y="2809875"/>
            <a:ext cx="1390650" cy="3057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743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57467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0015" y="84196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DISBURSE AID </a:t>
            </a:r>
          </a:p>
          <a:p>
            <a:pPr marL="0" indent="0" algn="ctr">
              <a:buNone/>
            </a:pPr>
            <a:r>
              <a:rPr lang="en-US" sz="4000" b="1" dirty="0"/>
              <a:t>WITH OVERRIDE</a:t>
            </a:r>
          </a:p>
        </p:txBody>
      </p:sp>
    </p:spTree>
    <p:extLst>
      <p:ext uri="{BB962C8B-B14F-4D97-AF65-F5344CB8AC3E}">
        <p14:creationId xmlns:p14="http://schemas.microsoft.com/office/powerpoint/2010/main" val="3924439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48F93BD-A65F-C1C6-647D-ECD38E9EA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2" y="723755"/>
            <a:ext cx="8077615" cy="42674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0207" y="184203"/>
            <a:ext cx="8611671" cy="725863"/>
          </a:xfrm>
        </p:spPr>
        <p:txBody>
          <a:bodyPr/>
          <a:lstStyle/>
          <a:p>
            <a:r>
              <a:rPr lang="en-US" dirty="0"/>
              <a:t>Disburse WITH OVERRIDE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600700" y="611452"/>
            <a:ext cx="3487439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Disbursement &gt; Disburse Aid with Override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0207" y="5822231"/>
            <a:ext cx="818953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/>
              <a:t>Note:</a:t>
            </a:r>
            <a:r>
              <a:rPr lang="en-US" b="1" dirty="0"/>
              <a:t>  </a:t>
            </a:r>
            <a:r>
              <a:rPr lang="en-US" dirty="0"/>
              <a:t>Use with caution!  This override function bypasses all federal, state and system rules.  The one message it will not bypass is the </a:t>
            </a:r>
            <a:r>
              <a:rPr lang="en-US" b="1" i="1" dirty="0"/>
              <a:t>Funds for this disbursement have not been recorded in the system </a:t>
            </a:r>
            <a:r>
              <a:rPr lang="en-US" i="1" dirty="0"/>
              <a:t>message.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87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DE9264-7AA7-BA0B-C181-6349ACC08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910066"/>
            <a:ext cx="8122067" cy="42166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0207" y="184203"/>
            <a:ext cx="8611671" cy="725863"/>
          </a:xfrm>
        </p:spPr>
        <p:txBody>
          <a:bodyPr/>
          <a:lstStyle/>
          <a:p>
            <a:r>
              <a:rPr lang="en-US" dirty="0"/>
              <a:t>Disburse WITH OVERRIDE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4659" y="5661772"/>
            <a:ext cx="818953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Select the Disbursement button, and the Authorized amount will move into the Disbursed row.</a:t>
            </a:r>
          </a:p>
        </p:txBody>
      </p:sp>
    </p:spTree>
    <p:extLst>
      <p:ext uri="{BB962C8B-B14F-4D97-AF65-F5344CB8AC3E}">
        <p14:creationId xmlns:p14="http://schemas.microsoft.com/office/powerpoint/2010/main" val="892766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2906372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442" y="1319633"/>
            <a:ext cx="8507012" cy="5458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230358" y="6529852"/>
            <a:ext cx="226243" cy="328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64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BLOCKING REFUNDS ON WITHDRAWN STUDENTS</a:t>
            </a:r>
          </a:p>
        </p:txBody>
      </p:sp>
    </p:spTree>
    <p:extLst>
      <p:ext uri="{BB962C8B-B14F-4D97-AF65-F5344CB8AC3E}">
        <p14:creationId xmlns:p14="http://schemas.microsoft.com/office/powerpoint/2010/main" val="2802947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664" y="249621"/>
            <a:ext cx="8482520" cy="725863"/>
          </a:xfrm>
        </p:spPr>
        <p:txBody>
          <a:bodyPr/>
          <a:lstStyle/>
          <a:p>
            <a:r>
              <a:rPr lang="en-US" dirty="0"/>
              <a:t>Available resources to track students who have withdrawn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25664" y="1287158"/>
            <a:ext cx="8696214" cy="5321221"/>
          </a:xfrm>
        </p:spPr>
        <p:txBody>
          <a:bodyPr/>
          <a:lstStyle/>
          <a:p>
            <a:r>
              <a:rPr lang="en-US" b="1" dirty="0"/>
              <a:t>Business Process Guide (for both FA &amp; SF):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Blocking FA Refunds Due to Withdrawals Business Process Guide | 9.2 FA - Financial Aid Business Process Guides | ctcLink Reference Center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Assigning and managing your Service Indicators:</a:t>
            </a:r>
          </a:p>
          <a:p>
            <a:pPr marL="0" indent="0">
              <a:buNone/>
            </a:pPr>
            <a:r>
              <a:rPr lang="en-US" b="1" dirty="0"/>
              <a:t>F03s (FA) – Blocking Disbursement</a:t>
            </a:r>
          </a:p>
          <a:p>
            <a:pPr marL="0" indent="0">
              <a:buNone/>
            </a:pPr>
            <a:r>
              <a:rPr lang="en-US" b="1" dirty="0"/>
              <a:t>B03s (SF) – Blocking Refunds </a:t>
            </a:r>
          </a:p>
        </p:txBody>
      </p:sp>
    </p:spTree>
    <p:extLst>
      <p:ext uri="{BB962C8B-B14F-4D97-AF65-F5344CB8AC3E}">
        <p14:creationId xmlns:p14="http://schemas.microsoft.com/office/powerpoint/2010/main" val="19470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QUERIES</a:t>
            </a:r>
          </a:p>
        </p:txBody>
      </p:sp>
    </p:spTree>
    <p:extLst>
      <p:ext uri="{BB962C8B-B14F-4D97-AF65-F5344CB8AC3E}">
        <p14:creationId xmlns:p14="http://schemas.microsoft.com/office/powerpoint/2010/main" val="3175211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/>
              <a:t>QUERIES 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60301" y="819807"/>
            <a:ext cx="8696214" cy="5321221"/>
          </a:xfrm>
        </p:spPr>
        <p:txBody>
          <a:bodyPr/>
          <a:lstStyle/>
          <a:p>
            <a:r>
              <a:rPr lang="en-US" b="1" dirty="0"/>
              <a:t>USEFUL QUERY TO TRACK THE GROUP POST AMOUNT FOR YOUR DISBURSEMENT RUN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358" y="1791979"/>
            <a:ext cx="85171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CTC_FA_DISBURSED_BY_DATE</a:t>
            </a:r>
          </a:p>
          <a:p>
            <a:endParaRPr lang="en-US" sz="2400" dirty="0"/>
          </a:p>
        </p:txBody>
      </p:sp>
      <p:pic>
        <p:nvPicPr>
          <p:cNvPr id="2" name="Picture 1" descr="Double Blind Review auf dem Prüfstand: Ein Fallbeispiel - Gedankensplitt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14" y="3426954"/>
            <a:ext cx="3048000" cy="3048000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1458362" y="3787702"/>
            <a:ext cx="3050046" cy="211192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 and save this query with each disbursement run / share with SF</a:t>
            </a:r>
          </a:p>
        </p:txBody>
      </p:sp>
    </p:spTree>
    <p:extLst>
      <p:ext uri="{BB962C8B-B14F-4D97-AF65-F5344CB8AC3E}">
        <p14:creationId xmlns:p14="http://schemas.microsoft.com/office/powerpoint/2010/main" val="1678667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/>
              <a:t>QUERIES 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60301" y="819807"/>
            <a:ext cx="8696214" cy="5321221"/>
          </a:xfrm>
        </p:spPr>
        <p:txBody>
          <a:bodyPr/>
          <a:lstStyle/>
          <a:p>
            <a:r>
              <a:rPr lang="en-US" b="1" dirty="0"/>
              <a:t>USEFUL QUERY TO TRACK WITHDRAWALS UP UNTIL CENSUS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358" y="1791979"/>
            <a:ext cx="8517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CTC_FA_LOAD_COMP_BETWEEN_DATE </a:t>
            </a:r>
            <a:r>
              <a:rPr lang="en-US" sz="2800" dirty="0"/>
              <a:t>– compares students</a:t>
            </a:r>
            <a:r>
              <a:rPr lang="en-US" sz="2800" b="1" dirty="0"/>
              <a:t> </a:t>
            </a:r>
            <a:r>
              <a:rPr lang="en-US" sz="2800" dirty="0"/>
              <a:t>with different FA load level when disbursed to date entered in prompt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" name="Picture 1" descr="Double Blind Review auf dem Prüfstand: Ein Fallbeispiel - Gedankensplitt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14" y="3426954"/>
            <a:ext cx="3048000" cy="30480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1458362" y="3787702"/>
            <a:ext cx="3050046" cy="211192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 and work this query </a:t>
            </a:r>
            <a:r>
              <a:rPr lang="en-US" b="1" u="sng" dirty="0"/>
              <a:t>daily</a:t>
            </a:r>
            <a:r>
              <a:rPr lang="en-US" dirty="0"/>
              <a:t> up until Census</a:t>
            </a:r>
          </a:p>
        </p:txBody>
      </p:sp>
    </p:spTree>
    <p:extLst>
      <p:ext uri="{BB962C8B-B14F-4D97-AF65-F5344CB8AC3E}">
        <p14:creationId xmlns:p14="http://schemas.microsoft.com/office/powerpoint/2010/main" val="2634639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CUSTOMER ACCOUNTS</a:t>
            </a:r>
          </a:p>
        </p:txBody>
      </p:sp>
    </p:spTree>
    <p:extLst>
      <p:ext uri="{BB962C8B-B14F-4D97-AF65-F5344CB8AC3E}">
        <p14:creationId xmlns:p14="http://schemas.microsoft.com/office/powerpoint/2010/main" val="178996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0207" y="184203"/>
            <a:ext cx="8611671" cy="725863"/>
          </a:xfrm>
        </p:spPr>
        <p:txBody>
          <a:bodyPr/>
          <a:lstStyle/>
          <a:p>
            <a:r>
              <a:rPr lang="en-US" dirty="0"/>
              <a:t>VIEW CUSTOMER ACCOUNTS</a:t>
            </a:r>
            <a:br>
              <a:rPr lang="en-US" dirty="0"/>
            </a:br>
            <a:r>
              <a:rPr lang="en-US" dirty="0"/>
              <a:t>FEE001, TUT001 ACCOUNTS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4659" y="5661772"/>
            <a:ext cx="818953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Two accounts you always want to look at for the Term: the TUT001 and the FEE001 accounts.  Select Account Details to view what aid was applied to what charge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CC598F9-C335-A517-6615-A604EDC4F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4" y="1561921"/>
            <a:ext cx="8611671" cy="25080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8433F901-71B1-D49E-0388-035560F43280}"/>
              </a:ext>
            </a:extLst>
          </p:cNvPr>
          <p:cNvSpPr txBox="1"/>
          <p:nvPr/>
        </p:nvSpPr>
        <p:spPr>
          <a:xfrm>
            <a:off x="5334439" y="1300311"/>
            <a:ext cx="3487439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Student Financials &gt; View Customer Account</a:t>
            </a:r>
          </a:p>
        </p:txBody>
      </p:sp>
    </p:spTree>
    <p:extLst>
      <p:ext uri="{BB962C8B-B14F-4D97-AF65-F5344CB8AC3E}">
        <p14:creationId xmlns:p14="http://schemas.microsoft.com/office/powerpoint/2010/main" val="2879597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1421B7C5-5143-B9D2-8F2B-95D552AF2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59" y="1262743"/>
            <a:ext cx="8672559" cy="46045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0207" y="184203"/>
            <a:ext cx="8611671" cy="725863"/>
          </a:xfrm>
        </p:spPr>
        <p:txBody>
          <a:bodyPr/>
          <a:lstStyle/>
          <a:p>
            <a:r>
              <a:rPr lang="en-US" dirty="0"/>
              <a:t>VIEW CUSTOMER ACCOUNTS cont’d</a:t>
            </a:r>
            <a:br>
              <a:rPr lang="en-US" dirty="0"/>
            </a:br>
            <a:r>
              <a:rPr lang="en-US" dirty="0"/>
              <a:t>TUT001 ACCOUNT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1277" y="5867335"/>
            <a:ext cx="81895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 the TUT001 account, you typically will see Operating, Resident, and S&amp;A charges</a:t>
            </a:r>
          </a:p>
        </p:txBody>
      </p:sp>
    </p:spTree>
    <p:extLst>
      <p:ext uri="{BB962C8B-B14F-4D97-AF65-F5344CB8AC3E}">
        <p14:creationId xmlns:p14="http://schemas.microsoft.com/office/powerpoint/2010/main" val="1907862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0207" y="184203"/>
            <a:ext cx="8611671" cy="725863"/>
          </a:xfrm>
        </p:spPr>
        <p:txBody>
          <a:bodyPr/>
          <a:lstStyle/>
          <a:p>
            <a:r>
              <a:rPr lang="en-US" dirty="0"/>
              <a:t>VIEW CUSTOMER ACCOUNTS cont’d</a:t>
            </a:r>
            <a:br>
              <a:rPr lang="en-US" dirty="0"/>
            </a:br>
            <a:r>
              <a:rPr lang="en-US" dirty="0"/>
              <a:t>FEE001 ACCOUNT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1277" y="5867335"/>
            <a:ext cx="81895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 the FEE001 account, you typically will see lab, program and technology fees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046D4D16-966F-3916-42B7-BD45CAF18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5" y="1338942"/>
            <a:ext cx="8540654" cy="43647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1195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0207" y="184203"/>
            <a:ext cx="8611671" cy="725863"/>
          </a:xfrm>
        </p:spPr>
        <p:txBody>
          <a:bodyPr/>
          <a:lstStyle/>
          <a:p>
            <a:r>
              <a:rPr lang="en-US" dirty="0"/>
              <a:t>VIEW CUSTOMER ACCOUNTS cont’d</a:t>
            </a:r>
            <a:br>
              <a:rPr lang="en-US" dirty="0"/>
            </a:br>
            <a:r>
              <a:rPr lang="en-US" dirty="0"/>
              <a:t>items by term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1277" y="5867335"/>
            <a:ext cx="818953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Both FEE001 and TUT001 debits and credits for the term display in the Items by Term pagelet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4DDFD42-2EE0-A2C4-AF98-499066B3E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1348965"/>
            <a:ext cx="8611671" cy="10693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B5A0B4E-5806-F4E7-BA11-6091035D0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2554445"/>
            <a:ext cx="7279164" cy="309308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E26948-4ED0-89C3-A473-24C965FEBF1F}"/>
              </a:ext>
            </a:extLst>
          </p:cNvPr>
          <p:cNvCxnSpPr/>
          <p:nvPr/>
        </p:nvCxnSpPr>
        <p:spPr>
          <a:xfrm flipH="1">
            <a:off x="968829" y="2024743"/>
            <a:ext cx="4669971" cy="17852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4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3776" y="1188972"/>
            <a:ext cx="8534403" cy="71985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7139264"/>
              </p:ext>
            </p:extLst>
          </p:nvPr>
        </p:nvGraphicFramePr>
        <p:xfrm>
          <a:off x="283776" y="1779415"/>
          <a:ext cx="5195925" cy="28350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8307">
                  <a:extLst>
                    <a:ext uri="{9D8B030D-6E8A-4147-A177-3AD203B41FA5}">
                      <a16:colId xmlns:a16="http://schemas.microsoft.com/office/drawing/2014/main" val="417772972"/>
                    </a:ext>
                  </a:extLst>
                </a:gridCol>
                <a:gridCol w="3167618">
                  <a:extLst>
                    <a:ext uri="{9D8B030D-6E8A-4147-A177-3AD203B41FA5}">
                      <a16:colId xmlns:a16="http://schemas.microsoft.com/office/drawing/2014/main" val="3415988646"/>
                    </a:ext>
                  </a:extLst>
                </a:gridCol>
              </a:tblGrid>
              <a:tr h="341314">
                <a:tc>
                  <a:txBody>
                    <a:bodyPr/>
                    <a:lstStyle/>
                    <a:p>
                      <a:r>
                        <a:rPr lang="en-US" dirty="0"/>
                        <a:t>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227883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9:00 – 9:05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Sign-In/</a:t>
                      </a:r>
                      <a:r>
                        <a:rPr lang="en-US" baseline="0" dirty="0"/>
                        <a:t>Greet/Objectives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039985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9:05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– 9:20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Manual and batch Disbursement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330677"/>
                  </a:ext>
                </a:extLst>
              </a:tr>
              <a:tr h="457599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9:20 </a:t>
                      </a:r>
                      <a:r>
                        <a:rPr lang="en-US" baseline="0" dirty="0"/>
                        <a:t>– 9:45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Steps involved to block disbursement and refunds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588972"/>
                  </a:ext>
                </a:extLst>
              </a:tr>
              <a:tr h="4575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9:45 </a:t>
                      </a:r>
                      <a:r>
                        <a:rPr lang="en-US" baseline="0" dirty="0"/>
                        <a:t>– 9:50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Queries &amp; Cust Acct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939771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9:50</a:t>
                      </a:r>
                      <a:r>
                        <a:rPr lang="en-US" baseline="0" dirty="0"/>
                        <a:t> – 10:00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Session</a:t>
                      </a:r>
                      <a:r>
                        <a:rPr lang="en-US" baseline="0" dirty="0"/>
                        <a:t> Wrap-Up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6147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42249" y="2182091"/>
            <a:ext cx="27759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processes will have demonstrations, but due to data scrubbing, available data in the environment, demo examples are not ideal</a:t>
            </a:r>
          </a:p>
        </p:txBody>
      </p:sp>
    </p:spTree>
    <p:extLst>
      <p:ext uri="{BB962C8B-B14F-4D97-AF65-F5344CB8AC3E}">
        <p14:creationId xmlns:p14="http://schemas.microsoft.com/office/powerpoint/2010/main" val="4004804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933252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2042206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training completion, you should be able to:</a:t>
            </a:r>
          </a:p>
          <a:p>
            <a:r>
              <a:rPr lang="en-US" sz="2400" dirty="0"/>
              <a:t>Understand how to run batch disbursement and manual disbursement</a:t>
            </a:r>
          </a:p>
          <a:p>
            <a:r>
              <a:rPr lang="en-US" sz="2400" dirty="0"/>
              <a:t>Understand the steps involved to block refunds due to withdrawn students</a:t>
            </a:r>
          </a:p>
          <a:p>
            <a:r>
              <a:rPr lang="en-US" sz="2400" dirty="0"/>
              <a:t>Understand the available queries to help track disbursement</a:t>
            </a:r>
          </a:p>
          <a:p>
            <a:r>
              <a:rPr lang="en-US" sz="2400" dirty="0"/>
              <a:t>Understand how to review the Customer Account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Disbursement Refresher Training Complete! </a:t>
            </a:r>
          </a:p>
          <a:p>
            <a:r>
              <a:rPr lang="en-US" dirty="0"/>
              <a:t>Please review the relevant business processing guide resources shared in the chat, as you are processing your disbursements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30" y="1370909"/>
            <a:ext cx="7971806" cy="674586"/>
          </a:xfrm>
        </p:spPr>
        <p:txBody>
          <a:bodyPr/>
          <a:lstStyle/>
          <a:p>
            <a:pPr algn="ctr"/>
            <a:r>
              <a:rPr lang="en-US" dirty="0"/>
              <a:t>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30" y="2097595"/>
            <a:ext cx="8247905" cy="4193463"/>
          </a:xfrm>
        </p:spPr>
        <p:txBody>
          <a:bodyPr/>
          <a:lstStyle/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Be ready to participate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Remove external distractions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Mute your line when not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Do NOT place Webex line on hold.  Use Mute.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Please leave your line on Mute unless you are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rgbClr val="C00000"/>
                </a:solidFill>
              </a:rPr>
              <a:t>Sessions are being recorded 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Allow your peers to complete their thoughts before beginning yours </a:t>
            </a:r>
          </a:p>
        </p:txBody>
      </p:sp>
    </p:spTree>
    <p:extLst>
      <p:ext uri="{BB962C8B-B14F-4D97-AF65-F5344CB8AC3E}">
        <p14:creationId xmlns:p14="http://schemas.microsoft.com/office/powerpoint/2010/main" val="328986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968634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  <a:endParaRPr lang="en-US" sz="2400" dirty="0"/>
          </a:p>
          <a:p>
            <a:r>
              <a:rPr lang="en-US" sz="2400" dirty="0"/>
              <a:t>Understand how to run batch disbursement and manual disbursement</a:t>
            </a:r>
          </a:p>
          <a:p>
            <a:r>
              <a:rPr lang="en-US" sz="2400" dirty="0"/>
              <a:t>Understand the steps involved to block refunds due to withdrawn students</a:t>
            </a:r>
          </a:p>
          <a:p>
            <a:r>
              <a:rPr lang="en-US" sz="2400" dirty="0"/>
              <a:t>Understand the available queries to help track disbursement</a:t>
            </a:r>
          </a:p>
          <a:p>
            <a:r>
              <a:rPr lang="en-US" sz="2400" dirty="0"/>
              <a:t>Understand how to review the Customer Account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BATCH </a:t>
            </a:r>
          </a:p>
          <a:p>
            <a:pPr marL="0" indent="0" algn="ctr">
              <a:buNone/>
            </a:pPr>
            <a:r>
              <a:rPr lang="en-US" sz="4000" b="1" dirty="0"/>
              <a:t>DISBURSEMENT</a:t>
            </a:r>
          </a:p>
        </p:txBody>
      </p:sp>
    </p:spTree>
    <p:extLst>
      <p:ext uri="{BB962C8B-B14F-4D97-AF65-F5344CB8AC3E}">
        <p14:creationId xmlns:p14="http://schemas.microsoft.com/office/powerpoint/2010/main" val="43956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404DCB4B-A203-99A9-2B5B-0EA59597D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" y="1431907"/>
            <a:ext cx="8337550" cy="2690287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/>
              <a:t>Disbursement in batch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5032265" y="931811"/>
            <a:ext cx="3487439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Disbursement &gt; Process Disbursements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9825" y="5690291"/>
            <a:ext cx="68774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Remember you can process more than one AY and Term at a time.  </a:t>
            </a:r>
          </a:p>
        </p:txBody>
      </p:sp>
    </p:spTree>
    <p:extLst>
      <p:ext uri="{BB962C8B-B14F-4D97-AF65-F5344CB8AC3E}">
        <p14:creationId xmlns:p14="http://schemas.microsoft.com/office/powerpoint/2010/main" val="1127324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/>
              <a:t>Disbursement in batch</a:t>
            </a:r>
            <a:br>
              <a:rPr lang="en-US" dirty="0"/>
            </a:br>
            <a:r>
              <a:rPr lang="en-US" sz="3000" dirty="0"/>
              <a:t>HONOR DISBURSEMENT Date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9358" y="5572971"/>
            <a:ext cx="687746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Honor Disbursement Date </a:t>
            </a:r>
            <a:r>
              <a:rPr lang="en-US" dirty="0"/>
              <a:t>checkbox is tied to the Disbursement ID Table set up and honors the day you have set up there in that table.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A4C0636-A6CC-A655-11F7-61AC55B1F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1458219"/>
            <a:ext cx="8417189" cy="806010"/>
          </a:xfrm>
          <a:ln>
            <a:solidFill>
              <a:schemeClr val="tx1"/>
            </a:solidFill>
          </a:ln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C33D6035-95FD-287A-F1FF-8FA524D67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2494444"/>
            <a:ext cx="5974356" cy="290533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839DC25-B779-F048-6F98-435FAE5A2DEE}"/>
              </a:ext>
            </a:extLst>
          </p:cNvPr>
          <p:cNvCxnSpPr>
            <a:cxnSpLocks/>
          </p:cNvCxnSpPr>
          <p:nvPr/>
        </p:nvCxnSpPr>
        <p:spPr>
          <a:xfrm>
            <a:off x="653143" y="1752600"/>
            <a:ext cx="446314" cy="26887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">
            <a:extLst>
              <a:ext uri="{FF2B5EF4-FFF2-40B4-BE49-F238E27FC236}">
                <a16:creationId xmlns:a16="http://schemas.microsoft.com/office/drawing/2014/main" id="{31626584-0D28-01D4-31E6-9208957B800A}"/>
              </a:ext>
            </a:extLst>
          </p:cNvPr>
          <p:cNvSpPr txBox="1"/>
          <p:nvPr/>
        </p:nvSpPr>
        <p:spPr>
          <a:xfrm>
            <a:off x="5317203" y="4394995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Set Up SACR &gt; Product Related &gt; Financial Aid &gt; Awards &gt; Disbursement ID Table</a:t>
            </a:r>
          </a:p>
        </p:txBody>
      </p:sp>
    </p:spTree>
    <p:extLst>
      <p:ext uri="{BB962C8B-B14F-4D97-AF65-F5344CB8AC3E}">
        <p14:creationId xmlns:p14="http://schemas.microsoft.com/office/powerpoint/2010/main" val="2589756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D2E3BA-54D7-EC75-5151-150AFBF49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6" y="1272495"/>
            <a:ext cx="7280971" cy="839334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/>
              <a:t>Disbursement in batch</a:t>
            </a:r>
            <a:br>
              <a:rPr lang="en-US" dirty="0"/>
            </a:br>
            <a:r>
              <a:rPr lang="en-US" sz="3000" dirty="0"/>
              <a:t>GRACE PERIOD (DAYS)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9358" y="5572971"/>
            <a:ext cx="868489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/>
              <a:t>Tip!  </a:t>
            </a:r>
            <a:r>
              <a:rPr lang="en-US" dirty="0"/>
              <a:t>If you are not able to run Batch Disbursement until the published Disbursement Date, you can enter a value into the Grace Period (Days) field and Disbursement will run in Batch, in this example, 5 days earlier, and will still display the July 1 Disbursement Date for records that go out to COD.</a:t>
            </a: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C33D6035-95FD-287A-F1FF-8FA524D67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2494444"/>
            <a:ext cx="5974356" cy="290533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839DC25-B779-F048-6F98-435FAE5A2DEE}"/>
              </a:ext>
            </a:extLst>
          </p:cNvPr>
          <p:cNvCxnSpPr>
            <a:cxnSpLocks/>
          </p:cNvCxnSpPr>
          <p:nvPr/>
        </p:nvCxnSpPr>
        <p:spPr>
          <a:xfrm flipH="1">
            <a:off x="1099457" y="1741714"/>
            <a:ext cx="4016829" cy="26996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3271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EA79F04-4403-4038-BEAC-654037707E52}">
  <ds:schemaRefs>
    <ds:schemaRef ds:uri="http://schemas.microsoft.com/sharepoint/v3"/>
    <ds:schemaRef ds:uri="dbb9891f-5342-44b3-9004-2472729e727f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sharepoint/v4"/>
    <ds:schemaRef ds:uri="686bc730-dfb5-4557-ac43-64e2aeb71117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27339</TotalTime>
  <Words>868</Words>
  <Application>Microsoft Office PowerPoint</Application>
  <PresentationFormat>On-screen Show (4:3)</PresentationFormat>
  <Paragraphs>159</Paragraphs>
  <Slides>32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Franklin Gothic Book</vt:lpstr>
      <vt:lpstr>Franklin Gothic Medium</vt:lpstr>
      <vt:lpstr>Wingdings</vt:lpstr>
      <vt:lpstr>Office Theme</vt:lpstr>
      <vt:lpstr>Disbursement refresher</vt:lpstr>
      <vt:lpstr>PowerPoint Presentation</vt:lpstr>
      <vt:lpstr>Agenda</vt:lpstr>
      <vt:lpstr>ground rules</vt:lpstr>
      <vt:lpstr>Objectives</vt:lpstr>
      <vt:lpstr>PowerPoint Presentation</vt:lpstr>
      <vt:lpstr>Disbursement in batch</vt:lpstr>
      <vt:lpstr>Disbursement in batch HONOR DISBURSEMENT Date</vt:lpstr>
      <vt:lpstr>Disbursement in batch GRACE PERIOD (DAYS)</vt:lpstr>
      <vt:lpstr>PowerPoint Presentation</vt:lpstr>
      <vt:lpstr>PowerPoint Presentation</vt:lpstr>
      <vt:lpstr>Manual disbursement</vt:lpstr>
      <vt:lpstr>Manual disbursement</vt:lpstr>
      <vt:lpstr>Manual disbursement</vt:lpstr>
      <vt:lpstr>PowerPoint Presentation</vt:lpstr>
      <vt:lpstr>PowerPoint Presentation</vt:lpstr>
      <vt:lpstr>Disburse WITH OVERRIDE</vt:lpstr>
      <vt:lpstr>Disburse WITH OVERRIDE</vt:lpstr>
      <vt:lpstr>PowerPoint Presentation</vt:lpstr>
      <vt:lpstr>PowerPoint Presentation</vt:lpstr>
      <vt:lpstr>Available resources to track students who have withdrawn</vt:lpstr>
      <vt:lpstr>PowerPoint Presentation</vt:lpstr>
      <vt:lpstr>QUERIES </vt:lpstr>
      <vt:lpstr>QUERIES </vt:lpstr>
      <vt:lpstr>PowerPoint Presentation</vt:lpstr>
      <vt:lpstr>VIEW CUSTOMER ACCOUNTS FEE001, TUT001 ACCOUNTS</vt:lpstr>
      <vt:lpstr>VIEW CUSTOMER ACCOUNTS cont’d TUT001 ACCOUNT</vt:lpstr>
      <vt:lpstr>VIEW CUSTOMER ACCOUNTS cont’d FEE001 ACCOUNT</vt:lpstr>
      <vt:lpstr>VIEW CUSTOMER ACCOUNTS cont’d items by term</vt:lpstr>
      <vt:lpstr>PowerPoint Presentation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1106</cp:revision>
  <dcterms:created xsi:type="dcterms:W3CDTF">2019-02-17T19:57:33Z</dcterms:created>
  <dcterms:modified xsi:type="dcterms:W3CDTF">2023-07-18T01:03:14Z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