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1"/>
  </p:notesMasterIdLst>
  <p:handoutMasterIdLst>
    <p:handoutMasterId r:id="rId32"/>
  </p:handoutMasterIdLst>
  <p:sldIdLst>
    <p:sldId id="259" r:id="rId6"/>
    <p:sldId id="652" r:id="rId7"/>
    <p:sldId id="402" r:id="rId8"/>
    <p:sldId id="543" r:id="rId9"/>
    <p:sldId id="262" r:id="rId10"/>
    <p:sldId id="644" r:id="rId11"/>
    <p:sldId id="630" r:id="rId12"/>
    <p:sldId id="631" r:id="rId13"/>
    <p:sldId id="632" r:id="rId14"/>
    <p:sldId id="633" r:id="rId15"/>
    <p:sldId id="635" r:id="rId16"/>
    <p:sldId id="636" r:id="rId17"/>
    <p:sldId id="642" r:id="rId18"/>
    <p:sldId id="643" r:id="rId19"/>
    <p:sldId id="637" r:id="rId20"/>
    <p:sldId id="638" r:id="rId21"/>
    <p:sldId id="639" r:id="rId22"/>
    <p:sldId id="640" r:id="rId23"/>
    <p:sldId id="646" r:id="rId24"/>
    <p:sldId id="647" r:id="rId25"/>
    <p:sldId id="649" r:id="rId26"/>
    <p:sldId id="655" r:id="rId27"/>
    <p:sldId id="654" r:id="rId28"/>
    <p:sldId id="281" r:id="rId29"/>
    <p:sldId id="261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8645" autoAdjust="0"/>
  </p:normalViewPr>
  <p:slideViewPr>
    <p:cSldViewPr snapToGrid="0">
      <p:cViewPr varScale="1">
        <p:scale>
          <a:sx n="59" d="100"/>
          <a:sy n="59" d="100"/>
        </p:scale>
        <p:origin x="1556" y="56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Step 1: Build Equation Engine</a:t>
          </a:r>
          <a:endParaRPr lang="en-US" dirty="0"/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/>
      <dgm:t>
        <a:bodyPr/>
        <a:lstStyle/>
        <a:p>
          <a:r>
            <a:rPr lang="en-US" b="1" dirty="0"/>
            <a:t>Step 2: Build</a:t>
          </a:r>
          <a:r>
            <a:rPr lang="en-US" dirty="0"/>
            <a:t> FA Term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/>
      <dgm:t>
        <a:bodyPr/>
        <a:lstStyle/>
        <a:p>
          <a:r>
            <a:rPr lang="en-US" b="1" dirty="0"/>
            <a:t>Step 3:</a:t>
          </a:r>
          <a:r>
            <a:rPr lang="en-US" dirty="0"/>
            <a:t>  Build Equation Engine Again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b="1" dirty="0"/>
            <a:t>Step 1: Build Equation Engine</a:t>
          </a:r>
          <a:endParaRPr lang="en-US" dirty="0"/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Step 2: Build</a:t>
          </a:r>
          <a:r>
            <a:rPr lang="en-US" dirty="0"/>
            <a:t> FA Term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/>
      <dgm:t>
        <a:bodyPr/>
        <a:lstStyle/>
        <a:p>
          <a:r>
            <a:rPr lang="en-US" b="1" dirty="0"/>
            <a:t>Step 3:</a:t>
          </a:r>
          <a:r>
            <a:rPr lang="en-US" dirty="0"/>
            <a:t>  Build Equation Engine Again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271DDC46-BC34-4C22-9338-40756B2EABCC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b="1" dirty="0"/>
            <a:t>Step 1: Build Equation Engine</a:t>
          </a:r>
          <a:endParaRPr lang="en-US" dirty="0"/>
        </a:p>
      </dgm:t>
    </dgm:pt>
    <dgm:pt modelId="{3153B4E4-EF27-418E-B286-E1B91A8DA495}" type="parTrans" cxnId="{4A907DEC-FF70-4E45-8D09-88FEE20B6500}">
      <dgm:prSet/>
      <dgm:spPr/>
      <dgm:t>
        <a:bodyPr/>
        <a:lstStyle/>
        <a:p>
          <a:endParaRPr lang="en-US"/>
        </a:p>
      </dgm:t>
    </dgm:pt>
    <dgm:pt modelId="{540A2794-D837-44EE-A24F-F2634BFBA319}" type="sibTrans" cxnId="{4A907DEC-FF70-4E45-8D09-88FEE20B6500}">
      <dgm:prSet/>
      <dgm:spPr/>
      <dgm:t>
        <a:bodyPr/>
        <a:lstStyle/>
        <a:p>
          <a:endParaRPr lang="en-US"/>
        </a:p>
      </dgm:t>
    </dgm:pt>
    <dgm:pt modelId="{31FB84C5-EEFE-449C-AA45-E3BBB2C62D54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b="1" dirty="0"/>
            <a:t>Step 2: Build</a:t>
          </a:r>
          <a:r>
            <a:rPr lang="en-US" dirty="0"/>
            <a:t> FA Term</a:t>
          </a:r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Step 3:</a:t>
          </a:r>
          <a:r>
            <a:rPr lang="en-US" dirty="0"/>
            <a:t>  Build Equation Engine Again</a:t>
          </a:r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B4BC7DC2-56D2-4148-B04B-93428D49ECB2}" type="pres">
      <dgm:prSet presAssocID="{271DDC46-BC34-4C22-9338-40756B2EABCC}" presName="textNode" presStyleLbl="node1" presStyleIdx="0" presStyleCnt="3">
        <dgm:presLayoutVars>
          <dgm:bulletEnabled val="1"/>
        </dgm:presLayoutVars>
      </dgm:prSet>
      <dgm:spPr/>
    </dgm:pt>
    <dgm:pt modelId="{8CB9128F-09FD-4A64-813D-BE45667A81F2}" type="pres">
      <dgm:prSet presAssocID="{540A2794-D837-44EE-A24F-F2634BFBA319}" presName="sibTrans" presStyleCnt="0"/>
      <dgm:spPr/>
    </dgm:pt>
    <dgm:pt modelId="{8254774E-2048-458A-967A-6F55C8FB5055}" type="pres">
      <dgm:prSet presAssocID="{31FB84C5-EEFE-449C-AA45-E3BBB2C62D54}" presName="textNode" presStyleLbl="node1" presStyleIdx="1" presStyleCnt="3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2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1" destOrd="0" parTransId="{6F78CC53-8E67-4D73-BA32-DE811C2F0191}" sibTransId="{C7FEA775-3690-4A58-A997-45BC574ABE9D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4A907DEC-FF70-4E45-8D09-88FEE20B6500}" srcId="{1C7648D5-25B0-483F-9CBC-048735DDE692}" destId="{271DDC46-BC34-4C22-9338-40756B2EABCC}" srcOrd="0" destOrd="0" parTransId="{3153B4E4-EF27-418E-B286-E1B91A8DA495}" sibTransId="{540A2794-D837-44EE-A24F-F2634BFBA319}"/>
    <dgm:cxn modelId="{76CA9CEF-7509-4F50-956E-2D7A5ACB4B5B}" type="presOf" srcId="{271DDC46-BC34-4C22-9338-40756B2EABCC}" destId="{B4BC7DC2-56D2-4148-B04B-93428D49ECB2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2AEC65D-86BE-4336-BBBC-08FDD703AD9F}" type="presParOf" srcId="{86CA7D95-ADC9-4F08-AA5C-96CB6089358A}" destId="{B4BC7DC2-56D2-4148-B04B-93428D49ECB2}" srcOrd="0" destOrd="0" presId="urn:microsoft.com/office/officeart/2005/8/layout/hProcess9"/>
    <dgm:cxn modelId="{20DECB7A-DD37-444D-AAF5-9D8A91712D7B}" type="presParOf" srcId="{86CA7D95-ADC9-4F08-AA5C-96CB6089358A}" destId="{8CB9128F-09FD-4A64-813D-BE45667A81F2}" srcOrd="1" destOrd="0" presId="urn:microsoft.com/office/officeart/2005/8/layout/hProcess9"/>
    <dgm:cxn modelId="{D8FBB062-5527-414E-A57C-721EB34F9621}" type="presParOf" srcId="{86CA7D95-ADC9-4F08-AA5C-96CB6089358A}" destId="{8254774E-2048-458A-967A-6F55C8FB5055}" srcOrd="2" destOrd="0" presId="urn:microsoft.com/office/officeart/2005/8/layout/hProcess9"/>
    <dgm:cxn modelId="{C700DDEC-16DA-4A44-AB9B-D682770B2A9E}" type="presParOf" srcId="{86CA7D95-ADC9-4F08-AA5C-96CB6089358A}" destId="{D4EFB04F-7EB1-43BB-AA00-20A62C75CB0D}" srcOrd="3" destOrd="0" presId="urn:microsoft.com/office/officeart/2005/8/layout/hProcess9"/>
    <dgm:cxn modelId="{46AA94FB-EC41-47CF-847A-A6D7601372D1}" type="presParOf" srcId="{86CA7D95-ADC9-4F08-AA5C-96CB6089358A}" destId="{EE8AB6D9-EB7F-4432-B306-508128C5E4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7648D5-25B0-483F-9CBC-048735DDE692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31FB84C5-EEFE-449C-AA45-E3BBB2C62D54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4000" b="1" dirty="0"/>
            <a:t>Steps 1 - 3</a:t>
          </a:r>
          <a:endParaRPr lang="en-US" sz="4000" dirty="0"/>
        </a:p>
      </dgm:t>
    </dgm:pt>
    <dgm:pt modelId="{6F78CC53-8E67-4D73-BA32-DE811C2F0191}" type="parTrans" cxnId="{8B45F17F-F0FC-4FEC-BB03-94755E48025F}">
      <dgm:prSet/>
      <dgm:spPr/>
      <dgm:t>
        <a:bodyPr/>
        <a:lstStyle/>
        <a:p>
          <a:endParaRPr lang="en-US"/>
        </a:p>
      </dgm:t>
    </dgm:pt>
    <dgm:pt modelId="{C7FEA775-3690-4A58-A997-45BC574ABE9D}" type="sibTrans" cxnId="{8B45F17F-F0FC-4FEC-BB03-94755E48025F}">
      <dgm:prSet/>
      <dgm:spPr/>
      <dgm:t>
        <a:bodyPr/>
        <a:lstStyle/>
        <a:p>
          <a:endParaRPr lang="en-US"/>
        </a:p>
      </dgm:t>
    </dgm:pt>
    <dgm:pt modelId="{E5F25171-371A-4FB0-BE92-72288DE7DC0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4000" b="1" dirty="0"/>
            <a:t>Schedule JobSet</a:t>
          </a:r>
          <a:endParaRPr lang="en-US" sz="4000" dirty="0"/>
        </a:p>
      </dgm:t>
    </dgm:pt>
    <dgm:pt modelId="{E76CABA0-3C30-4AEC-868A-776BACD00B3E}" type="parTrans" cxnId="{4665131D-A18B-48FB-9FB6-7E4881577EE8}">
      <dgm:prSet/>
      <dgm:spPr/>
      <dgm:t>
        <a:bodyPr/>
        <a:lstStyle/>
        <a:p>
          <a:endParaRPr lang="en-US"/>
        </a:p>
      </dgm:t>
    </dgm:pt>
    <dgm:pt modelId="{0C2203BA-DB3D-4B18-9B82-59A406DDDDB5}" type="sibTrans" cxnId="{4665131D-A18B-48FB-9FB6-7E4881577EE8}">
      <dgm:prSet/>
      <dgm:spPr/>
      <dgm:t>
        <a:bodyPr/>
        <a:lstStyle/>
        <a:p>
          <a:endParaRPr lang="en-US"/>
        </a:p>
      </dgm:t>
    </dgm:pt>
    <dgm:pt modelId="{BB73E8C4-7680-4080-8AD4-59D47561051B}" type="pres">
      <dgm:prSet presAssocID="{1C7648D5-25B0-483F-9CBC-048735DDE692}" presName="CompostProcess" presStyleCnt="0">
        <dgm:presLayoutVars>
          <dgm:dir/>
          <dgm:resizeHandles val="exact"/>
        </dgm:presLayoutVars>
      </dgm:prSet>
      <dgm:spPr/>
    </dgm:pt>
    <dgm:pt modelId="{0D107ED9-3C1F-4DF9-B514-5ED951E36FFD}" type="pres">
      <dgm:prSet presAssocID="{1C7648D5-25B0-483F-9CBC-048735DDE692}" presName="arrow" presStyleLbl="bgShp" presStyleIdx="0" presStyleCnt="1"/>
      <dgm:spPr/>
      <dgm:extLst>
        <a:ext uri="{E40237B7-FDA0-4F09-8148-C483321AD2D9}">
          <dgm14:cNvPr xmlns:dgm14="http://schemas.microsoft.com/office/drawing/2010/diagram" id="0" name="" descr="arrow with processes listed out from left to right " title="3 step process of mass packaging "/>
        </a:ext>
      </dgm:extLst>
    </dgm:pt>
    <dgm:pt modelId="{86CA7D95-ADC9-4F08-AA5C-96CB6089358A}" type="pres">
      <dgm:prSet presAssocID="{1C7648D5-25B0-483F-9CBC-048735DDE692}" presName="linearProcess" presStyleCnt="0"/>
      <dgm:spPr/>
    </dgm:pt>
    <dgm:pt modelId="{8254774E-2048-458A-967A-6F55C8FB5055}" type="pres">
      <dgm:prSet presAssocID="{31FB84C5-EEFE-449C-AA45-E3BBB2C62D54}" presName="textNode" presStyleLbl="node1" presStyleIdx="0" presStyleCnt="2" custScaleX="110085">
        <dgm:presLayoutVars>
          <dgm:bulletEnabled val="1"/>
        </dgm:presLayoutVars>
      </dgm:prSet>
      <dgm:spPr/>
    </dgm:pt>
    <dgm:pt modelId="{D4EFB04F-7EB1-43BB-AA00-20A62C75CB0D}" type="pres">
      <dgm:prSet presAssocID="{C7FEA775-3690-4A58-A997-45BC574ABE9D}" presName="sibTrans" presStyleCnt="0"/>
      <dgm:spPr/>
    </dgm:pt>
    <dgm:pt modelId="{EE8AB6D9-EB7F-4432-B306-508128C5E489}" type="pres">
      <dgm:prSet presAssocID="{E5F25171-371A-4FB0-BE92-72288DE7DC0C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4665131D-A18B-48FB-9FB6-7E4881577EE8}" srcId="{1C7648D5-25B0-483F-9CBC-048735DDE692}" destId="{E5F25171-371A-4FB0-BE92-72288DE7DC0C}" srcOrd="1" destOrd="0" parTransId="{E76CABA0-3C30-4AEC-868A-776BACD00B3E}" sibTransId="{0C2203BA-DB3D-4B18-9B82-59A406DDDDB5}"/>
    <dgm:cxn modelId="{5F672060-60B4-4D11-B31A-5D0F0756054A}" type="presOf" srcId="{31FB84C5-EEFE-449C-AA45-E3BBB2C62D54}" destId="{8254774E-2048-458A-967A-6F55C8FB5055}" srcOrd="0" destOrd="0" presId="urn:microsoft.com/office/officeart/2005/8/layout/hProcess9"/>
    <dgm:cxn modelId="{E67F0565-B91B-41AE-98C0-4DE0C5EDA711}" type="presOf" srcId="{1C7648D5-25B0-483F-9CBC-048735DDE692}" destId="{BB73E8C4-7680-4080-8AD4-59D47561051B}" srcOrd="0" destOrd="0" presId="urn:microsoft.com/office/officeart/2005/8/layout/hProcess9"/>
    <dgm:cxn modelId="{8B45F17F-F0FC-4FEC-BB03-94755E48025F}" srcId="{1C7648D5-25B0-483F-9CBC-048735DDE692}" destId="{31FB84C5-EEFE-449C-AA45-E3BBB2C62D54}" srcOrd="0" destOrd="0" parTransId="{6F78CC53-8E67-4D73-BA32-DE811C2F0191}" sibTransId="{C7FEA775-3690-4A58-A997-45BC574ABE9D}"/>
    <dgm:cxn modelId="{00DCBDE2-3A5E-4F7A-B720-142C56A9ACEC}" type="presOf" srcId="{E5F25171-371A-4FB0-BE92-72288DE7DC0C}" destId="{EE8AB6D9-EB7F-4432-B306-508128C5E489}" srcOrd="0" destOrd="0" presId="urn:microsoft.com/office/officeart/2005/8/layout/hProcess9"/>
    <dgm:cxn modelId="{C7E0E2FD-43E8-41F3-9ECD-F826E3E466F5}" type="presParOf" srcId="{BB73E8C4-7680-4080-8AD4-59D47561051B}" destId="{0D107ED9-3C1F-4DF9-B514-5ED951E36FFD}" srcOrd="0" destOrd="0" presId="urn:microsoft.com/office/officeart/2005/8/layout/hProcess9"/>
    <dgm:cxn modelId="{DB6FE992-AFCC-403E-B004-06087F086356}" type="presParOf" srcId="{BB73E8C4-7680-4080-8AD4-59D47561051B}" destId="{86CA7D95-ADC9-4F08-AA5C-96CB6089358A}" srcOrd="1" destOrd="0" presId="urn:microsoft.com/office/officeart/2005/8/layout/hProcess9"/>
    <dgm:cxn modelId="{D8FBB062-5527-414E-A57C-721EB34F9621}" type="presParOf" srcId="{86CA7D95-ADC9-4F08-AA5C-96CB6089358A}" destId="{8254774E-2048-458A-967A-6F55C8FB5055}" srcOrd="0" destOrd="0" presId="urn:microsoft.com/office/officeart/2005/8/layout/hProcess9"/>
    <dgm:cxn modelId="{C700DDEC-16DA-4A44-AB9B-D682770B2A9E}" type="presParOf" srcId="{86CA7D95-ADC9-4F08-AA5C-96CB6089358A}" destId="{D4EFB04F-7EB1-43BB-AA00-20A62C75CB0D}" srcOrd="1" destOrd="0" presId="urn:microsoft.com/office/officeart/2005/8/layout/hProcess9"/>
    <dgm:cxn modelId="{46AA94FB-EC41-47CF-847A-A6D7601372D1}" type="presParOf" srcId="{86CA7D95-ADC9-4F08-AA5C-96CB6089358A}" destId="{EE8AB6D9-EB7F-4432-B306-508128C5E48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7237" y="1362140"/>
          <a:ext cx="2168514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Step 1: Build Equation Engine</a:t>
          </a:r>
          <a:endParaRPr lang="en-US" sz="2500" kern="1200" dirty="0"/>
        </a:p>
      </dsp:txBody>
      <dsp:txXfrm>
        <a:off x="95896" y="1450799"/>
        <a:ext cx="1991196" cy="1638869"/>
      </dsp:txXfrm>
    </dsp:sp>
    <dsp:sp modelId="{8254774E-2048-458A-967A-6F55C8FB5055}">
      <dsp:nvSpPr>
        <dsp:cNvPr id="0" name=""/>
        <dsp:cNvSpPr/>
      </dsp:nvSpPr>
      <dsp:spPr>
        <a:xfrm>
          <a:off x="2284308" y="1362140"/>
          <a:ext cx="2168514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Step 2: Build</a:t>
          </a:r>
          <a:r>
            <a:rPr lang="en-US" sz="2500" kern="1200" dirty="0"/>
            <a:t> FA Term</a:t>
          </a:r>
        </a:p>
      </dsp:txBody>
      <dsp:txXfrm>
        <a:off x="2372967" y="1450799"/>
        <a:ext cx="1991196" cy="1638869"/>
      </dsp:txXfrm>
    </dsp:sp>
    <dsp:sp modelId="{EE8AB6D9-EB7F-4432-B306-508128C5E489}">
      <dsp:nvSpPr>
        <dsp:cNvPr id="0" name=""/>
        <dsp:cNvSpPr/>
      </dsp:nvSpPr>
      <dsp:spPr>
        <a:xfrm>
          <a:off x="4561379" y="1362140"/>
          <a:ext cx="2168514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Step 3:</a:t>
          </a:r>
          <a:r>
            <a:rPr lang="en-US" sz="2500" kern="1200" dirty="0"/>
            <a:t>  Build Equation Engine Again</a:t>
          </a:r>
        </a:p>
      </dsp:txBody>
      <dsp:txXfrm>
        <a:off x="4650038" y="1450799"/>
        <a:ext cx="1991196" cy="1638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7237" y="1362140"/>
          <a:ext cx="2168514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Step 1: Build Equation Engine</a:t>
          </a:r>
          <a:endParaRPr lang="en-US" sz="2500" kern="1200" dirty="0"/>
        </a:p>
      </dsp:txBody>
      <dsp:txXfrm>
        <a:off x="95896" y="1450799"/>
        <a:ext cx="1991196" cy="1638869"/>
      </dsp:txXfrm>
    </dsp:sp>
    <dsp:sp modelId="{8254774E-2048-458A-967A-6F55C8FB5055}">
      <dsp:nvSpPr>
        <dsp:cNvPr id="0" name=""/>
        <dsp:cNvSpPr/>
      </dsp:nvSpPr>
      <dsp:spPr>
        <a:xfrm>
          <a:off x="2284308" y="1362140"/>
          <a:ext cx="2168514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Step 2: Build</a:t>
          </a:r>
          <a:r>
            <a:rPr lang="en-US" sz="2500" kern="1200" dirty="0"/>
            <a:t> FA Term</a:t>
          </a:r>
        </a:p>
      </dsp:txBody>
      <dsp:txXfrm>
        <a:off x="2372967" y="1450799"/>
        <a:ext cx="1991196" cy="1638869"/>
      </dsp:txXfrm>
    </dsp:sp>
    <dsp:sp modelId="{EE8AB6D9-EB7F-4432-B306-508128C5E489}">
      <dsp:nvSpPr>
        <dsp:cNvPr id="0" name=""/>
        <dsp:cNvSpPr/>
      </dsp:nvSpPr>
      <dsp:spPr>
        <a:xfrm>
          <a:off x="4561379" y="1362140"/>
          <a:ext cx="2168514" cy="18161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Step 3:</a:t>
          </a:r>
          <a:r>
            <a:rPr lang="en-US" sz="2500" kern="1200" dirty="0"/>
            <a:t>  Build Equation Engine Again</a:t>
          </a:r>
        </a:p>
      </dsp:txBody>
      <dsp:txXfrm>
        <a:off x="4650038" y="1450799"/>
        <a:ext cx="1991196" cy="1638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BC7DC2-56D2-4148-B04B-93428D49ECB2}">
      <dsp:nvSpPr>
        <dsp:cNvPr id="0" name=""/>
        <dsp:cNvSpPr/>
      </dsp:nvSpPr>
      <dsp:spPr>
        <a:xfrm>
          <a:off x="7237" y="1362140"/>
          <a:ext cx="2168514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Step 1: Build Equation Engine</a:t>
          </a:r>
          <a:endParaRPr lang="en-US" sz="2500" kern="1200" dirty="0"/>
        </a:p>
      </dsp:txBody>
      <dsp:txXfrm>
        <a:off x="95896" y="1450799"/>
        <a:ext cx="1991196" cy="1638869"/>
      </dsp:txXfrm>
    </dsp:sp>
    <dsp:sp modelId="{8254774E-2048-458A-967A-6F55C8FB5055}">
      <dsp:nvSpPr>
        <dsp:cNvPr id="0" name=""/>
        <dsp:cNvSpPr/>
      </dsp:nvSpPr>
      <dsp:spPr>
        <a:xfrm>
          <a:off x="2284308" y="1362140"/>
          <a:ext cx="2168514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Step 2: Build</a:t>
          </a:r>
          <a:r>
            <a:rPr lang="en-US" sz="2500" kern="1200" dirty="0"/>
            <a:t> FA Term</a:t>
          </a:r>
        </a:p>
      </dsp:txBody>
      <dsp:txXfrm>
        <a:off x="2372967" y="1450799"/>
        <a:ext cx="1991196" cy="1638869"/>
      </dsp:txXfrm>
    </dsp:sp>
    <dsp:sp modelId="{EE8AB6D9-EB7F-4432-B306-508128C5E489}">
      <dsp:nvSpPr>
        <dsp:cNvPr id="0" name=""/>
        <dsp:cNvSpPr/>
      </dsp:nvSpPr>
      <dsp:spPr>
        <a:xfrm>
          <a:off x="4561379" y="1362140"/>
          <a:ext cx="2168514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Step 3:</a:t>
          </a:r>
          <a:r>
            <a:rPr lang="en-US" sz="2500" kern="1200" dirty="0"/>
            <a:t>  Build Equation Engine Again</a:t>
          </a:r>
        </a:p>
      </dsp:txBody>
      <dsp:txXfrm>
        <a:off x="4650038" y="1450799"/>
        <a:ext cx="1991196" cy="16388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07ED9-3C1F-4DF9-B514-5ED951E36FFD}">
      <dsp:nvSpPr>
        <dsp:cNvPr id="0" name=""/>
        <dsp:cNvSpPr/>
      </dsp:nvSpPr>
      <dsp:spPr>
        <a:xfrm>
          <a:off x="505284" y="0"/>
          <a:ext cx="5726561" cy="454046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4774E-2048-458A-967A-6F55C8FB5055}">
      <dsp:nvSpPr>
        <dsp:cNvPr id="0" name=""/>
        <dsp:cNvSpPr/>
      </dsp:nvSpPr>
      <dsp:spPr>
        <a:xfrm>
          <a:off x="457857" y="1362140"/>
          <a:ext cx="2873921" cy="1816187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Steps 1 - 3</a:t>
          </a:r>
          <a:endParaRPr lang="en-US" sz="4000" kern="1200" dirty="0"/>
        </a:p>
      </dsp:txBody>
      <dsp:txXfrm>
        <a:off x="546516" y="1450799"/>
        <a:ext cx="2696603" cy="1638869"/>
      </dsp:txXfrm>
    </dsp:sp>
    <dsp:sp modelId="{EE8AB6D9-EB7F-4432-B306-508128C5E489}">
      <dsp:nvSpPr>
        <dsp:cNvPr id="0" name=""/>
        <dsp:cNvSpPr/>
      </dsp:nvSpPr>
      <dsp:spPr>
        <a:xfrm>
          <a:off x="3668635" y="1362140"/>
          <a:ext cx="2610638" cy="18161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Schedule JobSet</a:t>
          </a:r>
          <a:endParaRPr lang="en-US" sz="4000" kern="1200" dirty="0"/>
        </a:p>
      </dsp:txBody>
      <dsp:txXfrm>
        <a:off x="3757294" y="1450799"/>
        <a:ext cx="2433320" cy="1638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89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62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82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:notes"/>
          <p:cNvSpPr txBox="1">
            <a:spLocks noGrp="1"/>
          </p:cNvSpPr>
          <p:nvPr>
            <p:ph type="body" idx="1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757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84A02-D147-49A8-A06D-A5C08FF69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3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course completion</a:t>
            </a:r>
            <a:r>
              <a:rPr lang="en-US" dirty="0"/>
              <a:t>, you should</a:t>
            </a:r>
            <a:r>
              <a:rPr lang="en-US" baseline="0" dirty="0"/>
              <a:t> now </a:t>
            </a:r>
            <a:r>
              <a:rPr lang="en-US" dirty="0"/>
              <a:t>be able to: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28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82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78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05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7/10/2023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7/10/2023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7/10/2023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7/10/2023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7/10/2023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7/10/2023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7/10/2023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7/10/2023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7/10/2023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7/10/2023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9887" y="4052324"/>
            <a:ext cx="8336975" cy="999259"/>
          </a:xfrm>
        </p:spPr>
        <p:txBody>
          <a:bodyPr/>
          <a:lstStyle/>
          <a:p>
            <a:r>
              <a:rPr lang="en-US" dirty="0"/>
              <a:t>CENSUS PROCESSING refresher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9887" y="557064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July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D16AE282-8C71-FB48-8EEC-300406B3E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6" y="984366"/>
            <a:ext cx="8438430" cy="41319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0207" y="184203"/>
            <a:ext cx="8611671" cy="725863"/>
          </a:xfrm>
        </p:spPr>
        <p:txBody>
          <a:bodyPr/>
          <a:lstStyle/>
          <a:p>
            <a:r>
              <a:rPr lang="en-US" dirty="0"/>
              <a:t>process census EQUATION ENG cont’d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3814115" y="827337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FA Term &gt; Build FA Term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02068" y="4896090"/>
            <a:ext cx="385729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/>
              <a:t>Note:</a:t>
            </a:r>
            <a:r>
              <a:rPr lang="en-US" b="1" dirty="0"/>
              <a:t>  </a:t>
            </a:r>
            <a:r>
              <a:rPr lang="en-US" dirty="0"/>
              <a:t>When running FA term process for Census, its purpose is to capture the enrollment data snapshot at the end of census.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014952" y="4225159"/>
            <a:ext cx="1250731" cy="6709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743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52884991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1428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4BEA3319-C197-0959-FF17-C3A745B1D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0" y="1080655"/>
            <a:ext cx="7965955" cy="5188580"/>
          </a:xfr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census equation </a:t>
            </a:r>
            <a:r>
              <a:rPr lang="en-US" dirty="0" err="1"/>
              <a:t>eng</a:t>
            </a:r>
            <a:r>
              <a:rPr lang="en-US" dirty="0"/>
              <a:t> cont’d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4087894" y="824161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Set Up SACR &gt; Common Definitions &gt; Equation Engine &gt; Run Equation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5265" y="5999398"/>
            <a:ext cx="687746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This step resets FA Term back to the actual enrollment at census date, and locks it</a:t>
            </a:r>
          </a:p>
        </p:txBody>
      </p:sp>
    </p:spTree>
    <p:extLst>
      <p:ext uri="{BB962C8B-B14F-4D97-AF65-F5344CB8AC3E}">
        <p14:creationId xmlns:p14="http://schemas.microsoft.com/office/powerpoint/2010/main" val="2418060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57467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SCHEDULING JOBSET DEFINITION</a:t>
            </a:r>
          </a:p>
        </p:txBody>
      </p:sp>
    </p:spTree>
    <p:extLst>
      <p:ext uri="{BB962C8B-B14F-4D97-AF65-F5344CB8AC3E}">
        <p14:creationId xmlns:p14="http://schemas.microsoft.com/office/powerpoint/2010/main" val="3924439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PROCESSING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Schedule JobSet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0304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FF6BFE1-F3E6-2C64-5287-67A248216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0" y="1476274"/>
            <a:ext cx="4051508" cy="39054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123" y="323743"/>
            <a:ext cx="8302337" cy="786457"/>
          </a:xfrm>
        </p:spPr>
        <p:txBody>
          <a:bodyPr/>
          <a:lstStyle/>
          <a:p>
            <a:r>
              <a:rPr lang="en-US" dirty="0"/>
              <a:t>PROCESS CENSUS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485" y="893004"/>
            <a:ext cx="8336975" cy="5237138"/>
          </a:xfrm>
        </p:spPr>
        <p:txBody>
          <a:bodyPr/>
          <a:lstStyle/>
          <a:p>
            <a:r>
              <a:rPr lang="en-US" dirty="0"/>
              <a:t>Schedule JobSet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4173035" y="1690347"/>
            <a:ext cx="348743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 err="1">
                <a:solidFill>
                  <a:schemeClr val="tx1"/>
                </a:solidFill>
              </a:rPr>
              <a:t>PeopleTools</a:t>
            </a:r>
            <a:r>
              <a:rPr lang="en-US" sz="1400" dirty="0">
                <a:solidFill>
                  <a:schemeClr val="tx1"/>
                </a:solidFill>
              </a:rPr>
              <a:t> &gt; Process Scheduler &gt; Schedule JobSet Definitions</a:t>
            </a:r>
          </a:p>
        </p:txBody>
      </p:sp>
    </p:spTree>
    <p:extLst>
      <p:ext uri="{BB962C8B-B14F-4D97-AF65-F5344CB8AC3E}">
        <p14:creationId xmlns:p14="http://schemas.microsoft.com/office/powerpoint/2010/main" val="3996674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76BDECD-4646-BEEE-94B4-7DCFD005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7" y="1250423"/>
            <a:ext cx="6337139" cy="54073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540" y="190049"/>
            <a:ext cx="8302337" cy="786457"/>
          </a:xfrm>
        </p:spPr>
        <p:txBody>
          <a:bodyPr/>
          <a:lstStyle/>
          <a:p>
            <a:r>
              <a:rPr lang="en-US" dirty="0"/>
              <a:t>Process census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716437"/>
            <a:ext cx="8336975" cy="5424591"/>
          </a:xfrm>
        </p:spPr>
        <p:txBody>
          <a:bodyPr/>
          <a:lstStyle/>
          <a:p>
            <a:r>
              <a:rPr lang="en-US" dirty="0"/>
              <a:t>Schedule JobSet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02251" y="249783"/>
            <a:ext cx="1215177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/>
              <a:t>Note:</a:t>
            </a:r>
            <a:r>
              <a:rPr lang="en-US" b="1" dirty="0"/>
              <a:t>  </a:t>
            </a:r>
          </a:p>
          <a:p>
            <a:r>
              <a:rPr lang="en-US" dirty="0"/>
              <a:t>Set a future date* for your </a:t>
            </a:r>
            <a:r>
              <a:rPr lang="en-US" dirty="0" err="1"/>
              <a:t>JobSet</a:t>
            </a:r>
            <a:r>
              <a:rPr lang="en-US" dirty="0"/>
              <a:t> to run, then make the </a:t>
            </a:r>
            <a:r>
              <a:rPr lang="en-US" b="1" dirty="0"/>
              <a:t>Status</a:t>
            </a:r>
            <a:r>
              <a:rPr lang="en-US" dirty="0"/>
              <a:t> “Active”</a:t>
            </a:r>
          </a:p>
          <a:p>
            <a:endParaRPr lang="en-US" dirty="0"/>
          </a:p>
          <a:p>
            <a:r>
              <a:rPr lang="en-US" dirty="0"/>
              <a:t>*The </a:t>
            </a:r>
            <a:r>
              <a:rPr lang="en-US" dirty="0" err="1"/>
              <a:t>JobSet</a:t>
            </a:r>
            <a:r>
              <a:rPr lang="en-US" dirty="0"/>
              <a:t> should be run shortly </a:t>
            </a:r>
            <a:r>
              <a:rPr lang="en-US" u="sng" dirty="0"/>
              <a:t>after midnight on the day after your actual census date.</a:t>
            </a:r>
            <a:r>
              <a:rPr lang="en-US" dirty="0"/>
              <a:t>  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5910943" y="1415820"/>
            <a:ext cx="1686859" cy="14797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168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E356A10-4CA6-9C53-A611-2820E72D7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53" y="1404138"/>
            <a:ext cx="8569030" cy="41992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540" y="252156"/>
            <a:ext cx="8302337" cy="786457"/>
          </a:xfrm>
        </p:spPr>
        <p:txBody>
          <a:bodyPr/>
          <a:lstStyle/>
          <a:p>
            <a:r>
              <a:rPr lang="en-US" dirty="0"/>
              <a:t>Process census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788276"/>
            <a:ext cx="8336975" cy="5352752"/>
          </a:xfrm>
        </p:spPr>
        <p:txBody>
          <a:bodyPr/>
          <a:lstStyle/>
          <a:p>
            <a:r>
              <a:rPr lang="en-US" dirty="0"/>
              <a:t>Schedule JobSet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6951" y="5683575"/>
            <a:ext cx="399103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u="sng" dirty="0"/>
              <a:t>Tip!</a:t>
            </a:r>
            <a:r>
              <a:rPr lang="en-US" i="1" dirty="0"/>
              <a:t>  </a:t>
            </a:r>
            <a:r>
              <a:rPr lang="en-US" dirty="0"/>
              <a:t>Copy your run control IDs from the previous steps and paste them into the fields on this page to ensure accuracy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04857" y="6141027"/>
            <a:ext cx="0" cy="80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5355771" y="4005943"/>
            <a:ext cx="1511065" cy="16734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615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90637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42" y="1319633"/>
            <a:ext cx="8507012" cy="54585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230358" y="6529852"/>
            <a:ext cx="226243" cy="328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64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QUERIES</a:t>
            </a:r>
          </a:p>
        </p:txBody>
      </p:sp>
    </p:spTree>
    <p:extLst>
      <p:ext uri="{BB962C8B-B14F-4D97-AF65-F5344CB8AC3E}">
        <p14:creationId xmlns:p14="http://schemas.microsoft.com/office/powerpoint/2010/main" val="178996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2042206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Available queries recommended to run after you’ve begun disbursement, and </a:t>
            </a:r>
            <a:r>
              <a:rPr lang="en-US" u="sng" dirty="0"/>
              <a:t>run daily until Census lock</a:t>
            </a:r>
            <a:r>
              <a:rPr lang="en-US" dirty="0"/>
              <a:t>:</a:t>
            </a:r>
          </a:p>
          <a:p>
            <a:r>
              <a:rPr lang="en-US" sz="2400" b="1" dirty="0"/>
              <a:t>CTC_FA_LOAD_COMP_BETWEEN_DATE </a:t>
            </a:r>
            <a:r>
              <a:rPr lang="en-US" sz="2200" dirty="0"/>
              <a:t>– Compares students with different FA load level when disbursed to date entered in prompt.  Picks up students with all aid</a:t>
            </a:r>
          </a:p>
          <a:p>
            <a:r>
              <a:rPr lang="en-US" sz="2400" b="1" dirty="0"/>
              <a:t>CTC_SERVICE_INDICATOR_LIST </a:t>
            </a:r>
            <a:r>
              <a:rPr lang="en-US" sz="2200" dirty="0"/>
              <a:t>– Run to FLF to see who still has an outstanding FLF Service Indicator</a:t>
            </a:r>
          </a:p>
          <a:p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38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Queries CONT’D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2042206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Available queries recommended to </a:t>
            </a:r>
            <a:r>
              <a:rPr lang="en-US" u="sng" dirty="0"/>
              <a:t>run after Census lock</a:t>
            </a:r>
            <a:r>
              <a:rPr lang="en-US" dirty="0"/>
              <a:t>:</a:t>
            </a:r>
          </a:p>
          <a:p>
            <a:r>
              <a:rPr lang="en-US" sz="2400" b="1" dirty="0"/>
              <a:t>CTC_FA_CENSUS_DATE_LIST</a:t>
            </a:r>
            <a:r>
              <a:rPr lang="en-US" dirty="0"/>
              <a:t> – </a:t>
            </a:r>
            <a:r>
              <a:rPr lang="en-US" sz="2200" dirty="0"/>
              <a:t>Identifies students with a discrepancy between FA Load captured at most recent Authorization run via the Award Activity page vs. the FA Load in FA Term.  Picks up students w/ traditional aid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6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933252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245136"/>
            <a:ext cx="8336975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6860" y="2042206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400" dirty="0"/>
              <a:t>Build Equation Engines and FA Term Run Control used for Processing Census</a:t>
            </a:r>
          </a:p>
          <a:p>
            <a:r>
              <a:rPr lang="en-US" sz="2400" dirty="0"/>
              <a:t>Build and Run the Census </a:t>
            </a:r>
            <a:r>
              <a:rPr lang="en-US" sz="2400" dirty="0" err="1"/>
              <a:t>JobSet</a:t>
            </a:r>
            <a:endParaRPr lang="en-US" sz="2000" dirty="0"/>
          </a:p>
          <a:p>
            <a:r>
              <a:rPr lang="en-US" sz="2400" dirty="0"/>
              <a:t>Understand the available queries used to track changes in enrollment at Census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Census Processing Refresher Training Complete! </a:t>
            </a:r>
          </a:p>
          <a:p>
            <a:r>
              <a:rPr lang="en-US" dirty="0"/>
              <a:t>Please review census business processing guide resource as you are doing your census processing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3776" y="1188972"/>
            <a:ext cx="8534403" cy="71985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71012840"/>
              </p:ext>
            </p:extLst>
          </p:nvPr>
        </p:nvGraphicFramePr>
        <p:xfrm>
          <a:off x="283776" y="1779415"/>
          <a:ext cx="5195925" cy="31685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28307">
                  <a:extLst>
                    <a:ext uri="{9D8B030D-6E8A-4147-A177-3AD203B41FA5}">
                      <a16:colId xmlns:a16="http://schemas.microsoft.com/office/drawing/2014/main" val="417772972"/>
                    </a:ext>
                  </a:extLst>
                </a:gridCol>
                <a:gridCol w="3167618">
                  <a:extLst>
                    <a:ext uri="{9D8B030D-6E8A-4147-A177-3AD203B41FA5}">
                      <a16:colId xmlns:a16="http://schemas.microsoft.com/office/drawing/2014/main" val="3415988646"/>
                    </a:ext>
                  </a:extLst>
                </a:gridCol>
              </a:tblGrid>
              <a:tr h="341314">
                <a:tc>
                  <a:txBody>
                    <a:bodyPr/>
                    <a:lstStyle/>
                    <a:p>
                      <a:r>
                        <a:rPr lang="en-US" dirty="0"/>
                        <a:t>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227883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9:00 – 9:05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Sign-In/</a:t>
                      </a:r>
                      <a:r>
                        <a:rPr lang="en-US" baseline="0" dirty="0"/>
                        <a:t>Greet/Objectives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039985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9:05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– 9:45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Build </a:t>
                      </a:r>
                      <a:r>
                        <a:rPr lang="en-US" baseline="0" dirty="0"/>
                        <a:t>Equation Engines and FA Term Run Control to enter into a </a:t>
                      </a:r>
                      <a:r>
                        <a:rPr lang="en-US" baseline="0" dirty="0" err="1"/>
                        <a:t>Jobset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330677"/>
                  </a:ext>
                </a:extLst>
              </a:tr>
              <a:tr h="457599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9:45 </a:t>
                      </a:r>
                      <a:r>
                        <a:rPr lang="en-US" baseline="0" dirty="0"/>
                        <a:t>– 10:00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Building</a:t>
                      </a:r>
                      <a:r>
                        <a:rPr lang="en-US" baseline="0" dirty="0"/>
                        <a:t> the </a:t>
                      </a:r>
                      <a:r>
                        <a:rPr lang="en-US" baseline="0" dirty="0" err="1"/>
                        <a:t>JobSet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588972"/>
                  </a:ext>
                </a:extLst>
              </a:tr>
              <a:tr h="424917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10:00 – 10:15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Queries to run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655088"/>
                  </a:ext>
                </a:extLst>
              </a:tr>
              <a:tr h="34131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10:15</a:t>
                      </a:r>
                      <a:r>
                        <a:rPr lang="en-US" baseline="0" dirty="0"/>
                        <a:t> – 10:30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Session</a:t>
                      </a:r>
                      <a:r>
                        <a:rPr lang="en-US" baseline="0" dirty="0"/>
                        <a:t> Wrap-Up/Canvas Overview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6147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42249" y="2182091"/>
            <a:ext cx="2775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processes will have demonstrations, but due to data scrubbing, available data in the environment, demo examples are not ideal</a:t>
            </a:r>
          </a:p>
        </p:txBody>
      </p:sp>
    </p:spTree>
    <p:extLst>
      <p:ext uri="{BB962C8B-B14F-4D97-AF65-F5344CB8AC3E}">
        <p14:creationId xmlns:p14="http://schemas.microsoft.com/office/powerpoint/2010/main" val="400480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30" y="1370909"/>
            <a:ext cx="7971806" cy="674586"/>
          </a:xfrm>
        </p:spPr>
        <p:txBody>
          <a:bodyPr/>
          <a:lstStyle/>
          <a:p>
            <a:pPr algn="ctr"/>
            <a:r>
              <a:rPr lang="en-US" dirty="0"/>
              <a:t>ground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930" y="2097595"/>
            <a:ext cx="8247905" cy="4193463"/>
          </a:xfrm>
        </p:spPr>
        <p:txBody>
          <a:bodyPr/>
          <a:lstStyle/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Be ready to participate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Remove external distractions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Mute your line when not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Do NOT place Webex line on hold.  Use Mute.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</a:rPr>
              <a:t>Please leave your line on Mute unless you are speaking</a:t>
            </a:r>
          </a:p>
          <a:p>
            <a:pPr marL="920750" lvl="2" indent="-463550"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Sessions are being recorded </a:t>
            </a:r>
          </a:p>
          <a:p>
            <a:pPr marL="463550" indent="-463550">
              <a:buFont typeface="Wingdings" panose="05000000000000000000" pitchFamily="2" charset="2"/>
              <a:buChar char="ü"/>
              <a:defRPr/>
            </a:pPr>
            <a:r>
              <a:rPr lang="en-US" dirty="0"/>
              <a:t>Allow your peers to complete their thoughts before beginning yours </a:t>
            </a:r>
          </a:p>
        </p:txBody>
      </p:sp>
    </p:spTree>
    <p:extLst>
      <p:ext uri="{BB962C8B-B14F-4D97-AF65-F5344CB8AC3E}">
        <p14:creationId xmlns:p14="http://schemas.microsoft.com/office/powerpoint/2010/main" val="3289863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59" y="1968634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  <a:endParaRPr lang="en-US" sz="2400" dirty="0"/>
          </a:p>
          <a:p>
            <a:r>
              <a:rPr lang="en-US" sz="2400" dirty="0"/>
              <a:t>Build Equation Engines and FA Term Run Control used for Processing Census</a:t>
            </a:r>
          </a:p>
          <a:p>
            <a:r>
              <a:rPr lang="en-US" sz="2400" dirty="0"/>
              <a:t>Build and Run the Census </a:t>
            </a:r>
            <a:r>
              <a:rPr lang="en-US" sz="2400" dirty="0" err="1"/>
              <a:t>JobSet</a:t>
            </a:r>
            <a:endParaRPr lang="en-US" sz="2000" dirty="0"/>
          </a:p>
          <a:p>
            <a:r>
              <a:rPr lang="en-US" sz="2400" dirty="0"/>
              <a:t>Understand the available queries used to track changes in enrollment at Census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BUILDING CENSUS </a:t>
            </a:r>
          </a:p>
          <a:p>
            <a:pPr marL="0" indent="0" algn="ctr">
              <a:buNone/>
            </a:pPr>
            <a:r>
              <a:rPr lang="en-US" sz="4000" b="1" dirty="0"/>
              <a:t>EQUATION ENGINE &amp; FA TERM</a:t>
            </a:r>
          </a:p>
        </p:txBody>
      </p:sp>
    </p:spTree>
    <p:extLst>
      <p:ext uri="{BB962C8B-B14F-4D97-AF65-F5344CB8AC3E}">
        <p14:creationId xmlns:p14="http://schemas.microsoft.com/office/powerpoint/2010/main" val="43956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EQUATION ENGINE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04767250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165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25D1DCEB-6B5B-F73E-88BA-A3C17B60A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8" y="961694"/>
            <a:ext cx="8170974" cy="5244691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58" y="142161"/>
            <a:ext cx="8482520" cy="725863"/>
          </a:xfrm>
        </p:spPr>
        <p:txBody>
          <a:bodyPr/>
          <a:lstStyle/>
          <a:p>
            <a:r>
              <a:rPr lang="en-US" dirty="0"/>
              <a:t>Process census EQUATION ENG cont’d 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3834837" y="706044"/>
            <a:ext cx="3487439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Set Up SACR &gt; Common Definitions &gt; Equation Engine &gt; Run Equation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9825" y="5690291"/>
            <a:ext cx="687746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This example shown is from an institution assuming a Summer term start date of 07/01/2023.  Choose a date 7 days past your published Census Date</a:t>
            </a:r>
          </a:p>
        </p:txBody>
      </p:sp>
    </p:spTree>
    <p:extLst>
      <p:ext uri="{BB962C8B-B14F-4D97-AF65-F5344CB8AC3E}">
        <p14:creationId xmlns:p14="http://schemas.microsoft.com/office/powerpoint/2010/main" val="112732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CENSUS equation ENGINE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14400"/>
            <a:ext cx="8336975" cy="5226628"/>
          </a:xfrm>
        </p:spPr>
        <p:txBody>
          <a:bodyPr/>
          <a:lstStyle/>
          <a:p>
            <a:r>
              <a:rPr lang="en-US" dirty="0"/>
              <a:t>3-STEP PROCESS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3563506"/>
              </p:ext>
            </p:extLst>
          </p:nvPr>
        </p:nvGraphicFramePr>
        <p:xfrm>
          <a:off x="1366345" y="1324302"/>
          <a:ext cx="6737131" cy="4540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45314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EA79F04-4403-4038-BEAC-654037707E52}">
  <ds:schemaRefs>
    <ds:schemaRef ds:uri="http://schemas.microsoft.com/sharepoint/v3"/>
    <ds:schemaRef ds:uri="dbb9891f-5342-44b3-9004-2472729e727f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sharepoint/v4"/>
    <ds:schemaRef ds:uri="686bc730-dfb5-4557-ac43-64e2aeb71117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26063</TotalTime>
  <Words>699</Words>
  <Application>Microsoft Office PowerPoint</Application>
  <PresentationFormat>On-screen Show (4:3)</PresentationFormat>
  <Paragraphs>131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Franklin Gothic Book</vt:lpstr>
      <vt:lpstr>Franklin Gothic Medium</vt:lpstr>
      <vt:lpstr>Wingdings</vt:lpstr>
      <vt:lpstr>Office Theme</vt:lpstr>
      <vt:lpstr>CENSUS PROCESSING refresher</vt:lpstr>
      <vt:lpstr>PowerPoint Presentation</vt:lpstr>
      <vt:lpstr>Agenda</vt:lpstr>
      <vt:lpstr>ground rules</vt:lpstr>
      <vt:lpstr>Objectives</vt:lpstr>
      <vt:lpstr>PowerPoint Presentation</vt:lpstr>
      <vt:lpstr>CENSUS EQUATION ENGINE</vt:lpstr>
      <vt:lpstr>Process census EQUATION ENG cont’d </vt:lpstr>
      <vt:lpstr>CENSUS equation ENGINE</vt:lpstr>
      <vt:lpstr>process census EQUATION ENG cont’d</vt:lpstr>
      <vt:lpstr>CENSUS PROCESSING</vt:lpstr>
      <vt:lpstr>Process census equation eng cont’d</vt:lpstr>
      <vt:lpstr>PowerPoint Presentation</vt:lpstr>
      <vt:lpstr>PowerPoint Presentation</vt:lpstr>
      <vt:lpstr>CENSUS PROCESSING</vt:lpstr>
      <vt:lpstr>PROCESS CENSUS CONT’D</vt:lpstr>
      <vt:lpstr>Process census cont’d</vt:lpstr>
      <vt:lpstr>Process census cont’d</vt:lpstr>
      <vt:lpstr>PowerPoint Presentation</vt:lpstr>
      <vt:lpstr>PowerPoint Presentation</vt:lpstr>
      <vt:lpstr>queries</vt:lpstr>
      <vt:lpstr>Queries CONT’D</vt:lpstr>
      <vt:lpstr>PowerPoint Presentation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1086</cp:revision>
  <dcterms:created xsi:type="dcterms:W3CDTF">2019-02-17T19:57:33Z</dcterms:created>
  <dcterms:modified xsi:type="dcterms:W3CDTF">2023-07-10T16:33:20Z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