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41" r:id="rId12"/>
    <p:sldId id="720" r:id="rId13"/>
    <p:sldId id="634" r:id="rId14"/>
    <p:sldId id="721" r:id="rId15"/>
    <p:sldId id="722" r:id="rId16"/>
    <p:sldId id="723" r:id="rId17"/>
    <p:sldId id="724" r:id="rId18"/>
    <p:sldId id="726" r:id="rId19"/>
    <p:sldId id="635" r:id="rId20"/>
    <p:sldId id="725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12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198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8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0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Validation </a:t>
            </a:r>
            <a:r>
              <a:rPr lang="en-US" dirty="0"/>
              <a:t>and </a:t>
            </a:r>
            <a:r>
              <a:rPr lang="en-US" i="1" dirty="0"/>
              <a:t>Post </a:t>
            </a:r>
            <a:r>
              <a:rPr lang="en-US" dirty="0"/>
              <a:t>process evaluated the award at a full-time FA Load at the time of awarding.  </a:t>
            </a:r>
          </a:p>
          <a:p>
            <a:endParaRPr lang="en-US" dirty="0"/>
          </a:p>
          <a:p>
            <a:r>
              <a:rPr lang="en-US" dirty="0"/>
              <a:t>Now, as of the time Authorization was run, there is a mis-match on the award term table compared to FA Load.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6/13/2023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6/13/2023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6/13/2023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6/13/2023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6/13/2023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6/13/2023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auth &amp; </a:t>
            </a:r>
            <a:r>
              <a:rPr lang="en-US" dirty="0" err="1"/>
              <a:t>disb</a:t>
            </a:r>
            <a:r>
              <a:rPr lang="en-US" dirty="0"/>
              <a:t>:  </a:t>
            </a:r>
            <a:br>
              <a:rPr lang="en-US" dirty="0"/>
            </a:br>
            <a:r>
              <a:rPr lang="en-US" dirty="0"/>
              <a:t>authorization failure report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June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4239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 MOST COMMON </a:t>
            </a:r>
          </a:p>
          <a:p>
            <a:pPr marL="0" indent="0" algn="ctr">
              <a:buNone/>
            </a:pPr>
            <a:r>
              <a:rPr lang="en-US" sz="4000" b="1" dirty="0"/>
              <a:t>AUTH FAILURE MESSAGES</a:t>
            </a:r>
          </a:p>
        </p:txBody>
      </p:sp>
    </p:spTree>
    <p:extLst>
      <p:ext uri="{BB962C8B-B14F-4D97-AF65-F5344CB8AC3E}">
        <p14:creationId xmlns:p14="http://schemas.microsoft.com/office/powerpoint/2010/main" val="351994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39769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Student's FA Load on the FA Term does not match what's on the Award Term Table</a:t>
            </a:r>
          </a:p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r>
              <a:rPr lang="en-US" dirty="0"/>
              <a:t>Funds for this disbursement have not been recorded in the system</a:t>
            </a:r>
          </a:p>
          <a:p>
            <a:r>
              <a:rPr lang="en-US" dirty="0"/>
              <a:t>You must disburse this award in sequential order</a:t>
            </a:r>
          </a:p>
          <a:p>
            <a:r>
              <a:rPr lang="en-US" dirty="0"/>
              <a:t>Student’s EFC is unofficial </a:t>
            </a:r>
          </a:p>
          <a:p>
            <a:r>
              <a:rPr lang="en-US" dirty="0"/>
              <a:t>Student's Federal Over Award amount &gt; 0</a:t>
            </a:r>
          </a:p>
          <a:p>
            <a:r>
              <a:rPr lang="en-US" dirty="0"/>
              <a:t>Enrollment data does not exist for this student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FA Load on the FA Term does not match what's on the Award Term Table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F7F237-5840-BD56-9ECE-BE437AA3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517913"/>
            <a:ext cx="7467600" cy="3823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7484" y="6107697"/>
            <a:ext cx="46034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award, and re-award it to reflect the FA Load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27E4D17-A09E-052D-FB2D-2C2B6C7CA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9" y="4229098"/>
            <a:ext cx="3897124" cy="25384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4890934" y="3686175"/>
            <a:ext cx="1557491" cy="2282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7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F569504-3ED1-FE34-0934-B343E8216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" y="1636616"/>
            <a:ext cx="8009701" cy="5027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FA Load on the FA Term does not match what's on the Award Term Table (CONT’D)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594" y="5428869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Load Level Rules are driving the error message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344996" y="153011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D712E-1C25-6F7D-F15D-5C379389EE6B}"/>
              </a:ext>
            </a:extLst>
          </p:cNvPr>
          <p:cNvCxnSpPr/>
          <p:nvPr/>
        </p:nvCxnSpPr>
        <p:spPr>
          <a:xfrm flipH="1">
            <a:off x="2536371" y="5595257"/>
            <a:ext cx="2307772" cy="62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0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EBC15-E514-A3A1-6986-3E43EB1B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513661"/>
            <a:ext cx="8502944" cy="3039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6096000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award; student is ineligible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C6A01D-2814-8F0E-2BC3-085AEB92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5" y="3976124"/>
            <a:ext cx="4291241" cy="27779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3722914" y="4553153"/>
            <a:ext cx="1948543" cy="1011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C3948C-E0B7-23D8-8DC9-CD7994A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" y="1603165"/>
            <a:ext cx="7874405" cy="4565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 (CONT’D)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8" y="5845885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minimum units a student must take to be eligible for WCG?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344996" y="153011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</p:spTree>
    <p:extLst>
      <p:ext uri="{BB962C8B-B14F-4D97-AF65-F5344CB8AC3E}">
        <p14:creationId xmlns:p14="http://schemas.microsoft.com/office/powerpoint/2010/main" val="5103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EBC15-E514-A3A1-6986-3E43EB1B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513661"/>
            <a:ext cx="8502944" cy="3039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Attempted Units on the FA Term fall below the minimum for this term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6096000"/>
            <a:ext cx="4145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Cancel the award; student is ineligible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C6A01D-2814-8F0E-2BC3-085AEB92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5" y="3976124"/>
            <a:ext cx="4291241" cy="27779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>
            <a:off x="3722914" y="4553153"/>
            <a:ext cx="1948543" cy="1011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7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Funds for this disbursement have not been recorded in the system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728895"/>
            <a:ext cx="4145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Originate the loan.  Ensure the MPN and Entrance Counseling acknowledgments are loaded.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FF55314-6A71-AB85-0E93-97A78C6F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3" y="1573955"/>
            <a:ext cx="8660573" cy="3122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search box&#10;&#10;Description automatically generated with low confidence">
            <a:extLst>
              <a:ext uri="{FF2B5EF4-FFF2-40B4-BE49-F238E27FC236}">
                <a16:creationId xmlns:a16="http://schemas.microsoft.com/office/drawing/2014/main" id="{22BE0217-FF9C-F2A6-6334-09BE4BDC6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80" y="2841171"/>
            <a:ext cx="3127724" cy="37637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DEB6B9-2720-D900-D45F-8D82C0D186FF}"/>
              </a:ext>
            </a:extLst>
          </p:cNvPr>
          <p:cNvCxnSpPr/>
          <p:nvPr/>
        </p:nvCxnSpPr>
        <p:spPr>
          <a:xfrm>
            <a:off x="3722914" y="4696333"/>
            <a:ext cx="1959429" cy="1768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9E14E39-04C9-C48A-52CC-F38411788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4788491"/>
            <a:ext cx="7167562" cy="2028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7D3959-59DA-EDA4-6255-1D13A848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0" y="1264974"/>
            <a:ext cx="8548500" cy="3363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573061"/>
            <a:ext cx="8583138" cy="5330324"/>
          </a:xfrm>
        </p:spPr>
        <p:txBody>
          <a:bodyPr/>
          <a:lstStyle/>
          <a:p>
            <a:r>
              <a:rPr lang="en-US" dirty="0"/>
              <a:t>You must disburse this award in sequential order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48" y="4047317"/>
            <a:ext cx="1917401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</a:t>
            </a:r>
            <a:r>
              <a:rPr lang="en-US" dirty="0"/>
              <a:t> Single-term split loans must have first disbursement disburse first.  Then, at the mid-point, second disbursement can disburse.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6F9AF0-CB5B-64DB-0EC3-43A31F71A200}"/>
              </a:ext>
            </a:extLst>
          </p:cNvPr>
          <p:cNvCxnSpPr>
            <a:cxnSpLocks/>
          </p:cNvCxnSpPr>
          <p:nvPr/>
        </p:nvCxnSpPr>
        <p:spPr>
          <a:xfrm flipH="1">
            <a:off x="1153886" y="4628633"/>
            <a:ext cx="1611085" cy="1340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9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Student’s EFC is unofficial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1" y="4375223"/>
            <a:ext cx="197674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Check ISIR Suspense to see if there is an ISIR that has not yet been loaded. 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BD2A448-0ABD-23E3-C088-4EDB7B83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163575"/>
            <a:ext cx="8557044" cy="3088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676955E-E97A-E4FB-5237-AAC1332C7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30" y="4323480"/>
            <a:ext cx="6246292" cy="2430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38375"/>
            <a:ext cx="8583138" cy="5330324"/>
          </a:xfrm>
        </p:spPr>
        <p:txBody>
          <a:bodyPr/>
          <a:lstStyle/>
          <a:p>
            <a:r>
              <a:rPr lang="en-US" dirty="0"/>
              <a:t>Student's Federal Over Award amount &gt; 0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1" y="5025774"/>
            <a:ext cx="197674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Adjust aid to ensure student is not over awarded.  Which award would you adjust?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A51DA6C-1A6D-71DA-447D-3B4E03640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08314"/>
            <a:ext cx="8031654" cy="3625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6088E8-33A0-CD9E-85FC-B6AE6B5F0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02" y="4946884"/>
            <a:ext cx="5467226" cy="1785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39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28" y="73730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16604"/>
            <a:ext cx="8583138" cy="5330324"/>
          </a:xfrm>
        </p:spPr>
        <p:txBody>
          <a:bodyPr/>
          <a:lstStyle/>
          <a:p>
            <a:r>
              <a:rPr lang="en-US" dirty="0"/>
              <a:t>Enrollment data does not exist for this student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598" y="4805309"/>
            <a:ext cx="19767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Disburse with Override.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542946-1DDB-ACBF-50E1-5B1845C7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2" y="1136727"/>
            <a:ext cx="5684940" cy="3450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72C1273-1326-4EB5-2FB2-B1673D520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63" y="3006976"/>
            <a:ext cx="5627309" cy="3851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0B800-71A6-D535-2007-CF9574BCF2E9}"/>
              </a:ext>
            </a:extLst>
          </p:cNvPr>
          <p:cNvCxnSpPr/>
          <p:nvPr/>
        </p:nvCxnSpPr>
        <p:spPr>
          <a:xfrm>
            <a:off x="2873829" y="3984171"/>
            <a:ext cx="2471057" cy="1611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0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B3A4D58-2878-8423-A5D7-446C38EA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626051"/>
            <a:ext cx="7664844" cy="487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03972"/>
            <a:ext cx="8548500" cy="786457"/>
          </a:xfrm>
        </p:spPr>
        <p:txBody>
          <a:bodyPr/>
          <a:lstStyle/>
          <a:p>
            <a:r>
              <a:rPr lang="en-US" dirty="0"/>
              <a:t>MOST COMMON AUTH FAIL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616604"/>
            <a:ext cx="8583138" cy="5330324"/>
          </a:xfrm>
        </p:spPr>
        <p:txBody>
          <a:bodyPr/>
          <a:lstStyle/>
          <a:p>
            <a:r>
              <a:rPr lang="en-US" dirty="0"/>
              <a:t>Enrollment data does not exist for this student</a:t>
            </a:r>
            <a:r>
              <a:rPr lang="en-US" b="1" dirty="0"/>
              <a:t> </a:t>
            </a:r>
            <a:r>
              <a:rPr lang="en-US" dirty="0"/>
              <a:t>(CONT’D)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594" y="5774236"/>
            <a:ext cx="4145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TRNST Plan stack is not an eligible FA Plan, and is driving the “Enrollment data does not exist” error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E5597C4-125B-A6D3-A590-82F23C35C30B}"/>
              </a:ext>
            </a:extLst>
          </p:cNvPr>
          <p:cNvSpPr txBox="1"/>
          <p:nvPr/>
        </p:nvSpPr>
        <p:spPr>
          <a:xfrm>
            <a:off x="5174417" y="125671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Product Related &gt; Financial Aid &gt; Disbursement &gt; Define Item Type Rules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8D712E-1C25-6F7D-F15D-5C379389EE6B}"/>
              </a:ext>
            </a:extLst>
          </p:cNvPr>
          <p:cNvCxnSpPr>
            <a:cxnSpLocks/>
          </p:cNvCxnSpPr>
          <p:nvPr/>
        </p:nvCxnSpPr>
        <p:spPr>
          <a:xfrm flipH="1" flipV="1">
            <a:off x="2318657" y="4865914"/>
            <a:ext cx="2545937" cy="908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4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known issues and their workarounds with the Auth Failure Report</a:t>
            </a:r>
          </a:p>
          <a:p>
            <a:r>
              <a:rPr lang="en-US" sz="2400" dirty="0"/>
              <a:t>Identify and prioritize Authorization Failure messages</a:t>
            </a:r>
          </a:p>
          <a:p>
            <a:r>
              <a:rPr lang="en-US" sz="2400" dirty="0"/>
              <a:t>Work the most common Auth Fail Troubleshooting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Authorization and Disbursement – Authorization Failure Report Troubleshooting Training Complete! </a:t>
            </a:r>
          </a:p>
          <a:p>
            <a:r>
              <a:rPr lang="en-US" dirty="0"/>
              <a:t>Please review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1463850"/>
              </p:ext>
            </p:extLst>
          </p:nvPr>
        </p:nvGraphicFramePr>
        <p:xfrm>
          <a:off x="422561" y="1835976"/>
          <a:ext cx="5195925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 Issues &amp; Workarounds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9:30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prioritize Auth Failure Messages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Working common errors &amp; how to troubleshoot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10:45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dirty="0"/>
              <a:t>Understand known issues and their workarounds with the Auth Failure Report</a:t>
            </a:r>
          </a:p>
          <a:p>
            <a:r>
              <a:rPr lang="en-US" dirty="0"/>
              <a:t>Identify and prioritize Authorization Failure messages</a:t>
            </a:r>
          </a:p>
          <a:p>
            <a:r>
              <a:rPr lang="en-US" dirty="0"/>
              <a:t>Work the most common Auth Fail Troubleshooting errors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KNOWN ISSUES AND </a:t>
            </a:r>
          </a:p>
          <a:p>
            <a:pPr marL="0" indent="0" algn="ctr">
              <a:buNone/>
            </a:pPr>
            <a:r>
              <a:rPr lang="en-US" sz="4000" b="1" dirty="0"/>
              <a:t>WORKAROUNDS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Authorization failure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KNOWN ISSUES AND WORKAROUNDS</a:t>
            </a:r>
          </a:p>
          <a:p>
            <a:endParaRPr lang="en-US" b="1" dirty="0"/>
          </a:p>
          <a:p>
            <a:r>
              <a:rPr lang="en-US" b="1" dirty="0"/>
              <a:t>KNOWN ISSUE:</a:t>
            </a:r>
          </a:p>
          <a:p>
            <a:pPr lvl="1"/>
            <a:r>
              <a:rPr lang="en-US" dirty="0"/>
              <a:t>Awards remaining on the Auth Fail Report pdf report</a:t>
            </a:r>
          </a:p>
          <a:p>
            <a:pPr lvl="2"/>
            <a:r>
              <a:rPr lang="en-US" sz="2200" dirty="0"/>
              <a:t>Awards that are disbursed with override</a:t>
            </a:r>
          </a:p>
          <a:p>
            <a:pPr lvl="2"/>
            <a:r>
              <a:rPr lang="en-US" sz="2200" dirty="0"/>
              <a:t>Awards that fail Authorization and are later cancelled</a:t>
            </a:r>
          </a:p>
          <a:p>
            <a:r>
              <a:rPr lang="en-US" b="1" dirty="0"/>
              <a:t>WORKAROUNDS:</a:t>
            </a:r>
          </a:p>
          <a:p>
            <a:pPr lvl="1"/>
            <a:r>
              <a:rPr lang="en-US" dirty="0"/>
              <a:t>Run the Auth Fail Report via Query:</a:t>
            </a:r>
          </a:p>
          <a:p>
            <a:pPr lvl="2"/>
            <a:r>
              <a:rPr lang="en-US" sz="2200" dirty="0"/>
              <a:t>CTCFA913</a:t>
            </a:r>
          </a:p>
          <a:p>
            <a:pPr lvl="2"/>
            <a:r>
              <a:rPr lang="en-US" sz="2200" dirty="0"/>
              <a:t>QCS_FA913_WITH_ERROR_COUNT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IDENTIFYING AND PRIORITIZING </a:t>
            </a:r>
          </a:p>
          <a:p>
            <a:pPr marL="0" indent="0" algn="ctr">
              <a:buNone/>
            </a:pPr>
            <a:r>
              <a:rPr lang="en-US" sz="4000" b="1" dirty="0"/>
              <a:t>AUTH FAILURE MESSAGES</a:t>
            </a:r>
          </a:p>
        </p:txBody>
      </p:sp>
    </p:spTree>
    <p:extLst>
      <p:ext uri="{BB962C8B-B14F-4D97-AF65-F5344CB8AC3E}">
        <p14:creationId xmlns:p14="http://schemas.microsoft.com/office/powerpoint/2010/main" val="123995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39769"/>
            <a:ext cx="8548500" cy="786457"/>
          </a:xfrm>
        </p:spPr>
        <p:txBody>
          <a:bodyPr/>
          <a:lstStyle/>
          <a:p>
            <a:r>
              <a:rPr lang="en-US" dirty="0"/>
              <a:t>Reviewing the auth failure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QCS_FA913_WITH_ERROR_COUNT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3210" y="1274278"/>
            <a:ext cx="203866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Running the query, note the </a:t>
            </a:r>
            <a:r>
              <a:rPr lang="en-US" b="1" dirty="0"/>
              <a:t>Messages</a:t>
            </a:r>
            <a:r>
              <a:rPr lang="en-US" dirty="0"/>
              <a:t>.  Note the </a:t>
            </a:r>
            <a:r>
              <a:rPr lang="en-US" b="1" dirty="0"/>
              <a:t>Unique Msg Count</a:t>
            </a:r>
            <a:r>
              <a:rPr lang="en-US" dirty="0"/>
              <a:t>.  If more than one </a:t>
            </a:r>
            <a:r>
              <a:rPr lang="en-US" b="1" dirty="0"/>
              <a:t>Unique Msg Count</a:t>
            </a:r>
            <a:r>
              <a:rPr lang="en-US" dirty="0"/>
              <a:t>, </a:t>
            </a:r>
            <a:r>
              <a:rPr lang="en-US" u="sng" dirty="0"/>
              <a:t>review the most severe message first.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CE0091-49F4-02B1-A327-17649BD7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74278"/>
            <a:ext cx="6301909" cy="2994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577A11-0F86-017D-5A06-60B0684E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17" y="4107653"/>
            <a:ext cx="6902805" cy="25718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475DBF-5356-C861-E420-D9B10BD004D9}"/>
              </a:ext>
            </a:extLst>
          </p:cNvPr>
          <p:cNvCxnSpPr/>
          <p:nvPr/>
        </p:nvCxnSpPr>
        <p:spPr>
          <a:xfrm>
            <a:off x="4109974" y="3646714"/>
            <a:ext cx="4228483" cy="1110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27795</TotalTime>
  <Words>912</Words>
  <Application>Microsoft Office PowerPoint</Application>
  <PresentationFormat>On-screen Show (4:3)</PresentationFormat>
  <Paragraphs>162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Office Theme</vt:lpstr>
      <vt:lpstr>Intermediate auth &amp; disb:   authorization failure report troubleshooting</vt:lpstr>
      <vt:lpstr>PowerPoint Presentation</vt:lpstr>
      <vt:lpstr>Logistics and Agenda</vt:lpstr>
      <vt:lpstr>ground rules</vt:lpstr>
      <vt:lpstr>Objectives</vt:lpstr>
      <vt:lpstr>PowerPoint Presentation</vt:lpstr>
      <vt:lpstr>Authorization failure report</vt:lpstr>
      <vt:lpstr>PowerPoint Presentation</vt:lpstr>
      <vt:lpstr>Reviewing the auth failure report</vt:lpstr>
      <vt:lpstr>PowerPoint Presentation</vt:lpstr>
      <vt:lpstr>PowerPoint Presentation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MOST COMMON AUTH FAIL MESSAGES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1110</cp:revision>
  <dcterms:created xsi:type="dcterms:W3CDTF">2019-02-17T19:57:33Z</dcterms:created>
  <dcterms:modified xsi:type="dcterms:W3CDTF">2023-06-13T17:19:18Z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