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tags/tag17.xml" ContentType="application/vnd.openxmlformats-officedocument.presentationml.tags+xml"/>
  <Override PartName="/ppt/notesSlides/notesSlide16.xml" ContentType="application/vnd.openxmlformats-officedocument.presentationml.notesSlide+xml"/>
  <Override PartName="/ppt/tags/tag18.xml" ContentType="application/vnd.openxmlformats-officedocument.presentationml.tags+xml"/>
  <Override PartName="/ppt/notesSlides/notesSlide17.xml" ContentType="application/vnd.openxmlformats-officedocument.presentationml.notesSlide+xml"/>
  <Override PartName="/ppt/tags/tag19.xml" ContentType="application/vnd.openxmlformats-officedocument.presentationml.tags+xml"/>
  <Override PartName="/ppt/notesSlides/notesSlide18.xml" ContentType="application/vnd.openxmlformats-officedocument.presentationml.notesSlide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4"/>
  </p:sldMasterIdLst>
  <p:notesMasterIdLst>
    <p:notesMasterId r:id="rId25"/>
  </p:notesMasterIdLst>
  <p:handoutMasterIdLst>
    <p:handoutMasterId r:id="rId26"/>
  </p:handoutMasterIdLst>
  <p:sldIdLst>
    <p:sldId id="259" r:id="rId5"/>
    <p:sldId id="627" r:id="rId6"/>
    <p:sldId id="543" r:id="rId7"/>
    <p:sldId id="262" r:id="rId8"/>
    <p:sldId id="817" r:id="rId9"/>
    <p:sldId id="820" r:id="rId10"/>
    <p:sldId id="819" r:id="rId11"/>
    <p:sldId id="833" r:id="rId12"/>
    <p:sldId id="822" r:id="rId13"/>
    <p:sldId id="823" r:id="rId14"/>
    <p:sldId id="826" r:id="rId15"/>
    <p:sldId id="828" r:id="rId16"/>
    <p:sldId id="821" r:id="rId17"/>
    <p:sldId id="829" r:id="rId18"/>
    <p:sldId id="824" r:id="rId19"/>
    <p:sldId id="831" r:id="rId20"/>
    <p:sldId id="832" r:id="rId21"/>
    <p:sldId id="825" r:id="rId22"/>
    <p:sldId id="834" r:id="rId23"/>
    <p:sldId id="776" r:id="rId24"/>
  </p:sldIdLst>
  <p:sldSz cx="9144000" cy="6858000" type="screen4x3"/>
  <p:notesSz cx="6858000" cy="9144000"/>
  <p:custDataLst>
    <p:tags r:id="rId2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4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9900"/>
    <a:srgbClr val="003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88645" autoAdjust="0"/>
  </p:normalViewPr>
  <p:slideViewPr>
    <p:cSldViewPr snapToGrid="0">
      <p:cViewPr varScale="1">
        <p:scale>
          <a:sx n="59" d="100"/>
          <a:sy n="59" d="100"/>
        </p:scale>
        <p:origin x="1504" y="56"/>
      </p:cViewPr>
      <p:guideLst>
        <p:guide orient="horz" pos="3144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5461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</a:t>
            </a:r>
            <a:r>
              <a:rPr lang="en-US" baseline="0" dirty="0"/>
              <a:t> some older run controls, Delete File button may not remove the attached file. Staff can Upload a new csv file to replace the file to be deleted.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273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3473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7557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1613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9181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146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740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4566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6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384A02-D147-49A8-A06D-A5C08FF690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7532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173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357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8936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70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369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a csv</a:t>
            </a:r>
            <a:r>
              <a:rPr lang="en-US" baseline="0" dirty="0"/>
              <a:t> file is not loaded prior to selecting existing file mapping name, staff will not be able to Edit File Mapping to see required fields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942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542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5/25/2023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5/25/2023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898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476958"/>
            <a:ext cx="7886700" cy="611619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Final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2265367"/>
            <a:ext cx="7886700" cy="3428855"/>
          </a:xfrm>
          <a:prstGeom prst="rect">
            <a:avLst/>
          </a:prstGeom>
        </p:spPr>
        <p:txBody>
          <a:bodyPr/>
          <a:lstStyle>
            <a:lvl1pPr marL="457200" marR="0" indent="-45720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342884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Always use a Final Slide in order to include the Creative Commons footer language in the presentation.</a:t>
            </a:r>
            <a:br>
              <a:rPr lang="en-US" dirty="0"/>
            </a:br>
            <a:r>
              <a:rPr lang="en-US" dirty="0"/>
              <a:t>Ideas for the slide: Contact information; “Thank you;” “Questions?”</a:t>
            </a:r>
          </a:p>
        </p:txBody>
      </p:sp>
      <p:pic>
        <p:nvPicPr>
          <p:cNvPr id="14" name="Picture 13" descr="CC. Creative Commons license, attribution alone">
            <a:extLst>
              <a:ext uri="{FF2B5EF4-FFF2-40B4-BE49-F238E27FC236}">
                <a16:creationId xmlns:a16="http://schemas.microsoft.com/office/drawing/2014/main" id="{55C0BD8F-0D00-4252-96EA-53CD706830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28650" y="6399147"/>
            <a:ext cx="835224" cy="29873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 userDrawn="1"/>
        </p:nvSpPr>
        <p:spPr>
          <a:xfrm>
            <a:off x="1454322" y="6445499"/>
            <a:ext cx="378496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0" i="1" kern="120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Except where otherwise noted, this work is licensed under </a:t>
            </a:r>
            <a:r>
              <a:rPr lang="en-US" sz="750" b="0" i="1" u="sng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CC BY 4.0</a:t>
            </a:r>
            <a:r>
              <a:rPr lang="en-US" sz="750" b="0" i="1">
                <a:solidFill>
                  <a:schemeClr val="bg1">
                    <a:lumMod val="50000"/>
                  </a:schemeClr>
                </a:solidFill>
                <a:latin typeface="+mn-lt"/>
              </a:rPr>
              <a:t>.</a:t>
            </a:r>
            <a:endParaRPr lang="en-US" sz="750" b="0" i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80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5/25/2023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5/25/2023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5/25/2023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5/25/2023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5/25/2023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5/25/2023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5/25/2023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5/25/2023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72" r:id="rId11"/>
    <p:sldLayoutId id="214748367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lists.ctc.edu/mailman/listinfo/ctclinkfinaidsupport_lists.ctc.edu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9887" y="3873648"/>
            <a:ext cx="8542885" cy="999259"/>
          </a:xfrm>
        </p:spPr>
        <p:txBody>
          <a:bodyPr/>
          <a:lstStyle/>
          <a:p>
            <a:r>
              <a:rPr lang="en-US" b="1" dirty="0"/>
              <a:t>FA File Mapping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69887" y="5328746"/>
            <a:ext cx="6430306" cy="1400114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FA ERP Support</a:t>
            </a:r>
          </a:p>
          <a:p>
            <a:r>
              <a:rPr lang="en-US" dirty="0"/>
              <a:t>May 2023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3783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6860" y="1329219"/>
            <a:ext cx="8336975" cy="797070"/>
          </a:xfrm>
        </p:spPr>
        <p:txBody>
          <a:bodyPr/>
          <a:lstStyle/>
          <a:p>
            <a:r>
              <a:rPr lang="en-US" dirty="0"/>
              <a:t>Using existing file mapping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36860" y="2126289"/>
            <a:ext cx="8336975" cy="375704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View the fields and their order</a:t>
            </a:r>
          </a:p>
          <a:p>
            <a:endParaRPr lang="en-US" sz="24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860" y="2622720"/>
            <a:ext cx="7999873" cy="365265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D996005-417A-4492-B84C-9A59E73849BC}"/>
              </a:ext>
            </a:extLst>
          </p:cNvPr>
          <p:cNvSpPr txBox="1"/>
          <p:nvPr/>
        </p:nvSpPr>
        <p:spPr>
          <a:xfrm>
            <a:off x="3051869" y="3741725"/>
            <a:ext cx="5243054" cy="83099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>
                    <a:lumMod val="50000"/>
                  </a:schemeClr>
                </a:solidFill>
              </a:rPr>
              <a:t>Public: File Mapping available to all users</a:t>
            </a:r>
          </a:p>
          <a:p>
            <a:r>
              <a:rPr lang="en-US" sz="1600" b="1" dirty="0">
                <a:solidFill>
                  <a:srgbClr val="7030A0"/>
                </a:solidFill>
              </a:rPr>
              <a:t>Required</a:t>
            </a:r>
            <a:r>
              <a:rPr lang="en-US" sz="1600" dirty="0">
                <a:solidFill>
                  <a:srgbClr val="7030A0"/>
                </a:solidFill>
              </a:rPr>
              <a:t>: Indicates these values must exist in file</a:t>
            </a:r>
          </a:p>
          <a:p>
            <a:r>
              <a:rPr lang="en-US" sz="1600" b="1" dirty="0">
                <a:solidFill>
                  <a:schemeClr val="tx2"/>
                </a:solidFill>
              </a:rPr>
              <a:t>Field Number</a:t>
            </a:r>
            <a:r>
              <a:rPr lang="en-US" sz="1600" dirty="0">
                <a:solidFill>
                  <a:schemeClr val="tx2"/>
                </a:solidFill>
              </a:rPr>
              <a:t>= Order of required values in file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478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6860" y="1329219"/>
            <a:ext cx="8336975" cy="797070"/>
          </a:xfrm>
        </p:spPr>
        <p:txBody>
          <a:bodyPr/>
          <a:lstStyle/>
          <a:p>
            <a:r>
              <a:rPr lang="en-US" dirty="0"/>
              <a:t>Using existing file mapping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36860" y="2126289"/>
            <a:ext cx="8336975" cy="375704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File Button Selections</a:t>
            </a: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Upload File : Allows file to be retrieved</a:t>
            </a:r>
          </a:p>
          <a:p>
            <a:r>
              <a:rPr lang="en-US" sz="2400" b="1" dirty="0">
                <a:solidFill>
                  <a:srgbClr val="7030A0"/>
                </a:solidFill>
              </a:rPr>
              <a:t>Delete File</a:t>
            </a:r>
            <a:r>
              <a:rPr lang="en-US" sz="2400" dirty="0">
                <a:solidFill>
                  <a:srgbClr val="7030A0"/>
                </a:solidFill>
              </a:rPr>
              <a:t>: Select to remove the attached file*</a:t>
            </a:r>
          </a:p>
          <a:p>
            <a:r>
              <a:rPr lang="en-US" sz="2400" b="1" dirty="0">
                <a:solidFill>
                  <a:schemeClr val="tx2"/>
                </a:solidFill>
              </a:rPr>
              <a:t>View File</a:t>
            </a:r>
            <a:r>
              <a:rPr lang="en-US" sz="2400" dirty="0">
                <a:solidFill>
                  <a:schemeClr val="tx2"/>
                </a:solidFill>
              </a:rPr>
              <a:t>= Allow to view file without removing csv or opening &amp; causing errors</a:t>
            </a:r>
          </a:p>
          <a:p>
            <a:endParaRPr lang="en-US" sz="2400" dirty="0">
              <a:solidFill>
                <a:schemeClr val="tx2"/>
              </a:solidFill>
            </a:endParaRPr>
          </a:p>
          <a:p>
            <a:endParaRPr lang="en-US" sz="2400" dirty="0">
              <a:solidFill>
                <a:schemeClr val="tx2"/>
              </a:solidFill>
            </a:endParaRPr>
          </a:p>
          <a:p>
            <a:endParaRPr lang="en-US" sz="24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785" y="4437342"/>
            <a:ext cx="7757490" cy="138244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77612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6860" y="1329219"/>
            <a:ext cx="8336975" cy="797070"/>
          </a:xfrm>
        </p:spPr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36860" y="2126289"/>
            <a:ext cx="8336975" cy="3757046"/>
          </a:xfrm>
        </p:spPr>
        <p:txBody>
          <a:bodyPr/>
          <a:lstStyle/>
          <a:p>
            <a:endParaRPr lang="en-US" sz="24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9009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6860" y="1329219"/>
            <a:ext cx="8336975" cy="797070"/>
          </a:xfrm>
        </p:spPr>
        <p:txBody>
          <a:bodyPr/>
          <a:lstStyle/>
          <a:p>
            <a:r>
              <a:rPr lang="en-US" dirty="0"/>
              <a:t>How to Create file mapping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36860" y="2126289"/>
            <a:ext cx="8336975" cy="375704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Load a csv file (to see </a:t>
            </a:r>
            <a:r>
              <a:rPr lang="en-US" dirty="0" err="1"/>
              <a:t>Req’d</a:t>
            </a:r>
            <a:r>
              <a:rPr lang="en-US" dirty="0"/>
              <a:t> fields)</a:t>
            </a:r>
          </a:p>
          <a:p>
            <a:pPr marL="0" indent="0">
              <a:buNone/>
            </a:pPr>
            <a:r>
              <a:rPr lang="en-US" dirty="0"/>
              <a:t>Select Create File Mapping</a:t>
            </a:r>
          </a:p>
          <a:p>
            <a:r>
              <a:rPr lang="en-US" sz="2400" dirty="0"/>
              <a:t>System automatically identifies necessary Bind Record and Required Fields </a:t>
            </a:r>
          </a:p>
          <a:p>
            <a:r>
              <a:rPr lang="en-US" sz="2400" dirty="0"/>
              <a:t>Recommend naming File Mapping based on fields</a:t>
            </a:r>
          </a:p>
          <a:p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395" y="4426648"/>
            <a:ext cx="7202547" cy="138360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28911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6860" y="1329219"/>
            <a:ext cx="8336975" cy="797070"/>
          </a:xfrm>
        </p:spPr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36860" y="2126289"/>
            <a:ext cx="8336975" cy="3757046"/>
          </a:xfrm>
        </p:spPr>
        <p:txBody>
          <a:bodyPr/>
          <a:lstStyle/>
          <a:p>
            <a:endParaRPr lang="en-US" sz="24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4437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6860" y="1329219"/>
            <a:ext cx="8336975" cy="797070"/>
          </a:xfrm>
        </p:spPr>
        <p:txBody>
          <a:bodyPr/>
          <a:lstStyle/>
          <a:p>
            <a:r>
              <a:rPr lang="en-US" dirty="0"/>
              <a:t>Errors in file mapping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36860" y="2126289"/>
            <a:ext cx="8336975" cy="375704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Select Preview Selection Results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Review field order</a:t>
            </a:r>
          </a:p>
          <a:p>
            <a:r>
              <a:rPr lang="en-US" sz="2400" dirty="0"/>
              <a:t>Error indicates that the value in row 1 doesn’t match mapping order for ID_AIDYR_INST, not that AID YEAR value should be in row 1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169" y="2549988"/>
            <a:ext cx="7422600" cy="113173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82632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6860" y="1329219"/>
            <a:ext cx="8336975" cy="797070"/>
          </a:xfrm>
        </p:spPr>
        <p:txBody>
          <a:bodyPr/>
          <a:lstStyle/>
          <a:p>
            <a:r>
              <a:rPr lang="en-US" dirty="0"/>
              <a:t>Errors in file mapping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36860" y="2126289"/>
            <a:ext cx="8336975" cy="3757046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Process ran to Success and Posted but Message Log indicates file not processed due to value mismatch</a:t>
            </a:r>
          </a:p>
          <a:p>
            <a:r>
              <a:rPr lang="en-US" sz="2000" dirty="0"/>
              <a:t>Review Preview Selection Results on Run Control page to ensure values are in correct order(i.e. Institution value appears in correct column)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6692" y="3513198"/>
            <a:ext cx="5172626" cy="288004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81149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6860" y="1329219"/>
            <a:ext cx="8336975" cy="797070"/>
          </a:xfrm>
        </p:spPr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36860" y="2126289"/>
            <a:ext cx="8336975" cy="3757046"/>
          </a:xfrm>
        </p:spPr>
        <p:txBody>
          <a:bodyPr/>
          <a:lstStyle/>
          <a:p>
            <a:endParaRPr lang="en-US" sz="24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34835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6860" y="1329219"/>
            <a:ext cx="8336975" cy="797070"/>
          </a:xfrm>
        </p:spPr>
        <p:txBody>
          <a:bodyPr/>
          <a:lstStyle/>
          <a:p>
            <a:r>
              <a:rPr lang="en-US" dirty="0"/>
              <a:t>Security for file mapping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36860" y="2126289"/>
            <a:ext cx="8336975" cy="412368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 use External File, no additional security required</a:t>
            </a:r>
          </a:p>
          <a:p>
            <a:r>
              <a:rPr lang="en-US" sz="2400" dirty="0"/>
              <a:t>If you have access to the page for Population Selection, can use existing file mapping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8412" y="3466261"/>
            <a:ext cx="5231877" cy="267990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70740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6860" y="1329219"/>
            <a:ext cx="8336975" cy="797070"/>
          </a:xfrm>
        </p:spPr>
        <p:txBody>
          <a:bodyPr/>
          <a:lstStyle/>
          <a:p>
            <a:r>
              <a:rPr lang="en-US" dirty="0"/>
              <a:t>Security for file mapping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36860" y="2126289"/>
            <a:ext cx="8336975" cy="412368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 Edit or Create File Mapping, additional role may be required</a:t>
            </a:r>
          </a:p>
          <a:p>
            <a:r>
              <a:rPr lang="en-US" sz="2400" dirty="0"/>
              <a:t>Consult your LSA to determine the appropriate role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4717" y="3712439"/>
            <a:ext cx="7960074" cy="12743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35446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lh3.googleusercontent.com/nrApx1cHcvIj49pDGleNUAo7s5sfDOqU_F_LCPmWTfPvFubB9YZaWZ8BORvqo_T9CMvNEJC8AS8iIDegk4M5X4wxHWCz66xeQ1tovOtukWHvKpdlyGRn2f2gp9uLjd3uN5iuHzS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431" y="1445203"/>
            <a:ext cx="8229600" cy="521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37131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326130"/>
            <a:ext cx="7886700" cy="611619"/>
          </a:xfrm>
        </p:spPr>
        <p:txBody>
          <a:bodyPr/>
          <a:lstStyle/>
          <a:p>
            <a:r>
              <a:rPr lang="en-US" dirty="0"/>
              <a:t>Congratulations! 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28650" y="2017337"/>
            <a:ext cx="7886700" cy="3676886"/>
          </a:xfrm>
        </p:spPr>
        <p:txBody>
          <a:bodyPr/>
          <a:lstStyle/>
          <a:p>
            <a:r>
              <a:rPr lang="en-US" dirty="0"/>
              <a:t>You are now equipped with more knowledge of File Mapping! </a:t>
            </a:r>
          </a:p>
          <a:p>
            <a:r>
              <a:rPr lang="en-US" dirty="0"/>
              <a:t>Please refer to the ctcLink Reference Center for additional resource materials on today’s topics</a:t>
            </a:r>
          </a:p>
          <a:p>
            <a:r>
              <a:rPr lang="en-US" dirty="0"/>
              <a:t>Sign up for our listserv if you haven’t already </a:t>
            </a:r>
            <a:r>
              <a:rPr lang="en-US" dirty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https://lists.ctc.edu/mailman/listinfo/ctclinkfinaidsupport_lists.ctc.edu</a:t>
            </a:r>
            <a:endParaRPr lang="en-US" dirty="0"/>
          </a:p>
          <a:p>
            <a:r>
              <a:rPr lang="en-US" dirty="0"/>
              <a:t>Thank you for your participation today!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7853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930" y="1370909"/>
            <a:ext cx="7971806" cy="674586"/>
          </a:xfrm>
        </p:spPr>
        <p:txBody>
          <a:bodyPr/>
          <a:lstStyle/>
          <a:p>
            <a:pPr algn="ctr"/>
            <a:r>
              <a:rPr lang="en-US" dirty="0"/>
              <a:t>ground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930" y="2097595"/>
            <a:ext cx="8247905" cy="4193463"/>
          </a:xfrm>
        </p:spPr>
        <p:txBody>
          <a:bodyPr/>
          <a:lstStyle/>
          <a:p>
            <a:pPr marL="463550" indent="-463550">
              <a:buFont typeface="Wingdings" panose="05000000000000000000" pitchFamily="2" charset="2"/>
              <a:buChar char="ü"/>
              <a:defRPr/>
            </a:pPr>
            <a:r>
              <a:rPr lang="en-US" dirty="0"/>
              <a:t>Remove external distractions</a:t>
            </a:r>
          </a:p>
          <a:p>
            <a:pPr marL="463550" indent="-463550">
              <a:buFont typeface="Wingdings" panose="05000000000000000000" pitchFamily="2" charset="2"/>
              <a:buChar char="ü"/>
              <a:defRPr/>
            </a:pPr>
            <a:r>
              <a:rPr lang="en-US" dirty="0"/>
              <a:t>Hold questions until Q&amp;A Time of each section</a:t>
            </a:r>
          </a:p>
          <a:p>
            <a:pPr marL="463550" indent="-463550">
              <a:buFont typeface="Wingdings" panose="05000000000000000000" pitchFamily="2" charset="2"/>
              <a:buChar char="ü"/>
              <a:defRPr/>
            </a:pPr>
            <a:r>
              <a:rPr lang="en-US" dirty="0"/>
              <a:t>Mute your line when not speaking</a:t>
            </a:r>
          </a:p>
          <a:p>
            <a:pPr marL="920750" lvl="2" indent="-463550">
              <a:buFont typeface="Wingdings" panose="05000000000000000000" pitchFamily="2" charset="2"/>
              <a:buChar char="§"/>
              <a:defRPr/>
            </a:pPr>
            <a:r>
              <a:rPr lang="en-US" sz="2400" b="1" i="1" dirty="0">
                <a:solidFill>
                  <a:schemeClr val="accent5">
                    <a:lumMod val="50000"/>
                  </a:schemeClr>
                </a:solidFill>
              </a:rPr>
              <a:t>Do NOT place Webex line on hold.  Use Mute.</a:t>
            </a:r>
          </a:p>
          <a:p>
            <a:pPr marL="920750" lvl="2" indent="-463550">
              <a:buFont typeface="Wingdings" panose="05000000000000000000" pitchFamily="2" charset="2"/>
              <a:buChar char="§"/>
              <a:defRPr/>
            </a:pPr>
            <a:r>
              <a:rPr lang="en-US" sz="2400" b="1" i="1" dirty="0">
                <a:solidFill>
                  <a:schemeClr val="accent5">
                    <a:lumMod val="50000"/>
                  </a:schemeClr>
                </a:solidFill>
              </a:rPr>
              <a:t>Please leave your line on Mute unless you are speaking</a:t>
            </a:r>
          </a:p>
          <a:p>
            <a:pPr marL="920750" lvl="2" indent="-463550">
              <a:buFont typeface="Wingdings" panose="05000000000000000000" pitchFamily="2" charset="2"/>
              <a:buChar char="§"/>
              <a:defRPr/>
            </a:pPr>
            <a:r>
              <a:rPr lang="en-US" sz="2400" b="1" i="1" dirty="0">
                <a:solidFill>
                  <a:srgbClr val="C00000"/>
                </a:solidFill>
              </a:rPr>
              <a:t>Sessions are being recorded </a:t>
            </a:r>
          </a:p>
        </p:txBody>
      </p:sp>
    </p:spTree>
    <p:extLst>
      <p:ext uri="{BB962C8B-B14F-4D97-AF65-F5344CB8AC3E}">
        <p14:creationId xmlns:p14="http://schemas.microsoft.com/office/powerpoint/2010/main" val="3289863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6860" y="1329219"/>
            <a:ext cx="8336975" cy="797070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36860" y="2126289"/>
            <a:ext cx="8336975" cy="375704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During this work session, we will review:</a:t>
            </a:r>
          </a:p>
          <a:p>
            <a:r>
              <a:rPr lang="en-US" sz="2400" dirty="0"/>
              <a:t>What is File Mapping</a:t>
            </a:r>
          </a:p>
          <a:p>
            <a:r>
              <a:rPr lang="en-US" sz="2400" dirty="0"/>
              <a:t>Where &amp; When to Use File Mapping</a:t>
            </a:r>
          </a:p>
          <a:p>
            <a:r>
              <a:rPr lang="en-US" sz="2400" dirty="0"/>
              <a:t>File Mapping Recommendations</a:t>
            </a:r>
          </a:p>
          <a:p>
            <a:r>
              <a:rPr lang="en-US" sz="2400" dirty="0"/>
              <a:t>Errors</a:t>
            </a:r>
          </a:p>
          <a:p>
            <a:r>
              <a:rPr lang="en-US" sz="2400" dirty="0"/>
              <a:t>Security</a:t>
            </a:r>
          </a:p>
          <a:p>
            <a:endParaRPr lang="en-US" sz="24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3145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6860" y="1329219"/>
            <a:ext cx="8336975" cy="797070"/>
          </a:xfrm>
        </p:spPr>
        <p:txBody>
          <a:bodyPr/>
          <a:lstStyle/>
          <a:p>
            <a:r>
              <a:rPr lang="en-US" dirty="0"/>
              <a:t>What is file mapping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36860" y="2126289"/>
            <a:ext cx="8336975" cy="375704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File mapping provides staff the ability to set up field to field mapping to load data in batch using a .csv format</a:t>
            </a:r>
          </a:p>
          <a:p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7813" y="3205983"/>
            <a:ext cx="2176992" cy="269133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22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6860" y="1329219"/>
            <a:ext cx="8336975" cy="797070"/>
          </a:xfrm>
        </p:spPr>
        <p:txBody>
          <a:bodyPr/>
          <a:lstStyle/>
          <a:p>
            <a:r>
              <a:rPr lang="en-US" dirty="0"/>
              <a:t>Where to use file mapping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36860" y="2126288"/>
            <a:ext cx="8336975" cy="423680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File mapping is a form of Population Selection via External File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Common pages include:</a:t>
            </a:r>
          </a:p>
          <a:p>
            <a:pPr lvl="1"/>
            <a:r>
              <a:rPr lang="en-US" sz="2000" dirty="0"/>
              <a:t>Checklists</a:t>
            </a:r>
          </a:p>
          <a:p>
            <a:pPr lvl="1"/>
            <a:r>
              <a:rPr lang="en-US" sz="2000" dirty="0"/>
              <a:t>Communications</a:t>
            </a:r>
          </a:p>
          <a:p>
            <a:pPr lvl="1"/>
            <a:r>
              <a:rPr lang="en-US" sz="2000" dirty="0"/>
              <a:t>Service Indicators</a:t>
            </a:r>
          </a:p>
          <a:p>
            <a:pPr lvl="1"/>
            <a:r>
              <a:rPr lang="en-US" sz="2000" dirty="0"/>
              <a:t>Student Groups</a:t>
            </a:r>
          </a:p>
          <a:p>
            <a:pPr lvl="1"/>
            <a:endParaRPr lang="en-US" sz="2000" dirty="0"/>
          </a:p>
          <a:p>
            <a:endParaRPr lang="en-US" sz="24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449" y="3119582"/>
            <a:ext cx="6792557" cy="110560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1053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6860" y="1329219"/>
            <a:ext cx="8336975" cy="797070"/>
          </a:xfrm>
        </p:spPr>
        <p:txBody>
          <a:bodyPr/>
          <a:lstStyle/>
          <a:p>
            <a:r>
              <a:rPr lang="en-US" dirty="0"/>
              <a:t>When to use file mapping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36860" y="2126289"/>
            <a:ext cx="8336975" cy="375704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File mapping can be used when:</a:t>
            </a:r>
          </a:p>
          <a:p>
            <a:r>
              <a:rPr lang="en-US" sz="2400" dirty="0"/>
              <a:t>Query does not exist to select an identified population</a:t>
            </a:r>
          </a:p>
          <a:p>
            <a:r>
              <a:rPr lang="en-US" sz="2400" dirty="0"/>
              <a:t>Another department provides a list and action should be taken quickly (i.e. Assign Service Indicator)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1981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6860" y="1329219"/>
            <a:ext cx="8336975" cy="797070"/>
          </a:xfrm>
        </p:spPr>
        <p:txBody>
          <a:bodyPr/>
          <a:lstStyle/>
          <a:p>
            <a:r>
              <a:rPr lang="en-US" dirty="0"/>
              <a:t>File mapping recommendations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36860" y="2126289"/>
            <a:ext cx="8336975" cy="375704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When to use an existing mapping vs create a new one:</a:t>
            </a:r>
          </a:p>
          <a:p>
            <a:r>
              <a:rPr lang="en-US" sz="2400" dirty="0"/>
              <a:t>In most cases, there are existing file mappings that can be used to load the External File</a:t>
            </a:r>
          </a:p>
          <a:p>
            <a:pPr lvl="1"/>
            <a:r>
              <a:rPr lang="en-US" sz="2000" dirty="0"/>
              <a:t>No need to create a new file mapping if one already exists</a:t>
            </a:r>
          </a:p>
          <a:p>
            <a:r>
              <a:rPr lang="en-US" sz="2400" dirty="0"/>
              <a:t>If there is not an existing file mapping that suits your needs, a new one can be created</a:t>
            </a:r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3396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6860" y="1329219"/>
            <a:ext cx="8336975" cy="797070"/>
          </a:xfrm>
        </p:spPr>
        <p:txBody>
          <a:bodyPr/>
          <a:lstStyle/>
          <a:p>
            <a:r>
              <a:rPr lang="en-US" dirty="0"/>
              <a:t>Using existing file mapping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36860" y="2126289"/>
            <a:ext cx="8336975" cy="3757046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Load a csv file (can be </a:t>
            </a:r>
            <a:r>
              <a:rPr lang="en-US" sz="2400" dirty="0" err="1"/>
              <a:t>empls</a:t>
            </a:r>
            <a:r>
              <a:rPr lang="en-US" sz="2400" dirty="0"/>
              <a:t> only)</a:t>
            </a:r>
          </a:p>
          <a:p>
            <a:pPr marL="0" indent="0">
              <a:buNone/>
            </a:pPr>
            <a:r>
              <a:rPr lang="en-US" sz="2400" dirty="0"/>
              <a:t>Use the look up tool to find existing File Mapping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Select Edit File Mapping to view required fields</a:t>
            </a:r>
          </a:p>
          <a:p>
            <a:r>
              <a:rPr lang="en-US" sz="2000" dirty="0"/>
              <a:t>If you aren’t the creator, you can view the mapping, but can’t edit </a:t>
            </a:r>
          </a:p>
          <a:p>
            <a:pPr marL="0" indent="0">
              <a:buNone/>
            </a:pPr>
            <a:endParaRPr lang="en-US" dirty="0"/>
          </a:p>
          <a:p>
            <a:endParaRPr lang="en-US" sz="24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1" y="3100506"/>
            <a:ext cx="5748605" cy="18086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4323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5kNAVJby"/>
  <p:tag name="ARTICULATE_SLIDE_COUNT" val="20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40DD87E-4785-45E9-B131-EAD5809CCCB1}" vid="{7DCDFCDB-3C1F-4D58-92E6-3B863CA9BD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41F08EC50F39428B1D68F816E85FF6" ma:contentTypeVersion="8" ma:contentTypeDescription="Create a new document." ma:contentTypeScope="" ma:versionID="2d63473897924dad1dbe912bbd946bfe">
  <xsd:schema xmlns:xsd="http://www.w3.org/2001/XMLSchema" xmlns:xs="http://www.w3.org/2001/XMLSchema" xmlns:p="http://schemas.microsoft.com/office/2006/metadata/properties" xmlns:ns2="87e4b8a5-58cc-406c-bce5-a4757a0e295f" targetNamespace="http://schemas.microsoft.com/office/2006/metadata/properties" ma:root="true" ma:fieldsID="ddd761ec48c4566265132a4df61d273e" ns2:_="">
    <xsd:import namespace="87e4b8a5-58cc-406c-bce5-a4757a0e29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e4b8a5-58cc-406c-bce5-a4757a0e29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EA79F04-4403-4038-BEAC-654037707E52}">
  <ds:schemaRefs>
    <ds:schemaRef ds:uri="http://www.w3.org/XML/1998/namespace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87e4b8a5-58cc-406c-bce5-a4757a0e295f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1CBF5B3-2FF8-4AB0-9253-C457FA2FF9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e4b8a5-58cc-406c-bce5-a4757a0e29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A12B45D-06A9-48FB-A785-0421146DFE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SBCTC</Template>
  <TotalTime>27247</TotalTime>
  <Words>680</Words>
  <Application>Microsoft Office PowerPoint</Application>
  <PresentationFormat>On-screen Show (4:3)</PresentationFormat>
  <Paragraphs>149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Franklin Gothic Book</vt:lpstr>
      <vt:lpstr>Franklin Gothic Medium</vt:lpstr>
      <vt:lpstr>Wingdings</vt:lpstr>
      <vt:lpstr>Office Theme</vt:lpstr>
      <vt:lpstr>FA File Mapping</vt:lpstr>
      <vt:lpstr>PowerPoint Presentation</vt:lpstr>
      <vt:lpstr>ground rules</vt:lpstr>
      <vt:lpstr>Objectives</vt:lpstr>
      <vt:lpstr>What is file mapping</vt:lpstr>
      <vt:lpstr>Where to use file mapping</vt:lpstr>
      <vt:lpstr>When to use file mapping</vt:lpstr>
      <vt:lpstr>File mapping recommendations</vt:lpstr>
      <vt:lpstr>Using existing file mapping</vt:lpstr>
      <vt:lpstr>Using existing file mapping</vt:lpstr>
      <vt:lpstr>Using existing file mapping</vt:lpstr>
      <vt:lpstr>Demo</vt:lpstr>
      <vt:lpstr>How to Create file mapping</vt:lpstr>
      <vt:lpstr>Demo</vt:lpstr>
      <vt:lpstr>Errors in file mapping</vt:lpstr>
      <vt:lpstr>Errors in file mapping</vt:lpstr>
      <vt:lpstr>Demo</vt:lpstr>
      <vt:lpstr>Security for file mapping</vt:lpstr>
      <vt:lpstr>Security for file mapping</vt:lpstr>
      <vt:lpstr>Congratulations!  </vt:lpstr>
    </vt:vector>
  </TitlesOfParts>
  <Company>GP Strategies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Requisitions Overview</dc:title>
  <dc:creator>Rathert, Janice</dc:creator>
  <cp:lastModifiedBy>Kelly Forsberg</cp:lastModifiedBy>
  <cp:revision>1262</cp:revision>
  <dcterms:created xsi:type="dcterms:W3CDTF">2019-02-17T19:57:33Z</dcterms:created>
  <dcterms:modified xsi:type="dcterms:W3CDTF">2023-05-25T18:21:59Z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0x0101009441F08EC50F39428B1D68F816E85FF6</vt:lpwstr>
  </property>
  <property fmtid="{D5CDD505-2E9C-101B-9397-08002B2CF9AE}" pid="3" name="_dlc_DocIdItemGuid">
    <vt:lpwstr>7ff476bc-ac88-4604-9168-c48c069949f0</vt:lpwstr>
  </property>
  <property fmtid="{D5CDD505-2E9C-101B-9397-08002B2CF9AE}" pid="4" name="ArticulateGUID">
    <vt:lpwstr>6C61C780-FE3D-4F23-BE2C-E88392C5417A</vt:lpwstr>
  </property>
  <property fmtid="{D5CDD505-2E9C-101B-9397-08002B2CF9AE}" pid="5" name="ArticulatePath">
    <vt:lpwstr>Requisitions Overview</vt:lpwstr>
  </property>
</Properties>
</file>