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7"/>
  </p:notesMasterIdLst>
  <p:handoutMasterIdLst>
    <p:handoutMasterId r:id="rId28"/>
  </p:handoutMasterIdLst>
  <p:sldIdLst>
    <p:sldId id="259" r:id="rId6"/>
    <p:sldId id="696" r:id="rId7"/>
    <p:sldId id="402" r:id="rId8"/>
    <p:sldId id="543" r:id="rId9"/>
    <p:sldId id="262" r:id="rId10"/>
    <p:sldId id="613" r:id="rId11"/>
    <p:sldId id="714" r:id="rId12"/>
    <p:sldId id="711" r:id="rId13"/>
    <p:sldId id="712" r:id="rId14"/>
    <p:sldId id="715" r:id="rId15"/>
    <p:sldId id="713" r:id="rId16"/>
    <p:sldId id="716" r:id="rId17"/>
    <p:sldId id="717" r:id="rId18"/>
    <p:sldId id="642" r:id="rId19"/>
    <p:sldId id="643" r:id="rId20"/>
    <p:sldId id="635" r:id="rId21"/>
    <p:sldId id="718" r:id="rId22"/>
    <p:sldId id="720" r:id="rId23"/>
    <p:sldId id="721" r:id="rId24"/>
    <p:sldId id="281" r:id="rId25"/>
    <p:sldId id="261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88645" autoAdjust="0"/>
  </p:normalViewPr>
  <p:slideViewPr>
    <p:cSldViewPr snapToGrid="0">
      <p:cViewPr varScale="1">
        <p:scale>
          <a:sx n="101" d="100"/>
          <a:sy n="101" d="100"/>
        </p:scale>
        <p:origin x="2022" y="102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6158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7598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7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</a:rPr>
              <a:t>The way I've found to change a disbursement plan on a loan is to cancel the award, un-disburse any amounts, insert a new row using the previously canceled item type to re-award the loan using a different disbursement plan. In this case, when you Post the award, the two rows collapse together, and you don't get the APE.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2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8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9966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88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266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667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3615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1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72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5/9/2023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5/9/2023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5/9/2023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5/9/2023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5/9/2023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5/9/2023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5/9/2023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5/9/2023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5/9/2023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5/9/2023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pixabay.com/th/%E0%B9%80%E0%B8%84%E0%B8%A3%E0%B8%B7%E0%B9%88%E0%B8%AD%E0%B8%87%E0%B8%AB%E0%B8%A1%E0%B8%B2%E0%B8%A2-%E0%B8%87%E0%B8%B1%E0%B9%89%E0%B8%99-%E0%B9%84%E0%B8%AD%E0%B8%84%E0%B8%AD%E0%B8%99-%E0%B8%AD%E0%B8%B4%E0%B8%99%E0%B9%80%E0%B8%97%E0%B8%AD%E0%B8%A3%E0%B9%8C%E0%B9%80%E0%B8%99%E0%B9%87%E0%B8%95-218077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hyperlink" Target="https://pixabay.com/en/emoticon-smile-emoji-happy-2120024/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pngall.com/emoji-png/download/992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hyperlink" Target="https://www.maxpixel.net/X-Multiply-Wrong-Mark-Red-Incorrect-Symbol-Times-24850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pixabay.com/th/%E0%B9%80%E0%B8%84%E0%B8%A3%E0%B8%B7%E0%B9%88%E0%B8%AD%E0%B8%87%E0%B8%AB%E0%B8%A1%E0%B8%B2%E0%B8%A2-%E0%B8%87%E0%B8%B1%E0%B9%89%E0%B8%99-%E0%B9%84%E0%B8%AD%E0%B8%84%E0%B8%AD%E0%B8%99-%E0%B8%AD%E0%B8%B4%E0%B8%99%E0%B9%80%E0%B8%97%E0%B8%AD%E0%B8%A3%E0%B9%8C%E0%B9%80%E0%B8%99%E0%B9%87%E0%B8%95-218077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hyperlink" Target="https://pixabay.com/en/emoticon-smile-emoji-happy-2120024/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clipart.com/png/85280-emoticon-emotion-samsung-iphone-galaxy-emoji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orangutan-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reativecommons.org/licenses/by-nc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clipart.com/png/85280-emoticon-emotion-samsung-iphone-galaxy-emoj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pngall.com/emoji-png/download/9920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https://www.maxpixel.net/X-Multiply-Wrong-Mark-Red-Incorrect-Symbol-Times-2485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th/%E0%B9%80%E0%B8%84%E0%B8%A3%E0%B8%B7%E0%B9%88%E0%B8%AD%E0%B8%87%E0%B8%AB%E0%B8%A1%E0%B8%B2%E0%B8%A2-%E0%B8%87%E0%B8%B1%E0%B9%89%E0%B8%99-%E0%B9%84%E0%B8%AD%E0%B8%84%E0%B8%AD%E0%B8%99-%E0%B8%AD%E0%B8%B4%E0%B8%99%E0%B9%80%E0%B8%97%E0%B8%AD%E0%B8%A3%E0%B9%8C%E0%B9%80%E0%B8%99%E0%B9%87%E0%B8%95-2180770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pixabay.com/en/emoticon-smile-emoji-happy-2120024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emoji-png/download/9920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maxpixel.net/X-Multiply-Wrong-Mark-Red-Incorrect-Symbol-Times-24850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437" y="4156856"/>
            <a:ext cx="8336975" cy="999259"/>
          </a:xfrm>
        </p:spPr>
        <p:txBody>
          <a:bodyPr/>
          <a:lstStyle/>
          <a:p>
            <a:r>
              <a:rPr lang="en-US" dirty="0"/>
              <a:t>Intermediate awarding:  </a:t>
            </a:r>
            <a:br>
              <a:rPr lang="en-US" dirty="0"/>
            </a:br>
            <a:r>
              <a:rPr lang="en-US" dirty="0"/>
              <a:t>award troubleshooting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8437" y="5561116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May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177622" y="169725"/>
            <a:ext cx="8482520" cy="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dirty="0"/>
              <a:t>AWARDING LESSONS LEARNED CONT’D</a:t>
            </a:r>
            <a:endParaRPr dirty="0"/>
          </a:p>
        </p:txBody>
      </p:sp>
      <p:sp>
        <p:nvSpPr>
          <p:cNvPr id="285" name="Google Shape;285;p20"/>
          <p:cNvSpPr txBox="1">
            <a:spLocks noGrp="1"/>
          </p:cNvSpPr>
          <p:nvPr>
            <p:ph type="body" idx="1"/>
          </p:nvPr>
        </p:nvSpPr>
        <p:spPr>
          <a:xfrm>
            <a:off x="177622" y="689178"/>
            <a:ext cx="8696214" cy="532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 dirty="0"/>
              <a:t>KNOWLEDGE SHARING CONT’D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dirty="0"/>
              <a:t>Clean up the Direct Loan 1 Item Type, and then use the Direct Loan 2 Item Type to award more loan in the AY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b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1945F2D-D0C8-3700-07BE-6462EA5F4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2" y="2062957"/>
            <a:ext cx="8788756" cy="37441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7FB4887-77EF-4910-FA42-C50C4AD2FC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04246" y="5480015"/>
            <a:ext cx="1285241" cy="1314451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6C44140-1E3C-D54F-5E20-A281279D37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19519" y="4600762"/>
            <a:ext cx="384727" cy="38472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4A9163B-A838-40E9-F4DA-63EB9129CF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19519" y="5143588"/>
            <a:ext cx="384727" cy="3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3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162716" y="163298"/>
            <a:ext cx="8482520" cy="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dirty="0"/>
              <a:t>AWARDING LESSONS LEARNED</a:t>
            </a:r>
            <a:endParaRPr dirty="0"/>
          </a:p>
        </p:txBody>
      </p:sp>
      <p:sp>
        <p:nvSpPr>
          <p:cNvPr id="285" name="Google Shape;285;p20"/>
          <p:cNvSpPr txBox="1">
            <a:spLocks noGrp="1"/>
          </p:cNvSpPr>
          <p:nvPr>
            <p:ph type="body" idx="1"/>
          </p:nvPr>
        </p:nvSpPr>
        <p:spPr>
          <a:xfrm>
            <a:off x="177622" y="689178"/>
            <a:ext cx="8696214" cy="532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 dirty="0"/>
              <a:t>KNOWLEDGE SHARING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dirty="0"/>
              <a:t>Refrain from using Custom Loan Fees on the Disbursement page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b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8342AEB-9FD3-4F72-5AD4-827BD7965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0" y="2083738"/>
            <a:ext cx="8788756" cy="29031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0119AA4-933F-0D74-01CF-6E45416210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78889" y="2528297"/>
            <a:ext cx="381282" cy="38128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AEE1F2B-BB91-657B-FC7F-8A7AD0A0B85D}"/>
              </a:ext>
            </a:extLst>
          </p:cNvPr>
          <p:cNvCxnSpPr>
            <a:cxnSpLocks/>
          </p:cNvCxnSpPr>
          <p:nvPr/>
        </p:nvCxnSpPr>
        <p:spPr>
          <a:xfrm flipH="1">
            <a:off x="4333875" y="2819400"/>
            <a:ext cx="1238250" cy="9239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254E108-C238-3B24-2152-079AB575B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893719" y="5286347"/>
            <a:ext cx="12573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0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162716" y="163298"/>
            <a:ext cx="8482520" cy="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dirty="0"/>
              <a:t>AWARDING LESSONS LEARNED CONT’D</a:t>
            </a:r>
            <a:endParaRPr dirty="0"/>
          </a:p>
        </p:txBody>
      </p:sp>
      <p:sp>
        <p:nvSpPr>
          <p:cNvPr id="285" name="Google Shape;285;p20"/>
          <p:cNvSpPr txBox="1">
            <a:spLocks noGrp="1"/>
          </p:cNvSpPr>
          <p:nvPr>
            <p:ph type="body" idx="1"/>
          </p:nvPr>
        </p:nvSpPr>
        <p:spPr>
          <a:xfrm>
            <a:off x="177622" y="689178"/>
            <a:ext cx="8696214" cy="532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 dirty="0"/>
              <a:t>KNOWLEDGE SHARING CONT’D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dirty="0"/>
              <a:t>Let the system calculate the loan fees when adjusting – it may take extra Validation attempts before posting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b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88F5624-2896-EC75-F4CE-D106FC7D6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3" y="2058654"/>
            <a:ext cx="8853385" cy="27406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2248C53-060A-BA76-BB85-6C54DFF6A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93719" y="5353173"/>
            <a:ext cx="1285241" cy="1314451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D800087-E7C7-B92B-5320-E1FA6016C7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528944" y="2514787"/>
            <a:ext cx="384727" cy="38472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005FD6-9C49-A8AA-138B-7259C390815B}"/>
              </a:ext>
            </a:extLst>
          </p:cNvPr>
          <p:cNvCxnSpPr>
            <a:cxnSpLocks/>
          </p:cNvCxnSpPr>
          <p:nvPr/>
        </p:nvCxnSpPr>
        <p:spPr>
          <a:xfrm flipH="1">
            <a:off x="4525729" y="2836264"/>
            <a:ext cx="1084496" cy="783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89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162716" y="163298"/>
            <a:ext cx="8482520" cy="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dirty="0"/>
              <a:t>AWARDING LESSONS LEARNED CONT’D</a:t>
            </a:r>
            <a:endParaRPr dirty="0"/>
          </a:p>
        </p:txBody>
      </p:sp>
      <p:sp>
        <p:nvSpPr>
          <p:cNvPr id="285" name="Google Shape;285;p20"/>
          <p:cNvSpPr txBox="1">
            <a:spLocks noGrp="1"/>
          </p:cNvSpPr>
          <p:nvPr>
            <p:ph type="body" idx="1"/>
          </p:nvPr>
        </p:nvSpPr>
        <p:spPr>
          <a:xfrm>
            <a:off x="177622" y="689178"/>
            <a:ext cx="8696214" cy="532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 dirty="0"/>
              <a:t>KNOWLEDGE SHARING CONT’D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dirty="0"/>
              <a:t>Can you think of any others? 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dirty="0"/>
              <a:t>Share with the community at large . . 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b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45E59-1824-87E3-47D8-9A4A5FC0B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88639" y="5353172"/>
            <a:ext cx="1314451" cy="13144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9D7370-F928-6A3E-2839-3F5A1BB904A0}"/>
              </a:ext>
            </a:extLst>
          </p:cNvPr>
          <p:cNvSpPr txBox="1"/>
          <p:nvPr/>
        </p:nvSpPr>
        <p:spPr>
          <a:xfrm>
            <a:off x="6172200" y="702471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freepngclipart.com/png/85280-emoticon-emotion-samsung-iphone-galaxy-emoji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79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0344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1915" y="690727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COMMON AWARD </a:t>
            </a:r>
          </a:p>
          <a:p>
            <a:pPr marL="0" indent="0" algn="ctr">
              <a:buNone/>
            </a:pPr>
            <a:r>
              <a:rPr lang="en-US" sz="4000" b="1" dirty="0"/>
              <a:t>POSTING ERRORS</a:t>
            </a:r>
          </a:p>
        </p:txBody>
      </p:sp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7627976-8389-D661-67CB-96BCEBCE15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29400" y="4419600"/>
            <a:ext cx="2247900" cy="2247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FA2292-7FE2-5318-8020-28BD20BC0BA0}"/>
              </a:ext>
            </a:extLst>
          </p:cNvPr>
          <p:cNvSpPr txBox="1"/>
          <p:nvPr/>
        </p:nvSpPr>
        <p:spPr>
          <a:xfrm>
            <a:off x="6762750" y="6822670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ngall.com/orangutan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26064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56098"/>
            <a:ext cx="8548500" cy="786457"/>
          </a:xfrm>
        </p:spPr>
        <p:txBody>
          <a:bodyPr/>
          <a:lstStyle/>
          <a:p>
            <a:r>
              <a:rPr lang="en-US" dirty="0"/>
              <a:t>Common award posting errors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dirty="0"/>
              <a:t>FISCAL ITEM TYPES PAGE IS AT $0 OR AWARDED UP TO ALLOCATION</a:t>
            </a:r>
          </a:p>
          <a:p>
            <a:endParaRPr lang="en-US" dirty="0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40C155-91DF-02D4-C2D9-A4E52080E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692035"/>
            <a:ext cx="8603527" cy="2304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23EC2F-D49A-02C8-A0D3-CD5F8C402546}"/>
              </a:ext>
            </a:extLst>
          </p:cNvPr>
          <p:cNvSpPr txBox="1"/>
          <p:nvPr/>
        </p:nvSpPr>
        <p:spPr>
          <a:xfrm>
            <a:off x="287484" y="4221620"/>
            <a:ext cx="45720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Solution: </a:t>
            </a:r>
          </a:p>
          <a:p>
            <a:endParaRPr lang="en-US" b="1" dirty="0"/>
          </a:p>
          <a:p>
            <a:r>
              <a:rPr lang="en-US" dirty="0"/>
              <a:t>Increase the </a:t>
            </a:r>
            <a:r>
              <a:rPr lang="en-US" b="1" dirty="0"/>
              <a:t>Fiscal Item Types </a:t>
            </a:r>
            <a:r>
              <a:rPr lang="en-US" dirty="0"/>
              <a:t>page award amounts</a:t>
            </a:r>
          </a:p>
          <a:p>
            <a:endParaRPr lang="en-US" dirty="0"/>
          </a:p>
          <a:p>
            <a:r>
              <a:rPr lang="en-US" dirty="0"/>
              <a:t>Set Up SACR &gt; Product Related &gt; Financial Aid &gt; Awards &gt; Fiscal Item Types </a:t>
            </a:r>
          </a:p>
        </p:txBody>
      </p:sp>
    </p:spTree>
    <p:extLst>
      <p:ext uri="{BB962C8B-B14F-4D97-AF65-F5344CB8AC3E}">
        <p14:creationId xmlns:p14="http://schemas.microsoft.com/office/powerpoint/2010/main" val="38772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56098"/>
            <a:ext cx="8548500" cy="786457"/>
          </a:xfrm>
        </p:spPr>
        <p:txBody>
          <a:bodyPr/>
          <a:lstStyle/>
          <a:p>
            <a:r>
              <a:rPr lang="en-US" dirty="0"/>
              <a:t>Common award posting errors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dirty="0"/>
              <a:t>ENTERING AWARD ON AN ITEM TYPE ALREADY IN USE/NOT CANCELLED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2EAFE3C-20F7-7A06-9AB8-2EC68A1A5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673335"/>
            <a:ext cx="8032900" cy="28576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E982F2-067D-BECA-E8BE-DEBAA42DDC02}"/>
              </a:ext>
            </a:extLst>
          </p:cNvPr>
          <p:cNvSpPr txBox="1"/>
          <p:nvPr/>
        </p:nvSpPr>
        <p:spPr>
          <a:xfrm>
            <a:off x="287485" y="4697041"/>
            <a:ext cx="8032899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Solution:</a:t>
            </a:r>
          </a:p>
          <a:p>
            <a:endParaRPr lang="en-US" dirty="0"/>
          </a:p>
          <a:p>
            <a:r>
              <a:rPr lang="en-US" dirty="0"/>
              <a:t>Increase the award on the existing Item Type (This gets tricky with Direct Loans, if you need to change a Disbursement Plan).</a:t>
            </a:r>
          </a:p>
        </p:txBody>
      </p:sp>
    </p:spTree>
    <p:extLst>
      <p:ext uri="{BB962C8B-B14F-4D97-AF65-F5344CB8AC3E}">
        <p14:creationId xmlns:p14="http://schemas.microsoft.com/office/powerpoint/2010/main" val="607129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57646"/>
            <a:ext cx="8548500" cy="786457"/>
          </a:xfrm>
        </p:spPr>
        <p:txBody>
          <a:bodyPr/>
          <a:lstStyle/>
          <a:p>
            <a:r>
              <a:rPr lang="en-US" dirty="0"/>
              <a:t>Common award posting errors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dirty="0"/>
              <a:t>STUDENT REACHED AGGREGATE LIMITS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9756141-FFDD-D9F6-422F-4DF84D6D1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324368"/>
            <a:ext cx="8014112" cy="23369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753AB7-B69F-D4A8-70F2-67A09E04F24B}"/>
              </a:ext>
            </a:extLst>
          </p:cNvPr>
          <p:cNvSpPr txBox="1"/>
          <p:nvPr/>
        </p:nvSpPr>
        <p:spPr>
          <a:xfrm>
            <a:off x="268697" y="3941553"/>
            <a:ext cx="8032899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Solution:</a:t>
            </a:r>
          </a:p>
          <a:p>
            <a:endParaRPr lang="en-US" dirty="0"/>
          </a:p>
          <a:p>
            <a:r>
              <a:rPr lang="en-US" dirty="0"/>
              <a:t>Check Update Incoming Aggregates page</a:t>
            </a:r>
          </a:p>
          <a:p>
            <a:endParaRPr lang="en-US" dirty="0"/>
          </a:p>
          <a:p>
            <a:r>
              <a:rPr lang="en-US" dirty="0"/>
              <a:t>Financial Aid &gt; Awards &gt; Aggregates &gt; Update Incoming Aggregates</a:t>
            </a:r>
          </a:p>
          <a:p>
            <a:endParaRPr lang="en-US" dirty="0"/>
          </a:p>
          <a:p>
            <a:r>
              <a:rPr lang="en-US" dirty="0"/>
              <a:t>Also, check to see if student is at the award limit for that Item Type</a:t>
            </a:r>
          </a:p>
        </p:txBody>
      </p:sp>
    </p:spTree>
    <p:extLst>
      <p:ext uri="{BB962C8B-B14F-4D97-AF65-F5344CB8AC3E}">
        <p14:creationId xmlns:p14="http://schemas.microsoft.com/office/powerpoint/2010/main" val="1749333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162716" y="163298"/>
            <a:ext cx="8482520" cy="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dirty="0"/>
              <a:t>COMMON AWARD POSTING ERRS CONT’D</a:t>
            </a:r>
            <a:endParaRPr dirty="0"/>
          </a:p>
        </p:txBody>
      </p:sp>
      <p:sp>
        <p:nvSpPr>
          <p:cNvPr id="285" name="Google Shape;285;p20"/>
          <p:cNvSpPr txBox="1">
            <a:spLocks noGrp="1"/>
          </p:cNvSpPr>
          <p:nvPr>
            <p:ph type="body" idx="1"/>
          </p:nvPr>
        </p:nvSpPr>
        <p:spPr>
          <a:xfrm>
            <a:off x="177622" y="689178"/>
            <a:ext cx="8696214" cy="532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 dirty="0"/>
              <a:t>KNOWLEDGE SHARING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dirty="0"/>
              <a:t>Can you think of any others? 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dirty="0"/>
              <a:t>Share with the community at large . . 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b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45E59-1824-87E3-47D8-9A4A5FC0B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88639" y="5353172"/>
            <a:ext cx="1314451" cy="13144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9D7370-F928-6A3E-2839-3F5A1BB904A0}"/>
              </a:ext>
            </a:extLst>
          </p:cNvPr>
          <p:cNvSpPr txBox="1"/>
          <p:nvPr/>
        </p:nvSpPr>
        <p:spPr>
          <a:xfrm>
            <a:off x="6172200" y="702471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freepngclipart.com/png/85280-emoticon-emotion-samsung-iphone-galaxy-emoji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2503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42" y="1319633"/>
            <a:ext cx="8507012" cy="54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230358" y="6529852"/>
            <a:ext cx="226243" cy="328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8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66" y="1245136"/>
            <a:ext cx="8534470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66" y="188195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400" dirty="0"/>
              <a:t>Understand how to identify an award posting error</a:t>
            </a:r>
          </a:p>
          <a:p>
            <a:r>
              <a:rPr lang="en-US" sz="2400" dirty="0"/>
              <a:t>Understand how to resolve some of the most common award posting errors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Intermediate Awarding – Awarding Troubleshooting Training Complete! </a:t>
            </a:r>
          </a:p>
          <a:p>
            <a:r>
              <a:rPr lang="en-US" dirty="0"/>
              <a:t>Please come to the 5/11 Q &amp; A Support Session if you have specific examples you would like to work through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2561" y="1188972"/>
            <a:ext cx="8534403" cy="719850"/>
          </a:xfrm>
        </p:spPr>
        <p:txBody>
          <a:bodyPr/>
          <a:lstStyle/>
          <a:p>
            <a:r>
              <a:rPr lang="en-US" dirty="0"/>
              <a:t>Logistics and Agenda</a:t>
            </a: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6885604"/>
              </p:ext>
            </p:extLst>
          </p:nvPr>
        </p:nvGraphicFramePr>
        <p:xfrm>
          <a:off x="422561" y="1835976"/>
          <a:ext cx="5195925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8307">
                  <a:extLst>
                    <a:ext uri="{9D8B030D-6E8A-4147-A177-3AD203B41FA5}">
                      <a16:colId xmlns:a16="http://schemas.microsoft.com/office/drawing/2014/main" val="417772972"/>
                    </a:ext>
                  </a:extLst>
                </a:gridCol>
                <a:gridCol w="3167618">
                  <a:extLst>
                    <a:ext uri="{9D8B030D-6E8A-4147-A177-3AD203B41FA5}">
                      <a16:colId xmlns:a16="http://schemas.microsoft.com/office/drawing/2014/main" val="3415988646"/>
                    </a:ext>
                  </a:extLst>
                </a:gridCol>
              </a:tblGrid>
              <a:tr h="341314">
                <a:tc>
                  <a:txBody>
                    <a:bodyPr/>
                    <a:lstStyle/>
                    <a:p>
                      <a:r>
                        <a:rPr lang="en-US" dirty="0"/>
                        <a:t>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27883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9:00 – 9:05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Sign-In/</a:t>
                      </a:r>
                      <a:r>
                        <a:rPr lang="en-US" baseline="0" dirty="0"/>
                        <a:t>Greet/Attendance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39985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9:05 – 9:10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33067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9:10</a:t>
                      </a:r>
                      <a:r>
                        <a:rPr lang="en-US" baseline="0" dirty="0"/>
                        <a:t> – 9:20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Awarding Lessons Learned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659426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9:20 – 9:45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Award Posting Errors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20891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9:45 – 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Troubleshooting APEs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7337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/>
                        <a:t>10:30 – 11:00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Session</a:t>
                      </a:r>
                      <a:r>
                        <a:rPr lang="en-US" baseline="0" dirty="0"/>
                        <a:t> Wrap-Up/Q&amp;A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147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42249" y="2182091"/>
            <a:ext cx="2775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processes will have demonstrations, but due to data scrubbing, available data in the environment, demo examples are not ideal</a:t>
            </a:r>
          </a:p>
        </p:txBody>
      </p:sp>
    </p:spTree>
    <p:extLst>
      <p:ext uri="{BB962C8B-B14F-4D97-AF65-F5344CB8AC3E}">
        <p14:creationId xmlns:p14="http://schemas.microsoft.com/office/powerpoint/2010/main" val="400480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</p:spPr>
        <p:txBody>
          <a:bodyPr/>
          <a:lstStyle/>
          <a:p>
            <a:pPr algn="ctr"/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30" y="2097595"/>
            <a:ext cx="8247905" cy="4193463"/>
          </a:xfrm>
        </p:spPr>
        <p:txBody>
          <a:bodyPr/>
          <a:lstStyle/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Remove external distractions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Mute your line when not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Do NOT place Webex line on hold.  Use Mute.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Please leave your line on Mute unless you are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Sessions are being recorded 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</a:p>
        </p:txBody>
      </p:sp>
    </p:spTree>
    <p:extLst>
      <p:ext uri="{BB962C8B-B14F-4D97-AF65-F5344CB8AC3E}">
        <p14:creationId xmlns:p14="http://schemas.microsoft.com/office/powerpoint/2010/main" val="328986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2400" dirty="0"/>
              <a:t>Understand how to identify an award posting error</a:t>
            </a:r>
          </a:p>
          <a:p>
            <a:r>
              <a:rPr lang="en-US" sz="2400" dirty="0"/>
              <a:t>Understand how to resolve some of the most common award posting errors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0987" y="6050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AWARDING </a:t>
            </a:r>
          </a:p>
          <a:p>
            <a:pPr marL="0" indent="0" algn="ctr">
              <a:buNone/>
            </a:pPr>
            <a:r>
              <a:rPr lang="en-US" sz="4000" b="1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52722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177622" y="121738"/>
            <a:ext cx="8482520" cy="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dirty="0"/>
              <a:t>AWARDING LESSONS LEARNED</a:t>
            </a:r>
            <a:endParaRPr dirty="0"/>
          </a:p>
        </p:txBody>
      </p:sp>
      <p:sp>
        <p:nvSpPr>
          <p:cNvPr id="285" name="Google Shape;285;p20"/>
          <p:cNvSpPr txBox="1">
            <a:spLocks noGrp="1"/>
          </p:cNvSpPr>
          <p:nvPr>
            <p:ph type="body" idx="1"/>
          </p:nvPr>
        </p:nvSpPr>
        <p:spPr>
          <a:xfrm>
            <a:off x="177622" y="689178"/>
            <a:ext cx="8696214" cy="532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 dirty="0"/>
              <a:t>KNOWLEDGE SHARING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dirty="0"/>
              <a:t>Refrain from using one-term only disbursement plans in the beginning of the AY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b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7822B73-47BE-E92B-5A33-3686F65A1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2" y="2124675"/>
            <a:ext cx="8788756" cy="2964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C630B2F-097A-B802-3CE8-F909CD78D9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5236832"/>
            <a:ext cx="5791200" cy="154713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1B4E89-6ACD-B748-AC27-6272D591C3B8}"/>
              </a:ext>
            </a:extLst>
          </p:cNvPr>
          <p:cNvCxnSpPr>
            <a:cxnSpLocks/>
          </p:cNvCxnSpPr>
          <p:nvPr/>
        </p:nvCxnSpPr>
        <p:spPr>
          <a:xfrm flipH="1">
            <a:off x="2505075" y="4653866"/>
            <a:ext cx="5162550" cy="16241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441B10-653D-415C-9883-BA61798D1A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51871" y="5407102"/>
            <a:ext cx="1257300" cy="1314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6A2605-719F-38FE-0570-F30E1CE1BCCF}"/>
              </a:ext>
            </a:extLst>
          </p:cNvPr>
          <p:cNvSpPr txBox="1"/>
          <p:nvPr/>
        </p:nvSpPr>
        <p:spPr>
          <a:xfrm>
            <a:off x="6751871" y="6869284"/>
            <a:ext cx="113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pngall.com/emoji-png/download/992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D13E7A6-6432-E97B-1AD7-BD196FE6E6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370589" y="4442895"/>
            <a:ext cx="381282" cy="3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177622" y="121738"/>
            <a:ext cx="8482520" cy="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dirty="0"/>
              <a:t>AWARDING LESSONS LEARNED CONT’D</a:t>
            </a:r>
            <a:br>
              <a:rPr lang="en-US" dirty="0"/>
            </a:br>
            <a:endParaRPr dirty="0"/>
          </a:p>
        </p:txBody>
      </p:sp>
      <p:sp>
        <p:nvSpPr>
          <p:cNvPr id="285" name="Google Shape;285;p20"/>
          <p:cNvSpPr txBox="1">
            <a:spLocks noGrp="1"/>
          </p:cNvSpPr>
          <p:nvPr>
            <p:ph type="body" idx="1"/>
          </p:nvPr>
        </p:nvSpPr>
        <p:spPr>
          <a:xfrm>
            <a:off x="177622" y="689178"/>
            <a:ext cx="8696214" cy="532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 dirty="0"/>
              <a:t>KNOWLEDGE SHARING CONT’D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dirty="0"/>
              <a:t>Open all four term buckets by using multi-term disbursement plan* </a:t>
            </a:r>
            <a:r>
              <a:rPr lang="en-US" dirty="0">
                <a:solidFill>
                  <a:srgbClr val="FF0000"/>
                </a:solidFill>
              </a:rPr>
              <a:t>(EXCEPTION: LOANS &amp; PELL)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b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29317E-7E69-4E9D-4E25-BB342E3F5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4" y="2054488"/>
            <a:ext cx="8788756" cy="29549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27EB3A1-0261-C7E1-976E-164215556F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78" y="4869593"/>
            <a:ext cx="5219700" cy="19108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6CCEDF6-F614-900F-6CDA-2B36EC6DAC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51871" y="5465954"/>
            <a:ext cx="1285241" cy="131445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1B4E89-6ACD-B748-AC27-6272D591C3B8}"/>
              </a:ext>
            </a:extLst>
          </p:cNvPr>
          <p:cNvCxnSpPr>
            <a:cxnSpLocks/>
          </p:cNvCxnSpPr>
          <p:nvPr/>
        </p:nvCxnSpPr>
        <p:spPr>
          <a:xfrm flipH="1">
            <a:off x="2776857" y="4591627"/>
            <a:ext cx="4976493" cy="13164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AB5D3BE5-C361-F4D5-4319-7E1B1D65A6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367144" y="4461502"/>
            <a:ext cx="384727" cy="3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177622" y="169725"/>
            <a:ext cx="8482520" cy="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dirty="0"/>
              <a:t>AWARDING LESSONS LEARNED CONT’D</a:t>
            </a:r>
            <a:endParaRPr dirty="0"/>
          </a:p>
        </p:txBody>
      </p:sp>
      <p:sp>
        <p:nvSpPr>
          <p:cNvPr id="285" name="Google Shape;285;p20"/>
          <p:cNvSpPr txBox="1">
            <a:spLocks noGrp="1"/>
          </p:cNvSpPr>
          <p:nvPr>
            <p:ph type="body" idx="1"/>
          </p:nvPr>
        </p:nvSpPr>
        <p:spPr>
          <a:xfrm>
            <a:off x="177622" y="689178"/>
            <a:ext cx="8696214" cy="532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 dirty="0"/>
              <a:t>KNOWLEDGE SHARING CONT’D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dirty="0"/>
              <a:t>When awarding loans, you cannot have one-term at $0 in the middle of the AY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endParaRPr b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5DE292-4CCD-8E0D-83E3-4A118AE33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2085975"/>
            <a:ext cx="8803796" cy="32299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D1A042C3-C2D8-D000-ABBF-F729B7EEF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0" y="4743177"/>
            <a:ext cx="6397447" cy="196955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B07264-33C7-0923-48F9-99A765E9CEA5}"/>
              </a:ext>
            </a:extLst>
          </p:cNvPr>
          <p:cNvCxnSpPr/>
          <p:nvPr/>
        </p:nvCxnSpPr>
        <p:spPr>
          <a:xfrm flipH="1">
            <a:off x="6696075" y="4562475"/>
            <a:ext cx="1076325" cy="14479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9A9620C-2594-2341-44C7-6FDC7308F6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40839" y="5976347"/>
            <a:ext cx="381282" cy="38128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7B1F19E-AE42-500E-80BF-3618193734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893719" y="5286347"/>
            <a:ext cx="12573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6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Props1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EA79F04-4403-4038-BEAC-654037707E5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purl.org/dc/elements/1.1/"/>
    <ds:schemaRef ds:uri="dbb9891f-5342-44b3-9004-2472729e727f"/>
    <ds:schemaRef ds:uri="686bc730-dfb5-4557-ac43-64e2aeb7111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26940</TotalTime>
  <Words>675</Words>
  <Application>Microsoft Office PowerPoint</Application>
  <PresentationFormat>On-screen Show (4:3)</PresentationFormat>
  <Paragraphs>153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Franklin Gothic Book</vt:lpstr>
      <vt:lpstr>Franklin Gothic Medium</vt:lpstr>
      <vt:lpstr>Libre Franklin Medium</vt:lpstr>
      <vt:lpstr>Wingdings</vt:lpstr>
      <vt:lpstr>Office Theme</vt:lpstr>
      <vt:lpstr>Intermediate awarding:   award troubleshooting</vt:lpstr>
      <vt:lpstr>PowerPoint Presentation</vt:lpstr>
      <vt:lpstr>Logistics and Agenda</vt:lpstr>
      <vt:lpstr>ground rules</vt:lpstr>
      <vt:lpstr>Objectives</vt:lpstr>
      <vt:lpstr>PowerPoint Presentation</vt:lpstr>
      <vt:lpstr>AWARDING LESSONS LEARNED</vt:lpstr>
      <vt:lpstr>AWARDING LESSONS LEARNED CONT’D </vt:lpstr>
      <vt:lpstr>AWARDING LESSONS LEARNED CONT’D</vt:lpstr>
      <vt:lpstr>AWARDING LESSONS LEARNED CONT’D</vt:lpstr>
      <vt:lpstr>AWARDING LESSONS LEARNED</vt:lpstr>
      <vt:lpstr>AWARDING LESSONS LEARNED CONT’D</vt:lpstr>
      <vt:lpstr>AWARDING LESSONS LEARNED CONT’D</vt:lpstr>
      <vt:lpstr>PowerPoint Presentation</vt:lpstr>
      <vt:lpstr>PowerPoint Presentation</vt:lpstr>
      <vt:lpstr>Common award posting errors</vt:lpstr>
      <vt:lpstr>Common award posting errors</vt:lpstr>
      <vt:lpstr>Common award posting errors</vt:lpstr>
      <vt:lpstr>COMMON AWARD POSTING ERRS CONT’D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1082</cp:revision>
  <dcterms:created xsi:type="dcterms:W3CDTF">2019-02-17T19:57:33Z</dcterms:created>
  <dcterms:modified xsi:type="dcterms:W3CDTF">2023-05-09T20:05:43Z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