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Libre Franklin" pitchFamily="2" charset="0"/>
      <p:regular r:id="rId74"/>
      <p:bold r:id="rId75"/>
      <p:italic r:id="rId76"/>
      <p:boldItalic r:id="rId77"/>
    </p:embeddedFont>
    <p:embeddedFont>
      <p:font typeface="Libre Franklin Medium" pitchFamily="2" charset="0"/>
      <p:regular r:id="rId78"/>
      <p:bold r:id="rId79"/>
      <p:italic r:id="rId80"/>
      <p:boldItalic r:id="rId81"/>
    </p:embeddedFont>
    <p:embeddedFont>
      <p:font typeface="Source Sans Pro" panose="020B0503030403020204" pitchFamily="34" charset="0"/>
      <p:regular r:id="rId82"/>
      <p:bold r:id="rId83"/>
      <p:italic r:id="rId84"/>
      <p:bold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hcd6KckzY9vQqAEV3OTvguHa2+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3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15.fntdata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7.fntdata"/><Relationship Id="rId7" Type="http://schemas.openxmlformats.org/officeDocument/2006/relationships/slide" Target="slides/slide3.xml"/><Relationship Id="rId71" Type="http://schemas.openxmlformats.org/officeDocument/2006/relationships/font" Target="fonts/font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font" Target="fonts/font13.fntdata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/>
          </a:p>
        </p:txBody>
      </p:sp>
      <p:sp>
        <p:nvSpPr>
          <p:cNvPr id="130" name="Google Shape;1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2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2" name="Google Shape;3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2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5" name="Google Shape;3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2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2" name="Google Shape;3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2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9" name="Google Shape;3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5" name="Google Shape;3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2" name="Google Shape;4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9" name="Google Shape;4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62" name="Google Shape;46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70" name="Google Shape;47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79" name="Google Shape;47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89" name="Google Shape;48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09" name="Google Shape;509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53" name="Google Shape;553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>
              <a:highlight>
                <a:schemeClr val="lt1"/>
              </a:highlight>
            </a:endParaRPr>
          </a:p>
        </p:txBody>
      </p:sp>
      <p:sp>
        <p:nvSpPr>
          <p:cNvPr id="564" name="Google Shape;564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4" name="Google Shape;574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82" name="Google Shape;582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91" name="Google Shape;591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9" name="Google Shape;599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5" name="Google Shape;615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632" name="Google Shape;632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2" name="Google Shape;642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0" name="Google Shape;650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6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6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6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66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6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5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75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7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7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7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3" name="Google Shape;103;p7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7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6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6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76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76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" name="Google Shape;111;p7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7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3" name="Google Shape;113;p7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" name="Google Shape;114;p7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7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7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77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1" name="Google Shape;121;p77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2" name="Google Shape;122;p7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7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4" name="Google Shape;124;p7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5" name="Google Shape;125;p7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7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6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3" name="Google Shape;23;p6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8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8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8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8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6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" name="Google Shape;31;p6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6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68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6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8" name="Google Shape;38;p6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9" name="Google Shape;39;p6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9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9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0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0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0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7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7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9" name="Google Shape;49;p7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7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1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1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1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57" name="Google Shape;57;p71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1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Except where otherwise noted, this work is licensed under </a:t>
            </a:r>
            <a:r>
              <a:rPr lang="en-US" sz="750" b="0" i="1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CC BY 4.0</a:t>
            </a:r>
            <a:r>
              <a:rPr lang="en-US" sz="750" b="0" i="1" u="none" strike="noStrike" cap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750" b="0" i="1" u="none" strike="noStrike" cap="non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" name="Google Shape;59;p7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0" name="Google Shape;60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7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2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2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2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7" name="Google Shape;67;p7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" name="Google Shape;68;p7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7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3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8" name="Google Shape;78;p7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9" name="Google Shape;79;p7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0" name="Google Shape;80;p7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1" name="Google Shape;81;p7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4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4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74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" name="Google Shape;88;p74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9" name="Google Shape;89;p74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0" name="Google Shape;90;p74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" name="Google Shape;91;p7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7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3" name="Google Shape;93;p7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4" name="Google Shape;94;p7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sbctc.instructure.com/courses/2056628" TargetMode="External"/><Relationship Id="rId3" Type="http://schemas.openxmlformats.org/officeDocument/2006/relationships/hyperlink" Target="https://ctclinkreferencecenter.ctclink.us/m/79557" TargetMode="External"/><Relationship Id="rId7" Type="http://schemas.openxmlformats.org/officeDocument/2006/relationships/hyperlink" Target="https://sbctc.instructure.com/courses/1830321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tclinkreferencecenter.ctclink.us/m/92555/l/1168675-9-2-understanding-item-types" TargetMode="External"/><Relationship Id="rId5" Type="http://schemas.openxmlformats.org/officeDocument/2006/relationships/hyperlink" Target="https://docs.google.com/document/d/16NpbX0BUbFO_yz3XviTSikC41XI1I7asPDnllUtn2nI/edit" TargetMode="External"/><Relationship Id="rId4" Type="http://schemas.openxmlformats.org/officeDocument/2006/relationships/hyperlink" Target="https://ctclinkreferencecenter.ctclink.us/m/96102/l/1270711-sf-finance-integratio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programs-services/accounting-business/cla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www.sbctc.edu/resources/documents/colleges-staff/programs-services/accounting/fin-aid-exp-new-coa-accounts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79739/l/1406949-9-2-student-financials-to-finance-gl-recon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tclinkreferencecenter.ctclink.us/m/85907/l/1270720-sf-finance-integration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79740/l/1565365-9-2-reimbursable-grant-contract-billing" TargetMode="External"/><Relationship Id="rId7" Type="http://schemas.openxmlformats.org/officeDocument/2006/relationships/hyperlink" Target="https://www.sbctc.edu/colleges-staff/it-support/erp-support/fin-process-schedule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bctc.edu/colleges-staff/grants/manage-grant" TargetMode="External"/><Relationship Id="rId5" Type="http://schemas.openxmlformats.org/officeDocument/2006/relationships/hyperlink" Target="https://www.sbctc.edu/colleges-staff/programs-services/accounting-business/clam/" TargetMode="External"/><Relationship Id="rId4" Type="http://schemas.openxmlformats.org/officeDocument/2006/relationships/hyperlink" Target="https://ctclinkreferencecenter.ctclink.us/m/79734/l/928789-9-2-fixed-priced-grant-contract-billin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Accounting@sbctc.edu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mailto:ctcLinkTrainingManagement@sbctc.edu" TargetMode="External"/><Relationship Id="rId4" Type="http://schemas.openxmlformats.org/officeDocument/2006/relationships/hyperlink" Target="mailto:FIN-ERPSupportTeam@sbctc.edu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title"/>
          </p:nvPr>
        </p:nvSpPr>
        <p:spPr>
          <a:xfrm>
            <a:off x="250150" y="2694263"/>
            <a:ext cx="8337000" cy="2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</a:pPr>
            <a:r>
              <a:rPr lang="en-US" sz="4400"/>
              <a:t>CROSS-PILLAR </a:t>
            </a:r>
            <a:br>
              <a:rPr lang="en-US" sz="4400"/>
            </a:br>
            <a:r>
              <a:rPr lang="en-US" sz="4400"/>
              <a:t>FA/SF/FIN</a:t>
            </a:r>
            <a:br>
              <a:rPr lang="en-US" sz="4400"/>
            </a:br>
            <a:r>
              <a:rPr lang="en-US" sz="4400"/>
              <a:t>END TO END RECONCILIATION TRAINING</a:t>
            </a:r>
            <a:endParaRPr sz="4400"/>
          </a:p>
        </p:txBody>
      </p:sp>
      <p:sp>
        <p:nvSpPr>
          <p:cNvPr id="133" name="Google Shape;133;p1"/>
          <p:cNvSpPr txBox="1">
            <a:spLocks noGrp="1"/>
          </p:cNvSpPr>
          <p:nvPr>
            <p:ph type="body" idx="2"/>
          </p:nvPr>
        </p:nvSpPr>
        <p:spPr>
          <a:xfrm>
            <a:off x="324750" y="5202425"/>
            <a:ext cx="84945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rPr lang="en-US"/>
              <a:t>Kelly Forsberg (FA), Alec Risk (SF), Karen Ebert (FIN)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rPr lang="en-US"/>
              <a:t>ctcLink Functional Training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rPr lang="en-US"/>
              <a:t>April 2023</a:t>
            </a:r>
            <a:endParaRPr/>
          </a:p>
        </p:txBody>
      </p:sp>
      <p:sp>
        <p:nvSpPr>
          <p:cNvPr id="134" name="Google Shape;134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246899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FA: STEPS IN THE PROCESS CONT’D</a:t>
            </a:r>
            <a:br>
              <a:rPr lang="en-US"/>
            </a:br>
            <a:r>
              <a:rPr lang="en-US"/>
              <a:t>HIGH-LEVEL </a:t>
            </a:r>
            <a:r>
              <a:rPr lang="en-US" sz="3300"/>
              <a:t>PELL GRANT</a:t>
            </a:r>
            <a:endParaRPr/>
          </a:p>
        </p:txBody>
      </p:sp>
      <p:pic>
        <p:nvPicPr>
          <p:cNvPr id="200" name="Google Shape;200;p10" descr="Continuation of High-level Pell Grant recon" title="FA Program Specialist - Pell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899" y="1399547"/>
            <a:ext cx="8763854" cy="443772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246899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FA: STEPS IN THE PROCESS CONT’D</a:t>
            </a:r>
            <a:br>
              <a:rPr lang="en-US"/>
            </a:br>
            <a:r>
              <a:rPr lang="en-US"/>
              <a:t>HIGH LEVEL </a:t>
            </a:r>
            <a:r>
              <a:rPr lang="en-US" sz="3300"/>
              <a:t>DIRECT LOANS</a:t>
            </a:r>
            <a:endParaRPr/>
          </a:p>
        </p:txBody>
      </p:sp>
      <p:pic>
        <p:nvPicPr>
          <p:cNvPr id="207" name="Google Shape;207;p11" descr="High level direct loans" title="FA Program Specia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900" y="1366559"/>
            <a:ext cx="8726980" cy="168307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403512" y="841962"/>
            <a:ext cx="8336975" cy="517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000"/>
              <a:buNone/>
            </a:pPr>
            <a:endParaRPr sz="4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4000"/>
              <a:buNone/>
            </a:pPr>
            <a:endParaRPr sz="4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4000"/>
              <a:buNone/>
            </a:pPr>
            <a:endParaRPr sz="4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4000"/>
              <a:buNone/>
            </a:pPr>
            <a:r>
              <a:rPr lang="en-US" sz="4000" b="1"/>
              <a:t>FINANCIAL AID: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4000"/>
              <a:buNone/>
            </a:pPr>
            <a:r>
              <a:rPr lang="en-US" sz="4000" b="1"/>
              <a:t>QUERIES</a:t>
            </a:r>
            <a:endParaRPr/>
          </a:p>
        </p:txBody>
      </p:sp>
      <p:pic>
        <p:nvPicPr>
          <p:cNvPr id="214" name="Google Shape;214;p12" descr="A cartoon of a boat&#10;&#10;Description automatically generated with low confidence" title="It's the queries life for me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1758" y="1184194"/>
            <a:ext cx="4634929" cy="517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339358" y="188827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FA QUERIES (RECONCILING TO SF)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125664" y="819807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CTC_FA_SF_DISCREPANCY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QCS_SF_CREDIT_BAL_NONREF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CTC_FA_DISBURSED_BY_DATE_UNITS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QCS_SF_FA_SA_APPLIED_SUMMARY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QCS_SF_FA_SA_APPLIED_DETAILS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</p:txBody>
      </p:sp>
      <p:sp>
        <p:nvSpPr>
          <p:cNvPr id="223" name="Google Shape;223;p13" descr="decoration" title="Run daily or weekly "/>
          <p:cNvSpPr/>
          <p:nvPr/>
        </p:nvSpPr>
        <p:spPr>
          <a:xfrm>
            <a:off x="467762" y="4557244"/>
            <a:ext cx="3050046" cy="2111929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B2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Run </a:t>
            </a:r>
            <a:r>
              <a:rPr lang="en-US" sz="2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daily/weekly </a:t>
            </a:r>
            <a:r>
              <a:rPr lang="en-US" sz="2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(suggested)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3" descr="Double Blind Review auf dem Prüfstand: Ein Fallbeispiel - Gedankensplitter" title="Re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628" y="3724008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339350" y="134400"/>
            <a:ext cx="86163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FA QUERIES (RECONCILING TO SF CONT’D)</a:t>
            </a:r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body" idx="1"/>
          </p:nvPr>
        </p:nvSpPr>
        <p:spPr>
          <a:xfrm>
            <a:off x="125675" y="1253837"/>
            <a:ext cx="8696100" cy="4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500"/>
              <a:buChar char="•"/>
            </a:pPr>
            <a:r>
              <a:rPr lang="en-US" sz="2500" b="1"/>
              <a:t>QCS_SF_ITM_TYPE_GL_INTERFACE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500"/>
              <a:buChar char="•"/>
            </a:pPr>
            <a:r>
              <a:rPr lang="en-US" sz="2500" b="1"/>
              <a:t>CTC_FA_ITEM_DISBURSED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500"/>
              <a:buChar char="•"/>
            </a:pPr>
            <a:r>
              <a:rPr lang="en-US" sz="2500" b="1"/>
              <a:t>CTC_FA_CBS_AND_SNG_LIST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500"/>
              <a:buChar char="•"/>
            </a:pPr>
            <a:r>
              <a:rPr lang="en-US" sz="2500" b="1"/>
              <a:t>CTC_FA_WAITLISTED_AWARDS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500"/>
              <a:buChar char="•"/>
            </a:pPr>
            <a:r>
              <a:rPr lang="en-US" sz="2500" b="1"/>
              <a:t>CTC_FA_TERM_ITEM_TYPE_AWARDED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500"/>
              <a:buChar char="•"/>
            </a:pPr>
            <a:r>
              <a:rPr lang="en-US" sz="2500" b="1"/>
              <a:t>CTC_FA_THIRD_PARTY_PYMNTS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500"/>
              <a:buChar char="•"/>
            </a:pPr>
            <a:r>
              <a:rPr lang="en-US" sz="2500" b="1"/>
              <a:t>CTC_FA_MISSING_COD_DATA</a:t>
            </a:r>
            <a:endParaRPr sz="25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</p:txBody>
      </p:sp>
      <p:sp>
        <p:nvSpPr>
          <p:cNvPr id="233" name="Google Shape;233;p14" descr="decoration" title="run semi-monthly "/>
          <p:cNvSpPr/>
          <p:nvPr/>
        </p:nvSpPr>
        <p:spPr>
          <a:xfrm>
            <a:off x="467762" y="4557244"/>
            <a:ext cx="3050046" cy="2111929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B2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Run </a:t>
            </a:r>
            <a:r>
              <a:rPr lang="en-US" sz="2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semi-monthly </a:t>
            </a:r>
            <a:r>
              <a:rPr lang="en-US" sz="2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(suggested)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4" descr="Double Blind Review auf dem Prüfstand: Ein Fallbeispiel - Gedankensplitter" title="Re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628" y="3724008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FA QUERIES (RECONCILING TO SF CONT’D)</a:t>
            </a:r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body" idx="1"/>
          </p:nvPr>
        </p:nvSpPr>
        <p:spPr>
          <a:xfrm>
            <a:off x="125675" y="1459150"/>
            <a:ext cx="8696100" cy="4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CTC_FA920 (FUND ROSTER)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CTC_FA801 (AWARD DATA BY ITEM TYPE)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QCS_FA_FISCAL_ITEM_TYPE_BUDGET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</p:txBody>
      </p:sp>
      <p:pic>
        <p:nvPicPr>
          <p:cNvPr id="243" name="Google Shape;243;p15" descr="Double Blind Review auf dem Prüfstand: Ein Fallbeispiel - Gedankensplitter" title="Re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628" y="3724008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 descr="decoration" title="Run monthly"/>
          <p:cNvSpPr/>
          <p:nvPr/>
        </p:nvSpPr>
        <p:spPr>
          <a:xfrm>
            <a:off x="467762" y="4557244"/>
            <a:ext cx="3050046" cy="2111929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B2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Run </a:t>
            </a:r>
            <a:r>
              <a:rPr lang="en-US" sz="2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monthly </a:t>
            </a:r>
            <a:r>
              <a:rPr lang="en-US" sz="2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(suggested)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body" idx="1"/>
          </p:nvPr>
        </p:nvSpPr>
        <p:spPr>
          <a:xfrm>
            <a:off x="327312" y="841962"/>
            <a:ext cx="8336975" cy="517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3600"/>
              <a:buNone/>
            </a:pPr>
            <a:r>
              <a:rPr lang="en-US" sz="3600" b="1"/>
              <a:t>FINANCIAL AID: </a:t>
            </a:r>
            <a:endParaRPr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3600"/>
              <a:buNone/>
            </a:pPr>
            <a:r>
              <a:rPr lang="en-US" sz="3600" b="1"/>
              <a:t>SAS FILES AND ESOA STATEMENTS</a:t>
            </a:r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FINANCIAL AID SAS FILES </a:t>
            </a:r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body" idx="1"/>
          </p:nvPr>
        </p:nvSpPr>
        <p:spPr>
          <a:xfrm>
            <a:off x="125664" y="819807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PELL SAS IMPORT PROCESS: </a:t>
            </a:r>
            <a:r>
              <a:rPr lang="en-US" sz="2400"/>
              <a:t>Generates a monthly statement, similar to a bank statement, which summarizes the school's processing activity for that month.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pic>
        <p:nvPicPr>
          <p:cNvPr id="259" name="Google Shape;259;p17" descr="PeopleSoft image of Cash summary report" title="Pell SAS Import Proc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613" y="2052813"/>
            <a:ext cx="7966001" cy="44248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1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FINANCIAL AID SAS FILES CONT’D</a:t>
            </a:r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125675" y="819800"/>
            <a:ext cx="8875500" cy="53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DIRECT LOAN RECON </a:t>
            </a:r>
            <a:r>
              <a:rPr lang="en-US"/>
              <a:t>– Contains DSDF comparative disbursement to ctcLink data for the AY.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</p:txBody>
      </p:sp>
      <p:pic>
        <p:nvPicPr>
          <p:cNvPr id="268" name="Google Shape;268;p18" descr="Table&#10;&#10;Description automatically generated" title="Direct Lending Recon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92" y="1995254"/>
            <a:ext cx="8729628" cy="449613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9" name="Google Shape;269;p1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FINANCIAL AID ESOA </a:t>
            </a:r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body" idx="1"/>
          </p:nvPr>
        </p:nvSpPr>
        <p:spPr>
          <a:xfrm>
            <a:off x="125664" y="819807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ELECTRONIC STATEMENT OF ACCOUNT </a:t>
            </a:r>
            <a:r>
              <a:rPr lang="en-US"/>
              <a:t>– Generates a statement on previous Pell Grant Obligation and compares it to current Pell Grant Obligation, showing where the adjustment is needed in COD and/or G5.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</p:txBody>
      </p:sp>
      <p:pic>
        <p:nvPicPr>
          <p:cNvPr id="277" name="Google Shape;277;p19" descr="Graphical user interface&#10;&#10;Description automatically generated with low confidence" title="Electronic Statement of Accou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137" y="2759926"/>
            <a:ext cx="5092950" cy="39616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8" name="Google Shape;278;p1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" descr="WebEx Assistant welcome page" title="WebEx Assist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17" y="1182833"/>
            <a:ext cx="8507013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FINAL RECONCILIATION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25664" y="819807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/>
              <a:t>TIPS FOR RECON SUCCESS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After you are done running FA Disbursement to SF, immediately run Pell and DL Out to report those disbursements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Work disbursement rejects immediately after receiving the COD response file(s).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Report new student disbursements to WSAC often, so you can request those funds from CSAW.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/>
          </a:p>
        </p:txBody>
      </p:sp>
      <p:sp>
        <p:nvSpPr>
          <p:cNvPr id="286" name="Google Shape;286;p2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STUDENT FINANCIALS</a:t>
            </a:r>
            <a:endParaRPr/>
          </a:p>
        </p:txBody>
      </p:sp>
      <p:sp>
        <p:nvSpPr>
          <p:cNvPr id="292" name="Google Shape;292;p21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800"/>
              <a:buNone/>
            </a:pPr>
            <a:r>
              <a:rPr lang="en-US"/>
              <a:t>Alec Risk – SBCTC SF Functional Trainer</a:t>
            </a:r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ITEM TYPE FLOW</a:t>
            </a:r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pSp>
        <p:nvGrpSpPr>
          <p:cNvPr id="300" name="Google Shape;300;p24"/>
          <p:cNvGrpSpPr/>
          <p:nvPr/>
        </p:nvGrpSpPr>
        <p:grpSpPr>
          <a:xfrm>
            <a:off x="2250824" y="1641987"/>
            <a:ext cx="4907060" cy="5152067"/>
            <a:chOff x="1297095" y="-184099"/>
            <a:chExt cx="4616846" cy="4878595"/>
          </a:xfrm>
        </p:grpSpPr>
        <p:sp>
          <p:nvSpPr>
            <p:cNvPr id="301" name="Google Shape;301;p24"/>
            <p:cNvSpPr/>
            <p:nvPr/>
          </p:nvSpPr>
          <p:spPr>
            <a:xfrm>
              <a:off x="3010678" y="1972965"/>
              <a:ext cx="2411402" cy="24114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 txBox="1"/>
            <p:nvPr/>
          </p:nvSpPr>
          <p:spPr>
            <a:xfrm>
              <a:off x="3495477" y="2537824"/>
              <a:ext cx="1441804" cy="123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Item Type Configuration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607680" y="1402997"/>
              <a:ext cx="1753747" cy="17537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 txBox="1"/>
            <p:nvPr/>
          </p:nvSpPr>
          <p:spPr>
            <a:xfrm>
              <a:off x="2049191" y="1847177"/>
              <a:ext cx="870725" cy="865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 rot="-900000">
              <a:off x="2589958" y="193091"/>
              <a:ext cx="1718314" cy="17183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2966834" y="569967"/>
              <a:ext cx="964560" cy="96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Student/Corp Account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2827346" y="1607901"/>
              <a:ext cx="3086595" cy="30865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13" y="4038"/>
                  </a:moveTo>
                  <a:lnTo>
                    <a:pt x="54313" y="4038"/>
                  </a:lnTo>
                  <a:cubicBezTo>
                    <a:pt x="77493" y="1683"/>
                    <a:pt x="99726" y="13861"/>
                    <a:pt x="110220" y="34663"/>
                  </a:cubicBezTo>
                  <a:cubicBezTo>
                    <a:pt x="120715" y="55465"/>
                    <a:pt x="117300" y="80583"/>
                    <a:pt x="101631" y="97827"/>
                  </a:cubicBezTo>
                  <a:lnTo>
                    <a:pt x="104182" y="100562"/>
                  </a:lnTo>
                  <a:lnTo>
                    <a:pt x="96449" y="99077"/>
                  </a:lnTo>
                  <a:lnTo>
                    <a:pt x="95229" y="90964"/>
                  </a:lnTo>
                  <a:lnTo>
                    <a:pt x="97779" y="93698"/>
                  </a:lnTo>
                  <a:cubicBezTo>
                    <a:pt x="111681" y="78113"/>
                    <a:pt x="114585" y="55591"/>
                    <a:pt x="105092" y="36989"/>
                  </a:cubicBezTo>
                  <a:cubicBezTo>
                    <a:pt x="95600" y="18387"/>
                    <a:pt x="75659" y="7524"/>
                    <a:pt x="54882" y="9635"/>
                  </a:cubicBezTo>
                  <a:close/>
                </a:path>
              </a:pathLst>
            </a:custGeom>
            <a:solidFill>
              <a:srgbClr val="F8E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1297095" y="1014144"/>
              <a:ext cx="2242604" cy="22426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F8E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2192494" y="-184099"/>
              <a:ext cx="2417978" cy="24179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F8E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Libre Franklin Medium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</a:rPr>
              <a:t>What is an Item Type?</a:t>
            </a:r>
            <a:endParaRPr/>
          </a:p>
        </p:txBody>
      </p:sp>
      <p:sp>
        <p:nvSpPr>
          <p:cNvPr id="315" name="Google Shape;315;p22"/>
          <p:cNvSpPr txBox="1">
            <a:spLocks noGrp="1"/>
          </p:cNvSpPr>
          <p:nvPr>
            <p:ph type="body" idx="1"/>
          </p:nvPr>
        </p:nvSpPr>
        <p:spPr>
          <a:xfrm>
            <a:off x="536860" y="2415154"/>
            <a:ext cx="8336975" cy="406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Noto Sans Symbols"/>
              <a:buChar char="∙"/>
            </a:pPr>
            <a:r>
              <a:rPr lang="en-US" sz="2000"/>
              <a:t>Item Types are the “blood” of the system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Noto Sans Symbols"/>
              <a:buChar char="∙"/>
            </a:pPr>
            <a:r>
              <a:rPr lang="en-US" sz="2000"/>
              <a:t>They tell a story of a student or organization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Noto Sans Symbols"/>
              <a:buChar char="∙"/>
            </a:pPr>
            <a:r>
              <a:rPr lang="en-US" sz="2000"/>
              <a:t>They are influenced by many individuals (internal and external)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Noto Sans Symbols"/>
              <a:buChar char="∙"/>
            </a:pPr>
            <a:r>
              <a:rPr lang="en-US" sz="2000"/>
              <a:t>They come in many classifications: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Courier New"/>
              <a:buChar char="o"/>
            </a:pPr>
            <a:r>
              <a:rPr lang="en-US" sz="2000"/>
              <a:t>Payments</a:t>
            </a:r>
            <a:endParaRPr/>
          </a:p>
          <a:p>
            <a:pPr marL="1200150" lvl="2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Courier New"/>
              <a:buChar char="o"/>
            </a:pPr>
            <a:r>
              <a:rPr lang="en-US" sz="1600"/>
              <a:t>Cash/Check/Credit Card</a:t>
            </a:r>
            <a:endParaRPr sz="160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Courier New"/>
              <a:buChar char="o"/>
            </a:pPr>
            <a:r>
              <a:rPr lang="en-US" sz="2000"/>
              <a:t>Charges</a:t>
            </a:r>
            <a:endParaRPr/>
          </a:p>
          <a:p>
            <a:pPr marL="1200150" lvl="2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Courier New"/>
              <a:buChar char="o"/>
            </a:pPr>
            <a:r>
              <a:rPr lang="en-US" sz="1600"/>
              <a:t>Tuition/Fees</a:t>
            </a:r>
            <a:endParaRPr sz="160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Courier New"/>
              <a:buChar char="o"/>
            </a:pPr>
            <a:r>
              <a:rPr lang="en-US" sz="2000"/>
              <a:t>Financial Aid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Courier New"/>
              <a:buChar char="o"/>
            </a:pPr>
            <a:r>
              <a:rPr lang="en-US" sz="2000"/>
              <a:t>Waivers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Courier New"/>
              <a:buChar char="o"/>
            </a:pPr>
            <a:r>
              <a:rPr lang="en-US" sz="2000"/>
              <a:t>Refunds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 sz="2400"/>
              <a:t>They are posted to the GL nightly!</a:t>
            </a:r>
            <a:endParaRPr sz="2400"/>
          </a:p>
        </p:txBody>
      </p:sp>
      <p:sp>
        <p:nvSpPr>
          <p:cNvPr id="316" name="Google Shape;316;p22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b="1"/>
              <a:t>SF:  STEPS IN THE PROCESS  -</a:t>
            </a:r>
            <a:br>
              <a:rPr lang="en-US" b="1"/>
            </a:br>
            <a:r>
              <a:rPr lang="en-US" b="1"/>
              <a:t>ITEM TYPE TO GL </a:t>
            </a:r>
            <a:endParaRPr/>
          </a:p>
        </p:txBody>
      </p:sp>
      <p:pic>
        <p:nvPicPr>
          <p:cNvPr id="323" name="Google Shape;323;p23" descr="Diagram&#10;&#10;Description automatically generated" title="SF - Student Financials High level fl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94" y="2022716"/>
            <a:ext cx="8709011" cy="281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PILLAR FLOW</a:t>
            </a:r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grpSp>
        <p:nvGrpSpPr>
          <p:cNvPr id="330" name="Google Shape;330;p25"/>
          <p:cNvGrpSpPr/>
          <p:nvPr/>
        </p:nvGrpSpPr>
        <p:grpSpPr>
          <a:xfrm>
            <a:off x="1657251" y="2347006"/>
            <a:ext cx="5829498" cy="4044435"/>
            <a:chOff x="219916" y="1089"/>
            <a:chExt cx="6019961" cy="4382188"/>
          </a:xfrm>
        </p:grpSpPr>
        <p:sp>
          <p:nvSpPr>
            <p:cNvPr id="331" name="Google Shape;331;p25"/>
            <p:cNvSpPr/>
            <p:nvPr/>
          </p:nvSpPr>
          <p:spPr>
            <a:xfrm>
              <a:off x="2094386" y="1089"/>
              <a:ext cx="2271021" cy="11355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5"/>
            <p:cNvSpPr txBox="1"/>
            <p:nvPr/>
          </p:nvSpPr>
          <p:spPr>
            <a:xfrm>
              <a:off x="2127644" y="34347"/>
              <a:ext cx="2204505" cy="1068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Libre Franklin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Student Financials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5"/>
            <p:cNvSpPr/>
            <p:nvPr/>
          </p:nvSpPr>
          <p:spPr>
            <a:xfrm rot="3600000">
              <a:off x="3575964" y="1993469"/>
              <a:ext cx="1182335" cy="39742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8E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5"/>
            <p:cNvSpPr txBox="1"/>
            <p:nvPr/>
          </p:nvSpPr>
          <p:spPr>
            <a:xfrm rot="3600000">
              <a:off x="3695192" y="2072955"/>
              <a:ext cx="943879" cy="238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3968856" y="3247767"/>
              <a:ext cx="2271021" cy="11355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5"/>
            <p:cNvSpPr txBox="1"/>
            <p:nvPr/>
          </p:nvSpPr>
          <p:spPr>
            <a:xfrm>
              <a:off x="4002114" y="3281025"/>
              <a:ext cx="2204505" cy="1068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Libre Franklin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Finance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5"/>
            <p:cNvSpPr/>
            <p:nvPr/>
          </p:nvSpPr>
          <p:spPr>
            <a:xfrm rot="10800000">
              <a:off x="2638729" y="3616808"/>
              <a:ext cx="1182335" cy="39742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8E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5"/>
            <p:cNvSpPr txBox="1"/>
            <p:nvPr/>
          </p:nvSpPr>
          <p:spPr>
            <a:xfrm>
              <a:off x="2757957" y="3696294"/>
              <a:ext cx="943879" cy="238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219916" y="3247767"/>
              <a:ext cx="2271021" cy="11355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253174" y="3281025"/>
              <a:ext cx="2204505" cy="1068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Libre Franklin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Financial Aid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 rot="-3600000">
              <a:off x="1701494" y="1993469"/>
              <a:ext cx="1182335" cy="39742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8E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5"/>
            <p:cNvSpPr txBox="1"/>
            <p:nvPr/>
          </p:nvSpPr>
          <p:spPr>
            <a:xfrm rot="-3600000">
              <a:off x="1820722" y="2072955"/>
              <a:ext cx="943879" cy="238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FA TO SF (BASIC SF PERSPECTIVE)</a:t>
            </a:r>
            <a:endParaRPr/>
          </a:p>
        </p:txBody>
      </p:sp>
      <p:sp>
        <p:nvSpPr>
          <p:cNvPr id="348" name="Google Shape;348;p26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SF/FA work together to create/update Financial Aid item types on the SF side of configuration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Financial Aid awards student funds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SF posts the funds to the Student Account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SF/FA work together on refunding eligible students</a:t>
            </a:r>
            <a:endParaRPr/>
          </a:p>
        </p:txBody>
      </p:sp>
      <p:sp>
        <p:nvSpPr>
          <p:cNvPr id="349" name="Google Shape;349;p26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SF TO FIN (BASIC SF PERSPECTIVE)</a:t>
            </a:r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GL is posted nightly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E214(SF)/E215(SFC)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GL and SJS is sent to FIN</a:t>
            </a:r>
            <a:endParaRPr/>
          </a:p>
        </p:txBody>
      </p:sp>
      <p:sp>
        <p:nvSpPr>
          <p:cNvPr id="356" name="Google Shape;356;p27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 TO SF (BASIC SF PERSPECTIVE)</a:t>
            </a:r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Huh?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What??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Uoy deen ot xif taht tpiecer!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Corrections: “You need to fix that receipt!”</a:t>
            </a:r>
            <a:endParaRPr/>
          </a:p>
        </p:txBody>
      </p:sp>
      <p:sp>
        <p:nvSpPr>
          <p:cNvPr id="363" name="Google Shape;363;p28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WHAT IS THE SECOND JOURNAL SET?</a:t>
            </a:r>
            <a:endParaRPr/>
          </a:p>
        </p:txBody>
      </p:sp>
      <p:sp>
        <p:nvSpPr>
          <p:cNvPr id="369" name="Google Shape;369;p29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0" i="0"/>
              <a:t>A Student Financials to Finance process that assists with accounting entries required for the General Ledger.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0" i="0"/>
              <a:t>Only select payment Item Types (9*** and 75**) are configured.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0" i="0"/>
              <a:t>It generates, based on configuration, expense data lines that offset internal cash and the data lines are posted to the GL. </a:t>
            </a:r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GROUND RULES</a:t>
            </a:r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625930" y="2097595"/>
            <a:ext cx="8247905" cy="419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Noto Sans Symbols"/>
              <a:buChar char="✔"/>
            </a:pPr>
            <a:r>
              <a:rPr lang="en-US"/>
              <a:t>Be ready to participate</a:t>
            </a:r>
            <a:endParaRPr/>
          </a:p>
          <a:p>
            <a:pPr marL="463550" lvl="0" indent="-463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Noto Sans Symbols"/>
              <a:buChar char="✔"/>
            </a:pPr>
            <a:r>
              <a:rPr lang="en-US"/>
              <a:t>Remove external distractions</a:t>
            </a:r>
            <a:endParaRPr/>
          </a:p>
          <a:p>
            <a:pPr marL="463550" lvl="0" indent="-463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Noto Sans Symbols"/>
              <a:buChar char="✔"/>
            </a:pPr>
            <a:r>
              <a:rPr lang="en-US"/>
              <a:t>Mute your line when not speaking</a:t>
            </a:r>
            <a:endParaRPr/>
          </a:p>
          <a:p>
            <a:pPr marL="920750" lvl="2" indent="-463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244"/>
              </a:buClr>
              <a:buSzPts val="2400"/>
              <a:buFont typeface="Noto Sans Symbols"/>
              <a:buChar char="▪"/>
            </a:pPr>
            <a:r>
              <a:rPr lang="en-US" sz="2400" b="1" i="1">
                <a:solidFill>
                  <a:srgbClr val="1E3244"/>
                </a:solidFill>
              </a:rPr>
              <a:t>Do NOT place Webex line on hold.  Use Mute.</a:t>
            </a:r>
            <a:endParaRPr/>
          </a:p>
          <a:p>
            <a:pPr marL="920750" lvl="2" indent="-463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244"/>
              </a:buClr>
              <a:buSzPts val="2400"/>
              <a:buFont typeface="Noto Sans Symbols"/>
              <a:buChar char="▪"/>
            </a:pPr>
            <a:r>
              <a:rPr lang="en-US" sz="2400" b="1" i="1">
                <a:solidFill>
                  <a:srgbClr val="1E3244"/>
                </a:solidFill>
              </a:rPr>
              <a:t>Please leave your line on Mute unless you are speaking</a:t>
            </a:r>
            <a:endParaRPr/>
          </a:p>
          <a:p>
            <a:pPr marL="920750" lvl="2" indent="-463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en-US" sz="2400" b="1" i="1">
                <a:solidFill>
                  <a:srgbClr val="C00000"/>
                </a:solidFill>
              </a:rPr>
              <a:t>Sessions are being recorded </a:t>
            </a:r>
            <a:endParaRPr/>
          </a:p>
          <a:p>
            <a:pPr marL="463550" lvl="0" indent="-463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Noto Sans Symbols"/>
              <a:buChar char="✔"/>
            </a:pPr>
            <a:r>
              <a:rPr lang="en-US"/>
              <a:t>Allow your peers to complete their thoughts before beginning yours </a:t>
            </a:r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WHAT IS THE SECOND JOURNAL SET? (CONTINUED)</a:t>
            </a:r>
            <a:endParaRPr/>
          </a:p>
        </p:txBody>
      </p:sp>
      <p:sp>
        <p:nvSpPr>
          <p:cNvPr id="376" name="Google Shape;376;p30"/>
          <p:cNvSpPr txBox="1">
            <a:spLocks noGrp="1"/>
          </p:cNvSpPr>
          <p:nvPr>
            <p:ph type="body" idx="1"/>
          </p:nvPr>
        </p:nvSpPr>
        <p:spPr>
          <a:xfrm>
            <a:off x="536860" y="2670629"/>
            <a:ext cx="8336975" cy="350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0" i="0"/>
              <a:t>The expense data can be used as documentation for invoicing funds or drawing down funds in G5.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SBCTC currently runs the SJS and is sent to your college either weekly or monthly.</a:t>
            </a:r>
            <a:endParaRPr b="0" i="0"/>
          </a:p>
        </p:txBody>
      </p:sp>
      <p:sp>
        <p:nvSpPr>
          <p:cNvPr id="377" name="Google Shape;377;p30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b="1"/>
              <a:t>SF:  STEPS IN THE PROCESS -</a:t>
            </a:r>
            <a:br>
              <a:rPr lang="en-US" b="1"/>
            </a:br>
            <a:r>
              <a:rPr lang="en-US" b="1"/>
              <a:t>SJS </a:t>
            </a:r>
            <a:endParaRPr/>
          </a:p>
        </p:txBody>
      </p:sp>
      <p:pic>
        <p:nvPicPr>
          <p:cNvPr id="384" name="Google Shape;384;p31" descr="Diagram&#10;&#10;Description automatically generated" title="SJS Proces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8655" y="1543992"/>
            <a:ext cx="5606690" cy="377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 txBox="1">
            <a:spLocks noGrp="1"/>
          </p:cNvSpPr>
          <p:nvPr>
            <p:ph type="title"/>
          </p:nvPr>
        </p:nvSpPr>
        <p:spPr>
          <a:xfrm>
            <a:off x="268428" y="1205332"/>
            <a:ext cx="86070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SECOND JOURNAL SET CREATION/UPDATES</a:t>
            </a:r>
            <a:endParaRPr/>
          </a:p>
        </p:txBody>
      </p:sp>
      <p:sp>
        <p:nvSpPr>
          <p:cNvPr id="390" name="Google Shape;390;p32"/>
          <p:cNvSpPr txBox="1">
            <a:spLocks noGrp="1"/>
          </p:cNvSpPr>
          <p:nvPr>
            <p:ph type="body" idx="1"/>
          </p:nvPr>
        </p:nvSpPr>
        <p:spPr>
          <a:xfrm>
            <a:off x="536860" y="2149684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b="1">
                <a:solidFill>
                  <a:schemeClr val="dk1"/>
                </a:solidFill>
              </a:rPr>
              <a:t>Set Up SACR &gt; Product Related &gt; Student Financials &gt; CTC Custom &gt; GL 2</a:t>
            </a:r>
            <a:r>
              <a:rPr lang="en-US" sz="1400" b="1" baseline="30000">
                <a:solidFill>
                  <a:schemeClr val="dk1"/>
                </a:solidFill>
              </a:rPr>
              <a:t>nd</a:t>
            </a:r>
            <a:r>
              <a:rPr lang="en-US" sz="1400" b="1">
                <a:solidFill>
                  <a:schemeClr val="dk1"/>
                </a:solidFill>
              </a:rPr>
              <a:t> Journal Set Setup</a:t>
            </a:r>
            <a:endParaRPr/>
          </a:p>
        </p:txBody>
      </p:sp>
      <p:sp>
        <p:nvSpPr>
          <p:cNvPr id="391" name="Google Shape;391;p32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392" name="Google Shape;392;p32" descr="Graphical user interface, application, email&#10;&#10;Description automatically generated" title="GL 2nd Journal Set Set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867" y="2548219"/>
            <a:ext cx="4229361" cy="42721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RELATED QUERIES</a:t>
            </a:r>
            <a:endParaRPr/>
          </a:p>
        </p:txBody>
      </p:sp>
      <p:sp>
        <p:nvSpPr>
          <p:cNvPr id="398" name="Google Shape;398;p33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/>
              <a:t>E214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Item types that posted to Student Accounts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Accounting transactions from SF sent nightly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Creates additional accounting entries in the SF_ACCTG_LN table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Journals labeled as </a:t>
            </a:r>
            <a:r>
              <a:rPr lang="en-US" b="1"/>
              <a:t>SF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Fund balanced debit/credit transactions which includes:</a:t>
            </a:r>
            <a:endParaRPr/>
          </a:p>
          <a:p>
            <a:pPr marL="11430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Financial Aid</a:t>
            </a:r>
            <a:endParaRPr/>
          </a:p>
          <a:p>
            <a:pPr marL="11430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Payments</a:t>
            </a:r>
            <a:endParaRPr/>
          </a:p>
          <a:p>
            <a:pPr marL="11430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Waivers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/>
          </a:p>
        </p:txBody>
      </p:sp>
      <p:sp>
        <p:nvSpPr>
          <p:cNvPr id="399" name="Google Shape;399;p33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RELATED QUERIES (CONTINUED)</a:t>
            </a:r>
            <a:endParaRPr/>
          </a:p>
        </p:txBody>
      </p:sp>
      <p:sp>
        <p:nvSpPr>
          <p:cNvPr id="405" name="Google Shape;405;p3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/>
              <a:t>E215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Specific to Departmental Receipts in SF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Journals labeled as </a:t>
            </a:r>
            <a:r>
              <a:rPr lang="en-US" b="1"/>
              <a:t>SFC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QCS_SF_COLLECT_DEPT_RECEIPTS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QCS_SF_DEPT_RECEIPTS_GL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/>
          </a:p>
        </p:txBody>
      </p:sp>
      <p:sp>
        <p:nvSpPr>
          <p:cNvPr id="406" name="Google Shape;406;p3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RELATED QUERIES (CONTINUED)</a:t>
            </a:r>
            <a:endParaRPr/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/>
              <a:t>E218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Second Journal Set</a:t>
            </a:r>
            <a:endParaRPr/>
          </a:p>
          <a:p>
            <a:pPr marL="6858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/>
              <a:t>Can include item lines with SJS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QCS_SF_2ND_JOURNAL_SET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QCS_SF_ITEM_1ST_2ND_ACCOUNTS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/>
              <a:t>QCS_SF_ITEM_GL_1ST_2ND_DETAIL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sp>
        <p:nvSpPr>
          <p:cNvPr id="413" name="Google Shape;413;p35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Useful SF Queries!</a:t>
            </a:r>
            <a:endParaRPr/>
          </a:p>
        </p:txBody>
      </p:sp>
      <p:sp>
        <p:nvSpPr>
          <p:cNvPr id="419" name="Google Shape;419;p63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QCS_SF_ITEM_1ST_2ND_ACCOUNTS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QCS_SF_ITEM_GL_1ST_2ND_DETAIL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QCS_SF_DEPT_RECEIPTS_GL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QCS_SF_FA_SA_APPLIED_SUMARY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QCS_SF_FA_SA_APPLIED_DETAILS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QCS_SF_ITEMTYPES_TO_CPL</a:t>
            </a:r>
            <a:endParaRPr sz="1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0" name="Google Shape;420;p63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STUDENT FINANCIALS RESOURCES</a:t>
            </a:r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9.2 SF – General Ledger Interface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SF – Finance Integration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SF Month End Playbook (Aug2020)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Currently being updated!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9.2 Understanding Item Types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CS: SF106 Term Roll/Item Types/GL Canvas Course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ctcLink Pillar Work Session Information Canvas Course</a:t>
            </a:r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FINANCE</a:t>
            </a:r>
            <a:endParaRPr/>
          </a:p>
        </p:txBody>
      </p:sp>
      <p:sp>
        <p:nvSpPr>
          <p:cNvPr id="433" name="Google Shape;433;p37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800"/>
              <a:buNone/>
            </a:pPr>
            <a:r>
              <a:rPr lang="en-US"/>
              <a:t>Karen Ebert – SBCTC FIN Functional Trainer</a:t>
            </a:r>
            <a:endParaRPr/>
          </a:p>
        </p:txBody>
      </p:sp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8"/>
          <p:cNvSpPr txBox="1">
            <a:spLocks noGrp="1"/>
          </p:cNvSpPr>
          <p:nvPr>
            <p:ph type="title"/>
          </p:nvPr>
        </p:nvSpPr>
        <p:spPr>
          <a:xfrm>
            <a:off x="498255" y="1566502"/>
            <a:ext cx="8021857" cy="213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</a:pPr>
            <a:r>
              <a:rPr lang="en-US" sz="4800"/>
              <a:t>FA &gt; SF &gt; </a:t>
            </a:r>
            <a:r>
              <a:rPr lang="en-US" sz="4800" b="1">
                <a:solidFill>
                  <a:srgbClr val="006ECA"/>
                </a:solidFill>
              </a:rPr>
              <a:t>FINANCE</a:t>
            </a:r>
            <a:endParaRPr/>
          </a:p>
        </p:txBody>
      </p:sp>
      <p:sp>
        <p:nvSpPr>
          <p:cNvPr id="441" name="Google Shape;441;p38"/>
          <p:cNvSpPr txBox="1">
            <a:spLocks noGrp="1"/>
          </p:cNvSpPr>
          <p:nvPr>
            <p:ph type="body" idx="1"/>
          </p:nvPr>
        </p:nvSpPr>
        <p:spPr>
          <a:xfrm>
            <a:off x="623888" y="3789575"/>
            <a:ext cx="7886700" cy="256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700"/>
              <a:buFont typeface="Libre Franklin Medium"/>
              <a:buAutoNum type="arabicPeriod"/>
            </a:pPr>
            <a:r>
              <a:rPr lang="en-US" sz="2700"/>
              <a:t>Difference between Fund 145 and Non-145 Grant: Budgets &amp; Item Types Setup</a:t>
            </a:r>
            <a:endParaRPr sz="1700"/>
          </a:p>
          <a:p>
            <a:pPr marL="5715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700"/>
              <a:buFont typeface="Libre Franklin Medium"/>
              <a:buAutoNum type="arabicPeriod"/>
            </a:pPr>
            <a:r>
              <a:rPr lang="en-US" sz="2700"/>
              <a:t>How does SF Data process into Finance</a:t>
            </a:r>
            <a:endParaRPr sz="1700"/>
          </a:p>
          <a:p>
            <a:pPr marL="5715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700"/>
              <a:buFont typeface="Libre Franklin Medium"/>
              <a:buAutoNum type="arabicPeriod"/>
            </a:pPr>
            <a:r>
              <a:rPr lang="en-US" sz="2700"/>
              <a:t>Review SF/GL Recon Queries</a:t>
            </a:r>
            <a:endParaRPr sz="1700"/>
          </a:p>
          <a:p>
            <a:pPr marL="5715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700"/>
              <a:buFont typeface="Libre Franklin Medium"/>
              <a:buAutoNum type="arabicPeriod"/>
            </a:pPr>
            <a:r>
              <a:rPr lang="en-US" sz="2700"/>
              <a:t>Reimbursement/Drawdown Process Options</a:t>
            </a:r>
            <a:endParaRPr sz="17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00"/>
              <a:buNone/>
            </a:pPr>
            <a:endParaRPr sz="100"/>
          </a:p>
        </p:txBody>
      </p:sp>
      <p:sp>
        <p:nvSpPr>
          <p:cNvPr id="442" name="Google Shape;442;p3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39</a:t>
            </a:fld>
            <a:endParaRPr sz="11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3" name="Google Shape;443;p38" descr="Decoration" title="Financ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569" y="1770833"/>
            <a:ext cx="1590019" cy="172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536857" y="1741568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/>
              <a:t>After completing this training, you should be able to: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(FA/SF/FIN) - Understand the high-level flow of the cross-pillar end-to-end reconciliation process</a:t>
            </a:r>
            <a:br>
              <a:rPr lang="en-US" sz="2400"/>
            </a:br>
            <a:br>
              <a:rPr lang="en-US" sz="2400"/>
            </a:b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None/>
            </a:pPr>
            <a:endParaRPr sz="2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 txBox="1">
            <a:spLocks noGrp="1"/>
          </p:cNvSpPr>
          <p:nvPr>
            <p:ph type="title"/>
          </p:nvPr>
        </p:nvSpPr>
        <p:spPr>
          <a:xfrm>
            <a:off x="246899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FIN:  STEPS IN THE PROCESS</a:t>
            </a:r>
            <a:br>
              <a:rPr lang="en-US"/>
            </a:br>
            <a:r>
              <a:rPr lang="en-US"/>
              <a:t>HIGH LEVEL FLOW GL PROCESSING</a:t>
            </a:r>
            <a:endParaRPr sz="3300"/>
          </a:p>
        </p:txBody>
      </p:sp>
      <p:pic>
        <p:nvPicPr>
          <p:cNvPr id="449" name="Google Shape;449;p39" descr="Second Journal Set Process - high level flow" title="FIN - SJS Proc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150" y="2379650"/>
            <a:ext cx="8817325" cy="20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32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 b="1"/>
              <a:t>FUND 145 VS. NON-145 GRANTS: </a:t>
            </a:r>
            <a:br>
              <a:rPr lang="en-US" sz="3600" b="1"/>
            </a:br>
            <a:r>
              <a:rPr lang="en-US" sz="3600" b="1"/>
              <a:t>SETUP, BUDGETS &amp; ITEM TYPES</a:t>
            </a:r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1"/>
          </p:nvPr>
        </p:nvSpPr>
        <p:spPr>
          <a:xfrm>
            <a:off x="623888" y="4995081"/>
            <a:ext cx="7886700" cy="10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FF0000"/>
                </a:solidFill>
              </a:rPr>
              <a:t>What’s the difference?</a:t>
            </a:r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41</a:t>
            </a:fld>
            <a:endParaRPr sz="11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1"/>
          <p:cNvSpPr txBox="1">
            <a:spLocks noGrp="1"/>
          </p:cNvSpPr>
          <p:nvPr>
            <p:ph type="title"/>
          </p:nvPr>
        </p:nvSpPr>
        <p:spPr>
          <a:xfrm>
            <a:off x="320300" y="219613"/>
            <a:ext cx="8757501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2800"/>
              <a:t>SBCTC | GL ACCOUNT GUIDANCE</a:t>
            </a:r>
            <a:r>
              <a:rPr lang="en-US" sz="3600"/>
              <a:t>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ACCOUNTING &amp; BUSINESS SERVICES </a:t>
            </a:r>
            <a:r>
              <a:rPr lang="en-US" sz="2800"/>
              <a:t> Main Web page has the </a:t>
            </a:r>
            <a:r>
              <a:rPr lang="en-US" sz="2800" b="1" u="sng">
                <a:solidFill>
                  <a:schemeClr val="hlink"/>
                </a:solidFill>
                <a:hlinkClick r:id="rId4"/>
              </a:rPr>
              <a:t>SECOND JOURNAL SET FINANCIAL AID EXPENDITURE ACCOUNTS</a:t>
            </a:r>
            <a:endParaRPr sz="2800" b="1"/>
          </a:p>
        </p:txBody>
      </p:sp>
      <p:pic>
        <p:nvPicPr>
          <p:cNvPr id="465" name="Google Shape;465;p41" descr="Image of the Second Journal Set Financial Aid Expenditure Accounts." title="Second Journal Set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8453" y="2432067"/>
            <a:ext cx="5638295" cy="376857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 txBox="1">
            <a:spLocks noGrp="1"/>
          </p:cNvSpPr>
          <p:nvPr>
            <p:ph type="title"/>
          </p:nvPr>
        </p:nvSpPr>
        <p:spPr>
          <a:xfrm>
            <a:off x="320300" y="191332"/>
            <a:ext cx="8757501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2800"/>
              <a:t>FIN | FUND 145 GRANT BUDGETS</a:t>
            </a:r>
            <a:br>
              <a:rPr lang="en-US" sz="2800"/>
            </a:br>
            <a:r>
              <a:rPr lang="en-US" sz="2800"/>
              <a:t>EXAMPLE: SBCTC WORKFIRST GRANT</a:t>
            </a:r>
            <a:endParaRPr sz="2800" b="1"/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519550" y="1329177"/>
            <a:ext cx="83370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Fund 145 Grant Awards are created and activated in the Grants/Contracts Modules. Budget are created and finalized within Project Costing Module</a:t>
            </a:r>
            <a:r>
              <a:rPr lang="en-US"/>
              <a:t>.</a:t>
            </a:r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475" name="Google Shape;475;p42" descr="Image of the WorkFirst Budget in the Project Costing Module." title="WorkFirst Budg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050" y="2479825"/>
            <a:ext cx="6564274" cy="42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3"/>
          <p:cNvSpPr txBox="1">
            <a:spLocks noGrp="1"/>
          </p:cNvSpPr>
          <p:nvPr>
            <p:ph type="title"/>
          </p:nvPr>
        </p:nvSpPr>
        <p:spPr>
          <a:xfrm>
            <a:off x="97509" y="255121"/>
            <a:ext cx="9179352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Libre Franklin Medium"/>
              <a:buNone/>
            </a:pPr>
            <a:r>
              <a:rPr lang="en-US" sz="2800"/>
              <a:t>CS | </a:t>
            </a:r>
            <a:r>
              <a:rPr lang="en-US" sz="2800" b="1"/>
              <a:t>FUND 145 GRANT</a:t>
            </a:r>
            <a:r>
              <a:rPr lang="en-US" sz="2800"/>
              <a:t>: WORKFIRST </a:t>
            </a:r>
            <a:r>
              <a:rPr lang="en-US" sz="2800" b="1"/>
              <a:t>912XXX600 </a:t>
            </a:r>
            <a:br>
              <a:rPr lang="en-US" sz="2800" b="1"/>
            </a:br>
            <a:r>
              <a:rPr lang="en-US" sz="3000"/>
              <a:t>GL INTERFACE PAGE AKA THE FIRST ITEM TYPE</a:t>
            </a:r>
            <a:endParaRPr/>
          </a:p>
        </p:txBody>
      </p:sp>
      <p:pic>
        <p:nvPicPr>
          <p:cNvPr id="482" name="Google Shape;482;p43" descr="WorkFirst Grant first item type GL Interface page." title="GL Interf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75" y="1176425"/>
            <a:ext cx="7369850" cy="54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3"/>
          <p:cNvSpPr/>
          <p:nvPr/>
        </p:nvSpPr>
        <p:spPr>
          <a:xfrm>
            <a:off x="5561815" y="3182849"/>
            <a:ext cx="221727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319E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WorkFirst Grant Item Type# 912xxx600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Fund:  841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Class:  285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Dept:  98009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5270001" y="2129975"/>
            <a:ext cx="2162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**GLOBALLY MAINTAINED**</a:t>
            </a:r>
            <a:endParaRPr sz="2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5" name="Google Shape;485;p4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4"/>
          <p:cNvSpPr txBox="1">
            <a:spLocks noGrp="1"/>
          </p:cNvSpPr>
          <p:nvPr>
            <p:ph type="title"/>
          </p:nvPr>
        </p:nvSpPr>
        <p:spPr>
          <a:xfrm>
            <a:off x="164150" y="368175"/>
            <a:ext cx="86811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Libre Franklin Medium"/>
              <a:buNone/>
            </a:pPr>
            <a:r>
              <a:rPr lang="en-US" sz="2800"/>
              <a:t>CS | </a:t>
            </a:r>
            <a:r>
              <a:rPr lang="en-US" sz="2800" b="1"/>
              <a:t>FUND 145 GRANT </a:t>
            </a:r>
            <a:r>
              <a:rPr lang="en-US" sz="2800"/>
              <a:t>WORKFIRST </a:t>
            </a:r>
            <a:r>
              <a:rPr lang="en-US" sz="2800" b="1"/>
              <a:t>912XXX600</a:t>
            </a:r>
            <a:br>
              <a:rPr lang="en-US" sz="3000"/>
            </a:br>
            <a:r>
              <a:rPr lang="en-US" sz="2800"/>
              <a:t>GRANT GL SECOND JOURNAL SET &amp; CHARTFIELDS PAGES</a:t>
            </a:r>
            <a:endParaRPr sz="2800"/>
          </a:p>
        </p:txBody>
      </p:sp>
      <p:pic>
        <p:nvPicPr>
          <p:cNvPr id="492" name="Google Shape;492;p44" descr="Image of the GL Second Journal Set configuration of WorkFirst Grant and Journal Set ChartField pages." title="GL Second Journal Set - WorkFir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350" y="1800825"/>
            <a:ext cx="7195639" cy="4729026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4"/>
          <p:cNvSpPr/>
          <p:nvPr/>
        </p:nvSpPr>
        <p:spPr>
          <a:xfrm>
            <a:off x="5776925" y="1382175"/>
            <a:ext cx="2239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**LOCALLY CREATED &amp;  MAINTAINED**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4" name="Google Shape;494;p4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"/>
          <p:cNvSpPr txBox="1">
            <a:spLocks noGrp="1"/>
          </p:cNvSpPr>
          <p:nvPr>
            <p:ph type="title"/>
          </p:nvPr>
        </p:nvSpPr>
        <p:spPr>
          <a:xfrm>
            <a:off x="237100" y="294200"/>
            <a:ext cx="88221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000"/>
              <a:buFont typeface="Libre Franklin Medium"/>
              <a:buNone/>
            </a:pPr>
            <a:r>
              <a:rPr lang="en-US" sz="2800"/>
              <a:t>CS | </a:t>
            </a:r>
            <a:r>
              <a:rPr lang="en-US" sz="2800" b="1"/>
              <a:t>FUND 145 GRANT </a:t>
            </a:r>
            <a:r>
              <a:rPr lang="en-US" sz="2800"/>
              <a:t>WORKFIRST </a:t>
            </a:r>
            <a:r>
              <a:rPr lang="en-US" sz="2800" b="1"/>
              <a:t>912XXX600</a:t>
            </a:r>
            <a:br>
              <a:rPr lang="en-US" sz="3600"/>
            </a:br>
            <a:r>
              <a:rPr lang="en-US" sz="2900"/>
              <a:t>SETUP REQUEST TO CS-SF</a:t>
            </a:r>
            <a:endParaRPr sz="2900"/>
          </a:p>
        </p:txBody>
      </p:sp>
      <p:sp>
        <p:nvSpPr>
          <p:cNvPr id="500" name="Google Shape;500;p45"/>
          <p:cNvSpPr txBox="1">
            <a:spLocks noGrp="1"/>
          </p:cNvSpPr>
          <p:nvPr>
            <p:ph type="body" idx="1"/>
          </p:nvPr>
        </p:nvSpPr>
        <p:spPr>
          <a:xfrm>
            <a:off x="339366" y="1689101"/>
            <a:ext cx="3393648" cy="487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b="1">
                <a:highlight>
                  <a:schemeClr val="lt1"/>
                </a:highlight>
              </a:rPr>
              <a:t>Journal Set ChartFields </a:t>
            </a:r>
            <a:r>
              <a:rPr lang="en-US">
                <a:highlight>
                  <a:schemeClr val="lt1"/>
                </a:highlight>
              </a:rPr>
              <a:t>: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>
                <a:highlight>
                  <a:schemeClr val="lt1"/>
                </a:highlight>
              </a:rPr>
              <a:t>ChartString requires a Project in order to run the Reimbursement Process within Grant Billing Process. 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>
                <a:highlight>
                  <a:schemeClr val="lt1"/>
                </a:highlight>
              </a:rPr>
              <a:t>Note ONLY the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 sz="2400" strike="sngStrike">
                <a:highlight>
                  <a:schemeClr val="lt1"/>
                </a:highlight>
              </a:rPr>
              <a:t>PC Bus Unit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solidFill>
                  <a:schemeClr val="dk1"/>
                </a:solidFill>
                <a:highlight>
                  <a:schemeClr val="lt1"/>
                </a:highlight>
              </a:rPr>
              <a:t>Project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Char char="•"/>
            </a:pPr>
            <a:r>
              <a:rPr lang="en-US" sz="2400" strike="sngStrike">
                <a:highlight>
                  <a:schemeClr val="lt1"/>
                </a:highlight>
              </a:rPr>
              <a:t>Activity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>
              <a:highlight>
                <a:schemeClr val="lt1"/>
              </a:highlight>
            </a:endParaRPr>
          </a:p>
          <a:p>
            <a:pPr marL="5080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501" name="Google Shape;501;p4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46</a:t>
            </a:fld>
            <a:endParaRPr sz="11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2" name="Google Shape;502;p45" descr="decoration" title="Arrow"/>
          <p:cNvSpPr/>
          <p:nvPr/>
        </p:nvSpPr>
        <p:spPr>
          <a:xfrm rot="10800000">
            <a:off x="7553499" y="2967914"/>
            <a:ext cx="723000" cy="78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5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p45" descr="Closeup of the Journal Set ChartFields Detail page high lighting the Project piece. " title="Journal Set ChartFields Deta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3936" y="1824214"/>
            <a:ext cx="3263788" cy="4617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5"/>
          <p:cNvSpPr/>
          <p:nvPr/>
        </p:nvSpPr>
        <p:spPr>
          <a:xfrm>
            <a:off x="4173050" y="3237475"/>
            <a:ext cx="3172800" cy="2475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6"/>
          <p:cNvSpPr txBox="1">
            <a:spLocks noGrp="1"/>
          </p:cNvSpPr>
          <p:nvPr>
            <p:ph type="title"/>
          </p:nvPr>
        </p:nvSpPr>
        <p:spPr>
          <a:xfrm>
            <a:off x="320300" y="191332"/>
            <a:ext cx="8757501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/>
              <a:t>FIN | NON-FUND 145 GRANT BUDGETS</a:t>
            </a:r>
            <a:br>
              <a:rPr lang="en-US" sz="3600"/>
            </a:br>
            <a:r>
              <a:rPr lang="en-US" sz="2800"/>
              <a:t>EXAMPLE: PELL GRANT</a:t>
            </a:r>
            <a:endParaRPr sz="2800" b="1"/>
          </a:p>
        </p:txBody>
      </p:sp>
      <p:sp>
        <p:nvSpPr>
          <p:cNvPr id="512" name="Google Shape;512;p46"/>
          <p:cNvSpPr txBox="1">
            <a:spLocks noGrp="1"/>
          </p:cNvSpPr>
          <p:nvPr>
            <p:ph type="body" idx="1"/>
          </p:nvPr>
        </p:nvSpPr>
        <p:spPr>
          <a:xfrm>
            <a:off x="519540" y="1774092"/>
            <a:ext cx="8336975" cy="436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Non-Fund 145 Grant Awards are created and posted in the Commitment Control Module. </a:t>
            </a:r>
            <a:endParaRPr/>
          </a:p>
        </p:txBody>
      </p:sp>
      <p:pic>
        <p:nvPicPr>
          <p:cNvPr id="513" name="Google Shape;513;p46" descr="Pell Grant Award Budget created in Commitment Control" title="Pell Grant Award Budg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275" y="2992720"/>
            <a:ext cx="8281549" cy="331993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>
            <a:spLocks noGrp="1"/>
          </p:cNvSpPr>
          <p:nvPr>
            <p:ph type="title"/>
          </p:nvPr>
        </p:nvSpPr>
        <p:spPr>
          <a:xfrm>
            <a:off x="246225" y="294200"/>
            <a:ext cx="8754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Libre Franklin Medium"/>
              <a:buNone/>
            </a:pPr>
            <a:r>
              <a:rPr lang="en-US" sz="2800"/>
              <a:t>CS | </a:t>
            </a:r>
            <a:r>
              <a:rPr lang="en-US" sz="2800" b="1"/>
              <a:t>NON-145 GRANT</a:t>
            </a:r>
            <a:r>
              <a:rPr lang="en-US" sz="2800"/>
              <a:t>: PELL: </a:t>
            </a:r>
            <a:r>
              <a:rPr lang="en-US" sz="2800" b="1"/>
              <a:t>911XXX000 </a:t>
            </a:r>
            <a:br>
              <a:rPr lang="en-US" sz="2800" b="1"/>
            </a:br>
            <a:r>
              <a:rPr lang="en-US" sz="3000"/>
              <a:t>GL INTERFACE PAGE</a:t>
            </a:r>
            <a:endParaRPr sz="2800" b="1"/>
          </a:p>
        </p:txBody>
      </p:sp>
      <p:sp>
        <p:nvSpPr>
          <p:cNvPr id="521" name="Google Shape;521;p4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pic>
        <p:nvPicPr>
          <p:cNvPr id="522" name="Google Shape;522;p47" descr="Image of the Pell Grant Item Type GL Interface " title="Pell Grant GL Interf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212" y="1440674"/>
            <a:ext cx="7181576" cy="51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7"/>
          <p:cNvSpPr/>
          <p:nvPr/>
        </p:nvSpPr>
        <p:spPr>
          <a:xfrm>
            <a:off x="5910607" y="3193329"/>
            <a:ext cx="221727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319E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Pell Grant Item Type# 911xxx000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Fund:  841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Class:  285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Dept:  98009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7"/>
          <p:cNvSpPr/>
          <p:nvPr/>
        </p:nvSpPr>
        <p:spPr>
          <a:xfrm>
            <a:off x="5009300" y="2199325"/>
            <a:ext cx="22683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**GLOBALLY MAINTAINED**</a:t>
            </a:r>
            <a:endParaRPr sz="2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8"/>
          <p:cNvSpPr txBox="1">
            <a:spLocks noGrp="1"/>
          </p:cNvSpPr>
          <p:nvPr>
            <p:ph type="title"/>
          </p:nvPr>
        </p:nvSpPr>
        <p:spPr>
          <a:xfrm>
            <a:off x="173275" y="247625"/>
            <a:ext cx="88734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Libre Franklin Medium"/>
              <a:buNone/>
            </a:pPr>
            <a:r>
              <a:rPr lang="en-US" sz="2800"/>
              <a:t>CS | </a:t>
            </a:r>
            <a:r>
              <a:rPr lang="en-US" sz="2800" b="1"/>
              <a:t>NON-145 GRANT</a:t>
            </a:r>
            <a:r>
              <a:rPr lang="en-US" sz="2800"/>
              <a:t>: PELL: </a:t>
            </a:r>
            <a:r>
              <a:rPr lang="en-US" sz="2800" b="1"/>
              <a:t>911XXX000 </a:t>
            </a:r>
            <a:br>
              <a:rPr lang="en-US" sz="2800" b="1"/>
            </a:br>
            <a:r>
              <a:rPr lang="en-US" sz="2800"/>
              <a:t>GL SECOND JOURNAL SET &amp; CHARTFIELDS PAGE</a:t>
            </a:r>
            <a:endParaRPr sz="2800" b="1"/>
          </a:p>
        </p:txBody>
      </p:sp>
      <p:sp>
        <p:nvSpPr>
          <p:cNvPr id="531" name="Google Shape;531;p4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pic>
        <p:nvPicPr>
          <p:cNvPr id="532" name="Google Shape;532;p48" descr="Example of a Non-Fund 145 Grant second journal set page setup. " title="Non-145 Grant Second Journal Se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75" y="1322852"/>
            <a:ext cx="7385050" cy="5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8"/>
          <p:cNvSpPr/>
          <p:nvPr/>
        </p:nvSpPr>
        <p:spPr>
          <a:xfrm>
            <a:off x="5776925" y="1382175"/>
            <a:ext cx="2239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**LOCALLY CREATED &amp;  MAINTAINED**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536857" y="1741568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/>
              <a:t>After completing this training, you should be able to: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(FA) - Understand the available FA reconciliation queries that should be run on weekly, semi-monthly, and monthly basis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(FA) - Understand the high-level process in FA regarding what queries and reports to run for varying funding sources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(FA) - Understand the timing in which SAS files are available to use for FA/COD reconciliation</a:t>
            </a:r>
            <a:br>
              <a:rPr lang="en-US" sz="2400"/>
            </a:br>
            <a:br>
              <a:rPr lang="en-US" sz="2400"/>
            </a:b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None/>
            </a:pPr>
            <a:endParaRPr sz="2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32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 b="1"/>
              <a:t>SF TO GL PROCESS</a:t>
            </a:r>
            <a:endParaRPr/>
          </a:p>
        </p:txBody>
      </p:sp>
      <p:sp>
        <p:nvSpPr>
          <p:cNvPr id="540" name="Google Shape;540;p49"/>
          <p:cNvSpPr txBox="1">
            <a:spLocks noGrp="1"/>
          </p:cNvSpPr>
          <p:nvPr>
            <p:ph type="body" idx="1"/>
          </p:nvPr>
        </p:nvSpPr>
        <p:spPr>
          <a:xfrm>
            <a:off x="623888" y="4995081"/>
            <a:ext cx="7886700" cy="10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FF0000"/>
                </a:solidFill>
              </a:rPr>
              <a:t>How does data process from CS to FIN pillar?</a:t>
            </a:r>
            <a:endParaRPr/>
          </a:p>
        </p:txBody>
      </p:sp>
      <p:sp>
        <p:nvSpPr>
          <p:cNvPr id="541" name="Google Shape;541;p4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</a:t>
            </a:fld>
            <a:endParaRPr sz="11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0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Source Sans Pro"/>
              <a:buNone/>
            </a:pPr>
            <a:r>
              <a:rPr lang="en-US" sz="3600" b="1" cap="none">
                <a:latin typeface="Source Sans Pro"/>
                <a:ea typeface="Source Sans Pro"/>
                <a:cs typeface="Source Sans Pro"/>
                <a:sym typeface="Source Sans Pro"/>
              </a:rPr>
              <a:t>CS to FIN Integration </a:t>
            </a:r>
            <a:endParaRPr sz="3600" b="1" cap="none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8" name="Google Shape;548;p50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ibre Frankli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51</a:t>
            </a:fld>
            <a:endParaRPr sz="11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49" name="Google Shape;549;p50" descr="Image of how the data in CS Pillar integrated or comes over to Finance is not the exact clones." title="CS to FIN Integ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75" y="2271425"/>
            <a:ext cx="8221825" cy="40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1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200" cy="92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/>
              <a:t>FIN | SF TO GL PROCESS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3000"/>
              <a:t>SJS – FINANCE-SIDE STARTS AT STEP 3</a:t>
            </a:r>
            <a:endParaRPr/>
          </a:p>
        </p:txBody>
      </p:sp>
      <p:sp>
        <p:nvSpPr>
          <p:cNvPr id="556" name="Google Shape;556;p51"/>
          <p:cNvSpPr txBox="1">
            <a:spLocks noGrp="1"/>
          </p:cNvSpPr>
          <p:nvPr>
            <p:ph type="body" idx="1"/>
          </p:nvPr>
        </p:nvSpPr>
        <p:spPr>
          <a:xfrm>
            <a:off x="519540" y="3102561"/>
            <a:ext cx="3052118" cy="295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>
                <a:highlight>
                  <a:schemeClr val="lt1"/>
                </a:highlight>
              </a:rPr>
              <a:t>QRG: SF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>
                <a:highlight>
                  <a:schemeClr val="lt1"/>
                </a:highlight>
              </a:rPr>
              <a:t>Month End Playbook – Second Journal Set*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sz="1800">
                <a:highlight>
                  <a:schemeClr val="lt1"/>
                </a:highlight>
              </a:rPr>
              <a:t> </a:t>
            </a:r>
            <a:endParaRPr/>
          </a:p>
        </p:txBody>
      </p:sp>
      <p:pic>
        <p:nvPicPr>
          <p:cNvPr id="557" name="Google Shape;557;p51" descr="Image of the Month End Playbook table of contents." title="SJS Play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9501" y="1478205"/>
            <a:ext cx="6178379" cy="5098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1"/>
          <p:cNvSpPr/>
          <p:nvPr/>
        </p:nvSpPr>
        <p:spPr>
          <a:xfrm>
            <a:off x="3394553" y="4697260"/>
            <a:ext cx="425885" cy="3632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p51"/>
          <p:cNvSpPr/>
          <p:nvPr/>
        </p:nvSpPr>
        <p:spPr>
          <a:xfrm>
            <a:off x="3394553" y="5953005"/>
            <a:ext cx="425885" cy="3632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0" name="Google Shape;560;p5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2"/>
          <p:cNvSpPr txBox="1">
            <a:spLocks noGrp="1"/>
          </p:cNvSpPr>
          <p:nvPr>
            <p:ph type="title"/>
          </p:nvPr>
        </p:nvSpPr>
        <p:spPr>
          <a:xfrm>
            <a:off x="353215" y="294199"/>
            <a:ext cx="8302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/>
              <a:t>FIN | SECOND JOURNAL SETS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000"/>
              <a:buFont typeface="Libre Franklin Medium"/>
              <a:buNone/>
            </a:pPr>
            <a:r>
              <a:rPr lang="en-US" sz="3000"/>
              <a:t>SJS – FINANCE-SIDE BREAKDOWN</a:t>
            </a:r>
            <a:endParaRPr/>
          </a:p>
        </p:txBody>
      </p:sp>
      <p:sp>
        <p:nvSpPr>
          <p:cNvPr id="567" name="Google Shape;567;p52"/>
          <p:cNvSpPr txBox="1">
            <a:spLocks noGrp="1"/>
          </p:cNvSpPr>
          <p:nvPr>
            <p:ph type="body" idx="1"/>
          </p:nvPr>
        </p:nvSpPr>
        <p:spPr>
          <a:xfrm>
            <a:off x="519540" y="1611984"/>
            <a:ext cx="8445351" cy="495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 b="1">
                <a:highlight>
                  <a:schemeClr val="lt1"/>
                </a:highlight>
              </a:rPr>
              <a:t>NOTE</a:t>
            </a:r>
            <a:r>
              <a:rPr lang="en-US" sz="2400">
                <a:highlight>
                  <a:schemeClr val="lt1"/>
                </a:highlight>
              </a:rPr>
              <a:t>:  After the SF side has been processed, amounts verified and reconciled, an email is generated with a </a:t>
            </a:r>
            <a:r>
              <a:rPr lang="en-US" sz="2400" b="1">
                <a:highlight>
                  <a:schemeClr val="lt1"/>
                </a:highlight>
              </a:rPr>
              <a:t>.csv file </a:t>
            </a:r>
            <a:r>
              <a:rPr lang="en-US" sz="2400">
                <a:highlight>
                  <a:schemeClr val="lt1"/>
                </a:highlight>
              </a:rPr>
              <a:t>by SBCTC Functionals to your institution's designated Finance recipients.  </a:t>
            </a:r>
            <a:endParaRPr sz="2400">
              <a:highlight>
                <a:schemeClr val="lt1"/>
              </a:highlight>
            </a:endParaRP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b="1">
                <a:highlight>
                  <a:schemeClr val="lt1"/>
                </a:highlight>
              </a:rPr>
              <a:t>1 – IMPORT SF JOURNAL FILE - </a:t>
            </a:r>
            <a:r>
              <a:rPr lang="en-US">
                <a:highlight>
                  <a:schemeClr val="lt1"/>
                </a:highlight>
              </a:rPr>
              <a:t>copy and paste data from .csv file into Excel spreadsheet and import or upload into PeopleSoft GL as a ‘SF0001234’ Journal</a:t>
            </a:r>
            <a:endParaRPr b="1">
              <a:highlight>
                <a:schemeClr val="lt1"/>
              </a:highlight>
            </a:endParaRP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b="1">
                <a:highlight>
                  <a:schemeClr val="lt1"/>
                </a:highlight>
              </a:rPr>
              <a:t>2 – REVIEW/EDIT SF JOURNAL </a:t>
            </a:r>
            <a:endParaRPr/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b="1">
                <a:highlight>
                  <a:schemeClr val="lt1"/>
                </a:highlight>
              </a:rPr>
              <a:t>3 – APPROVE</a:t>
            </a:r>
            <a:endParaRPr/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b="1">
                <a:highlight>
                  <a:schemeClr val="lt1"/>
                </a:highlight>
              </a:rPr>
              <a:t>4 – POST JOURNAL</a:t>
            </a:r>
            <a:endParaRPr/>
          </a:p>
        </p:txBody>
      </p:sp>
      <p:sp>
        <p:nvSpPr>
          <p:cNvPr id="568" name="Google Shape;568;p5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3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32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 b="1"/>
              <a:t>SF/GL JOURNALS &amp; QUERIES</a:t>
            </a:r>
            <a:endParaRPr/>
          </a:p>
        </p:txBody>
      </p:sp>
      <p:sp>
        <p:nvSpPr>
          <p:cNvPr id="577" name="Google Shape;577;p53"/>
          <p:cNvSpPr txBox="1">
            <a:spLocks noGrp="1"/>
          </p:cNvSpPr>
          <p:nvPr>
            <p:ph type="body" idx="1"/>
          </p:nvPr>
        </p:nvSpPr>
        <p:spPr>
          <a:xfrm>
            <a:off x="623888" y="4995081"/>
            <a:ext cx="7886700" cy="10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FF0000"/>
                </a:solidFill>
              </a:rPr>
              <a:t>Utilizing FIN Journals &amp; Queries for Analysis</a:t>
            </a:r>
            <a:endParaRPr/>
          </a:p>
        </p:txBody>
      </p:sp>
      <p:sp>
        <p:nvSpPr>
          <p:cNvPr id="578" name="Google Shape;578;p5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54</a:t>
            </a:fld>
            <a:endParaRPr sz="11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585" name="Google Shape;585;p54"/>
          <p:cNvSpPr txBox="1">
            <a:spLocks noGrp="1"/>
          </p:cNvSpPr>
          <p:nvPr>
            <p:ph type="title"/>
          </p:nvPr>
        </p:nvSpPr>
        <p:spPr>
          <a:xfrm>
            <a:off x="228000" y="265925"/>
            <a:ext cx="87915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FIN | SF/GL JOURNALS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SF &amp; SFC JOURNALS – LOOKING UP BY SOURCE</a:t>
            </a:r>
            <a:endParaRPr sz="2800"/>
          </a:p>
        </p:txBody>
      </p:sp>
      <p:pic>
        <p:nvPicPr>
          <p:cNvPr id="586" name="Google Shape;586;p54" descr="Image of the different Journal sources in finance. High lighting SF and SFC." title="SF versus SFC Journ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25" y="1551262"/>
            <a:ext cx="8119150" cy="44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4" descr="Image of how to look up by SF or SFC Journals" title="Looking up by Journal Sour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450" y="2455270"/>
            <a:ext cx="5050775" cy="35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5"/>
          <p:cNvSpPr txBox="1">
            <a:spLocks noGrp="1"/>
          </p:cNvSpPr>
          <p:nvPr>
            <p:ph type="title"/>
          </p:nvPr>
        </p:nvSpPr>
        <p:spPr>
          <a:xfrm>
            <a:off x="309790" y="202092"/>
            <a:ext cx="8302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FIN | SF/GL QUERIES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FINANCE QUERIES FOR ANALYSIS</a:t>
            </a:r>
            <a:endParaRPr sz="2800"/>
          </a:p>
        </p:txBody>
      </p:sp>
      <p:sp>
        <p:nvSpPr>
          <p:cNvPr id="594" name="Google Shape;594;p55"/>
          <p:cNvSpPr txBox="1">
            <a:spLocks noGrp="1"/>
          </p:cNvSpPr>
          <p:nvPr>
            <p:ph type="body" idx="1"/>
          </p:nvPr>
        </p:nvSpPr>
        <p:spPr>
          <a:xfrm>
            <a:off x="235500" y="1305125"/>
            <a:ext cx="86730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sz="2500">
                <a:highlight>
                  <a:schemeClr val="lt1"/>
                </a:highlight>
              </a:rPr>
              <a:t>Common Reconciliation/Analysis Queries: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>
                <a:highlight>
                  <a:schemeClr val="lt1"/>
                </a:highlight>
              </a:rPr>
              <a:t>QFS_GL_ACCT_ANALYSIS </a:t>
            </a:r>
            <a:r>
              <a:rPr lang="en-US" sz="2500">
                <a:highlight>
                  <a:schemeClr val="lt1"/>
                </a:highlight>
              </a:rPr>
              <a:t>– High level summary data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>
                <a:highlight>
                  <a:schemeClr val="lt1"/>
                </a:highlight>
              </a:rPr>
              <a:t>QFS_GL_ACCOUNT_ANALYSIS </a:t>
            </a:r>
            <a:r>
              <a:rPr lang="en-US" sz="2500">
                <a:highlight>
                  <a:schemeClr val="lt1"/>
                </a:highlight>
              </a:rPr>
              <a:t>– Detailed level; contains the Grant Activity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QFS_GL_JRNL_ACCT_ANALYSIS </a:t>
            </a:r>
            <a:r>
              <a:rPr lang="en-US" sz="2500"/>
              <a:t>- Report with Trial Balance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QFS_GL_SF_JRNL_VERIFY_BY_CF </a:t>
            </a:r>
            <a:r>
              <a:rPr lang="en-US" sz="2500"/>
              <a:t>– SF System to Journal to Ledger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sz="2500"/>
              <a:t>QRG:  </a:t>
            </a:r>
            <a:r>
              <a:rPr lang="en-US" sz="2500" b="1" u="sng">
                <a:solidFill>
                  <a:schemeClr val="hlink"/>
                </a:solidFill>
                <a:hlinkClick r:id="rId3"/>
              </a:rPr>
              <a:t>9.2 Student Financials to Finance GL Recon</a:t>
            </a:r>
            <a:endParaRPr sz="25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sz="2500">
                <a:highlight>
                  <a:schemeClr val="lt1"/>
                </a:highlight>
              </a:rPr>
              <a:t>QRG:  </a:t>
            </a:r>
            <a:r>
              <a:rPr lang="en-US" sz="2500" b="1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SF - Finance Integration</a:t>
            </a:r>
            <a:r>
              <a:rPr lang="en-US" sz="2500" b="1">
                <a:highlight>
                  <a:schemeClr val="lt1"/>
                </a:highlight>
              </a:rPr>
              <a:t> </a:t>
            </a:r>
            <a:r>
              <a:rPr lang="en-US" sz="2500">
                <a:highlight>
                  <a:schemeClr val="lt1"/>
                </a:highlight>
              </a:rPr>
              <a:t>(aka Month End Playbook)</a:t>
            </a:r>
            <a:endParaRPr sz="2500">
              <a:highlight>
                <a:schemeClr val="lt1"/>
              </a:highlight>
            </a:endParaRPr>
          </a:p>
        </p:txBody>
      </p:sp>
      <p:sp>
        <p:nvSpPr>
          <p:cNvPr id="595" name="Google Shape;595;p5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6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32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 b="1"/>
              <a:t>REIMBURSEMENT/DRAWDOWN PROCESS</a:t>
            </a:r>
            <a:endParaRPr/>
          </a:p>
        </p:txBody>
      </p:sp>
      <p:sp>
        <p:nvSpPr>
          <p:cNvPr id="602" name="Google Shape;602;p56"/>
          <p:cNvSpPr txBox="1">
            <a:spLocks noGrp="1"/>
          </p:cNvSpPr>
          <p:nvPr>
            <p:ph type="body" idx="1"/>
          </p:nvPr>
        </p:nvSpPr>
        <p:spPr>
          <a:xfrm>
            <a:off x="623888" y="4995081"/>
            <a:ext cx="7886700" cy="10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FF0000"/>
                </a:solidFill>
              </a:rPr>
              <a:t>What are some options for Fund 145 Grant/Contract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FF0000"/>
                </a:solidFill>
              </a:rPr>
              <a:t>&amp;  Non-145 Pell Grant?</a:t>
            </a:r>
            <a:endParaRPr/>
          </a:p>
        </p:txBody>
      </p:sp>
      <p:sp>
        <p:nvSpPr>
          <p:cNvPr id="603" name="Google Shape;603;p5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57</a:t>
            </a:fld>
            <a:endParaRPr sz="11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8"/>
          <p:cNvSpPr txBox="1">
            <a:spLocks noGrp="1"/>
          </p:cNvSpPr>
          <p:nvPr>
            <p:ph type="title"/>
          </p:nvPr>
        </p:nvSpPr>
        <p:spPr>
          <a:xfrm>
            <a:off x="218875" y="163575"/>
            <a:ext cx="86031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FIN | REIMBURSEMENT PROCESS </a:t>
            </a:r>
            <a:br>
              <a:rPr lang="en-US" sz="2800"/>
            </a:br>
            <a:r>
              <a:rPr lang="en-US" sz="2800"/>
              <a:t>FUND 145 GRANT AWARDS: </a:t>
            </a:r>
            <a:r>
              <a:rPr lang="en-US" sz="2800" b="1"/>
              <a:t>SBCTC WORKFIRST</a:t>
            </a:r>
            <a:endParaRPr sz="2800"/>
          </a:p>
        </p:txBody>
      </p:sp>
      <p:sp>
        <p:nvSpPr>
          <p:cNvPr id="610" name="Google Shape;610;p58"/>
          <p:cNvSpPr txBox="1">
            <a:spLocks noGrp="1"/>
          </p:cNvSpPr>
          <p:nvPr>
            <p:ph type="body" idx="1"/>
          </p:nvPr>
        </p:nvSpPr>
        <p:spPr>
          <a:xfrm>
            <a:off x="337425" y="1468275"/>
            <a:ext cx="84843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Fund 145 Grant Billing: 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Reimbursable</a:t>
            </a:r>
            <a:r>
              <a:rPr lang="en-US"/>
              <a:t> or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Fixed Price</a:t>
            </a:r>
            <a:r>
              <a:rPr lang="en-US"/>
              <a:t> process to bill for reimbursement.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Grant &amp; General Resources: </a:t>
            </a:r>
            <a:endParaRPr sz="2600" b="1"/>
          </a:p>
          <a:p>
            <a:pPr marL="6858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Accounting &amp; Business Services</a:t>
            </a:r>
            <a:endParaRPr/>
          </a:p>
          <a:p>
            <a:pPr marL="6858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ctcLink Accounting Manual</a:t>
            </a:r>
            <a:endParaRPr/>
          </a:p>
          <a:p>
            <a:pPr marL="6858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 u="sng">
                <a:solidFill>
                  <a:schemeClr val="hlink"/>
                </a:solidFill>
                <a:hlinkClick r:id="rId6"/>
              </a:rPr>
              <a:t>Managing a Grant</a:t>
            </a:r>
            <a:endParaRPr sz="2600"/>
          </a:p>
          <a:p>
            <a:pPr marL="6858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 u="sng">
                <a:solidFill>
                  <a:schemeClr val="hlink"/>
                </a:solidFill>
                <a:hlinkClick r:id="rId7"/>
              </a:rPr>
              <a:t>Financials Process Schedule</a:t>
            </a:r>
            <a:endParaRPr sz="2600"/>
          </a:p>
          <a:p>
            <a:pPr marL="685800" lvl="1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None/>
            </a:pPr>
            <a:endParaRPr sz="2600" b="1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000"/>
              <a:buNone/>
            </a:pPr>
            <a:endParaRPr sz="3000" b="1"/>
          </a:p>
        </p:txBody>
      </p:sp>
      <p:sp>
        <p:nvSpPr>
          <p:cNvPr id="611" name="Google Shape;611;p5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7"/>
          <p:cNvSpPr txBox="1">
            <a:spLocks noGrp="1"/>
          </p:cNvSpPr>
          <p:nvPr>
            <p:ph type="title"/>
          </p:nvPr>
        </p:nvSpPr>
        <p:spPr>
          <a:xfrm>
            <a:off x="231075" y="163575"/>
            <a:ext cx="8779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FIN | DRAWDOWN PROCESS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NON-FUND 145 GRANT AWARDS: </a:t>
            </a:r>
            <a:r>
              <a:rPr lang="en-US" sz="2800" b="1">
                <a:latin typeface="Libre Franklin"/>
                <a:ea typeface="Libre Franklin"/>
                <a:cs typeface="Libre Franklin"/>
                <a:sym typeface="Libre Franklin"/>
              </a:rPr>
              <a:t>PELL</a:t>
            </a:r>
            <a:endParaRPr sz="28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sz="2800"/>
              <a:t>Example: </a:t>
            </a:r>
            <a:r>
              <a:rPr lang="en-US" sz="2800" b="1"/>
              <a:t>PELL with Department of Education (G5)</a:t>
            </a:r>
            <a:endParaRPr sz="2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endParaRPr sz="2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endParaRPr sz="2800" b="1"/>
          </a:p>
        </p:txBody>
      </p:sp>
      <p:sp>
        <p:nvSpPr>
          <p:cNvPr id="618" name="Google Shape;618;p57"/>
          <p:cNvSpPr txBox="1">
            <a:spLocks noGrp="1"/>
          </p:cNvSpPr>
          <p:nvPr>
            <p:ph type="body" idx="1"/>
          </p:nvPr>
        </p:nvSpPr>
        <p:spPr>
          <a:xfrm>
            <a:off x="638800" y="2115625"/>
            <a:ext cx="8228700" cy="3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1*: Create a Manual Journal Entry &gt; Posts to GL.</a:t>
            </a:r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 SBCTC </a:t>
            </a: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Accounting, this method should not be done for it does not create an entry in Banking.  *Please contact SBCTC ACCTG for questions.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F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2:  </a:t>
            </a:r>
            <a:r>
              <a:rPr lang="en-US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Receive a Direct Journal Deposit &gt; Posts an AR Journal &gt; Posts to GL</a:t>
            </a:r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F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3:  </a:t>
            </a:r>
            <a:r>
              <a:rPr lang="en-US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an Express Bill &gt; Receive an Express Deposit &amp; Apply Payment to Bill &gt; Posts to GL </a:t>
            </a:r>
            <a:endParaRPr b="1">
              <a:solidFill>
                <a:srgbClr val="006ECA"/>
              </a:solidFill>
            </a:endParaRPr>
          </a:p>
        </p:txBody>
      </p:sp>
      <p:sp>
        <p:nvSpPr>
          <p:cNvPr id="619" name="Google Shape;619;p5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1"/>
          </p:nvPr>
        </p:nvSpPr>
        <p:spPr>
          <a:xfrm>
            <a:off x="536857" y="1741568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/>
              <a:t>After completing this training, you should be able to: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(SF) - Understand how the GL is sent to FIN via SF/SFC journals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(SF) - Understand how Second Journal Sets are created and processed</a:t>
            </a:r>
            <a:br>
              <a:rPr lang="en-US" sz="2400"/>
            </a:br>
            <a:br>
              <a:rPr lang="en-US" sz="2400"/>
            </a:b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9"/>
          <p:cNvSpPr txBox="1">
            <a:spLocks noGrp="1"/>
          </p:cNvSpPr>
          <p:nvPr>
            <p:ph type="title"/>
          </p:nvPr>
        </p:nvSpPr>
        <p:spPr>
          <a:xfrm>
            <a:off x="519540" y="163570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FIN | QUESTIONS </a:t>
            </a:r>
            <a:endParaRPr/>
          </a:p>
        </p:txBody>
      </p:sp>
      <p:sp>
        <p:nvSpPr>
          <p:cNvPr id="626" name="Google Shape;626;p59"/>
          <p:cNvSpPr txBox="1">
            <a:spLocks noGrp="1"/>
          </p:cNvSpPr>
          <p:nvPr>
            <p:ph type="body" idx="1"/>
          </p:nvPr>
        </p:nvSpPr>
        <p:spPr>
          <a:xfrm>
            <a:off x="519550" y="1459150"/>
            <a:ext cx="8153100" cy="5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/>
              <a:t>Any questions… Please reach out to: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 u="sng">
                <a:solidFill>
                  <a:srgbClr val="0319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Accounting@sbctc.edu</a:t>
            </a:r>
            <a:r>
              <a:rPr lang="en-US" sz="2400">
                <a:solidFill>
                  <a:srgbClr val="0319EF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– for Accounting questions or General Guidance, Teri Sexton, Director of Accounting &amp; Business Services</a:t>
            </a:r>
            <a:endParaRPr>
              <a:solidFill>
                <a:schemeClr val="dk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 u="sng">
                <a:solidFill>
                  <a:srgbClr val="0319E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FIN-ERPSupportTeam@sbctc.edu</a:t>
            </a:r>
            <a:r>
              <a:rPr lang="en-US" sz="2400">
                <a:solidFill>
                  <a:schemeClr val="dk1"/>
                </a:solidFill>
              </a:rPr>
              <a:t> – for Functional or process questions contact Brandy Eismon, Finance Functional General Ledger</a:t>
            </a:r>
            <a:endParaRPr>
              <a:solidFill>
                <a:schemeClr val="dk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 b="1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ctcLinkTrainingManagement@sbctc.edu</a:t>
            </a:r>
            <a:r>
              <a:rPr lang="en-US" sz="2400" b="1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– for Training help Karen Ebert, Finance Functional Trainer </a:t>
            </a:r>
            <a:endParaRPr>
              <a:solidFill>
                <a:schemeClr val="dk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endParaRPr sz="2400"/>
          </a:p>
        </p:txBody>
      </p:sp>
      <p:pic>
        <p:nvPicPr>
          <p:cNvPr id="627" name="Google Shape;627;p59" descr="Decoration" title="Thinking of Questions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528" y="210658"/>
            <a:ext cx="1131764" cy="1449388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5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0"/>
          <p:cNvSpPr txBox="1">
            <a:spLocks noGrp="1"/>
          </p:cNvSpPr>
          <p:nvPr>
            <p:ph type="title"/>
          </p:nvPr>
        </p:nvSpPr>
        <p:spPr>
          <a:xfrm>
            <a:off x="420900" y="350993"/>
            <a:ext cx="8302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lang="en-US" sz="3600"/>
              <a:t>FA / SF / FIN</a:t>
            </a:r>
            <a:br>
              <a:rPr lang="en-US" sz="3600"/>
            </a:br>
            <a:r>
              <a:rPr lang="en-US" sz="3000"/>
              <a:t>GENERAL QUESTIONS </a:t>
            </a:r>
            <a:endParaRPr/>
          </a:p>
        </p:txBody>
      </p:sp>
      <p:sp>
        <p:nvSpPr>
          <p:cNvPr id="635" name="Google Shape;635;p60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0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60" descr="Questions image - stopping point for questions during the presentati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8475" y="2024575"/>
            <a:ext cx="6189151" cy="36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6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61</a:t>
            </a:fld>
            <a:endParaRPr sz="11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1"/>
          <p:cNvSpPr txBox="1"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45" name="Google Shape;645;p61"/>
          <p:cNvSpPr txBox="1">
            <a:spLocks noGrp="1"/>
          </p:cNvSpPr>
          <p:nvPr>
            <p:ph type="body" idx="1"/>
          </p:nvPr>
        </p:nvSpPr>
        <p:spPr>
          <a:xfrm>
            <a:off x="536857" y="1741568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/>
              <a:t>At training completion, you should now be able to:</a:t>
            </a:r>
            <a:endParaRPr sz="24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300"/>
              <a:buChar char="•"/>
            </a:pPr>
            <a:r>
              <a:rPr lang="en-US" sz="2300" b="1"/>
              <a:t>(FA/SF/FIN)</a:t>
            </a:r>
            <a:r>
              <a:rPr lang="en-US" sz="2300"/>
              <a:t> - Understand the high-level flow of the cross-pillar end-to-end reconciliation process</a:t>
            </a:r>
            <a:endParaRPr sz="23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300"/>
              <a:buChar char="•"/>
            </a:pPr>
            <a:r>
              <a:rPr lang="en-US" sz="2300" b="1"/>
              <a:t>(FA)</a:t>
            </a:r>
            <a:r>
              <a:rPr lang="en-US" sz="2300"/>
              <a:t> - Understand the available FA reconciliation queries that should be run on weekly, semi-monthly, and monthly basis </a:t>
            </a:r>
            <a:endParaRPr sz="23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300"/>
              <a:buChar char="•"/>
            </a:pPr>
            <a:r>
              <a:rPr lang="en-US" sz="2300" b="1"/>
              <a:t>(FA)</a:t>
            </a:r>
            <a:r>
              <a:rPr lang="en-US" sz="2300"/>
              <a:t> - Understand the high-level process in FA regarding what queries and reports to run for varying funding sources</a:t>
            </a: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300" b="1"/>
              <a:t>(FA) </a:t>
            </a:r>
            <a:r>
              <a:rPr lang="en-US" sz="2300"/>
              <a:t>- Understand the timing in which SAS files are available to use for FA/COD reconciliation</a:t>
            </a:r>
            <a:br>
              <a:rPr lang="en-US" sz="2400"/>
            </a:br>
            <a:br>
              <a:rPr lang="en-US" sz="2400"/>
            </a:b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sp>
        <p:nvSpPr>
          <p:cNvPr id="646" name="Google Shape;646;p61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2"/>
          <p:cNvSpPr txBox="1"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OBJECTIVES continued…</a:t>
            </a:r>
            <a:endParaRPr/>
          </a:p>
        </p:txBody>
      </p:sp>
      <p:sp>
        <p:nvSpPr>
          <p:cNvPr id="653" name="Google Shape;653;p62"/>
          <p:cNvSpPr txBox="1">
            <a:spLocks noGrp="1"/>
          </p:cNvSpPr>
          <p:nvPr>
            <p:ph type="body" idx="1"/>
          </p:nvPr>
        </p:nvSpPr>
        <p:spPr>
          <a:xfrm>
            <a:off x="291825" y="1760100"/>
            <a:ext cx="8727600" cy="48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300"/>
              <a:buChar char="•"/>
            </a:pPr>
            <a:r>
              <a:rPr lang="en-US" sz="2300" b="1"/>
              <a:t>(SF)</a:t>
            </a:r>
            <a:r>
              <a:rPr lang="en-US" sz="2300"/>
              <a:t> - Understand how the GL is sent to FIN via SF/SFC journals</a:t>
            </a:r>
            <a:endParaRPr sz="23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300"/>
              <a:buChar char="•"/>
            </a:pPr>
            <a:r>
              <a:rPr lang="en-US" sz="2300" b="1"/>
              <a:t>(SF)</a:t>
            </a:r>
            <a:r>
              <a:rPr lang="en-US" sz="2300"/>
              <a:t> - Understand how Second Journal Sets are created and processed</a:t>
            </a:r>
            <a:endParaRPr sz="23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300"/>
              <a:buChar char="•"/>
            </a:pPr>
            <a:r>
              <a:rPr lang="en-US" sz="2300" b="1"/>
              <a:t>(FIN)</a:t>
            </a:r>
            <a:r>
              <a:rPr lang="en-US" sz="2300"/>
              <a:t> - Understand the differences between “Fund 145 Grant” vs. “Non-Fund 145 Grant” Budgets &amp; Item Type Setup</a:t>
            </a: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300" b="1"/>
              <a:t>(FIN) </a:t>
            </a:r>
            <a:r>
              <a:rPr lang="en-US" sz="2300"/>
              <a:t>- Understand the high-level process in FIN in regards to how data processes into GL</a:t>
            </a:r>
            <a:endParaRPr sz="2300"/>
          </a:p>
          <a:p>
            <a:pPr marL="22860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 b="1">
                <a:solidFill>
                  <a:schemeClr val="dk1"/>
                </a:solidFill>
              </a:rPr>
              <a:t>(FIN)</a:t>
            </a:r>
            <a:r>
              <a:rPr lang="en-US" sz="2300">
                <a:solidFill>
                  <a:schemeClr val="dk1"/>
                </a:solidFill>
              </a:rPr>
              <a:t> - Deciphering data using Queries</a:t>
            </a:r>
            <a:endParaRPr sz="23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300" b="1">
                <a:solidFill>
                  <a:schemeClr val="dk1"/>
                </a:solidFill>
              </a:rPr>
              <a:t>(FIN)</a:t>
            </a:r>
            <a:r>
              <a:rPr lang="en-US" sz="2300">
                <a:solidFill>
                  <a:schemeClr val="dk1"/>
                </a:solidFill>
              </a:rPr>
              <a:t> - Understand the options for Reimbursement and Drawdowns</a:t>
            </a:r>
            <a:br>
              <a:rPr lang="en-US" sz="2600"/>
            </a:br>
            <a:br>
              <a:rPr lang="en-US" sz="2400"/>
            </a:br>
            <a:br>
              <a:rPr lang="en-US" sz="2400"/>
            </a:b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sp>
        <p:nvSpPr>
          <p:cNvPr id="654" name="Google Shape;654;p62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4"/>
          <p:cNvSpPr txBox="1"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CONGRATULATIONS!  </a:t>
            </a:r>
            <a:endParaRPr/>
          </a:p>
        </p:txBody>
      </p:sp>
      <p:sp>
        <p:nvSpPr>
          <p:cNvPr id="660" name="Google Shape;660;p64"/>
          <p:cNvSpPr txBox="1">
            <a:spLocks noGrp="1"/>
          </p:cNvSpPr>
          <p:nvPr>
            <p:ph type="body" idx="1"/>
          </p:nvPr>
        </p:nvSpPr>
        <p:spPr>
          <a:xfrm>
            <a:off x="628650" y="2017337"/>
            <a:ext cx="7886700" cy="367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/>
              <a:t>Cross-Pillar (FA-SF-FIN) End-to-End Reconciliation Training complete!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/>
              <a:t>Please review the processing guides and additional recon training resources in your canvas course material as you progress through recon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/>
              <a:t>Thank you for your participation today!</a:t>
            </a:r>
            <a:endParaRPr/>
          </a:p>
        </p:txBody>
      </p:sp>
      <p:sp>
        <p:nvSpPr>
          <p:cNvPr id="661" name="Google Shape;661;p6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536857" y="1741568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/>
              <a:t>After completing this training, you should be able to: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(FIN) - Understand Fund 145 Grants and Non-Fund 145 Grants Budgets &amp; Item Types Setup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(FIN) - Overview of the SF Journal Process into Finance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(FIN) - Review SF/GL Journals &amp; Queries for Analysis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Char char="•"/>
            </a:pPr>
            <a:r>
              <a:rPr lang="en-US" sz="2600"/>
              <a:t>(FIN) - Understand the Reimbursement/Drawdown  Process Options</a:t>
            </a:r>
            <a:br>
              <a:rPr lang="en-US" sz="2600"/>
            </a:br>
            <a:br>
              <a:rPr lang="en-US" sz="2400"/>
            </a:br>
            <a:br>
              <a:rPr lang="en-US" sz="2400"/>
            </a:b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510015" y="841962"/>
            <a:ext cx="8336975" cy="517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4000"/>
              <a:buNone/>
            </a:pPr>
            <a:r>
              <a:rPr lang="en-US" sz="4000" b="1"/>
              <a:t>FINANCIAL AID: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4000"/>
              <a:buNone/>
            </a:pPr>
            <a:r>
              <a:rPr lang="en-US" sz="4000" b="1"/>
              <a:t> HIGH-LEVEL RECON FLOW</a:t>
            </a:r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246899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FA: STEPS IN THE PROCESS</a:t>
            </a:r>
            <a:br>
              <a:rPr lang="en-US"/>
            </a:br>
            <a:r>
              <a:rPr lang="en-US"/>
              <a:t>HIGH-LEVEL RECON</a:t>
            </a:r>
            <a:endParaRPr/>
          </a:p>
        </p:txBody>
      </p:sp>
      <p:pic>
        <p:nvPicPr>
          <p:cNvPr id="193" name="Google Shape;193;p9" descr="Financial Aid High Level Flow Recon" title="Financial Aid High Level fl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899" y="1378267"/>
            <a:ext cx="8754237" cy="41014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7C80F225DA84BA80B89AD205B0830" ma:contentTypeVersion="2" ma:contentTypeDescription="Create a new document." ma:contentTypeScope="" ma:versionID="6753d41e92d979dee96cee46b7b978df">
  <xsd:schema xmlns:xsd="http://www.w3.org/2001/XMLSchema" xmlns:xs="http://www.w3.org/2001/XMLSchema" xmlns:p="http://schemas.microsoft.com/office/2006/metadata/properties" xmlns:ns3="c28ad52a-6497-4568-bdb9-60b572d30e55" targetNamespace="http://schemas.microsoft.com/office/2006/metadata/properties" ma:root="true" ma:fieldsID="1192fe90c3c0eb902069d4f6791c529c" ns3:_="">
    <xsd:import namespace="c28ad52a-6497-4568-bdb9-60b572d30e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ad52a-6497-4568-bdb9-60b572d30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DA4991-CA7E-4AE2-85A8-36F02A20E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8ad52a-6497-4568-bdb9-60b572d30e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7B322-B346-4B29-BF70-6AC8F36A5B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A436A-605A-48B0-AF76-6DCA5817084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c28ad52a-6497-4568-bdb9-60b572d30e5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2414</Words>
  <Application>Microsoft Office PowerPoint</Application>
  <PresentationFormat>On-screen Show (4:3)</PresentationFormat>
  <Paragraphs>410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Noto Sans Symbols</vt:lpstr>
      <vt:lpstr>Calibri</vt:lpstr>
      <vt:lpstr>Libre Franklin</vt:lpstr>
      <vt:lpstr>Source Sans Pro</vt:lpstr>
      <vt:lpstr>Arial</vt:lpstr>
      <vt:lpstr>Libre Franklin Medium</vt:lpstr>
      <vt:lpstr>Courier New</vt:lpstr>
      <vt:lpstr>Office Theme</vt:lpstr>
      <vt:lpstr>CROSS-PILLAR  FA/SF/FIN END TO END RECONCILIATION TRAINING</vt:lpstr>
      <vt:lpstr>PowerPoint Presentation</vt:lpstr>
      <vt:lpstr>GROUND RULES</vt:lpstr>
      <vt:lpstr>OBJECTIVES</vt:lpstr>
      <vt:lpstr>OBJECTIVES</vt:lpstr>
      <vt:lpstr>OBJECTIVES</vt:lpstr>
      <vt:lpstr>OBJECTIVES</vt:lpstr>
      <vt:lpstr>PowerPoint Presentation</vt:lpstr>
      <vt:lpstr>FA: STEPS IN THE PROCESS HIGH-LEVEL RECON</vt:lpstr>
      <vt:lpstr>FA: STEPS IN THE PROCESS CONT’D HIGH-LEVEL PELL GRANT</vt:lpstr>
      <vt:lpstr>FA: STEPS IN THE PROCESS CONT’D HIGH LEVEL DIRECT LOANS</vt:lpstr>
      <vt:lpstr>PowerPoint Presentation</vt:lpstr>
      <vt:lpstr>FA QUERIES (RECONCILING TO SF)</vt:lpstr>
      <vt:lpstr>FA QUERIES (RECONCILING TO SF CONT’D)</vt:lpstr>
      <vt:lpstr>FA QUERIES (RECONCILING TO SF CONT’D)</vt:lpstr>
      <vt:lpstr>PowerPoint Presentation</vt:lpstr>
      <vt:lpstr>FINANCIAL AID SAS FILES </vt:lpstr>
      <vt:lpstr>FINANCIAL AID SAS FILES CONT’D</vt:lpstr>
      <vt:lpstr>FINANCIAL AID ESOA </vt:lpstr>
      <vt:lpstr>FINAL RECONCILIATION</vt:lpstr>
      <vt:lpstr>STUDENT FINANCIALS</vt:lpstr>
      <vt:lpstr>ITEM TYPE FLOW</vt:lpstr>
      <vt:lpstr>What is an Item Type?</vt:lpstr>
      <vt:lpstr>SF:  STEPS IN THE PROCESS  - ITEM TYPE TO GL </vt:lpstr>
      <vt:lpstr>PILLAR FLOW</vt:lpstr>
      <vt:lpstr>FA TO SF (BASIC SF PERSPECTIVE)</vt:lpstr>
      <vt:lpstr>SF TO FIN (BASIC SF PERSPECTIVE)</vt:lpstr>
      <vt:lpstr>FIN TO SF (BASIC SF PERSPECTIVE)</vt:lpstr>
      <vt:lpstr>WHAT IS THE SECOND JOURNAL SET?</vt:lpstr>
      <vt:lpstr>WHAT IS THE SECOND JOURNAL SET? (CONTINUED)</vt:lpstr>
      <vt:lpstr>SF:  STEPS IN THE PROCESS - SJS </vt:lpstr>
      <vt:lpstr>SECOND JOURNAL SET CREATION/UPDATES</vt:lpstr>
      <vt:lpstr>RELATED QUERIES</vt:lpstr>
      <vt:lpstr>RELATED QUERIES (CONTINUED)</vt:lpstr>
      <vt:lpstr>RELATED QUERIES (CONTINUED)</vt:lpstr>
      <vt:lpstr>Useful SF Queries!</vt:lpstr>
      <vt:lpstr>STUDENT FINANCIALS RESOURCES</vt:lpstr>
      <vt:lpstr>FINANCE</vt:lpstr>
      <vt:lpstr>FA &gt; SF &gt; FINANCE</vt:lpstr>
      <vt:lpstr>FIN:  STEPS IN THE PROCESS HIGH LEVEL FLOW GL PROCESSING</vt:lpstr>
      <vt:lpstr>FUND 145 VS. NON-145 GRANTS:  SETUP, BUDGETS &amp; ITEM TYPES</vt:lpstr>
      <vt:lpstr>SBCTC | GL ACCOUNT GUIDANCE  ACCOUNTING &amp; BUSINESS SERVICES  Main Web page has the SECOND JOURNAL SET FINANCIAL AID EXPENDITURE ACCOUNTS</vt:lpstr>
      <vt:lpstr>FIN | FUND 145 GRANT BUDGETS EXAMPLE: SBCTC WORKFIRST GRANT</vt:lpstr>
      <vt:lpstr>CS | FUND 145 GRANT: WORKFIRST 912XXX600  GL INTERFACE PAGE AKA THE FIRST ITEM TYPE</vt:lpstr>
      <vt:lpstr>CS | FUND 145 GRANT WORKFIRST 912XXX600 GRANT GL SECOND JOURNAL SET &amp; CHARTFIELDS PAGES</vt:lpstr>
      <vt:lpstr>CS | FUND 145 GRANT WORKFIRST 912XXX600 SETUP REQUEST TO CS-SF</vt:lpstr>
      <vt:lpstr>FIN | NON-FUND 145 GRANT BUDGETS EXAMPLE: PELL GRANT</vt:lpstr>
      <vt:lpstr>CS | NON-145 GRANT: PELL: 911XXX000  GL INTERFACE PAGE</vt:lpstr>
      <vt:lpstr>CS | NON-145 GRANT: PELL: 911XXX000  GL SECOND JOURNAL SET &amp; CHARTFIELDS PAGE</vt:lpstr>
      <vt:lpstr>SF TO GL PROCESS</vt:lpstr>
      <vt:lpstr>CS to FIN Integration </vt:lpstr>
      <vt:lpstr>FIN | SF TO GL PROCESS  SJS – FINANCE-SIDE STARTS AT STEP 3</vt:lpstr>
      <vt:lpstr>FIN | SECOND JOURNAL SETS SJS – FINANCE-SIDE BREAKDOWN</vt:lpstr>
      <vt:lpstr>SF/GL JOURNALS &amp; QUERIES</vt:lpstr>
      <vt:lpstr>FIN | SF/GL JOURNALS SF &amp; SFC JOURNALS – LOOKING UP BY SOURCE</vt:lpstr>
      <vt:lpstr>FIN | SF/GL QUERIES FINANCE QUERIES FOR ANALYSIS</vt:lpstr>
      <vt:lpstr>REIMBURSEMENT/DRAWDOWN PROCESS</vt:lpstr>
      <vt:lpstr>FIN | REIMBURSEMENT PROCESS  FUND 145 GRANT AWARDS: SBCTC WORKFIRST</vt:lpstr>
      <vt:lpstr>FIN | DRAWDOWN PROCESS  NON-FUND 145 GRANT AWARDS: PELL  Example: PELL with Department of Education (G5)  </vt:lpstr>
      <vt:lpstr>FIN | QUESTIONS </vt:lpstr>
      <vt:lpstr>FA / SF / FIN GENERAL QUESTIONS </vt:lpstr>
      <vt:lpstr>OBJECTIVES</vt:lpstr>
      <vt:lpstr>OBJECTIVES continued…</vt:lpstr>
      <vt:lpstr>CONGRATULATIONS!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CROSS-PILLAR  FA/SF/FIN END TO END RECONCILIATION TRAINING</dc:title>
  <dc:creator>Rathert, Janice</dc:creator>
  <cp:lastModifiedBy>Kelly Forsberg</cp:lastModifiedBy>
  <cp:revision>1</cp:revision>
  <dcterms:created xsi:type="dcterms:W3CDTF">2019-02-17T19:57:33Z</dcterms:created>
  <dcterms:modified xsi:type="dcterms:W3CDTF">2023-04-24T21:03:46Z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0x01010050C7C80F225DA84BA80B89AD205B0830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