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58" r:id="rId2"/>
    <p:sldId id="494" r:id="rId3"/>
    <p:sldId id="509" r:id="rId4"/>
    <p:sldId id="497" r:id="rId5"/>
    <p:sldId id="495" r:id="rId6"/>
    <p:sldId id="515" r:id="rId7"/>
    <p:sldId id="498" r:id="rId8"/>
    <p:sldId id="501" r:id="rId9"/>
    <p:sldId id="504" r:id="rId10"/>
    <p:sldId id="502" r:id="rId11"/>
    <p:sldId id="505" r:id="rId12"/>
    <p:sldId id="516" r:id="rId13"/>
    <p:sldId id="496" r:id="rId14"/>
    <p:sldId id="499" r:id="rId15"/>
    <p:sldId id="522" r:id="rId16"/>
    <p:sldId id="524" r:id="rId17"/>
    <p:sldId id="523" r:id="rId18"/>
    <p:sldId id="534" r:id="rId19"/>
    <p:sldId id="517" r:id="rId20"/>
    <p:sldId id="528" r:id="rId21"/>
    <p:sldId id="529" r:id="rId22"/>
    <p:sldId id="530" r:id="rId23"/>
    <p:sldId id="527" r:id="rId24"/>
    <p:sldId id="533" r:id="rId25"/>
    <p:sldId id="532" r:id="rId26"/>
    <p:sldId id="535" r:id="rId27"/>
    <p:sldId id="511" r:id="rId28"/>
    <p:sldId id="512" r:id="rId29"/>
    <p:sldId id="508" r:id="rId30"/>
    <p:sldId id="513" r:id="rId31"/>
    <p:sldId id="526" r:id="rId32"/>
    <p:sldId id="531" r:id="rId33"/>
    <p:sldId id="433" r:id="rId34"/>
    <p:sldId id="434" r:id="rId35"/>
    <p:sldId id="435" r:id="rId36"/>
    <p:sldId id="436" r:id="rId37"/>
  </p:sldIdLst>
  <p:sldSz cx="12192000" cy="6858000"/>
  <p:notesSz cx="700405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Section" id="{A0F527DF-260B-4D2F-B0A2-CD1145445FED}">
          <p14:sldIdLst>
            <p14:sldId id="258"/>
            <p14:sldId id="494"/>
            <p14:sldId id="509"/>
            <p14:sldId id="497"/>
            <p14:sldId id="495"/>
          </p14:sldIdLst>
        </p14:section>
        <p14:section name="Maximum Attempted Units Functionality" id="{BBDEBC8F-A316-4D8B-AE7D-0785DBAD2918}">
          <p14:sldIdLst>
            <p14:sldId id="515"/>
            <p14:sldId id="498"/>
            <p14:sldId id="501"/>
            <p14:sldId id="504"/>
            <p14:sldId id="502"/>
            <p14:sldId id="505"/>
          </p14:sldIdLst>
        </p14:section>
        <p14:section name="Solution Design" id="{6AB05D43-5525-46EB-9CB8-66C86831903A}">
          <p14:sldIdLst>
            <p14:sldId id="516"/>
            <p14:sldId id="496"/>
            <p14:sldId id="499"/>
            <p14:sldId id="522"/>
            <p14:sldId id="524"/>
            <p14:sldId id="523"/>
            <p14:sldId id="534"/>
          </p14:sldIdLst>
        </p14:section>
        <p14:section name="Demo" id="{6E90AF32-4A72-4CED-8FE1-7BFEE4D7A58D}">
          <p14:sldIdLst>
            <p14:sldId id="517"/>
            <p14:sldId id="528"/>
            <p14:sldId id="529"/>
          </p14:sldIdLst>
        </p14:section>
        <p14:section name="User Acceptance Testing" id="{35C5CDFC-451E-4400-8B7A-565E3A96880C}">
          <p14:sldIdLst>
            <p14:sldId id="530"/>
            <p14:sldId id="527"/>
            <p14:sldId id="533"/>
            <p14:sldId id="532"/>
            <p14:sldId id="535"/>
            <p14:sldId id="511"/>
            <p14:sldId id="512"/>
            <p14:sldId id="508"/>
            <p14:sldId id="513"/>
            <p14:sldId id="526"/>
            <p14:sldId id="531"/>
          </p14:sldIdLst>
        </p14:section>
        <p14:section name="Maximum Attempted Units - Technical Information" id="{049FE5F6-B269-497B-8D0B-3B72F5FC1260}">
          <p14:sldIdLst>
            <p14:sldId id="433"/>
            <p14:sldId id="434"/>
            <p14:sldId id="435"/>
            <p14:sldId id="43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4EE00"/>
    <a:srgbClr val="D2FEC6"/>
    <a:srgbClr val="39FC04"/>
    <a:srgbClr val="FFEF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2" autoAdjust="0"/>
    <p:restoredTop sz="96925" autoAdjust="0"/>
  </p:normalViewPr>
  <p:slideViewPr>
    <p:cSldViewPr snapToGrid="0">
      <p:cViewPr varScale="1">
        <p:scale>
          <a:sx n="109" d="100"/>
          <a:sy n="109" d="100"/>
        </p:scale>
        <p:origin x="660" y="114"/>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6116"/>
          </a:xfrm>
          <a:prstGeom prst="rect">
            <a:avLst/>
          </a:prstGeom>
        </p:spPr>
        <p:txBody>
          <a:bodyPr vert="horz" lIns="93104" tIns="46552" rIns="93104" bIns="46552" rtlCol="0"/>
          <a:lstStyle>
            <a:lvl1pPr algn="l">
              <a:defRPr sz="1200"/>
            </a:lvl1pPr>
          </a:lstStyle>
          <a:p>
            <a:endParaRPr lang="en-US"/>
          </a:p>
        </p:txBody>
      </p:sp>
      <p:sp>
        <p:nvSpPr>
          <p:cNvPr id="3" name="Date Placeholder 2"/>
          <p:cNvSpPr>
            <a:spLocks noGrp="1"/>
          </p:cNvSpPr>
          <p:nvPr>
            <p:ph type="dt" idx="1"/>
          </p:nvPr>
        </p:nvSpPr>
        <p:spPr>
          <a:xfrm>
            <a:off x="3967341" y="0"/>
            <a:ext cx="3035088" cy="466116"/>
          </a:xfrm>
          <a:prstGeom prst="rect">
            <a:avLst/>
          </a:prstGeom>
        </p:spPr>
        <p:txBody>
          <a:bodyPr vert="horz" lIns="93104" tIns="46552" rIns="93104" bIns="46552" rtlCol="0"/>
          <a:lstStyle>
            <a:lvl1pPr algn="r">
              <a:defRPr sz="1200"/>
            </a:lvl1pPr>
          </a:lstStyle>
          <a:p>
            <a:fld id="{4AF131F8-226A-44CA-9287-BE9486FBF43B}" type="datetimeFigureOut">
              <a:rPr lang="en-US" smtClean="0"/>
              <a:t>4/11/2023</a:t>
            </a:fld>
            <a:endParaRPr lang="en-US"/>
          </a:p>
        </p:txBody>
      </p:sp>
      <p:sp>
        <p:nvSpPr>
          <p:cNvPr id="4" name="Slide Image Placeholder 3"/>
          <p:cNvSpPr>
            <a:spLocks noGrp="1" noRot="1" noChangeAspect="1"/>
          </p:cNvSpPr>
          <p:nvPr>
            <p:ph type="sldImg" idx="2"/>
          </p:nvPr>
        </p:nvSpPr>
        <p:spPr>
          <a:xfrm>
            <a:off x="714375" y="1160463"/>
            <a:ext cx="5575300" cy="3136900"/>
          </a:xfrm>
          <a:prstGeom prst="rect">
            <a:avLst/>
          </a:prstGeom>
          <a:noFill/>
          <a:ln w="12700">
            <a:solidFill>
              <a:prstClr val="black"/>
            </a:solidFill>
          </a:ln>
        </p:spPr>
        <p:txBody>
          <a:bodyPr vert="horz" lIns="93104" tIns="46552" rIns="93104" bIns="46552" rtlCol="0" anchor="ctr"/>
          <a:lstStyle/>
          <a:p>
            <a:endParaRPr lang="en-US"/>
          </a:p>
        </p:txBody>
      </p:sp>
      <p:sp>
        <p:nvSpPr>
          <p:cNvPr id="5" name="Notes Placeholder 4"/>
          <p:cNvSpPr>
            <a:spLocks noGrp="1"/>
          </p:cNvSpPr>
          <p:nvPr>
            <p:ph type="body" sz="quarter" idx="3"/>
          </p:nvPr>
        </p:nvSpPr>
        <p:spPr>
          <a:xfrm>
            <a:off x="700405" y="4470837"/>
            <a:ext cx="5603240" cy="3657957"/>
          </a:xfrm>
          <a:prstGeom prst="rect">
            <a:avLst/>
          </a:prstGeom>
        </p:spPr>
        <p:txBody>
          <a:bodyPr vert="horz" lIns="93104" tIns="46552" rIns="93104" bIns="4655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3936"/>
            <a:ext cx="3035088" cy="466115"/>
          </a:xfrm>
          <a:prstGeom prst="rect">
            <a:avLst/>
          </a:prstGeom>
        </p:spPr>
        <p:txBody>
          <a:bodyPr vert="horz" lIns="93104" tIns="46552" rIns="93104" bIns="46552" rtlCol="0" anchor="b"/>
          <a:lstStyle>
            <a:lvl1pPr algn="l">
              <a:defRPr sz="1200"/>
            </a:lvl1pPr>
          </a:lstStyle>
          <a:p>
            <a:endParaRPr lang="en-US"/>
          </a:p>
        </p:txBody>
      </p:sp>
      <p:sp>
        <p:nvSpPr>
          <p:cNvPr id="7" name="Slide Number Placeholder 6"/>
          <p:cNvSpPr>
            <a:spLocks noGrp="1"/>
          </p:cNvSpPr>
          <p:nvPr>
            <p:ph type="sldNum" sz="quarter" idx="5"/>
          </p:nvPr>
        </p:nvSpPr>
        <p:spPr>
          <a:xfrm>
            <a:off x="3967341" y="8823936"/>
            <a:ext cx="3035088" cy="466115"/>
          </a:xfrm>
          <a:prstGeom prst="rect">
            <a:avLst/>
          </a:prstGeom>
        </p:spPr>
        <p:txBody>
          <a:bodyPr vert="horz" lIns="93104" tIns="46552" rIns="93104" bIns="46552" rtlCol="0" anchor="b"/>
          <a:lstStyle>
            <a:lvl1pPr algn="r">
              <a:defRPr sz="1200"/>
            </a:lvl1pPr>
          </a:lstStyle>
          <a:p>
            <a:fld id="{A508B161-6399-438A-A908-F02D3E2A6E9F}" type="slidenum">
              <a:rPr lang="en-US" smtClean="0"/>
              <a:t>‹#›</a:t>
            </a:fld>
            <a:endParaRPr lang="en-US"/>
          </a:p>
        </p:txBody>
      </p:sp>
    </p:spTree>
    <p:extLst>
      <p:ext uri="{BB962C8B-B14F-4D97-AF65-F5344CB8AC3E}">
        <p14:creationId xmlns:p14="http://schemas.microsoft.com/office/powerpoint/2010/main" val="3224034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5419725" y="0"/>
            <a:ext cx="6776662" cy="3749964"/>
          </a:xfrm>
          <a:prstGeom prst="rect">
            <a:avLst/>
          </a:prstGeom>
        </p:spPr>
      </p:pic>
      <p:sp>
        <p:nvSpPr>
          <p:cNvPr id="13" name="Title 1"/>
          <p:cNvSpPr>
            <a:spLocks noGrp="1"/>
          </p:cNvSpPr>
          <p:nvPr>
            <p:ph type="title" hasCustomPrompt="1"/>
          </p:nvPr>
        </p:nvSpPr>
        <p:spPr>
          <a:xfrm>
            <a:off x="493185" y="3863686"/>
            <a:ext cx="11115967"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494144" y="4976665"/>
            <a:ext cx="11185237"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493184" y="5769403"/>
            <a:ext cx="6153149"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3722768282"/>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753510"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210424" y="1"/>
            <a:ext cx="4981575" cy="1481791"/>
          </a:xfrm>
          <a:prstGeom prst="rect">
            <a:avLst/>
          </a:prstGeom>
        </p:spPr>
      </p:pic>
      <p:sp>
        <p:nvSpPr>
          <p:cNvPr id="2" name="Title 1"/>
          <p:cNvSpPr>
            <a:spLocks noGrp="1"/>
          </p:cNvSpPr>
          <p:nvPr>
            <p:ph type="title"/>
          </p:nvPr>
        </p:nvSpPr>
        <p:spPr>
          <a:xfrm>
            <a:off x="831851" y="1709746"/>
            <a:ext cx="105156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1" y="4589471"/>
            <a:ext cx="105156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D050C99A-C753-4499-A91D-5F42026EA8F2}" type="datetime1">
              <a:rPr lang="en-US" smtClean="0"/>
              <a:t>4/11/2023</a:t>
            </a:fld>
            <a:endParaRPr lang="en-US"/>
          </a:p>
        </p:txBody>
      </p:sp>
      <p:sp>
        <p:nvSpPr>
          <p:cNvPr id="11"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1" y="528408"/>
            <a:ext cx="2019438" cy="468186"/>
          </a:xfrm>
          <a:prstGeom prst="rect">
            <a:avLst/>
          </a:prstGeom>
        </p:spPr>
      </p:pic>
    </p:spTree>
    <p:extLst>
      <p:ext uri="{BB962C8B-B14F-4D97-AF65-F5344CB8AC3E}">
        <p14:creationId xmlns:p14="http://schemas.microsoft.com/office/powerpoint/2010/main" val="602791526"/>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D050C99A-C753-4499-A91D-5F42026EA8F2}" type="datetime1">
              <a:rPr lang="en-US" smtClean="0"/>
              <a:t>4/11/2023</a:t>
            </a:fld>
            <a:endParaRPr lang="en-US"/>
          </a:p>
        </p:txBody>
      </p:sp>
      <p:sp>
        <p:nvSpPr>
          <p:cNvPr id="11"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192210748"/>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with Title">
    <p:spTree>
      <p:nvGrpSpPr>
        <p:cNvPr id="1" name=""/>
        <p:cNvGrpSpPr/>
        <p:nvPr/>
      </p:nvGrpSpPr>
      <p:grpSpPr>
        <a:xfrm>
          <a:off x="0" y="0"/>
          <a:ext cx="0" cy="0"/>
          <a:chOff x="0" y="0"/>
          <a:chExt cx="0" cy="0"/>
        </a:xfrm>
      </p:grpSpPr>
      <p:sp>
        <p:nvSpPr>
          <p:cNvPr id="15" name="Rectangle 14"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2" name="Title 1">
            <a:extLst>
              <a:ext uri="{FF2B5EF4-FFF2-40B4-BE49-F238E27FC236}">
                <a16:creationId xmlns:a16="http://schemas.microsoft.com/office/drawing/2014/main" id="{0E0C906B-7F71-C546-1F6A-B1D088BF1BCA}"/>
              </a:ext>
            </a:extLst>
          </p:cNvPr>
          <p:cNvSpPr>
            <a:spLocks noGrp="1"/>
          </p:cNvSpPr>
          <p:nvPr>
            <p:ph type="title"/>
          </p:nvPr>
        </p:nvSpPr>
        <p:spPr>
          <a:xfrm>
            <a:off x="761998" y="219732"/>
            <a:ext cx="11069783"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Tree>
    <p:extLst>
      <p:ext uri="{BB962C8B-B14F-4D97-AF65-F5344CB8AC3E}">
        <p14:creationId xmlns:p14="http://schemas.microsoft.com/office/powerpoint/2010/main" val="3198933409"/>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Title 1"/>
          <p:cNvSpPr>
            <a:spLocks noGrp="1"/>
          </p:cNvSpPr>
          <p:nvPr>
            <p:ph type="title"/>
          </p:nvPr>
        </p:nvSpPr>
        <p:spPr>
          <a:xfrm>
            <a:off x="609600" y="274638"/>
            <a:ext cx="10972800" cy="547630"/>
          </a:xfrm>
        </p:spPr>
        <p:txBody>
          <a:bodyPr>
            <a:normAutofit/>
          </a:bodyPr>
          <a:lstStyle>
            <a:lvl1pPr algn="l">
              <a:defRPr sz="2400" b="1" i="0">
                <a:latin typeface="Arial"/>
                <a:cs typeface="Arial"/>
              </a:defRPr>
            </a:lvl1pPr>
          </a:lstStyle>
          <a:p>
            <a:r>
              <a:rPr lang="en-US"/>
              <a:t>Click to edit Master title style</a:t>
            </a:r>
            <a:endParaRPr lang="en-US" dirty="0"/>
          </a:p>
        </p:txBody>
      </p:sp>
      <p:sp>
        <p:nvSpPr>
          <p:cNvPr id="8" name="Content Placeholder 2"/>
          <p:cNvSpPr>
            <a:spLocks noGrp="1"/>
          </p:cNvSpPr>
          <p:nvPr>
            <p:ph idx="1"/>
          </p:nvPr>
        </p:nvSpPr>
        <p:spPr>
          <a:xfrm>
            <a:off x="609600" y="993236"/>
            <a:ext cx="10972800" cy="5132928"/>
          </a:xfrm>
        </p:spPr>
        <p:txBody>
          <a:bodyPr>
            <a:normAutofit/>
          </a:bodyPr>
          <a:lstStyle>
            <a:lvl1pPr>
              <a:defRPr sz="1800">
                <a:latin typeface="Arial"/>
                <a:cs typeface="Arial"/>
              </a:defRPr>
            </a:lvl1pPr>
          </a:lstStyle>
          <a:p>
            <a:r>
              <a:rPr lang="en-US" dirty="0"/>
              <a:t>Page text here. 18 pt Arial Regular recommended</a:t>
            </a:r>
          </a:p>
        </p:txBody>
      </p:sp>
    </p:spTree>
    <p:extLst>
      <p:ext uri="{BB962C8B-B14F-4D97-AF65-F5344CB8AC3E}">
        <p14:creationId xmlns:p14="http://schemas.microsoft.com/office/powerpoint/2010/main" val="3464319162"/>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46578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448550" y="1"/>
            <a:ext cx="4743450" cy="1481791"/>
          </a:xfrm>
          <a:prstGeom prst="rect">
            <a:avLst/>
          </a:prstGeom>
        </p:spPr>
      </p:pic>
      <p:sp>
        <p:nvSpPr>
          <p:cNvPr id="14" name="Title 1"/>
          <p:cNvSpPr>
            <a:spLocks noGrp="1"/>
          </p:cNvSpPr>
          <p:nvPr>
            <p:ph type="title"/>
          </p:nvPr>
        </p:nvSpPr>
        <p:spPr>
          <a:xfrm>
            <a:off x="715814" y="1549936"/>
            <a:ext cx="11115967"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715814" y="2415155"/>
            <a:ext cx="11115967"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F79CB6C7-AD96-437F-A75B-A1987D8D9ACA}" type="datetime1">
              <a:rPr lang="en-US" smtClean="0"/>
              <a:t>4/11/2023</a:t>
            </a:fld>
            <a:endParaRPr lang="en-US"/>
          </a:p>
        </p:txBody>
      </p:sp>
      <p:sp>
        <p:nvSpPr>
          <p:cNvPr id="16"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11208327" y="6483927"/>
            <a:ext cx="623453" cy="237549"/>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009163" cy="424977"/>
          </a:xfrm>
          <a:prstGeom prst="rect">
            <a:avLst/>
          </a:prstGeom>
        </p:spPr>
      </p:pic>
    </p:spTree>
    <p:extLst>
      <p:ext uri="{BB962C8B-B14F-4D97-AF65-F5344CB8AC3E}">
        <p14:creationId xmlns:p14="http://schemas.microsoft.com/office/powerpoint/2010/main" val="2882419228"/>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647295"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902002" y="1"/>
            <a:ext cx="5289997" cy="1481791"/>
          </a:xfrm>
          <a:prstGeom prst="rect">
            <a:avLst/>
          </a:prstGeom>
        </p:spPr>
      </p:pic>
      <p:sp>
        <p:nvSpPr>
          <p:cNvPr id="14" name="Title 1"/>
          <p:cNvSpPr>
            <a:spLocks noGrp="1"/>
          </p:cNvSpPr>
          <p:nvPr>
            <p:ph type="title"/>
          </p:nvPr>
        </p:nvSpPr>
        <p:spPr>
          <a:xfrm>
            <a:off x="776624" y="1709745"/>
            <a:ext cx="11027451"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776624" y="4589470"/>
            <a:ext cx="11027451"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0E68BEF8-F67A-4B64-B2F2-CC4AA048128C}" type="datetime1">
              <a:rPr lang="en-US" smtClean="0"/>
              <a:t>4/11/2023</a:t>
            </a:fld>
            <a:endParaRPr lang="en-US"/>
          </a:p>
        </p:txBody>
      </p:sp>
      <p:sp>
        <p:nvSpPr>
          <p:cNvPr id="16"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029711" cy="424977"/>
          </a:xfrm>
          <a:prstGeom prst="rect">
            <a:avLst/>
          </a:prstGeom>
        </p:spPr>
      </p:pic>
    </p:spTree>
    <p:extLst>
      <p:ext uri="{BB962C8B-B14F-4D97-AF65-F5344CB8AC3E}">
        <p14:creationId xmlns:p14="http://schemas.microsoft.com/office/powerpoint/2010/main" val="3773268676"/>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753510"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467600" y="1"/>
            <a:ext cx="4724400" cy="1481791"/>
          </a:xfrm>
          <a:prstGeom prst="rect">
            <a:avLst/>
          </a:prstGeom>
        </p:spPr>
      </p:pic>
      <p:sp>
        <p:nvSpPr>
          <p:cNvPr id="15" name="Title 1"/>
          <p:cNvSpPr>
            <a:spLocks noGrp="1"/>
          </p:cNvSpPr>
          <p:nvPr>
            <p:ph type="title"/>
          </p:nvPr>
        </p:nvSpPr>
        <p:spPr>
          <a:xfrm>
            <a:off x="563415" y="1462241"/>
            <a:ext cx="11379204"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563415" y="2400301"/>
            <a:ext cx="5352476"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6345695" y="2400305"/>
            <a:ext cx="5596924"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1001848F-E7F6-4E55-B1DE-CC691BBD4F09}" type="datetime1">
              <a:rPr lang="en-US" smtClean="0"/>
              <a:t>4/11/2023</a:t>
            </a:fld>
            <a:endParaRPr lang="en-US"/>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142727" cy="424977"/>
          </a:xfrm>
          <a:prstGeom prst="rect">
            <a:avLst/>
          </a:prstGeom>
        </p:spPr>
      </p:pic>
    </p:spTree>
    <p:extLst>
      <p:ext uri="{BB962C8B-B14F-4D97-AF65-F5344CB8AC3E}">
        <p14:creationId xmlns:p14="http://schemas.microsoft.com/office/powerpoint/2010/main" val="1404125370"/>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712412"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134224" y="4064"/>
            <a:ext cx="5057775" cy="1481791"/>
          </a:xfrm>
          <a:prstGeom prst="rect">
            <a:avLst/>
          </a:prstGeom>
        </p:spPr>
      </p:pic>
      <p:sp>
        <p:nvSpPr>
          <p:cNvPr id="16" name="Title 1"/>
          <p:cNvSpPr>
            <a:spLocks noGrp="1"/>
          </p:cNvSpPr>
          <p:nvPr>
            <p:ph type="title"/>
          </p:nvPr>
        </p:nvSpPr>
        <p:spPr>
          <a:xfrm>
            <a:off x="676368" y="1485854"/>
            <a:ext cx="11113851"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676371" y="2385435"/>
            <a:ext cx="5336504"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676371" y="3003841"/>
            <a:ext cx="5336504"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6386943" y="2385430"/>
            <a:ext cx="5403276"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6386943" y="3003841"/>
            <a:ext cx="5403276"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5E48A247-4D0D-4017-954A-CBEE1B524F16}" type="datetime1">
              <a:rPr lang="en-US" smtClean="0"/>
              <a:t>4/11/2023</a:t>
            </a:fld>
            <a:endParaRPr lang="en-US"/>
          </a:p>
        </p:txBody>
      </p:sp>
      <p:sp>
        <p:nvSpPr>
          <p:cNvPr id="22"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4" name="Picture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1956508" cy="424977"/>
          </a:xfrm>
          <a:prstGeom prst="rect">
            <a:avLst/>
          </a:prstGeom>
        </p:spPr>
      </p:pic>
    </p:spTree>
    <p:extLst>
      <p:ext uri="{BB962C8B-B14F-4D97-AF65-F5344CB8AC3E}">
        <p14:creationId xmlns:p14="http://schemas.microsoft.com/office/powerpoint/2010/main" val="1862764604"/>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917758"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353300" y="1"/>
            <a:ext cx="4838700" cy="1481791"/>
          </a:xfrm>
          <a:prstGeom prst="rect">
            <a:avLst/>
          </a:prstGeom>
        </p:spPr>
      </p:pic>
      <p:sp>
        <p:nvSpPr>
          <p:cNvPr id="13" name="Title 1"/>
          <p:cNvSpPr>
            <a:spLocks noGrp="1"/>
          </p:cNvSpPr>
          <p:nvPr>
            <p:ph type="title"/>
          </p:nvPr>
        </p:nvSpPr>
        <p:spPr>
          <a:xfrm>
            <a:off x="720436" y="1457982"/>
            <a:ext cx="11069783"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3F43D62C-E4AB-4F6C-BB6E-7C3A3BBC5E2B}" type="datetime1">
              <a:rPr lang="en-US" smtClean="0"/>
              <a:t>4/11/2023</a:t>
            </a:fld>
            <a:endParaRPr lang="en-US"/>
          </a:p>
        </p:txBody>
      </p:sp>
      <p:sp>
        <p:nvSpPr>
          <p:cNvPr id="14"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060534" cy="424977"/>
          </a:xfrm>
          <a:prstGeom prst="rect">
            <a:avLst/>
          </a:prstGeom>
        </p:spPr>
      </p:pic>
    </p:spTree>
    <p:extLst>
      <p:ext uri="{BB962C8B-B14F-4D97-AF65-F5344CB8AC3E}">
        <p14:creationId xmlns:p14="http://schemas.microsoft.com/office/powerpoint/2010/main" val="724257402"/>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898204"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010736" y="1"/>
            <a:ext cx="5181263" cy="1481791"/>
          </a:xfrm>
          <a:prstGeom prst="rect">
            <a:avLst/>
          </a:prstGeom>
        </p:spPr>
      </p:pic>
      <p:sp>
        <p:nvSpPr>
          <p:cNvPr id="8" name="Rectangle 7"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92275FF0-9E97-4E0A-B533-109FB6621FD2}" type="datetime1">
              <a:rPr lang="en-US" smtClean="0"/>
              <a:t>4/11/2023</a:t>
            </a:fld>
            <a:endParaRPr lang="en-US"/>
          </a:p>
        </p:txBody>
      </p:sp>
      <p:sp>
        <p:nvSpPr>
          <p:cNvPr id="12"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099383" cy="424977"/>
          </a:xfrm>
          <a:prstGeom prst="rect">
            <a:avLst/>
          </a:prstGeom>
        </p:spPr>
      </p:pic>
    </p:spTree>
    <p:extLst>
      <p:ext uri="{BB962C8B-B14F-4D97-AF65-F5344CB8AC3E}">
        <p14:creationId xmlns:p14="http://schemas.microsoft.com/office/powerpoint/2010/main" val="2604040555"/>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898204"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175168" y="1"/>
            <a:ext cx="5016831" cy="1481791"/>
          </a:xfrm>
          <a:prstGeom prst="rect">
            <a:avLst/>
          </a:prstGeom>
        </p:spPr>
      </p:pic>
      <p:sp>
        <p:nvSpPr>
          <p:cNvPr id="14" name="Title 1"/>
          <p:cNvSpPr>
            <a:spLocks noGrp="1"/>
          </p:cNvSpPr>
          <p:nvPr>
            <p:ph type="title"/>
          </p:nvPr>
        </p:nvSpPr>
        <p:spPr>
          <a:xfrm>
            <a:off x="648659" y="1385541"/>
            <a:ext cx="4214287"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648659" y="2888673"/>
            <a:ext cx="4214287"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5151387" y="1569027"/>
            <a:ext cx="672195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A3C062AC-1CC2-40A8-B531-F2154AC26E35}" type="datetime1">
              <a:rPr lang="en-US" smtClean="0"/>
              <a:t>4/11/2023</a:t>
            </a:fld>
            <a:endParaRPr lang="en-US"/>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3" y="528407"/>
            <a:ext cx="2166058" cy="424977"/>
          </a:xfrm>
          <a:prstGeom prst="rect">
            <a:avLst/>
          </a:prstGeom>
        </p:spPr>
      </p:pic>
    </p:spTree>
    <p:extLst>
      <p:ext uri="{BB962C8B-B14F-4D97-AF65-F5344CB8AC3E}">
        <p14:creationId xmlns:p14="http://schemas.microsoft.com/office/powerpoint/2010/main" val="477890647"/>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70593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176656" y="1"/>
            <a:ext cx="5015344" cy="1481791"/>
          </a:xfrm>
          <a:prstGeom prst="rect">
            <a:avLst/>
          </a:prstGeom>
        </p:spPr>
      </p:pic>
      <p:sp>
        <p:nvSpPr>
          <p:cNvPr id="14" name="Title 1"/>
          <p:cNvSpPr>
            <a:spLocks noGrp="1"/>
          </p:cNvSpPr>
          <p:nvPr>
            <p:ph type="title"/>
          </p:nvPr>
        </p:nvSpPr>
        <p:spPr>
          <a:xfrm>
            <a:off x="537827" y="1385541"/>
            <a:ext cx="447751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537827" y="2888674"/>
            <a:ext cx="447751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5365396" y="1569027"/>
            <a:ext cx="6452531"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06EA93EB-E55E-4DBB-B6AA-C54A9BA5E4A4}" type="datetime1">
              <a:rPr lang="en-US" smtClean="0"/>
              <a:t>4/11/2023</a:t>
            </a:fld>
            <a:endParaRPr lang="en-US"/>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111905" cy="424977"/>
          </a:xfrm>
          <a:prstGeom prst="rect">
            <a:avLst/>
          </a:prstGeom>
        </p:spPr>
      </p:pic>
    </p:spTree>
    <p:extLst>
      <p:ext uri="{BB962C8B-B14F-4D97-AF65-F5344CB8AC3E}">
        <p14:creationId xmlns:p14="http://schemas.microsoft.com/office/powerpoint/2010/main" val="3869246411"/>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43322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 id="2147483672" r:id="rId13"/>
  </p:sldLayoutIdLst>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hyperlink" Target="https://ctclinkreferencecenter.ctclink.us/m/PMO_Info/l/1625563-fa-satisfactory-academic-progress-sap-project-information-guide#transfer-credits-in-calculation-b"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aybarra@sbctc.edu" TargetMode="External"/><Relationship Id="rId2" Type="http://schemas.openxmlformats.org/officeDocument/2006/relationships/hyperlink" Target="mailto:ahoover@sbctc.edu" TargetMode="External"/><Relationship Id="rId1" Type="http://schemas.openxmlformats.org/officeDocument/2006/relationships/slideLayout" Target="../slideLayouts/slideLayout4.xml"/><Relationship Id="rId5" Type="http://schemas.openxmlformats.org/officeDocument/2006/relationships/image" Target="../media/image11.png"/><Relationship Id="rId4" Type="http://schemas.openxmlformats.org/officeDocument/2006/relationships/hyperlink" Target="https://servicedesk.sbctc.edu/"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pt-pqa.peoplesoft-nonprod-aws.ctclink.sbctc.edu/psp/ptpqa/?cmd=login"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surveymonkey.com/r/YT23YDH"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ctclinkreferencecenter.ctclink.us/m/98421/l/1668930-sap-3-maximum-attempted-units-bug-fix-for-remedial-credit-exclusions"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ctclinkreferencecenter.ctclink.us/m/PMO_Info/l/1625563-fa-satisfactory-academic-progress-sap-project-information-guide"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50000"/>
                  </a:schemeClr>
                </a:solidFill>
              </a:rPr>
              <a:t>College User Acceptance Testing</a:t>
            </a:r>
          </a:p>
        </p:txBody>
      </p:sp>
      <p:sp>
        <p:nvSpPr>
          <p:cNvPr id="3" name="Subtitle 2"/>
          <p:cNvSpPr>
            <a:spLocks noGrp="1"/>
          </p:cNvSpPr>
          <p:nvPr>
            <p:ph type="subTitle" idx="1"/>
          </p:nvPr>
        </p:nvSpPr>
        <p:spPr>
          <a:xfrm>
            <a:off x="494144" y="4623758"/>
            <a:ext cx="11185237" cy="1031923"/>
          </a:xfrm>
        </p:spPr>
        <p:txBody>
          <a:bodyPr/>
          <a:lstStyle/>
          <a:p>
            <a:r>
              <a:rPr lang="en-US" dirty="0">
                <a:solidFill>
                  <a:schemeClr val="accent1">
                    <a:lumMod val="50000"/>
                  </a:schemeClr>
                </a:solidFill>
              </a:rPr>
              <a:t>SAP Item #3: MAXT with Developmental Credits over 45</a:t>
            </a:r>
          </a:p>
        </p:txBody>
      </p:sp>
      <p:sp>
        <p:nvSpPr>
          <p:cNvPr id="4" name="Text Placeholder 3"/>
          <p:cNvSpPr>
            <a:spLocks noGrp="1"/>
          </p:cNvSpPr>
          <p:nvPr>
            <p:ph type="body" sz="quarter" idx="10"/>
          </p:nvPr>
        </p:nvSpPr>
        <p:spPr>
          <a:xfrm>
            <a:off x="493185" y="5275645"/>
            <a:ext cx="10832040" cy="760072"/>
          </a:xfrm>
        </p:spPr>
        <p:txBody>
          <a:bodyPr/>
          <a:lstStyle/>
          <a:p>
            <a:r>
              <a:rPr lang="en-US" dirty="0">
                <a:solidFill>
                  <a:schemeClr val="accent1">
                    <a:lumMod val="50000"/>
                  </a:schemeClr>
                </a:solidFill>
              </a:rPr>
              <a:t>Amanda Hoover, Jed Lara, Ana Ybarra, Tara Keen, Stephanie Casino, Bhuvana Samraj, Reuth Kim</a:t>
            </a:r>
          </a:p>
          <a:p>
            <a:r>
              <a:rPr lang="en-US" sz="2000" dirty="0">
                <a:solidFill>
                  <a:schemeClr val="accent1">
                    <a:lumMod val="50000"/>
                  </a:schemeClr>
                </a:solidFill>
              </a:rPr>
              <a:t>April 12, 2023</a:t>
            </a:r>
            <a:endParaRPr lang="en-US" dirty="0">
              <a:solidFill>
                <a:schemeClr val="accent1">
                  <a:lumMod val="50000"/>
                </a:schemeClr>
              </a:solidFill>
            </a:endParaRPr>
          </a:p>
        </p:txBody>
      </p:sp>
    </p:spTree>
    <p:extLst>
      <p:ext uri="{BB962C8B-B14F-4D97-AF65-F5344CB8AC3E}">
        <p14:creationId xmlns:p14="http://schemas.microsoft.com/office/powerpoint/2010/main" val="3929591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5BABD-2365-CF39-6EE7-C420297A14F6}"/>
              </a:ext>
            </a:extLst>
          </p:cNvPr>
          <p:cNvSpPr>
            <a:spLocks noGrp="1"/>
          </p:cNvSpPr>
          <p:nvPr>
            <p:ph type="title"/>
          </p:nvPr>
        </p:nvSpPr>
        <p:spPr/>
        <p:txBody>
          <a:bodyPr/>
          <a:lstStyle/>
          <a:p>
            <a:r>
              <a:rPr lang="en-US" dirty="0"/>
              <a:t>Course Exclusions</a:t>
            </a:r>
          </a:p>
        </p:txBody>
      </p:sp>
      <p:sp>
        <p:nvSpPr>
          <p:cNvPr id="3" name="Content Placeholder 2">
            <a:extLst>
              <a:ext uri="{FF2B5EF4-FFF2-40B4-BE49-F238E27FC236}">
                <a16:creationId xmlns:a16="http://schemas.microsoft.com/office/drawing/2014/main" id="{EE42A3DE-74A6-D6E6-4589-9944DA4E9EB8}"/>
              </a:ext>
            </a:extLst>
          </p:cNvPr>
          <p:cNvSpPr>
            <a:spLocks noGrp="1"/>
          </p:cNvSpPr>
          <p:nvPr>
            <p:ph idx="1"/>
          </p:nvPr>
        </p:nvSpPr>
        <p:spPr/>
        <p:txBody>
          <a:bodyPr/>
          <a:lstStyle/>
          <a:p>
            <a:r>
              <a:rPr lang="en-US" dirty="0"/>
              <a:t>College-specific list of all courses that should be excluded from the total Maximum Attempted Units value and designate them as “Remedial” or “ESL” Course Types</a:t>
            </a:r>
          </a:p>
          <a:p>
            <a:r>
              <a:rPr lang="en-US" dirty="0"/>
              <a:t>Option to define a maximum number of units that can be excluded for “Remedial” and/or “ESL” Course Types</a:t>
            </a:r>
          </a:p>
          <a:p>
            <a:r>
              <a:rPr lang="en-US" dirty="0"/>
              <a:t>This configuration is </a:t>
            </a:r>
            <a:r>
              <a:rPr lang="en-US" b="1" i="1" dirty="0"/>
              <a:t>only </a:t>
            </a:r>
            <a:r>
              <a:rPr lang="en-US" dirty="0"/>
              <a:t>utilized by the Maximum Attempted Units Test</a:t>
            </a:r>
          </a:p>
          <a:p>
            <a:endParaRPr lang="en-US" dirty="0"/>
          </a:p>
        </p:txBody>
      </p:sp>
      <p:sp>
        <p:nvSpPr>
          <p:cNvPr id="4" name="Slide Number Placeholder 3">
            <a:extLst>
              <a:ext uri="{FF2B5EF4-FFF2-40B4-BE49-F238E27FC236}">
                <a16:creationId xmlns:a16="http://schemas.microsoft.com/office/drawing/2014/main" id="{99D020B4-740D-C04F-A037-F729732FBE84}"/>
              </a:ext>
            </a:extLst>
          </p:cNvPr>
          <p:cNvSpPr>
            <a:spLocks noGrp="1"/>
          </p:cNvSpPr>
          <p:nvPr>
            <p:ph type="sldNum" sz="quarter" idx="12"/>
          </p:nvPr>
        </p:nvSpPr>
        <p:spPr/>
        <p:txBody>
          <a:bodyPr/>
          <a:lstStyle/>
          <a:p>
            <a:fld id="{DEE5BC03-7CE3-4FE3-BC0A-0ACCA8AC1F24}" type="slidenum">
              <a:rPr lang="en-US" smtClean="0"/>
              <a:pPr/>
              <a:t>10</a:t>
            </a:fld>
            <a:endParaRPr lang="en-US" dirty="0"/>
          </a:p>
        </p:txBody>
      </p:sp>
    </p:spTree>
    <p:extLst>
      <p:ext uri="{BB962C8B-B14F-4D97-AF65-F5344CB8AC3E}">
        <p14:creationId xmlns:p14="http://schemas.microsoft.com/office/powerpoint/2010/main" val="4011272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D3EFBE4F-3CFA-08C4-FD30-5B21E015A9F8}"/>
              </a:ext>
            </a:extLst>
          </p:cNvPr>
          <p:cNvSpPr>
            <a:spLocks noGrp="1"/>
          </p:cNvSpPr>
          <p:nvPr>
            <p:ph type="title"/>
          </p:nvPr>
        </p:nvSpPr>
        <p:spPr>
          <a:xfrm>
            <a:off x="715815" y="1549936"/>
            <a:ext cx="10955386" cy="797070"/>
          </a:xfrm>
        </p:spPr>
        <p:txBody>
          <a:bodyPr/>
          <a:lstStyle/>
          <a:p>
            <a:r>
              <a:rPr lang="en-US" dirty="0"/>
              <a:t>Course Exclusions Configuration</a:t>
            </a:r>
          </a:p>
        </p:txBody>
      </p:sp>
      <p:pic>
        <p:nvPicPr>
          <p:cNvPr id="7" name="Picture 6">
            <a:extLst>
              <a:ext uri="{FF2B5EF4-FFF2-40B4-BE49-F238E27FC236}">
                <a16:creationId xmlns:a16="http://schemas.microsoft.com/office/drawing/2014/main" id="{7608467F-F3AA-3055-7AE4-E06FA0CC0F16}"/>
              </a:ext>
            </a:extLst>
          </p:cNvPr>
          <p:cNvPicPr>
            <a:picLocks noChangeAspect="1"/>
          </p:cNvPicPr>
          <p:nvPr/>
        </p:nvPicPr>
        <p:blipFill>
          <a:blip r:embed="rId2"/>
          <a:stretch>
            <a:fillRect/>
          </a:stretch>
        </p:blipFill>
        <p:spPr>
          <a:xfrm>
            <a:off x="715814" y="1246034"/>
            <a:ext cx="9622756" cy="3541966"/>
          </a:xfrm>
          <a:prstGeom prst="rect">
            <a:avLst/>
          </a:prstGeom>
          <a:ln>
            <a:noFill/>
          </a:ln>
          <a:effectLst>
            <a:outerShdw blurRad="292100" dist="139700" dir="2700000" algn="tl" rotWithShape="0">
              <a:srgbClr val="333333">
                <a:alpha val="65000"/>
              </a:srgbClr>
            </a:outerShdw>
          </a:effectLst>
        </p:spPr>
      </p:pic>
      <p:sp>
        <p:nvSpPr>
          <p:cNvPr id="4" name="Slide Number Placeholder 3">
            <a:extLst>
              <a:ext uri="{FF2B5EF4-FFF2-40B4-BE49-F238E27FC236}">
                <a16:creationId xmlns:a16="http://schemas.microsoft.com/office/drawing/2014/main" id="{99D020B4-740D-C04F-A037-F729732FBE84}"/>
              </a:ext>
            </a:extLst>
          </p:cNvPr>
          <p:cNvSpPr>
            <a:spLocks noGrp="1"/>
          </p:cNvSpPr>
          <p:nvPr>
            <p:ph type="sldNum" sz="quarter" idx="12"/>
          </p:nvPr>
        </p:nvSpPr>
        <p:spPr/>
        <p:txBody>
          <a:bodyPr/>
          <a:lstStyle/>
          <a:p>
            <a:fld id="{DEE5BC03-7CE3-4FE3-BC0A-0ACCA8AC1F24}" type="slidenum">
              <a:rPr lang="en-US" smtClean="0"/>
              <a:pPr/>
              <a:t>11</a:t>
            </a:fld>
            <a:endParaRPr lang="en-US" dirty="0"/>
          </a:p>
        </p:txBody>
      </p:sp>
      <p:sp>
        <p:nvSpPr>
          <p:cNvPr id="8" name="TextBox 7">
            <a:extLst>
              <a:ext uri="{FF2B5EF4-FFF2-40B4-BE49-F238E27FC236}">
                <a16:creationId xmlns:a16="http://schemas.microsoft.com/office/drawing/2014/main" id="{97518F93-6E37-EDFB-DD6A-3E1F21CF6E8B}"/>
              </a:ext>
            </a:extLst>
          </p:cNvPr>
          <p:cNvSpPr txBox="1"/>
          <p:nvPr/>
        </p:nvSpPr>
        <p:spPr>
          <a:xfrm>
            <a:off x="715814" y="6140280"/>
            <a:ext cx="10760372" cy="646331"/>
          </a:xfrm>
          <a:prstGeom prst="rect">
            <a:avLst/>
          </a:prstGeom>
          <a:noFill/>
        </p:spPr>
        <p:txBody>
          <a:bodyPr wrap="square" rtlCol="0">
            <a:spAutoFit/>
          </a:bodyPr>
          <a:lstStyle/>
          <a:p>
            <a:pPr algn="ctr"/>
            <a:r>
              <a:rPr lang="en-US" b="1" i="1" dirty="0">
                <a:solidFill>
                  <a:srgbClr val="0070C0"/>
                </a:solidFill>
              </a:rPr>
              <a:t>Navigator &gt; </a:t>
            </a:r>
            <a:r>
              <a:rPr lang="en-US" b="1" i="1" dirty="0" err="1">
                <a:solidFill>
                  <a:srgbClr val="0070C0"/>
                </a:solidFill>
              </a:rPr>
              <a:t>NavBar</a:t>
            </a:r>
            <a:r>
              <a:rPr lang="en-US" b="1" i="1" dirty="0">
                <a:solidFill>
                  <a:srgbClr val="0070C0"/>
                </a:solidFill>
              </a:rPr>
              <a:t> &gt; Set Up SACR &gt; Financial Aid &gt; Satisfactory Academic Progress &gt; Define Set Up Criteria &gt;&gt; Exclusions tab</a:t>
            </a:r>
          </a:p>
        </p:txBody>
      </p:sp>
      <p:sp>
        <p:nvSpPr>
          <p:cNvPr id="9" name="Rectangle: Rounded Corners 8">
            <a:extLst>
              <a:ext uri="{FF2B5EF4-FFF2-40B4-BE49-F238E27FC236}">
                <a16:creationId xmlns:a16="http://schemas.microsoft.com/office/drawing/2014/main" id="{CD273A41-4553-1F5B-284F-4ECF5E2867D7}"/>
              </a:ext>
            </a:extLst>
          </p:cNvPr>
          <p:cNvSpPr/>
          <p:nvPr/>
        </p:nvSpPr>
        <p:spPr>
          <a:xfrm>
            <a:off x="4119516" y="1223897"/>
            <a:ext cx="2775799" cy="841971"/>
          </a:xfrm>
          <a:prstGeom prst="roundRect">
            <a:avLst/>
          </a:prstGeom>
          <a:solidFill>
            <a:schemeClr val="bg1"/>
          </a:solidFill>
          <a:ln w="28575">
            <a:solidFill>
              <a:srgbClr val="7030A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dirty="0">
                <a:solidFill>
                  <a:schemeClr val="tx1"/>
                </a:solidFill>
                <a:latin typeface="Arial" panose="020B0604020202020204" pitchFamily="34" charset="0"/>
              </a:rPr>
              <a:t>Activates the use of Course Exclusions in the Maximum Attempted Units Test only</a:t>
            </a:r>
          </a:p>
        </p:txBody>
      </p:sp>
      <p:sp>
        <p:nvSpPr>
          <p:cNvPr id="12" name="Rectangle: Rounded Corners 11">
            <a:extLst>
              <a:ext uri="{FF2B5EF4-FFF2-40B4-BE49-F238E27FC236}">
                <a16:creationId xmlns:a16="http://schemas.microsoft.com/office/drawing/2014/main" id="{7143B0C8-D96C-9429-FFD1-B3FE66189249}"/>
              </a:ext>
            </a:extLst>
          </p:cNvPr>
          <p:cNvSpPr/>
          <p:nvPr/>
        </p:nvSpPr>
        <p:spPr>
          <a:xfrm>
            <a:off x="7086368" y="1844975"/>
            <a:ext cx="4584832" cy="881886"/>
          </a:xfrm>
          <a:prstGeom prst="roundRect">
            <a:avLst/>
          </a:prstGeom>
          <a:solidFill>
            <a:schemeClr val="bg1"/>
          </a:solidFill>
          <a:ln w="28575">
            <a:solidFill>
              <a:srgbClr val="7030A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dirty="0">
                <a:solidFill>
                  <a:schemeClr val="tx1"/>
                </a:solidFill>
                <a:latin typeface="Arial" panose="020B0604020202020204" pitchFamily="34" charset="0"/>
              </a:rPr>
              <a:t>Option to set a maximum number of units that can be excluded from the total Attempted Units value, based on Course Type in the configuration below</a:t>
            </a:r>
          </a:p>
        </p:txBody>
      </p:sp>
      <p:sp>
        <p:nvSpPr>
          <p:cNvPr id="13" name="Rectangle: Rounded Corners 12">
            <a:extLst>
              <a:ext uri="{FF2B5EF4-FFF2-40B4-BE49-F238E27FC236}">
                <a16:creationId xmlns:a16="http://schemas.microsoft.com/office/drawing/2014/main" id="{64D08022-574F-F6C9-343C-7D79F0F0BFE3}"/>
              </a:ext>
            </a:extLst>
          </p:cNvPr>
          <p:cNvSpPr/>
          <p:nvPr/>
        </p:nvSpPr>
        <p:spPr>
          <a:xfrm>
            <a:off x="3283022" y="5023197"/>
            <a:ext cx="3612293" cy="881886"/>
          </a:xfrm>
          <a:prstGeom prst="roundRect">
            <a:avLst/>
          </a:prstGeom>
          <a:solidFill>
            <a:schemeClr val="bg1"/>
          </a:solidFill>
          <a:ln w="28575">
            <a:solidFill>
              <a:srgbClr val="7030A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dirty="0">
                <a:solidFill>
                  <a:schemeClr val="tx1"/>
                </a:solidFill>
                <a:latin typeface="Arial" panose="020B0604020202020204" pitchFamily="34" charset="0"/>
              </a:rPr>
              <a:t>List of Courses to be excluded from the total Attempted Units value and categorized by Course Type</a:t>
            </a:r>
          </a:p>
        </p:txBody>
      </p:sp>
      <p:cxnSp>
        <p:nvCxnSpPr>
          <p:cNvPr id="15" name="Straight Arrow Connector 14">
            <a:extLst>
              <a:ext uri="{FF2B5EF4-FFF2-40B4-BE49-F238E27FC236}">
                <a16:creationId xmlns:a16="http://schemas.microsoft.com/office/drawing/2014/main" id="{D5B4EE6C-E7DB-F8F8-1837-B9159A1726EF}"/>
              </a:ext>
            </a:extLst>
          </p:cNvPr>
          <p:cNvCxnSpPr>
            <a:cxnSpLocks/>
          </p:cNvCxnSpPr>
          <p:nvPr/>
        </p:nvCxnSpPr>
        <p:spPr>
          <a:xfrm flipV="1">
            <a:off x="5089168" y="4754123"/>
            <a:ext cx="0" cy="256005"/>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29409A42-444C-48A2-C8F3-3836C383B666}"/>
              </a:ext>
            </a:extLst>
          </p:cNvPr>
          <p:cNvCxnSpPr>
            <a:cxnSpLocks/>
          </p:cNvCxnSpPr>
          <p:nvPr/>
        </p:nvCxnSpPr>
        <p:spPr>
          <a:xfrm flipH="1">
            <a:off x="2570400" y="1639316"/>
            <a:ext cx="1549116" cy="0"/>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E201E043-8BF9-19E1-012F-00E51B63F3E2}"/>
              </a:ext>
            </a:extLst>
          </p:cNvPr>
          <p:cNvCxnSpPr>
            <a:cxnSpLocks/>
          </p:cNvCxnSpPr>
          <p:nvPr/>
        </p:nvCxnSpPr>
        <p:spPr>
          <a:xfrm flipH="1">
            <a:off x="4392000" y="2285918"/>
            <a:ext cx="2694368" cy="0"/>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3123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F2E4A-4EAD-9C3E-0E55-C65EC65F732C}"/>
              </a:ext>
            </a:extLst>
          </p:cNvPr>
          <p:cNvSpPr>
            <a:spLocks noGrp="1"/>
          </p:cNvSpPr>
          <p:nvPr>
            <p:ph type="title"/>
          </p:nvPr>
        </p:nvSpPr>
        <p:spPr/>
        <p:txBody>
          <a:bodyPr/>
          <a:lstStyle/>
          <a:p>
            <a:r>
              <a:rPr lang="en-US" dirty="0"/>
              <a:t>Solution Design</a:t>
            </a:r>
          </a:p>
        </p:txBody>
      </p:sp>
      <p:sp>
        <p:nvSpPr>
          <p:cNvPr id="3" name="Text Placeholder 2">
            <a:extLst>
              <a:ext uri="{FF2B5EF4-FFF2-40B4-BE49-F238E27FC236}">
                <a16:creationId xmlns:a16="http://schemas.microsoft.com/office/drawing/2014/main" id="{A9BCE1C4-A252-82D1-7399-072826322F64}"/>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99CC1B3-4947-E750-2F1F-DC2CAF2DA8CE}"/>
              </a:ext>
            </a:extLst>
          </p:cNvPr>
          <p:cNvSpPr>
            <a:spLocks noGrp="1"/>
          </p:cNvSpPr>
          <p:nvPr>
            <p:ph type="sldNum" sz="quarter" idx="12"/>
          </p:nvPr>
        </p:nvSpPr>
        <p:spPr/>
        <p:txBody>
          <a:bodyPr/>
          <a:lstStyle/>
          <a:p>
            <a:fld id="{DEE5BC03-7CE3-4FE3-BC0A-0ACCA8AC1F24}" type="slidenum">
              <a:rPr lang="en-US" smtClean="0"/>
              <a:pPr/>
              <a:t>12</a:t>
            </a:fld>
            <a:endParaRPr lang="en-US" dirty="0"/>
          </a:p>
        </p:txBody>
      </p:sp>
    </p:spTree>
    <p:extLst>
      <p:ext uri="{BB962C8B-B14F-4D97-AF65-F5344CB8AC3E}">
        <p14:creationId xmlns:p14="http://schemas.microsoft.com/office/powerpoint/2010/main" val="2645220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24EDB-1359-F4E4-C1BE-2CA1917C8183}"/>
              </a:ext>
            </a:extLst>
          </p:cNvPr>
          <p:cNvSpPr>
            <a:spLocks noGrp="1"/>
          </p:cNvSpPr>
          <p:nvPr>
            <p:ph type="title"/>
          </p:nvPr>
        </p:nvSpPr>
        <p:spPr>
          <a:xfrm>
            <a:off x="715814" y="1166757"/>
            <a:ext cx="11115967" cy="1174784"/>
          </a:xfrm>
        </p:spPr>
        <p:txBody>
          <a:bodyPr/>
          <a:lstStyle/>
          <a:p>
            <a:r>
              <a:rPr lang="en-US" dirty="0"/>
              <a:t>Current Program Design (High Level)</a:t>
            </a:r>
            <a:br>
              <a:rPr lang="en-US" dirty="0"/>
            </a:br>
            <a:r>
              <a:rPr lang="en-US" dirty="0"/>
              <a:t> - Maximum Attempted Units Test</a:t>
            </a:r>
          </a:p>
        </p:txBody>
      </p:sp>
      <p:sp>
        <p:nvSpPr>
          <p:cNvPr id="3" name="Content Placeholder 2">
            <a:extLst>
              <a:ext uri="{FF2B5EF4-FFF2-40B4-BE49-F238E27FC236}">
                <a16:creationId xmlns:a16="http://schemas.microsoft.com/office/drawing/2014/main" id="{115BC90B-9409-8E97-7F5A-70FF9A574E2A}"/>
              </a:ext>
            </a:extLst>
          </p:cNvPr>
          <p:cNvSpPr>
            <a:spLocks noGrp="1"/>
          </p:cNvSpPr>
          <p:nvPr>
            <p:ph idx="1"/>
          </p:nvPr>
        </p:nvSpPr>
        <p:spPr>
          <a:xfrm>
            <a:off x="715814" y="2300642"/>
            <a:ext cx="11115967" cy="4183285"/>
          </a:xfrm>
        </p:spPr>
        <p:txBody>
          <a:bodyPr/>
          <a:lstStyle/>
          <a:p>
            <a:pPr marL="514350" indent="-514350">
              <a:buFont typeface="+mj-lt"/>
              <a:buAutoNum type="arabicPeriod"/>
            </a:pPr>
            <a:r>
              <a:rPr lang="en-US" dirty="0"/>
              <a:t>Sum Units Taken from Student Enrollment for Total Attempted Units</a:t>
            </a:r>
          </a:p>
          <a:p>
            <a:pPr marL="514350" indent="-514350">
              <a:buFont typeface="+mj-lt"/>
              <a:buAutoNum type="arabicPeriod"/>
            </a:pPr>
            <a:r>
              <a:rPr lang="en-US" dirty="0"/>
              <a:t>Subtract sum of Remedial courses from Total Attempted Units</a:t>
            </a:r>
          </a:p>
          <a:p>
            <a:pPr lvl="1"/>
            <a:r>
              <a:rPr lang="en-US" dirty="0"/>
              <a:t>Up to the maximum configured for Remedial courses</a:t>
            </a:r>
          </a:p>
          <a:p>
            <a:pPr marL="514350" indent="-514350">
              <a:buFont typeface="+mj-lt"/>
              <a:buAutoNum type="arabicPeriod"/>
            </a:pPr>
            <a:r>
              <a:rPr lang="en-US" dirty="0"/>
              <a:t>Subtract sum of ESL courses from Total Attempted Units</a:t>
            </a:r>
          </a:p>
          <a:p>
            <a:pPr lvl="1"/>
            <a:r>
              <a:rPr lang="en-US" dirty="0"/>
              <a:t>Up to the maximum configured for ESL courses</a:t>
            </a:r>
          </a:p>
          <a:p>
            <a:pPr marL="514350" indent="-514350">
              <a:buFont typeface="+mj-lt"/>
              <a:buAutoNum type="arabicPeriod"/>
            </a:pPr>
            <a:r>
              <a:rPr lang="en-US" dirty="0"/>
              <a:t>Add units that correspond to the Transfer Credit types to Total Attempted Units</a:t>
            </a:r>
          </a:p>
          <a:p>
            <a:pPr marL="514350" indent="-514350">
              <a:buFont typeface="+mj-lt"/>
              <a:buAutoNum type="arabicPeriod"/>
            </a:pPr>
            <a:r>
              <a:rPr lang="en-US" dirty="0"/>
              <a:t>Assign SAP Status comparing the final Attempted Units value to configured unit ranges</a:t>
            </a:r>
          </a:p>
        </p:txBody>
      </p:sp>
      <p:sp>
        <p:nvSpPr>
          <p:cNvPr id="4" name="Slide Number Placeholder 3">
            <a:extLst>
              <a:ext uri="{FF2B5EF4-FFF2-40B4-BE49-F238E27FC236}">
                <a16:creationId xmlns:a16="http://schemas.microsoft.com/office/drawing/2014/main" id="{6D2F4A1C-9FC7-2D76-40DB-78FEE46282ED}"/>
              </a:ext>
            </a:extLst>
          </p:cNvPr>
          <p:cNvSpPr>
            <a:spLocks noGrp="1"/>
          </p:cNvSpPr>
          <p:nvPr>
            <p:ph type="sldNum" sz="quarter" idx="12"/>
          </p:nvPr>
        </p:nvSpPr>
        <p:spPr/>
        <p:txBody>
          <a:bodyPr/>
          <a:lstStyle/>
          <a:p>
            <a:fld id="{DEE5BC03-7CE3-4FE3-BC0A-0ACCA8AC1F24}" type="slidenum">
              <a:rPr lang="en-US" smtClean="0"/>
              <a:pPr/>
              <a:t>13</a:t>
            </a:fld>
            <a:endParaRPr lang="en-US" dirty="0"/>
          </a:p>
        </p:txBody>
      </p:sp>
    </p:spTree>
    <p:extLst>
      <p:ext uri="{BB962C8B-B14F-4D97-AF65-F5344CB8AC3E}">
        <p14:creationId xmlns:p14="http://schemas.microsoft.com/office/powerpoint/2010/main" val="4101313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24EDB-1359-F4E4-C1BE-2CA1917C8183}"/>
              </a:ext>
            </a:extLst>
          </p:cNvPr>
          <p:cNvSpPr>
            <a:spLocks noGrp="1"/>
          </p:cNvSpPr>
          <p:nvPr>
            <p:ph type="title"/>
          </p:nvPr>
        </p:nvSpPr>
        <p:spPr>
          <a:xfrm>
            <a:off x="715814" y="1549935"/>
            <a:ext cx="11115967" cy="1133887"/>
          </a:xfrm>
        </p:spPr>
        <p:txBody>
          <a:bodyPr/>
          <a:lstStyle/>
          <a:p>
            <a:r>
              <a:rPr lang="en-US" dirty="0"/>
              <a:t>Bug In Delivered Program Design</a:t>
            </a:r>
            <a:br>
              <a:rPr lang="en-US" dirty="0"/>
            </a:br>
            <a:r>
              <a:rPr lang="en-US" dirty="0"/>
              <a:t> - Maximum Attempted Units Test</a:t>
            </a:r>
          </a:p>
        </p:txBody>
      </p:sp>
      <p:sp>
        <p:nvSpPr>
          <p:cNvPr id="3" name="Content Placeholder 2">
            <a:extLst>
              <a:ext uri="{FF2B5EF4-FFF2-40B4-BE49-F238E27FC236}">
                <a16:creationId xmlns:a16="http://schemas.microsoft.com/office/drawing/2014/main" id="{115BC90B-9409-8E97-7F5A-70FF9A574E2A}"/>
              </a:ext>
            </a:extLst>
          </p:cNvPr>
          <p:cNvSpPr>
            <a:spLocks noGrp="1"/>
          </p:cNvSpPr>
          <p:nvPr>
            <p:ph idx="1"/>
          </p:nvPr>
        </p:nvSpPr>
        <p:spPr>
          <a:xfrm>
            <a:off x="715814" y="2683821"/>
            <a:ext cx="11115967" cy="3800106"/>
          </a:xfrm>
        </p:spPr>
        <p:txBody>
          <a:bodyPr/>
          <a:lstStyle/>
          <a:p>
            <a:r>
              <a:rPr lang="en-US" dirty="0"/>
              <a:t>Delivered logic fails on this step:</a:t>
            </a:r>
          </a:p>
          <a:p>
            <a:endParaRPr lang="en-US" dirty="0"/>
          </a:p>
          <a:p>
            <a:endParaRPr lang="en-US" dirty="0"/>
          </a:p>
          <a:p>
            <a:r>
              <a:rPr lang="en-US" dirty="0"/>
              <a:t>When ESL Maximum is set to [blank], the program defaults the maximum to 999.99, its own version of “no limit”</a:t>
            </a:r>
          </a:p>
          <a:p>
            <a:r>
              <a:rPr lang="en-US" dirty="0"/>
              <a:t>When the student’s Remedial units exceed the maximum set for Remedial Course Types, it instead uses the </a:t>
            </a:r>
            <a:r>
              <a:rPr lang="en-US" b="1" i="1" dirty="0"/>
              <a:t>ESL Maximum</a:t>
            </a:r>
            <a:r>
              <a:rPr lang="en-US" dirty="0"/>
              <a:t> as the value (999.99) to exclude from the total Attempted Units</a:t>
            </a:r>
          </a:p>
        </p:txBody>
      </p:sp>
      <p:sp>
        <p:nvSpPr>
          <p:cNvPr id="4" name="Slide Number Placeholder 3">
            <a:extLst>
              <a:ext uri="{FF2B5EF4-FFF2-40B4-BE49-F238E27FC236}">
                <a16:creationId xmlns:a16="http://schemas.microsoft.com/office/drawing/2014/main" id="{6D2F4A1C-9FC7-2D76-40DB-78FEE46282ED}"/>
              </a:ext>
            </a:extLst>
          </p:cNvPr>
          <p:cNvSpPr>
            <a:spLocks noGrp="1"/>
          </p:cNvSpPr>
          <p:nvPr>
            <p:ph type="sldNum" sz="quarter" idx="12"/>
          </p:nvPr>
        </p:nvSpPr>
        <p:spPr/>
        <p:txBody>
          <a:bodyPr/>
          <a:lstStyle/>
          <a:p>
            <a:fld id="{DEE5BC03-7CE3-4FE3-BC0A-0ACCA8AC1F24}" type="slidenum">
              <a:rPr lang="en-US" smtClean="0"/>
              <a:pPr/>
              <a:t>14</a:t>
            </a:fld>
            <a:endParaRPr lang="en-US" dirty="0"/>
          </a:p>
        </p:txBody>
      </p:sp>
      <p:pic>
        <p:nvPicPr>
          <p:cNvPr id="6" name="Picture 5">
            <a:extLst>
              <a:ext uri="{FF2B5EF4-FFF2-40B4-BE49-F238E27FC236}">
                <a16:creationId xmlns:a16="http://schemas.microsoft.com/office/drawing/2014/main" id="{D419FE21-1DA5-CD1E-0A64-A8293811CADD}"/>
              </a:ext>
            </a:extLst>
          </p:cNvPr>
          <p:cNvPicPr>
            <a:picLocks noChangeAspect="1"/>
          </p:cNvPicPr>
          <p:nvPr/>
        </p:nvPicPr>
        <p:blipFill>
          <a:blip r:embed="rId2"/>
          <a:stretch>
            <a:fillRect/>
          </a:stretch>
        </p:blipFill>
        <p:spPr>
          <a:xfrm>
            <a:off x="1821484" y="3279734"/>
            <a:ext cx="7874459" cy="7216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686814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24EDB-1359-F4E4-C1BE-2CA1917C8183}"/>
              </a:ext>
            </a:extLst>
          </p:cNvPr>
          <p:cNvSpPr>
            <a:spLocks noGrp="1"/>
          </p:cNvSpPr>
          <p:nvPr>
            <p:ph type="title"/>
          </p:nvPr>
        </p:nvSpPr>
        <p:spPr>
          <a:xfrm>
            <a:off x="715814" y="1549935"/>
            <a:ext cx="11115967" cy="659529"/>
          </a:xfrm>
        </p:spPr>
        <p:txBody>
          <a:bodyPr/>
          <a:lstStyle/>
          <a:p>
            <a:r>
              <a:rPr lang="en-US" dirty="0"/>
              <a:t>Example of Issue</a:t>
            </a:r>
          </a:p>
        </p:txBody>
      </p:sp>
      <p:sp>
        <p:nvSpPr>
          <p:cNvPr id="3" name="Content Placeholder 2">
            <a:extLst>
              <a:ext uri="{FF2B5EF4-FFF2-40B4-BE49-F238E27FC236}">
                <a16:creationId xmlns:a16="http://schemas.microsoft.com/office/drawing/2014/main" id="{115BC90B-9409-8E97-7F5A-70FF9A574E2A}"/>
              </a:ext>
            </a:extLst>
          </p:cNvPr>
          <p:cNvSpPr>
            <a:spLocks noGrp="1"/>
          </p:cNvSpPr>
          <p:nvPr>
            <p:ph idx="1"/>
          </p:nvPr>
        </p:nvSpPr>
        <p:spPr>
          <a:xfrm>
            <a:off x="715814" y="2209464"/>
            <a:ext cx="11115967" cy="3962738"/>
          </a:xfrm>
        </p:spPr>
        <p:txBody>
          <a:bodyPr/>
          <a:lstStyle/>
          <a:p>
            <a:r>
              <a:rPr lang="en-US" sz="2000" dirty="0"/>
              <a:t>Compare the Remedial Units to the Max Remedial Units value to determine total units to be excluded</a:t>
            </a:r>
          </a:p>
          <a:p>
            <a:endParaRPr lang="en-US" sz="2000" dirty="0"/>
          </a:p>
          <a:p>
            <a:endParaRPr lang="en-US" sz="2000" dirty="0"/>
          </a:p>
          <a:p>
            <a:r>
              <a:rPr lang="en-US" sz="2000" dirty="0"/>
              <a:t>Compare the ESL Units to the Max ESL Units value to determine total units to be excluded</a:t>
            </a:r>
          </a:p>
          <a:p>
            <a:endParaRPr lang="en-US" sz="2000" dirty="0"/>
          </a:p>
          <a:p>
            <a:endParaRPr lang="en-US" sz="2000" dirty="0"/>
          </a:p>
          <a:p>
            <a:endParaRPr lang="en-US" sz="2000" dirty="0"/>
          </a:p>
          <a:p>
            <a:r>
              <a:rPr lang="en-US" sz="2000" dirty="0"/>
              <a:t>Calculate the final Attempted Units value</a:t>
            </a:r>
          </a:p>
        </p:txBody>
      </p:sp>
      <p:sp>
        <p:nvSpPr>
          <p:cNvPr id="4" name="Slide Number Placeholder 3">
            <a:extLst>
              <a:ext uri="{FF2B5EF4-FFF2-40B4-BE49-F238E27FC236}">
                <a16:creationId xmlns:a16="http://schemas.microsoft.com/office/drawing/2014/main" id="{6D2F4A1C-9FC7-2D76-40DB-78FEE46282ED}"/>
              </a:ext>
            </a:extLst>
          </p:cNvPr>
          <p:cNvSpPr>
            <a:spLocks noGrp="1"/>
          </p:cNvSpPr>
          <p:nvPr>
            <p:ph type="sldNum" sz="quarter" idx="12"/>
          </p:nvPr>
        </p:nvSpPr>
        <p:spPr/>
        <p:txBody>
          <a:bodyPr/>
          <a:lstStyle/>
          <a:p>
            <a:fld id="{DEE5BC03-7CE3-4FE3-BC0A-0ACCA8AC1F24}" type="slidenum">
              <a:rPr lang="en-US" smtClean="0"/>
              <a:pPr/>
              <a:t>15</a:t>
            </a:fld>
            <a:endParaRPr lang="en-US" dirty="0"/>
          </a:p>
        </p:txBody>
      </p:sp>
      <p:grpSp>
        <p:nvGrpSpPr>
          <p:cNvPr id="10" name="Group 9">
            <a:extLst>
              <a:ext uri="{FF2B5EF4-FFF2-40B4-BE49-F238E27FC236}">
                <a16:creationId xmlns:a16="http://schemas.microsoft.com/office/drawing/2014/main" id="{59B69C01-3F0F-0402-8C59-63B93E573088}"/>
              </a:ext>
            </a:extLst>
          </p:cNvPr>
          <p:cNvGrpSpPr/>
          <p:nvPr/>
        </p:nvGrpSpPr>
        <p:grpSpPr>
          <a:xfrm>
            <a:off x="2651791" y="2532376"/>
            <a:ext cx="6140881" cy="1200329"/>
            <a:chOff x="2681572" y="1572638"/>
            <a:chExt cx="6140881" cy="1200329"/>
          </a:xfrm>
        </p:grpSpPr>
        <p:sp>
          <p:nvSpPr>
            <p:cNvPr id="5" name="Rectangle: Rounded Corners 4">
              <a:extLst>
                <a:ext uri="{FF2B5EF4-FFF2-40B4-BE49-F238E27FC236}">
                  <a16:creationId xmlns:a16="http://schemas.microsoft.com/office/drawing/2014/main" id="{0C7B6C3C-76E5-9B81-3FC3-7322F4CBBECF}"/>
                </a:ext>
              </a:extLst>
            </p:cNvPr>
            <p:cNvSpPr/>
            <p:nvPr/>
          </p:nvSpPr>
          <p:spPr>
            <a:xfrm>
              <a:off x="2681572" y="1729562"/>
              <a:ext cx="1408815" cy="886480"/>
            </a:xfrm>
            <a:prstGeom prst="roundRect">
              <a:avLst>
                <a:gd name="adj" fmla="val 5939"/>
              </a:avLst>
            </a:prstGeom>
            <a:solidFill>
              <a:schemeClr val="bg1"/>
            </a:solidFill>
            <a:ln w="47625">
              <a:solidFill>
                <a:srgbClr val="7030A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a:solidFill>
                    <a:schemeClr val="tx1"/>
                  </a:solidFill>
                  <a:latin typeface="Arial" panose="020B0604020202020204" pitchFamily="34" charset="0"/>
                </a:rPr>
                <a:t>55 Units</a:t>
              </a:r>
            </a:p>
            <a:p>
              <a:pPr algn="ctr"/>
              <a:r>
                <a:rPr lang="en-US" sz="1200" i="1" dirty="0">
                  <a:solidFill>
                    <a:schemeClr val="tx1"/>
                  </a:solidFill>
                  <a:latin typeface="Arial" panose="020B0604020202020204" pitchFamily="34" charset="0"/>
                </a:rPr>
                <a:t>(Total Attempted Remedial Units)</a:t>
              </a:r>
            </a:p>
          </p:txBody>
        </p:sp>
        <p:sp>
          <p:nvSpPr>
            <p:cNvPr id="6" name="Rectangle: Rounded Corners 5">
              <a:extLst>
                <a:ext uri="{FF2B5EF4-FFF2-40B4-BE49-F238E27FC236}">
                  <a16:creationId xmlns:a16="http://schemas.microsoft.com/office/drawing/2014/main" id="{EF1C0D56-7F68-DC11-2CB5-D0E82FFA11BF}"/>
                </a:ext>
              </a:extLst>
            </p:cNvPr>
            <p:cNvSpPr/>
            <p:nvPr/>
          </p:nvSpPr>
          <p:spPr>
            <a:xfrm>
              <a:off x="4972190" y="1729562"/>
              <a:ext cx="1408815" cy="886480"/>
            </a:xfrm>
            <a:prstGeom prst="roundRect">
              <a:avLst>
                <a:gd name="adj" fmla="val 5939"/>
              </a:avLst>
            </a:prstGeom>
            <a:solidFill>
              <a:schemeClr val="bg1"/>
            </a:solidFill>
            <a:ln w="47625">
              <a:solidFill>
                <a:srgbClr val="7030A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a:solidFill>
                    <a:schemeClr val="tx1"/>
                  </a:solidFill>
                  <a:latin typeface="Arial" panose="020B0604020202020204" pitchFamily="34" charset="0"/>
                </a:rPr>
                <a:t>45 Units</a:t>
              </a:r>
            </a:p>
            <a:p>
              <a:pPr algn="ctr"/>
              <a:r>
                <a:rPr lang="en-US" sz="1200" i="1" dirty="0">
                  <a:solidFill>
                    <a:schemeClr val="tx1"/>
                  </a:solidFill>
                  <a:latin typeface="Arial" panose="020B0604020202020204" pitchFamily="34" charset="0"/>
                </a:rPr>
                <a:t>(Max Remedial Units to Exclude)</a:t>
              </a:r>
            </a:p>
          </p:txBody>
        </p:sp>
        <p:sp>
          <p:nvSpPr>
            <p:cNvPr id="7" name="Rectangle: Rounded Corners 6">
              <a:extLst>
                <a:ext uri="{FF2B5EF4-FFF2-40B4-BE49-F238E27FC236}">
                  <a16:creationId xmlns:a16="http://schemas.microsoft.com/office/drawing/2014/main" id="{DA5AA125-E01D-C330-1A7B-295BF349C8B5}"/>
                </a:ext>
              </a:extLst>
            </p:cNvPr>
            <p:cNvSpPr/>
            <p:nvPr/>
          </p:nvSpPr>
          <p:spPr>
            <a:xfrm>
              <a:off x="7413638" y="1729562"/>
              <a:ext cx="1408815" cy="886480"/>
            </a:xfrm>
            <a:prstGeom prst="roundRect">
              <a:avLst>
                <a:gd name="adj" fmla="val 5939"/>
              </a:avLst>
            </a:prstGeom>
            <a:solidFill>
              <a:schemeClr val="bg1"/>
            </a:solidFill>
            <a:ln w="47625">
              <a:solidFill>
                <a:srgbClr val="FF000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a:solidFill>
                    <a:schemeClr val="tx1"/>
                  </a:solidFill>
                  <a:latin typeface="Arial" panose="020B0604020202020204" pitchFamily="34" charset="0"/>
                </a:rPr>
                <a:t>999.99 Units</a:t>
              </a:r>
            </a:p>
            <a:p>
              <a:pPr algn="ctr"/>
              <a:r>
                <a:rPr lang="en-US" sz="1200" i="1" dirty="0">
                  <a:solidFill>
                    <a:schemeClr val="tx1"/>
                  </a:solidFill>
                  <a:latin typeface="Arial" panose="020B0604020202020204" pitchFamily="34" charset="0"/>
                </a:rPr>
                <a:t>(Total Remedial Units that will be excluded)</a:t>
              </a:r>
            </a:p>
          </p:txBody>
        </p:sp>
        <p:sp>
          <p:nvSpPr>
            <p:cNvPr id="8" name="TextBox 7">
              <a:extLst>
                <a:ext uri="{FF2B5EF4-FFF2-40B4-BE49-F238E27FC236}">
                  <a16:creationId xmlns:a16="http://schemas.microsoft.com/office/drawing/2014/main" id="{EB7849DD-F833-04C2-09C3-602FDE023E66}"/>
                </a:ext>
              </a:extLst>
            </p:cNvPr>
            <p:cNvSpPr txBox="1"/>
            <p:nvPr/>
          </p:nvSpPr>
          <p:spPr>
            <a:xfrm>
              <a:off x="4184296" y="1572638"/>
              <a:ext cx="664264" cy="1200329"/>
            </a:xfrm>
            <a:prstGeom prst="rect">
              <a:avLst/>
            </a:prstGeom>
            <a:noFill/>
            <a:ln>
              <a:noFill/>
            </a:ln>
            <a:effectLst>
              <a:outerShdw blurRad="50800" dist="38100" dir="2700000" algn="tl" rotWithShape="0">
                <a:prstClr val="black">
                  <a:alpha val="40000"/>
                </a:prstClr>
              </a:outerShdw>
            </a:effectLst>
          </p:spPr>
          <p:txBody>
            <a:bodyPr wrap="square" rtlCol="0">
              <a:spAutoFit/>
            </a:bodyPr>
            <a:lstStyle/>
            <a:p>
              <a:r>
                <a:rPr lang="en-US" sz="7200" b="1" dirty="0">
                  <a:solidFill>
                    <a:srgbClr val="7030A0"/>
                  </a:solidFill>
                </a:rPr>
                <a:t>&gt;</a:t>
              </a:r>
            </a:p>
          </p:txBody>
        </p:sp>
        <p:sp>
          <p:nvSpPr>
            <p:cNvPr id="9" name="TextBox 8">
              <a:extLst>
                <a:ext uri="{FF2B5EF4-FFF2-40B4-BE49-F238E27FC236}">
                  <a16:creationId xmlns:a16="http://schemas.microsoft.com/office/drawing/2014/main" id="{912396FA-A78F-E98F-7357-B1CDEE64EEB2}"/>
                </a:ext>
              </a:extLst>
            </p:cNvPr>
            <p:cNvSpPr txBox="1"/>
            <p:nvPr/>
          </p:nvSpPr>
          <p:spPr>
            <a:xfrm>
              <a:off x="6585601" y="1572638"/>
              <a:ext cx="664264" cy="1200329"/>
            </a:xfrm>
            <a:prstGeom prst="rect">
              <a:avLst/>
            </a:prstGeom>
            <a:noFill/>
            <a:ln>
              <a:noFill/>
            </a:ln>
            <a:effectLst>
              <a:outerShdw blurRad="50800" dist="38100" dir="2700000" algn="tl" rotWithShape="0">
                <a:prstClr val="black">
                  <a:alpha val="40000"/>
                </a:prstClr>
              </a:outerShdw>
            </a:effectLst>
          </p:spPr>
          <p:txBody>
            <a:bodyPr wrap="square" rtlCol="0">
              <a:spAutoFit/>
            </a:bodyPr>
            <a:lstStyle/>
            <a:p>
              <a:r>
                <a:rPr lang="en-US" sz="7200" b="1" dirty="0">
                  <a:solidFill>
                    <a:srgbClr val="7030A0"/>
                  </a:solidFill>
                </a:rPr>
                <a:t>=</a:t>
              </a:r>
            </a:p>
          </p:txBody>
        </p:sp>
      </p:grpSp>
      <p:grpSp>
        <p:nvGrpSpPr>
          <p:cNvPr id="11" name="Group 10">
            <a:extLst>
              <a:ext uri="{FF2B5EF4-FFF2-40B4-BE49-F238E27FC236}">
                <a16:creationId xmlns:a16="http://schemas.microsoft.com/office/drawing/2014/main" id="{AAA970BC-3314-44CC-DB3F-E7650EB0E7C9}"/>
              </a:ext>
            </a:extLst>
          </p:cNvPr>
          <p:cNvGrpSpPr/>
          <p:nvPr/>
        </p:nvGrpSpPr>
        <p:grpSpPr>
          <a:xfrm>
            <a:off x="2651791" y="4034658"/>
            <a:ext cx="6140881" cy="1200329"/>
            <a:chOff x="2681572" y="1572638"/>
            <a:chExt cx="6140881" cy="1200329"/>
          </a:xfrm>
        </p:grpSpPr>
        <p:sp>
          <p:nvSpPr>
            <p:cNvPr id="12" name="Rectangle: Rounded Corners 11">
              <a:extLst>
                <a:ext uri="{FF2B5EF4-FFF2-40B4-BE49-F238E27FC236}">
                  <a16:creationId xmlns:a16="http://schemas.microsoft.com/office/drawing/2014/main" id="{71175AF9-9188-0887-6DBB-C078C8B96A05}"/>
                </a:ext>
              </a:extLst>
            </p:cNvPr>
            <p:cNvSpPr/>
            <p:nvPr/>
          </p:nvSpPr>
          <p:spPr>
            <a:xfrm>
              <a:off x="2681572" y="1729562"/>
              <a:ext cx="1408815" cy="886480"/>
            </a:xfrm>
            <a:prstGeom prst="roundRect">
              <a:avLst>
                <a:gd name="adj" fmla="val 5939"/>
              </a:avLst>
            </a:prstGeom>
            <a:solidFill>
              <a:schemeClr val="bg1"/>
            </a:solidFill>
            <a:ln w="47625">
              <a:solidFill>
                <a:srgbClr val="7030A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a:solidFill>
                    <a:schemeClr val="tx1"/>
                  </a:solidFill>
                  <a:latin typeface="Arial" panose="020B0604020202020204" pitchFamily="34" charset="0"/>
                </a:rPr>
                <a:t>5 Units</a:t>
              </a:r>
            </a:p>
            <a:p>
              <a:pPr algn="ctr"/>
              <a:r>
                <a:rPr lang="en-US" sz="1200" i="1" dirty="0">
                  <a:solidFill>
                    <a:schemeClr val="tx1"/>
                  </a:solidFill>
                  <a:latin typeface="Arial" panose="020B0604020202020204" pitchFamily="34" charset="0"/>
                </a:rPr>
                <a:t>(Total Attempted ESL Units)</a:t>
              </a:r>
            </a:p>
          </p:txBody>
        </p:sp>
        <p:sp>
          <p:nvSpPr>
            <p:cNvPr id="13" name="Rectangle: Rounded Corners 12">
              <a:extLst>
                <a:ext uri="{FF2B5EF4-FFF2-40B4-BE49-F238E27FC236}">
                  <a16:creationId xmlns:a16="http://schemas.microsoft.com/office/drawing/2014/main" id="{3749E701-5948-37F8-1DBE-36394515FCDB}"/>
                </a:ext>
              </a:extLst>
            </p:cNvPr>
            <p:cNvSpPr/>
            <p:nvPr/>
          </p:nvSpPr>
          <p:spPr>
            <a:xfrm>
              <a:off x="4972190" y="1729562"/>
              <a:ext cx="1408815" cy="886480"/>
            </a:xfrm>
            <a:prstGeom prst="roundRect">
              <a:avLst>
                <a:gd name="adj" fmla="val 5939"/>
              </a:avLst>
            </a:prstGeom>
            <a:solidFill>
              <a:schemeClr val="bg1"/>
            </a:solidFill>
            <a:ln w="47625">
              <a:solidFill>
                <a:srgbClr val="7030A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a:solidFill>
                    <a:schemeClr val="tx1"/>
                  </a:solidFill>
                  <a:latin typeface="Arial" panose="020B0604020202020204" pitchFamily="34" charset="0"/>
                </a:rPr>
                <a:t>999.99 Units</a:t>
              </a:r>
            </a:p>
            <a:p>
              <a:pPr algn="ctr"/>
              <a:r>
                <a:rPr lang="en-US" sz="1200" i="1" dirty="0">
                  <a:solidFill>
                    <a:schemeClr val="tx1"/>
                  </a:solidFill>
                  <a:latin typeface="Arial" panose="020B0604020202020204" pitchFamily="34" charset="0"/>
                </a:rPr>
                <a:t>(Max ESL Units to Exclude)</a:t>
              </a:r>
            </a:p>
          </p:txBody>
        </p:sp>
        <p:sp>
          <p:nvSpPr>
            <p:cNvPr id="14" name="Rectangle: Rounded Corners 13">
              <a:extLst>
                <a:ext uri="{FF2B5EF4-FFF2-40B4-BE49-F238E27FC236}">
                  <a16:creationId xmlns:a16="http://schemas.microsoft.com/office/drawing/2014/main" id="{24FA78AB-E428-2676-72D0-2233997F6F1E}"/>
                </a:ext>
              </a:extLst>
            </p:cNvPr>
            <p:cNvSpPr/>
            <p:nvPr/>
          </p:nvSpPr>
          <p:spPr>
            <a:xfrm>
              <a:off x="7413638" y="1729562"/>
              <a:ext cx="1408815" cy="886480"/>
            </a:xfrm>
            <a:prstGeom prst="roundRect">
              <a:avLst>
                <a:gd name="adj" fmla="val 5939"/>
              </a:avLst>
            </a:prstGeom>
            <a:solidFill>
              <a:schemeClr val="bg1"/>
            </a:solidFill>
            <a:ln w="47625">
              <a:solidFill>
                <a:srgbClr val="7030A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a:solidFill>
                    <a:schemeClr val="tx1"/>
                  </a:solidFill>
                  <a:latin typeface="Arial" panose="020B0604020202020204" pitchFamily="34" charset="0"/>
                </a:rPr>
                <a:t>5 Units</a:t>
              </a:r>
            </a:p>
            <a:p>
              <a:pPr algn="ctr"/>
              <a:r>
                <a:rPr lang="en-US" sz="1200" i="1" dirty="0">
                  <a:solidFill>
                    <a:schemeClr val="tx1"/>
                  </a:solidFill>
                  <a:latin typeface="Arial" panose="020B0604020202020204" pitchFamily="34" charset="0"/>
                </a:rPr>
                <a:t>(Total ESL Units that will be excluded)</a:t>
              </a:r>
            </a:p>
          </p:txBody>
        </p:sp>
        <p:sp>
          <p:nvSpPr>
            <p:cNvPr id="15" name="TextBox 14">
              <a:extLst>
                <a:ext uri="{FF2B5EF4-FFF2-40B4-BE49-F238E27FC236}">
                  <a16:creationId xmlns:a16="http://schemas.microsoft.com/office/drawing/2014/main" id="{129C2F39-7F16-16E2-799A-8D1A2DD89026}"/>
                </a:ext>
              </a:extLst>
            </p:cNvPr>
            <p:cNvSpPr txBox="1"/>
            <p:nvPr/>
          </p:nvSpPr>
          <p:spPr>
            <a:xfrm>
              <a:off x="4184296" y="1572638"/>
              <a:ext cx="664264" cy="1200329"/>
            </a:xfrm>
            <a:prstGeom prst="rect">
              <a:avLst/>
            </a:prstGeom>
            <a:noFill/>
            <a:ln>
              <a:noFill/>
            </a:ln>
            <a:effectLst>
              <a:outerShdw blurRad="50800" dist="38100" dir="2700000" algn="tl" rotWithShape="0">
                <a:prstClr val="black">
                  <a:alpha val="40000"/>
                </a:prstClr>
              </a:outerShdw>
            </a:effectLst>
          </p:spPr>
          <p:txBody>
            <a:bodyPr wrap="square" rtlCol="0">
              <a:spAutoFit/>
            </a:bodyPr>
            <a:lstStyle/>
            <a:p>
              <a:r>
                <a:rPr lang="en-US" sz="7200" b="1" dirty="0">
                  <a:solidFill>
                    <a:srgbClr val="7030A0"/>
                  </a:solidFill>
                </a:rPr>
                <a:t>&gt;</a:t>
              </a:r>
            </a:p>
          </p:txBody>
        </p:sp>
        <p:sp>
          <p:nvSpPr>
            <p:cNvPr id="16" name="TextBox 15">
              <a:extLst>
                <a:ext uri="{FF2B5EF4-FFF2-40B4-BE49-F238E27FC236}">
                  <a16:creationId xmlns:a16="http://schemas.microsoft.com/office/drawing/2014/main" id="{A69B87E1-5D5E-80B5-ED16-92E759E8E1EE}"/>
                </a:ext>
              </a:extLst>
            </p:cNvPr>
            <p:cNvSpPr txBox="1"/>
            <p:nvPr/>
          </p:nvSpPr>
          <p:spPr>
            <a:xfrm>
              <a:off x="6585601" y="1572638"/>
              <a:ext cx="664264" cy="1200329"/>
            </a:xfrm>
            <a:prstGeom prst="rect">
              <a:avLst/>
            </a:prstGeom>
            <a:noFill/>
            <a:ln>
              <a:noFill/>
            </a:ln>
            <a:effectLst>
              <a:outerShdw blurRad="50800" dist="38100" dir="2700000" algn="tl" rotWithShape="0">
                <a:prstClr val="black">
                  <a:alpha val="40000"/>
                </a:prstClr>
              </a:outerShdw>
            </a:effectLst>
          </p:spPr>
          <p:txBody>
            <a:bodyPr wrap="square" rtlCol="0">
              <a:spAutoFit/>
            </a:bodyPr>
            <a:lstStyle/>
            <a:p>
              <a:r>
                <a:rPr lang="en-US" sz="7200" b="1" dirty="0">
                  <a:solidFill>
                    <a:srgbClr val="7030A0"/>
                  </a:solidFill>
                </a:rPr>
                <a:t>=</a:t>
              </a:r>
            </a:p>
          </p:txBody>
        </p:sp>
      </p:grpSp>
      <p:grpSp>
        <p:nvGrpSpPr>
          <p:cNvPr id="25" name="Group 24">
            <a:extLst>
              <a:ext uri="{FF2B5EF4-FFF2-40B4-BE49-F238E27FC236}">
                <a16:creationId xmlns:a16="http://schemas.microsoft.com/office/drawing/2014/main" id="{B6A8B89B-FE98-AEDF-D344-535188CCAD4C}"/>
              </a:ext>
            </a:extLst>
          </p:cNvPr>
          <p:cNvGrpSpPr/>
          <p:nvPr/>
        </p:nvGrpSpPr>
        <p:grpSpPr>
          <a:xfrm>
            <a:off x="1526028" y="5559850"/>
            <a:ext cx="8459220" cy="1228154"/>
            <a:chOff x="385313" y="5544212"/>
            <a:chExt cx="8459220" cy="1228154"/>
          </a:xfrm>
        </p:grpSpPr>
        <p:sp>
          <p:nvSpPr>
            <p:cNvPr id="18" name="Rectangle: Rounded Corners 17">
              <a:extLst>
                <a:ext uri="{FF2B5EF4-FFF2-40B4-BE49-F238E27FC236}">
                  <a16:creationId xmlns:a16="http://schemas.microsoft.com/office/drawing/2014/main" id="{3A1B17D7-B78C-C354-1207-4387D5A9B1E7}"/>
                </a:ext>
              </a:extLst>
            </p:cNvPr>
            <p:cNvSpPr/>
            <p:nvPr/>
          </p:nvSpPr>
          <p:spPr>
            <a:xfrm>
              <a:off x="2713176" y="5728961"/>
              <a:ext cx="1408815" cy="886480"/>
            </a:xfrm>
            <a:prstGeom prst="roundRect">
              <a:avLst>
                <a:gd name="adj" fmla="val 5939"/>
              </a:avLst>
            </a:prstGeom>
            <a:solidFill>
              <a:schemeClr val="bg1"/>
            </a:solidFill>
            <a:ln w="47625">
              <a:solidFill>
                <a:srgbClr val="7030A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a:solidFill>
                    <a:schemeClr val="tx1"/>
                  </a:solidFill>
                  <a:latin typeface="Arial" panose="020B0604020202020204" pitchFamily="34" charset="0"/>
                </a:rPr>
                <a:t>5 Units</a:t>
              </a:r>
            </a:p>
            <a:p>
              <a:pPr algn="ctr"/>
              <a:r>
                <a:rPr lang="en-US" sz="1200" i="1" dirty="0">
                  <a:solidFill>
                    <a:schemeClr val="tx1"/>
                  </a:solidFill>
                  <a:latin typeface="Arial" panose="020B0604020202020204" pitchFamily="34" charset="0"/>
                </a:rPr>
                <a:t>(Total ESL Units)</a:t>
              </a:r>
            </a:p>
          </p:txBody>
        </p:sp>
        <p:sp>
          <p:nvSpPr>
            <p:cNvPr id="19" name="Rectangle: Rounded Corners 18">
              <a:extLst>
                <a:ext uri="{FF2B5EF4-FFF2-40B4-BE49-F238E27FC236}">
                  <a16:creationId xmlns:a16="http://schemas.microsoft.com/office/drawing/2014/main" id="{9B6D6ABF-2DCC-3BF1-6E46-D6395C511E32}"/>
                </a:ext>
              </a:extLst>
            </p:cNvPr>
            <p:cNvSpPr/>
            <p:nvPr/>
          </p:nvSpPr>
          <p:spPr>
            <a:xfrm>
              <a:off x="5041039" y="5728961"/>
              <a:ext cx="1408815" cy="886480"/>
            </a:xfrm>
            <a:prstGeom prst="roundRect">
              <a:avLst>
                <a:gd name="adj" fmla="val 5939"/>
              </a:avLst>
            </a:prstGeom>
            <a:solidFill>
              <a:schemeClr val="bg1"/>
            </a:solidFill>
            <a:ln w="47625">
              <a:solidFill>
                <a:srgbClr val="FF000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a:solidFill>
                    <a:schemeClr val="tx1"/>
                  </a:solidFill>
                  <a:latin typeface="Arial" panose="020B0604020202020204" pitchFamily="34" charset="0"/>
                </a:rPr>
                <a:t>999.99 Units</a:t>
              </a:r>
            </a:p>
            <a:p>
              <a:pPr algn="ctr"/>
              <a:r>
                <a:rPr lang="en-US" sz="1200" i="1" dirty="0">
                  <a:solidFill>
                    <a:schemeClr val="tx1"/>
                  </a:solidFill>
                  <a:latin typeface="Arial" panose="020B0604020202020204" pitchFamily="34" charset="0"/>
                </a:rPr>
                <a:t>(Max </a:t>
              </a:r>
              <a:r>
                <a:rPr lang="en-US" sz="1200" i="1" u="sng" dirty="0">
                  <a:solidFill>
                    <a:schemeClr val="tx1"/>
                  </a:solidFill>
                  <a:latin typeface="Arial" panose="020B0604020202020204" pitchFamily="34" charset="0"/>
                </a:rPr>
                <a:t>ESL</a:t>
              </a:r>
              <a:r>
                <a:rPr lang="en-US" sz="1200" i="1" dirty="0">
                  <a:solidFill>
                    <a:schemeClr val="tx1"/>
                  </a:solidFill>
                  <a:latin typeface="Arial" panose="020B0604020202020204" pitchFamily="34" charset="0"/>
                </a:rPr>
                <a:t> Units value)</a:t>
              </a:r>
            </a:p>
          </p:txBody>
        </p:sp>
        <p:sp>
          <p:nvSpPr>
            <p:cNvPr id="20" name="Rectangle: Rounded Corners 19">
              <a:extLst>
                <a:ext uri="{FF2B5EF4-FFF2-40B4-BE49-F238E27FC236}">
                  <a16:creationId xmlns:a16="http://schemas.microsoft.com/office/drawing/2014/main" id="{CE8C1B15-E5D8-0F00-D18C-CFF6A06F6E56}"/>
                </a:ext>
              </a:extLst>
            </p:cNvPr>
            <p:cNvSpPr/>
            <p:nvPr/>
          </p:nvSpPr>
          <p:spPr>
            <a:xfrm>
              <a:off x="7368904" y="5728961"/>
              <a:ext cx="1475629" cy="886480"/>
            </a:xfrm>
            <a:prstGeom prst="roundRect">
              <a:avLst>
                <a:gd name="adj" fmla="val 5939"/>
              </a:avLst>
            </a:prstGeom>
            <a:solidFill>
              <a:schemeClr val="bg1"/>
            </a:solidFill>
            <a:ln w="47625">
              <a:solidFill>
                <a:srgbClr val="FF000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a:solidFill>
                    <a:schemeClr val="tx1"/>
                  </a:solidFill>
                  <a:latin typeface="Arial" panose="020B0604020202020204" pitchFamily="34" charset="0"/>
                </a:rPr>
                <a:t>-844.99 Units</a:t>
              </a:r>
            </a:p>
            <a:p>
              <a:pPr algn="ctr"/>
              <a:r>
                <a:rPr lang="en-US" sz="1200" i="1" dirty="0">
                  <a:solidFill>
                    <a:schemeClr val="tx1"/>
                  </a:solidFill>
                  <a:latin typeface="Arial" panose="020B0604020202020204" pitchFamily="34" charset="0"/>
                </a:rPr>
                <a:t>(Final Max Attempted Units calculation)</a:t>
              </a:r>
            </a:p>
          </p:txBody>
        </p:sp>
        <p:sp>
          <p:nvSpPr>
            <p:cNvPr id="21" name="TextBox 20">
              <a:extLst>
                <a:ext uri="{FF2B5EF4-FFF2-40B4-BE49-F238E27FC236}">
                  <a16:creationId xmlns:a16="http://schemas.microsoft.com/office/drawing/2014/main" id="{8CAF2A5E-3C13-D887-C84C-2F7C084EB3E9}"/>
                </a:ext>
              </a:extLst>
            </p:cNvPr>
            <p:cNvSpPr txBox="1"/>
            <p:nvPr/>
          </p:nvSpPr>
          <p:spPr>
            <a:xfrm>
              <a:off x="4249383" y="5572037"/>
              <a:ext cx="664264" cy="1200329"/>
            </a:xfrm>
            <a:prstGeom prst="rect">
              <a:avLst/>
            </a:prstGeom>
            <a:noFill/>
            <a:ln>
              <a:noFill/>
            </a:ln>
            <a:effectLst>
              <a:outerShdw blurRad="50800" dist="38100" dir="2700000" algn="tl" rotWithShape="0">
                <a:prstClr val="black">
                  <a:alpha val="40000"/>
                </a:prstClr>
              </a:outerShdw>
            </a:effectLst>
          </p:spPr>
          <p:txBody>
            <a:bodyPr wrap="square" rtlCol="0">
              <a:spAutoFit/>
            </a:bodyPr>
            <a:lstStyle/>
            <a:p>
              <a:pPr algn="ctr"/>
              <a:r>
                <a:rPr lang="en-US" sz="7200" b="1" dirty="0">
                  <a:solidFill>
                    <a:srgbClr val="7030A0"/>
                  </a:solidFill>
                </a:rPr>
                <a:t>-</a:t>
              </a:r>
            </a:p>
          </p:txBody>
        </p:sp>
        <p:sp>
          <p:nvSpPr>
            <p:cNvPr id="22" name="TextBox 21">
              <a:extLst>
                <a:ext uri="{FF2B5EF4-FFF2-40B4-BE49-F238E27FC236}">
                  <a16:creationId xmlns:a16="http://schemas.microsoft.com/office/drawing/2014/main" id="{64E17B33-DEC2-8F19-682A-83546E529D0A}"/>
                </a:ext>
              </a:extLst>
            </p:cNvPr>
            <p:cNvSpPr txBox="1"/>
            <p:nvPr/>
          </p:nvSpPr>
          <p:spPr>
            <a:xfrm>
              <a:off x="6577246" y="5572037"/>
              <a:ext cx="664264" cy="1200329"/>
            </a:xfrm>
            <a:prstGeom prst="rect">
              <a:avLst/>
            </a:prstGeom>
            <a:noFill/>
            <a:ln>
              <a:noFill/>
            </a:ln>
            <a:effectLst>
              <a:outerShdw blurRad="50800" dist="38100" dir="2700000" algn="tl" rotWithShape="0">
                <a:prstClr val="black">
                  <a:alpha val="40000"/>
                </a:prstClr>
              </a:outerShdw>
            </a:effectLst>
          </p:spPr>
          <p:txBody>
            <a:bodyPr wrap="square" rtlCol="0">
              <a:spAutoFit/>
            </a:bodyPr>
            <a:lstStyle/>
            <a:p>
              <a:r>
                <a:rPr lang="en-US" sz="7200" b="1" dirty="0">
                  <a:solidFill>
                    <a:srgbClr val="7030A0"/>
                  </a:solidFill>
                </a:rPr>
                <a:t>=</a:t>
              </a:r>
            </a:p>
          </p:txBody>
        </p:sp>
        <p:sp>
          <p:nvSpPr>
            <p:cNvPr id="23" name="Rectangle: Rounded Corners 22">
              <a:extLst>
                <a:ext uri="{FF2B5EF4-FFF2-40B4-BE49-F238E27FC236}">
                  <a16:creationId xmlns:a16="http://schemas.microsoft.com/office/drawing/2014/main" id="{B8990628-1E20-E53D-AE89-37008F3E027D}"/>
                </a:ext>
              </a:extLst>
            </p:cNvPr>
            <p:cNvSpPr/>
            <p:nvPr/>
          </p:nvSpPr>
          <p:spPr>
            <a:xfrm>
              <a:off x="385313" y="5701136"/>
              <a:ext cx="1408815" cy="886480"/>
            </a:xfrm>
            <a:prstGeom prst="roundRect">
              <a:avLst>
                <a:gd name="adj" fmla="val 5939"/>
              </a:avLst>
            </a:prstGeom>
            <a:solidFill>
              <a:schemeClr val="bg1"/>
            </a:solidFill>
            <a:ln w="47625">
              <a:solidFill>
                <a:srgbClr val="7030A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a:solidFill>
                    <a:schemeClr val="tx1"/>
                  </a:solidFill>
                  <a:latin typeface="Arial" panose="020B0604020202020204" pitchFamily="34" charset="0"/>
                </a:rPr>
                <a:t>160 Units</a:t>
              </a:r>
            </a:p>
            <a:p>
              <a:pPr algn="ctr"/>
              <a:r>
                <a:rPr lang="en-US" sz="1200" i="1" dirty="0">
                  <a:solidFill>
                    <a:schemeClr val="tx1"/>
                  </a:solidFill>
                  <a:latin typeface="Arial" panose="020B0604020202020204" pitchFamily="34" charset="0"/>
                </a:rPr>
                <a:t>(Total Attempted Units)</a:t>
              </a:r>
            </a:p>
          </p:txBody>
        </p:sp>
        <p:sp>
          <p:nvSpPr>
            <p:cNvPr id="24" name="TextBox 23">
              <a:extLst>
                <a:ext uri="{FF2B5EF4-FFF2-40B4-BE49-F238E27FC236}">
                  <a16:creationId xmlns:a16="http://schemas.microsoft.com/office/drawing/2014/main" id="{8A368EF2-B14F-7892-43F8-6CF74C89C55B}"/>
                </a:ext>
              </a:extLst>
            </p:cNvPr>
            <p:cNvSpPr txBox="1"/>
            <p:nvPr/>
          </p:nvSpPr>
          <p:spPr>
            <a:xfrm>
              <a:off x="1921520" y="5544212"/>
              <a:ext cx="664264" cy="1200329"/>
            </a:xfrm>
            <a:prstGeom prst="rect">
              <a:avLst/>
            </a:prstGeom>
            <a:noFill/>
            <a:ln>
              <a:noFill/>
            </a:ln>
            <a:effectLst>
              <a:outerShdw blurRad="50800" dist="38100" dir="2700000" algn="tl" rotWithShape="0">
                <a:prstClr val="black">
                  <a:alpha val="40000"/>
                </a:prstClr>
              </a:outerShdw>
            </a:effectLst>
          </p:spPr>
          <p:txBody>
            <a:bodyPr wrap="square" rtlCol="0">
              <a:spAutoFit/>
            </a:bodyPr>
            <a:lstStyle/>
            <a:p>
              <a:pPr algn="ctr"/>
              <a:r>
                <a:rPr lang="en-US" sz="7200" b="1" dirty="0">
                  <a:solidFill>
                    <a:srgbClr val="7030A0"/>
                  </a:solidFill>
                </a:rPr>
                <a:t>-</a:t>
              </a:r>
            </a:p>
          </p:txBody>
        </p:sp>
      </p:grpSp>
    </p:spTree>
    <p:extLst>
      <p:ext uri="{BB962C8B-B14F-4D97-AF65-F5344CB8AC3E}">
        <p14:creationId xmlns:p14="http://schemas.microsoft.com/office/powerpoint/2010/main" val="2097740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24EDB-1359-F4E4-C1BE-2CA1917C8183}"/>
              </a:ext>
            </a:extLst>
          </p:cNvPr>
          <p:cNvSpPr>
            <a:spLocks noGrp="1"/>
          </p:cNvSpPr>
          <p:nvPr>
            <p:ph type="title"/>
          </p:nvPr>
        </p:nvSpPr>
        <p:spPr>
          <a:xfrm>
            <a:off x="715814" y="1549935"/>
            <a:ext cx="11115967" cy="1133887"/>
          </a:xfrm>
        </p:spPr>
        <p:txBody>
          <a:bodyPr/>
          <a:lstStyle/>
          <a:p>
            <a:r>
              <a:rPr lang="en-US" dirty="0"/>
              <a:t>Program Solution Design (Customization)</a:t>
            </a:r>
            <a:br>
              <a:rPr lang="en-US" dirty="0"/>
            </a:br>
            <a:r>
              <a:rPr lang="en-US" dirty="0"/>
              <a:t> - Maximum Attempted Units Test</a:t>
            </a:r>
          </a:p>
        </p:txBody>
      </p:sp>
      <p:sp>
        <p:nvSpPr>
          <p:cNvPr id="3" name="Content Placeholder 2">
            <a:extLst>
              <a:ext uri="{FF2B5EF4-FFF2-40B4-BE49-F238E27FC236}">
                <a16:creationId xmlns:a16="http://schemas.microsoft.com/office/drawing/2014/main" id="{115BC90B-9409-8E97-7F5A-70FF9A574E2A}"/>
              </a:ext>
            </a:extLst>
          </p:cNvPr>
          <p:cNvSpPr>
            <a:spLocks noGrp="1"/>
          </p:cNvSpPr>
          <p:nvPr>
            <p:ph idx="1"/>
          </p:nvPr>
        </p:nvSpPr>
        <p:spPr>
          <a:xfrm>
            <a:off x="715814" y="2683821"/>
            <a:ext cx="11115967" cy="3800106"/>
          </a:xfrm>
        </p:spPr>
        <p:txBody>
          <a:bodyPr/>
          <a:lstStyle/>
          <a:p>
            <a:r>
              <a:rPr lang="en-US" dirty="0"/>
              <a:t>Copy the delivered Application Engine (AE) for the Maximum Attempted Units Test</a:t>
            </a:r>
          </a:p>
          <a:p>
            <a:r>
              <a:rPr lang="en-US" dirty="0"/>
              <a:t>Modify the copy to point to the Max Remedial Units to Exclude value when a student’s total Remedial Units exceeds what is in the configuration</a:t>
            </a:r>
          </a:p>
          <a:p>
            <a:r>
              <a:rPr lang="en-US" dirty="0"/>
              <a:t>Set the college’s Maximum Attempted Units Test to point to the custom Application Engine</a:t>
            </a:r>
          </a:p>
        </p:txBody>
      </p:sp>
      <p:sp>
        <p:nvSpPr>
          <p:cNvPr id="4" name="Slide Number Placeholder 3">
            <a:extLst>
              <a:ext uri="{FF2B5EF4-FFF2-40B4-BE49-F238E27FC236}">
                <a16:creationId xmlns:a16="http://schemas.microsoft.com/office/drawing/2014/main" id="{6D2F4A1C-9FC7-2D76-40DB-78FEE46282ED}"/>
              </a:ext>
            </a:extLst>
          </p:cNvPr>
          <p:cNvSpPr>
            <a:spLocks noGrp="1"/>
          </p:cNvSpPr>
          <p:nvPr>
            <p:ph type="sldNum" sz="quarter" idx="12"/>
          </p:nvPr>
        </p:nvSpPr>
        <p:spPr/>
        <p:txBody>
          <a:bodyPr/>
          <a:lstStyle/>
          <a:p>
            <a:fld id="{DEE5BC03-7CE3-4FE3-BC0A-0ACCA8AC1F24}" type="slidenum">
              <a:rPr lang="en-US" smtClean="0"/>
              <a:pPr/>
              <a:t>16</a:t>
            </a:fld>
            <a:endParaRPr lang="en-US" dirty="0"/>
          </a:p>
        </p:txBody>
      </p:sp>
    </p:spTree>
    <p:extLst>
      <p:ext uri="{BB962C8B-B14F-4D97-AF65-F5344CB8AC3E}">
        <p14:creationId xmlns:p14="http://schemas.microsoft.com/office/powerpoint/2010/main" val="1179268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24EDB-1359-F4E4-C1BE-2CA1917C8183}"/>
              </a:ext>
            </a:extLst>
          </p:cNvPr>
          <p:cNvSpPr>
            <a:spLocks noGrp="1"/>
          </p:cNvSpPr>
          <p:nvPr>
            <p:ph type="title"/>
          </p:nvPr>
        </p:nvSpPr>
        <p:spPr>
          <a:xfrm>
            <a:off x="715814" y="1549935"/>
            <a:ext cx="11115967" cy="659529"/>
          </a:xfrm>
        </p:spPr>
        <p:txBody>
          <a:bodyPr/>
          <a:lstStyle/>
          <a:p>
            <a:r>
              <a:rPr lang="en-US" dirty="0"/>
              <a:t>Example of Solution</a:t>
            </a:r>
          </a:p>
        </p:txBody>
      </p:sp>
      <p:sp>
        <p:nvSpPr>
          <p:cNvPr id="3" name="Content Placeholder 2">
            <a:extLst>
              <a:ext uri="{FF2B5EF4-FFF2-40B4-BE49-F238E27FC236}">
                <a16:creationId xmlns:a16="http://schemas.microsoft.com/office/drawing/2014/main" id="{115BC90B-9409-8E97-7F5A-70FF9A574E2A}"/>
              </a:ext>
            </a:extLst>
          </p:cNvPr>
          <p:cNvSpPr>
            <a:spLocks noGrp="1"/>
          </p:cNvSpPr>
          <p:nvPr>
            <p:ph idx="1"/>
          </p:nvPr>
        </p:nvSpPr>
        <p:spPr>
          <a:xfrm>
            <a:off x="715814" y="2209464"/>
            <a:ext cx="11115967" cy="3962738"/>
          </a:xfrm>
        </p:spPr>
        <p:txBody>
          <a:bodyPr/>
          <a:lstStyle/>
          <a:p>
            <a:r>
              <a:rPr lang="en-US" sz="2000" dirty="0"/>
              <a:t>Compare the Remedial Units to the Max Remedial Units value to determine total units to be excluded</a:t>
            </a:r>
          </a:p>
          <a:p>
            <a:endParaRPr lang="en-US" sz="2000" dirty="0"/>
          </a:p>
          <a:p>
            <a:endParaRPr lang="en-US" sz="2000" dirty="0"/>
          </a:p>
          <a:p>
            <a:r>
              <a:rPr lang="en-US" sz="2000" dirty="0"/>
              <a:t>Compare the ESL Units to the Max ESL Units value to determine total units to be excluded</a:t>
            </a:r>
          </a:p>
          <a:p>
            <a:endParaRPr lang="en-US" sz="2000" dirty="0"/>
          </a:p>
          <a:p>
            <a:endParaRPr lang="en-US" sz="2000" dirty="0"/>
          </a:p>
          <a:p>
            <a:endParaRPr lang="en-US" sz="2000" dirty="0"/>
          </a:p>
          <a:p>
            <a:r>
              <a:rPr lang="en-US" sz="2000" dirty="0"/>
              <a:t>Calculate the final Attempted Units value</a:t>
            </a:r>
          </a:p>
        </p:txBody>
      </p:sp>
      <p:sp>
        <p:nvSpPr>
          <p:cNvPr id="4" name="Slide Number Placeholder 3">
            <a:extLst>
              <a:ext uri="{FF2B5EF4-FFF2-40B4-BE49-F238E27FC236}">
                <a16:creationId xmlns:a16="http://schemas.microsoft.com/office/drawing/2014/main" id="{6D2F4A1C-9FC7-2D76-40DB-78FEE46282ED}"/>
              </a:ext>
            </a:extLst>
          </p:cNvPr>
          <p:cNvSpPr>
            <a:spLocks noGrp="1"/>
          </p:cNvSpPr>
          <p:nvPr>
            <p:ph type="sldNum" sz="quarter" idx="12"/>
          </p:nvPr>
        </p:nvSpPr>
        <p:spPr/>
        <p:txBody>
          <a:bodyPr/>
          <a:lstStyle/>
          <a:p>
            <a:fld id="{DEE5BC03-7CE3-4FE3-BC0A-0ACCA8AC1F24}" type="slidenum">
              <a:rPr lang="en-US" smtClean="0"/>
              <a:pPr/>
              <a:t>17</a:t>
            </a:fld>
            <a:endParaRPr lang="en-US" dirty="0"/>
          </a:p>
        </p:txBody>
      </p:sp>
      <p:grpSp>
        <p:nvGrpSpPr>
          <p:cNvPr id="10" name="Group 9">
            <a:extLst>
              <a:ext uri="{FF2B5EF4-FFF2-40B4-BE49-F238E27FC236}">
                <a16:creationId xmlns:a16="http://schemas.microsoft.com/office/drawing/2014/main" id="{59B69C01-3F0F-0402-8C59-63B93E573088}"/>
              </a:ext>
            </a:extLst>
          </p:cNvPr>
          <p:cNvGrpSpPr/>
          <p:nvPr/>
        </p:nvGrpSpPr>
        <p:grpSpPr>
          <a:xfrm>
            <a:off x="2651791" y="2532376"/>
            <a:ext cx="6140881" cy="1200329"/>
            <a:chOff x="2681572" y="1572638"/>
            <a:chExt cx="6140881" cy="1200329"/>
          </a:xfrm>
        </p:grpSpPr>
        <p:sp>
          <p:nvSpPr>
            <p:cNvPr id="5" name="Rectangle: Rounded Corners 4">
              <a:extLst>
                <a:ext uri="{FF2B5EF4-FFF2-40B4-BE49-F238E27FC236}">
                  <a16:creationId xmlns:a16="http://schemas.microsoft.com/office/drawing/2014/main" id="{0C7B6C3C-76E5-9B81-3FC3-7322F4CBBECF}"/>
                </a:ext>
              </a:extLst>
            </p:cNvPr>
            <p:cNvSpPr/>
            <p:nvPr/>
          </p:nvSpPr>
          <p:spPr>
            <a:xfrm>
              <a:off x="2681572" y="1729562"/>
              <a:ext cx="1408815" cy="886480"/>
            </a:xfrm>
            <a:prstGeom prst="roundRect">
              <a:avLst>
                <a:gd name="adj" fmla="val 5939"/>
              </a:avLst>
            </a:prstGeom>
            <a:solidFill>
              <a:schemeClr val="bg1"/>
            </a:solidFill>
            <a:ln w="47625">
              <a:solidFill>
                <a:srgbClr val="7030A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a:solidFill>
                    <a:schemeClr val="tx1"/>
                  </a:solidFill>
                  <a:latin typeface="Arial" panose="020B0604020202020204" pitchFamily="34" charset="0"/>
                </a:rPr>
                <a:t>55 Units</a:t>
              </a:r>
            </a:p>
            <a:p>
              <a:pPr algn="ctr"/>
              <a:r>
                <a:rPr lang="en-US" sz="1200" i="1" dirty="0">
                  <a:solidFill>
                    <a:schemeClr val="tx1"/>
                  </a:solidFill>
                  <a:latin typeface="Arial" panose="020B0604020202020204" pitchFamily="34" charset="0"/>
                </a:rPr>
                <a:t>(Total Attempted Remedial Units)</a:t>
              </a:r>
            </a:p>
          </p:txBody>
        </p:sp>
        <p:sp>
          <p:nvSpPr>
            <p:cNvPr id="6" name="Rectangle: Rounded Corners 5">
              <a:extLst>
                <a:ext uri="{FF2B5EF4-FFF2-40B4-BE49-F238E27FC236}">
                  <a16:creationId xmlns:a16="http://schemas.microsoft.com/office/drawing/2014/main" id="{EF1C0D56-7F68-DC11-2CB5-D0E82FFA11BF}"/>
                </a:ext>
              </a:extLst>
            </p:cNvPr>
            <p:cNvSpPr/>
            <p:nvPr/>
          </p:nvSpPr>
          <p:spPr>
            <a:xfrm>
              <a:off x="4972190" y="1729562"/>
              <a:ext cx="1408815" cy="886480"/>
            </a:xfrm>
            <a:prstGeom prst="roundRect">
              <a:avLst>
                <a:gd name="adj" fmla="val 5939"/>
              </a:avLst>
            </a:prstGeom>
            <a:solidFill>
              <a:schemeClr val="bg1"/>
            </a:solidFill>
            <a:ln w="47625">
              <a:solidFill>
                <a:srgbClr val="7030A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a:solidFill>
                    <a:schemeClr val="tx1"/>
                  </a:solidFill>
                  <a:latin typeface="Arial" panose="020B0604020202020204" pitchFamily="34" charset="0"/>
                </a:rPr>
                <a:t>45 Units</a:t>
              </a:r>
            </a:p>
            <a:p>
              <a:pPr algn="ctr"/>
              <a:r>
                <a:rPr lang="en-US" sz="1200" i="1" dirty="0">
                  <a:solidFill>
                    <a:schemeClr val="tx1"/>
                  </a:solidFill>
                  <a:latin typeface="Arial" panose="020B0604020202020204" pitchFamily="34" charset="0"/>
                </a:rPr>
                <a:t>(Max Remedial Units to Exclude)</a:t>
              </a:r>
            </a:p>
          </p:txBody>
        </p:sp>
        <p:sp>
          <p:nvSpPr>
            <p:cNvPr id="7" name="Rectangle: Rounded Corners 6">
              <a:extLst>
                <a:ext uri="{FF2B5EF4-FFF2-40B4-BE49-F238E27FC236}">
                  <a16:creationId xmlns:a16="http://schemas.microsoft.com/office/drawing/2014/main" id="{DA5AA125-E01D-C330-1A7B-295BF349C8B5}"/>
                </a:ext>
              </a:extLst>
            </p:cNvPr>
            <p:cNvSpPr/>
            <p:nvPr/>
          </p:nvSpPr>
          <p:spPr>
            <a:xfrm>
              <a:off x="7413638" y="1729562"/>
              <a:ext cx="1408815" cy="886480"/>
            </a:xfrm>
            <a:prstGeom prst="roundRect">
              <a:avLst>
                <a:gd name="adj" fmla="val 5939"/>
              </a:avLst>
            </a:prstGeom>
            <a:solidFill>
              <a:schemeClr val="bg1"/>
            </a:solidFill>
            <a:ln w="47625">
              <a:solidFill>
                <a:srgbClr val="00B05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a:solidFill>
                    <a:schemeClr val="tx1"/>
                  </a:solidFill>
                  <a:latin typeface="Arial" panose="020B0604020202020204" pitchFamily="34" charset="0"/>
                </a:rPr>
                <a:t>45 Units</a:t>
              </a:r>
            </a:p>
            <a:p>
              <a:pPr algn="ctr"/>
              <a:r>
                <a:rPr lang="en-US" sz="1200" i="1" dirty="0">
                  <a:solidFill>
                    <a:schemeClr val="tx1"/>
                  </a:solidFill>
                  <a:latin typeface="Arial" panose="020B0604020202020204" pitchFamily="34" charset="0"/>
                </a:rPr>
                <a:t>(Total Remedial Units that will be excluded)</a:t>
              </a:r>
            </a:p>
          </p:txBody>
        </p:sp>
        <p:sp>
          <p:nvSpPr>
            <p:cNvPr id="8" name="TextBox 7">
              <a:extLst>
                <a:ext uri="{FF2B5EF4-FFF2-40B4-BE49-F238E27FC236}">
                  <a16:creationId xmlns:a16="http://schemas.microsoft.com/office/drawing/2014/main" id="{EB7849DD-F833-04C2-09C3-602FDE023E66}"/>
                </a:ext>
              </a:extLst>
            </p:cNvPr>
            <p:cNvSpPr txBox="1"/>
            <p:nvPr/>
          </p:nvSpPr>
          <p:spPr>
            <a:xfrm>
              <a:off x="4184296" y="1572638"/>
              <a:ext cx="664264" cy="1200329"/>
            </a:xfrm>
            <a:prstGeom prst="rect">
              <a:avLst/>
            </a:prstGeom>
            <a:noFill/>
            <a:ln>
              <a:noFill/>
            </a:ln>
            <a:effectLst>
              <a:outerShdw blurRad="50800" dist="38100" dir="2700000" algn="tl" rotWithShape="0">
                <a:prstClr val="black">
                  <a:alpha val="40000"/>
                </a:prstClr>
              </a:outerShdw>
            </a:effectLst>
          </p:spPr>
          <p:txBody>
            <a:bodyPr wrap="square" rtlCol="0">
              <a:spAutoFit/>
            </a:bodyPr>
            <a:lstStyle/>
            <a:p>
              <a:r>
                <a:rPr lang="en-US" sz="7200" b="1" dirty="0">
                  <a:solidFill>
                    <a:srgbClr val="7030A0"/>
                  </a:solidFill>
                </a:rPr>
                <a:t>&gt;</a:t>
              </a:r>
            </a:p>
          </p:txBody>
        </p:sp>
        <p:sp>
          <p:nvSpPr>
            <p:cNvPr id="9" name="TextBox 8">
              <a:extLst>
                <a:ext uri="{FF2B5EF4-FFF2-40B4-BE49-F238E27FC236}">
                  <a16:creationId xmlns:a16="http://schemas.microsoft.com/office/drawing/2014/main" id="{912396FA-A78F-E98F-7357-B1CDEE64EEB2}"/>
                </a:ext>
              </a:extLst>
            </p:cNvPr>
            <p:cNvSpPr txBox="1"/>
            <p:nvPr/>
          </p:nvSpPr>
          <p:spPr>
            <a:xfrm>
              <a:off x="6585601" y="1572638"/>
              <a:ext cx="664264" cy="1200329"/>
            </a:xfrm>
            <a:prstGeom prst="rect">
              <a:avLst/>
            </a:prstGeom>
            <a:noFill/>
            <a:ln>
              <a:noFill/>
            </a:ln>
            <a:effectLst>
              <a:outerShdw blurRad="50800" dist="38100" dir="2700000" algn="tl" rotWithShape="0">
                <a:prstClr val="black">
                  <a:alpha val="40000"/>
                </a:prstClr>
              </a:outerShdw>
            </a:effectLst>
          </p:spPr>
          <p:txBody>
            <a:bodyPr wrap="square" rtlCol="0">
              <a:spAutoFit/>
            </a:bodyPr>
            <a:lstStyle/>
            <a:p>
              <a:r>
                <a:rPr lang="en-US" sz="7200" b="1" dirty="0">
                  <a:solidFill>
                    <a:srgbClr val="7030A0"/>
                  </a:solidFill>
                </a:rPr>
                <a:t>=</a:t>
              </a:r>
            </a:p>
          </p:txBody>
        </p:sp>
      </p:grpSp>
      <p:grpSp>
        <p:nvGrpSpPr>
          <p:cNvPr id="11" name="Group 10">
            <a:extLst>
              <a:ext uri="{FF2B5EF4-FFF2-40B4-BE49-F238E27FC236}">
                <a16:creationId xmlns:a16="http://schemas.microsoft.com/office/drawing/2014/main" id="{AAA970BC-3314-44CC-DB3F-E7650EB0E7C9}"/>
              </a:ext>
            </a:extLst>
          </p:cNvPr>
          <p:cNvGrpSpPr/>
          <p:nvPr/>
        </p:nvGrpSpPr>
        <p:grpSpPr>
          <a:xfrm>
            <a:off x="2651791" y="4034658"/>
            <a:ext cx="6140881" cy="1200329"/>
            <a:chOff x="2681572" y="1572638"/>
            <a:chExt cx="6140881" cy="1200329"/>
          </a:xfrm>
        </p:grpSpPr>
        <p:sp>
          <p:nvSpPr>
            <p:cNvPr id="12" name="Rectangle: Rounded Corners 11">
              <a:extLst>
                <a:ext uri="{FF2B5EF4-FFF2-40B4-BE49-F238E27FC236}">
                  <a16:creationId xmlns:a16="http://schemas.microsoft.com/office/drawing/2014/main" id="{71175AF9-9188-0887-6DBB-C078C8B96A05}"/>
                </a:ext>
              </a:extLst>
            </p:cNvPr>
            <p:cNvSpPr/>
            <p:nvPr/>
          </p:nvSpPr>
          <p:spPr>
            <a:xfrm>
              <a:off x="2681572" y="1729562"/>
              <a:ext cx="1408815" cy="886480"/>
            </a:xfrm>
            <a:prstGeom prst="roundRect">
              <a:avLst>
                <a:gd name="adj" fmla="val 5939"/>
              </a:avLst>
            </a:prstGeom>
            <a:solidFill>
              <a:schemeClr val="bg1"/>
            </a:solidFill>
            <a:ln w="47625">
              <a:solidFill>
                <a:srgbClr val="7030A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a:solidFill>
                    <a:schemeClr val="tx1"/>
                  </a:solidFill>
                  <a:latin typeface="Arial" panose="020B0604020202020204" pitchFamily="34" charset="0"/>
                </a:rPr>
                <a:t>5 Units</a:t>
              </a:r>
            </a:p>
            <a:p>
              <a:pPr algn="ctr"/>
              <a:r>
                <a:rPr lang="en-US" sz="1200" i="1" dirty="0">
                  <a:solidFill>
                    <a:schemeClr val="tx1"/>
                  </a:solidFill>
                  <a:latin typeface="Arial" panose="020B0604020202020204" pitchFamily="34" charset="0"/>
                </a:rPr>
                <a:t>(Total Attempted ESL Units)</a:t>
              </a:r>
            </a:p>
          </p:txBody>
        </p:sp>
        <p:sp>
          <p:nvSpPr>
            <p:cNvPr id="13" name="Rectangle: Rounded Corners 12">
              <a:extLst>
                <a:ext uri="{FF2B5EF4-FFF2-40B4-BE49-F238E27FC236}">
                  <a16:creationId xmlns:a16="http://schemas.microsoft.com/office/drawing/2014/main" id="{3749E701-5948-37F8-1DBE-36394515FCDB}"/>
                </a:ext>
              </a:extLst>
            </p:cNvPr>
            <p:cNvSpPr/>
            <p:nvPr/>
          </p:nvSpPr>
          <p:spPr>
            <a:xfrm>
              <a:off x="4972190" y="1729562"/>
              <a:ext cx="1408815" cy="886480"/>
            </a:xfrm>
            <a:prstGeom prst="roundRect">
              <a:avLst>
                <a:gd name="adj" fmla="val 5939"/>
              </a:avLst>
            </a:prstGeom>
            <a:solidFill>
              <a:schemeClr val="bg1"/>
            </a:solidFill>
            <a:ln w="47625">
              <a:solidFill>
                <a:srgbClr val="7030A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a:solidFill>
                    <a:schemeClr val="tx1"/>
                  </a:solidFill>
                  <a:latin typeface="Arial" panose="020B0604020202020204" pitchFamily="34" charset="0"/>
                </a:rPr>
                <a:t>999.99 Units</a:t>
              </a:r>
            </a:p>
            <a:p>
              <a:pPr algn="ctr"/>
              <a:r>
                <a:rPr lang="en-US" sz="1200" i="1" dirty="0">
                  <a:solidFill>
                    <a:schemeClr val="tx1"/>
                  </a:solidFill>
                  <a:latin typeface="Arial" panose="020B0604020202020204" pitchFamily="34" charset="0"/>
                </a:rPr>
                <a:t>(Max ESL Units to Exclude)</a:t>
              </a:r>
            </a:p>
          </p:txBody>
        </p:sp>
        <p:sp>
          <p:nvSpPr>
            <p:cNvPr id="14" name="Rectangle: Rounded Corners 13">
              <a:extLst>
                <a:ext uri="{FF2B5EF4-FFF2-40B4-BE49-F238E27FC236}">
                  <a16:creationId xmlns:a16="http://schemas.microsoft.com/office/drawing/2014/main" id="{24FA78AB-E428-2676-72D0-2233997F6F1E}"/>
                </a:ext>
              </a:extLst>
            </p:cNvPr>
            <p:cNvSpPr/>
            <p:nvPr/>
          </p:nvSpPr>
          <p:spPr>
            <a:xfrm>
              <a:off x="7413638" y="1729562"/>
              <a:ext cx="1408815" cy="886480"/>
            </a:xfrm>
            <a:prstGeom prst="roundRect">
              <a:avLst>
                <a:gd name="adj" fmla="val 5939"/>
              </a:avLst>
            </a:prstGeom>
            <a:solidFill>
              <a:schemeClr val="bg1"/>
            </a:solidFill>
            <a:ln w="47625">
              <a:solidFill>
                <a:srgbClr val="7030A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a:solidFill>
                    <a:schemeClr val="tx1"/>
                  </a:solidFill>
                  <a:latin typeface="Arial" panose="020B0604020202020204" pitchFamily="34" charset="0"/>
                </a:rPr>
                <a:t>5 Units</a:t>
              </a:r>
            </a:p>
            <a:p>
              <a:pPr algn="ctr"/>
              <a:r>
                <a:rPr lang="en-US" sz="1200" i="1" dirty="0">
                  <a:solidFill>
                    <a:schemeClr val="tx1"/>
                  </a:solidFill>
                  <a:latin typeface="Arial" panose="020B0604020202020204" pitchFamily="34" charset="0"/>
                </a:rPr>
                <a:t>(Total ESL Units that will be excluded)</a:t>
              </a:r>
            </a:p>
          </p:txBody>
        </p:sp>
        <p:sp>
          <p:nvSpPr>
            <p:cNvPr id="15" name="TextBox 14">
              <a:extLst>
                <a:ext uri="{FF2B5EF4-FFF2-40B4-BE49-F238E27FC236}">
                  <a16:creationId xmlns:a16="http://schemas.microsoft.com/office/drawing/2014/main" id="{129C2F39-7F16-16E2-799A-8D1A2DD89026}"/>
                </a:ext>
              </a:extLst>
            </p:cNvPr>
            <p:cNvSpPr txBox="1"/>
            <p:nvPr/>
          </p:nvSpPr>
          <p:spPr>
            <a:xfrm>
              <a:off x="4184296" y="1572638"/>
              <a:ext cx="664264" cy="1200329"/>
            </a:xfrm>
            <a:prstGeom prst="rect">
              <a:avLst/>
            </a:prstGeom>
            <a:noFill/>
            <a:ln>
              <a:noFill/>
            </a:ln>
            <a:effectLst>
              <a:outerShdw blurRad="50800" dist="38100" dir="2700000" algn="tl" rotWithShape="0">
                <a:prstClr val="black">
                  <a:alpha val="40000"/>
                </a:prstClr>
              </a:outerShdw>
            </a:effectLst>
          </p:spPr>
          <p:txBody>
            <a:bodyPr wrap="square" rtlCol="0">
              <a:spAutoFit/>
            </a:bodyPr>
            <a:lstStyle/>
            <a:p>
              <a:r>
                <a:rPr lang="en-US" sz="7200" b="1" dirty="0">
                  <a:solidFill>
                    <a:srgbClr val="7030A0"/>
                  </a:solidFill>
                </a:rPr>
                <a:t>&gt;</a:t>
              </a:r>
            </a:p>
          </p:txBody>
        </p:sp>
        <p:sp>
          <p:nvSpPr>
            <p:cNvPr id="16" name="TextBox 15">
              <a:extLst>
                <a:ext uri="{FF2B5EF4-FFF2-40B4-BE49-F238E27FC236}">
                  <a16:creationId xmlns:a16="http://schemas.microsoft.com/office/drawing/2014/main" id="{A69B87E1-5D5E-80B5-ED16-92E759E8E1EE}"/>
                </a:ext>
              </a:extLst>
            </p:cNvPr>
            <p:cNvSpPr txBox="1"/>
            <p:nvPr/>
          </p:nvSpPr>
          <p:spPr>
            <a:xfrm>
              <a:off x="6585601" y="1572638"/>
              <a:ext cx="664264" cy="1200329"/>
            </a:xfrm>
            <a:prstGeom prst="rect">
              <a:avLst/>
            </a:prstGeom>
            <a:noFill/>
            <a:ln>
              <a:noFill/>
            </a:ln>
            <a:effectLst>
              <a:outerShdw blurRad="50800" dist="38100" dir="2700000" algn="tl" rotWithShape="0">
                <a:prstClr val="black">
                  <a:alpha val="40000"/>
                </a:prstClr>
              </a:outerShdw>
            </a:effectLst>
          </p:spPr>
          <p:txBody>
            <a:bodyPr wrap="square" rtlCol="0">
              <a:spAutoFit/>
            </a:bodyPr>
            <a:lstStyle/>
            <a:p>
              <a:r>
                <a:rPr lang="en-US" sz="7200" b="1" dirty="0">
                  <a:solidFill>
                    <a:srgbClr val="7030A0"/>
                  </a:solidFill>
                </a:rPr>
                <a:t>=</a:t>
              </a:r>
            </a:p>
          </p:txBody>
        </p:sp>
      </p:grpSp>
      <p:grpSp>
        <p:nvGrpSpPr>
          <p:cNvPr id="25" name="Group 24">
            <a:extLst>
              <a:ext uri="{FF2B5EF4-FFF2-40B4-BE49-F238E27FC236}">
                <a16:creationId xmlns:a16="http://schemas.microsoft.com/office/drawing/2014/main" id="{B6A8B89B-FE98-AEDF-D344-535188CCAD4C}"/>
              </a:ext>
            </a:extLst>
          </p:cNvPr>
          <p:cNvGrpSpPr/>
          <p:nvPr/>
        </p:nvGrpSpPr>
        <p:grpSpPr>
          <a:xfrm>
            <a:off x="1526028" y="5559850"/>
            <a:ext cx="8459220" cy="1228154"/>
            <a:chOff x="385313" y="5544212"/>
            <a:chExt cx="8459220" cy="1228154"/>
          </a:xfrm>
        </p:grpSpPr>
        <p:sp>
          <p:nvSpPr>
            <p:cNvPr id="18" name="Rectangle: Rounded Corners 17">
              <a:extLst>
                <a:ext uri="{FF2B5EF4-FFF2-40B4-BE49-F238E27FC236}">
                  <a16:creationId xmlns:a16="http://schemas.microsoft.com/office/drawing/2014/main" id="{3A1B17D7-B78C-C354-1207-4387D5A9B1E7}"/>
                </a:ext>
              </a:extLst>
            </p:cNvPr>
            <p:cNvSpPr/>
            <p:nvPr/>
          </p:nvSpPr>
          <p:spPr>
            <a:xfrm>
              <a:off x="2713176" y="5728961"/>
              <a:ext cx="1408815" cy="886480"/>
            </a:xfrm>
            <a:prstGeom prst="roundRect">
              <a:avLst>
                <a:gd name="adj" fmla="val 5939"/>
              </a:avLst>
            </a:prstGeom>
            <a:solidFill>
              <a:schemeClr val="bg1"/>
            </a:solidFill>
            <a:ln w="47625">
              <a:solidFill>
                <a:srgbClr val="7030A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a:solidFill>
                    <a:schemeClr val="tx1"/>
                  </a:solidFill>
                  <a:latin typeface="Arial" panose="020B0604020202020204" pitchFamily="34" charset="0"/>
                </a:rPr>
                <a:t>5 Units</a:t>
              </a:r>
            </a:p>
            <a:p>
              <a:pPr algn="ctr"/>
              <a:r>
                <a:rPr lang="en-US" sz="1200" i="1" dirty="0">
                  <a:solidFill>
                    <a:schemeClr val="tx1"/>
                  </a:solidFill>
                  <a:latin typeface="Arial" panose="020B0604020202020204" pitchFamily="34" charset="0"/>
                </a:rPr>
                <a:t>(Total ESL Units)</a:t>
              </a:r>
            </a:p>
          </p:txBody>
        </p:sp>
        <p:sp>
          <p:nvSpPr>
            <p:cNvPr id="19" name="Rectangle: Rounded Corners 18">
              <a:extLst>
                <a:ext uri="{FF2B5EF4-FFF2-40B4-BE49-F238E27FC236}">
                  <a16:creationId xmlns:a16="http://schemas.microsoft.com/office/drawing/2014/main" id="{9B6D6ABF-2DCC-3BF1-6E46-D6395C511E32}"/>
                </a:ext>
              </a:extLst>
            </p:cNvPr>
            <p:cNvSpPr/>
            <p:nvPr/>
          </p:nvSpPr>
          <p:spPr>
            <a:xfrm>
              <a:off x="5041039" y="5728961"/>
              <a:ext cx="1408815" cy="886480"/>
            </a:xfrm>
            <a:prstGeom prst="roundRect">
              <a:avLst>
                <a:gd name="adj" fmla="val 5939"/>
              </a:avLst>
            </a:prstGeom>
            <a:solidFill>
              <a:schemeClr val="bg1"/>
            </a:solidFill>
            <a:ln w="47625">
              <a:solidFill>
                <a:srgbClr val="00B05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a:solidFill>
                    <a:schemeClr val="tx1"/>
                  </a:solidFill>
                  <a:latin typeface="Arial" panose="020B0604020202020204" pitchFamily="34" charset="0"/>
                </a:rPr>
                <a:t>45 Units</a:t>
              </a:r>
            </a:p>
            <a:p>
              <a:pPr algn="ctr"/>
              <a:r>
                <a:rPr lang="en-US" sz="1200" i="1" dirty="0">
                  <a:solidFill>
                    <a:schemeClr val="tx1"/>
                  </a:solidFill>
                  <a:latin typeface="Arial" panose="020B0604020202020204" pitchFamily="34" charset="0"/>
                </a:rPr>
                <a:t>(Max </a:t>
              </a:r>
              <a:r>
                <a:rPr lang="en-US" sz="1200" i="1" u="sng" dirty="0">
                  <a:solidFill>
                    <a:schemeClr val="tx1"/>
                  </a:solidFill>
                  <a:latin typeface="Arial" panose="020B0604020202020204" pitchFamily="34" charset="0"/>
                </a:rPr>
                <a:t>Remedial</a:t>
              </a:r>
              <a:r>
                <a:rPr lang="en-US" sz="1200" i="1" dirty="0">
                  <a:solidFill>
                    <a:schemeClr val="tx1"/>
                  </a:solidFill>
                  <a:latin typeface="Arial" panose="020B0604020202020204" pitchFamily="34" charset="0"/>
                </a:rPr>
                <a:t> Units value)</a:t>
              </a:r>
            </a:p>
          </p:txBody>
        </p:sp>
        <p:sp>
          <p:nvSpPr>
            <p:cNvPr id="20" name="Rectangle: Rounded Corners 19">
              <a:extLst>
                <a:ext uri="{FF2B5EF4-FFF2-40B4-BE49-F238E27FC236}">
                  <a16:creationId xmlns:a16="http://schemas.microsoft.com/office/drawing/2014/main" id="{CE8C1B15-E5D8-0F00-D18C-CFF6A06F6E56}"/>
                </a:ext>
              </a:extLst>
            </p:cNvPr>
            <p:cNvSpPr/>
            <p:nvPr/>
          </p:nvSpPr>
          <p:spPr>
            <a:xfrm>
              <a:off x="7368904" y="5728961"/>
              <a:ext cx="1475629" cy="886480"/>
            </a:xfrm>
            <a:prstGeom prst="roundRect">
              <a:avLst>
                <a:gd name="adj" fmla="val 5939"/>
              </a:avLst>
            </a:prstGeom>
            <a:solidFill>
              <a:schemeClr val="bg1"/>
            </a:solidFill>
            <a:ln w="47625">
              <a:solidFill>
                <a:srgbClr val="00B05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a:solidFill>
                    <a:schemeClr val="tx1"/>
                  </a:solidFill>
                  <a:latin typeface="Arial" panose="020B0604020202020204" pitchFamily="34" charset="0"/>
                </a:rPr>
                <a:t>110 Units</a:t>
              </a:r>
            </a:p>
            <a:p>
              <a:pPr algn="ctr"/>
              <a:r>
                <a:rPr lang="en-US" sz="1200" i="1" dirty="0">
                  <a:solidFill>
                    <a:schemeClr val="tx1"/>
                  </a:solidFill>
                  <a:latin typeface="Arial" panose="020B0604020202020204" pitchFamily="34" charset="0"/>
                </a:rPr>
                <a:t>(Final Max Attempted Units calculation)</a:t>
              </a:r>
            </a:p>
          </p:txBody>
        </p:sp>
        <p:sp>
          <p:nvSpPr>
            <p:cNvPr id="21" name="TextBox 20">
              <a:extLst>
                <a:ext uri="{FF2B5EF4-FFF2-40B4-BE49-F238E27FC236}">
                  <a16:creationId xmlns:a16="http://schemas.microsoft.com/office/drawing/2014/main" id="{8CAF2A5E-3C13-D887-C84C-2F7C084EB3E9}"/>
                </a:ext>
              </a:extLst>
            </p:cNvPr>
            <p:cNvSpPr txBox="1"/>
            <p:nvPr/>
          </p:nvSpPr>
          <p:spPr>
            <a:xfrm>
              <a:off x="4249383" y="5572037"/>
              <a:ext cx="664264" cy="1200329"/>
            </a:xfrm>
            <a:prstGeom prst="rect">
              <a:avLst/>
            </a:prstGeom>
            <a:noFill/>
            <a:ln>
              <a:noFill/>
            </a:ln>
            <a:effectLst>
              <a:outerShdw blurRad="50800" dist="38100" dir="2700000" algn="tl" rotWithShape="0">
                <a:prstClr val="black">
                  <a:alpha val="40000"/>
                </a:prstClr>
              </a:outerShdw>
            </a:effectLst>
          </p:spPr>
          <p:txBody>
            <a:bodyPr wrap="square" rtlCol="0">
              <a:spAutoFit/>
            </a:bodyPr>
            <a:lstStyle/>
            <a:p>
              <a:pPr algn="ctr"/>
              <a:r>
                <a:rPr lang="en-US" sz="7200" b="1" dirty="0">
                  <a:solidFill>
                    <a:srgbClr val="7030A0"/>
                  </a:solidFill>
                </a:rPr>
                <a:t>-</a:t>
              </a:r>
            </a:p>
          </p:txBody>
        </p:sp>
        <p:sp>
          <p:nvSpPr>
            <p:cNvPr id="22" name="TextBox 21">
              <a:extLst>
                <a:ext uri="{FF2B5EF4-FFF2-40B4-BE49-F238E27FC236}">
                  <a16:creationId xmlns:a16="http://schemas.microsoft.com/office/drawing/2014/main" id="{64E17B33-DEC2-8F19-682A-83546E529D0A}"/>
                </a:ext>
              </a:extLst>
            </p:cNvPr>
            <p:cNvSpPr txBox="1"/>
            <p:nvPr/>
          </p:nvSpPr>
          <p:spPr>
            <a:xfrm>
              <a:off x="6577246" y="5572037"/>
              <a:ext cx="664264" cy="1200329"/>
            </a:xfrm>
            <a:prstGeom prst="rect">
              <a:avLst/>
            </a:prstGeom>
            <a:noFill/>
            <a:ln>
              <a:noFill/>
            </a:ln>
            <a:effectLst>
              <a:outerShdw blurRad="50800" dist="38100" dir="2700000" algn="tl" rotWithShape="0">
                <a:prstClr val="black">
                  <a:alpha val="40000"/>
                </a:prstClr>
              </a:outerShdw>
            </a:effectLst>
          </p:spPr>
          <p:txBody>
            <a:bodyPr wrap="square" rtlCol="0">
              <a:spAutoFit/>
            </a:bodyPr>
            <a:lstStyle/>
            <a:p>
              <a:r>
                <a:rPr lang="en-US" sz="7200" b="1" dirty="0">
                  <a:solidFill>
                    <a:srgbClr val="7030A0"/>
                  </a:solidFill>
                </a:rPr>
                <a:t>=</a:t>
              </a:r>
            </a:p>
          </p:txBody>
        </p:sp>
        <p:sp>
          <p:nvSpPr>
            <p:cNvPr id="23" name="Rectangle: Rounded Corners 22">
              <a:extLst>
                <a:ext uri="{FF2B5EF4-FFF2-40B4-BE49-F238E27FC236}">
                  <a16:creationId xmlns:a16="http://schemas.microsoft.com/office/drawing/2014/main" id="{B8990628-1E20-E53D-AE89-37008F3E027D}"/>
                </a:ext>
              </a:extLst>
            </p:cNvPr>
            <p:cNvSpPr/>
            <p:nvPr/>
          </p:nvSpPr>
          <p:spPr>
            <a:xfrm>
              <a:off x="385313" y="5701136"/>
              <a:ext cx="1408815" cy="886480"/>
            </a:xfrm>
            <a:prstGeom prst="roundRect">
              <a:avLst>
                <a:gd name="adj" fmla="val 5939"/>
              </a:avLst>
            </a:prstGeom>
            <a:solidFill>
              <a:schemeClr val="bg1"/>
            </a:solidFill>
            <a:ln w="47625">
              <a:solidFill>
                <a:srgbClr val="7030A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b="1" dirty="0">
                  <a:solidFill>
                    <a:schemeClr val="tx1"/>
                  </a:solidFill>
                  <a:latin typeface="Arial" panose="020B0604020202020204" pitchFamily="34" charset="0"/>
                </a:rPr>
                <a:t>160 Units</a:t>
              </a:r>
            </a:p>
            <a:p>
              <a:pPr algn="ctr"/>
              <a:r>
                <a:rPr lang="en-US" sz="1200" i="1" dirty="0">
                  <a:solidFill>
                    <a:schemeClr val="tx1"/>
                  </a:solidFill>
                  <a:latin typeface="Arial" panose="020B0604020202020204" pitchFamily="34" charset="0"/>
                </a:rPr>
                <a:t>(Total Attempted Units)</a:t>
              </a:r>
            </a:p>
          </p:txBody>
        </p:sp>
        <p:sp>
          <p:nvSpPr>
            <p:cNvPr id="24" name="TextBox 23">
              <a:extLst>
                <a:ext uri="{FF2B5EF4-FFF2-40B4-BE49-F238E27FC236}">
                  <a16:creationId xmlns:a16="http://schemas.microsoft.com/office/drawing/2014/main" id="{8A368EF2-B14F-7892-43F8-6CF74C89C55B}"/>
                </a:ext>
              </a:extLst>
            </p:cNvPr>
            <p:cNvSpPr txBox="1"/>
            <p:nvPr/>
          </p:nvSpPr>
          <p:spPr>
            <a:xfrm>
              <a:off x="1921520" y="5544212"/>
              <a:ext cx="664264" cy="1200329"/>
            </a:xfrm>
            <a:prstGeom prst="rect">
              <a:avLst/>
            </a:prstGeom>
            <a:noFill/>
            <a:ln>
              <a:noFill/>
            </a:ln>
            <a:effectLst>
              <a:outerShdw blurRad="50800" dist="38100" dir="2700000" algn="tl" rotWithShape="0">
                <a:prstClr val="black">
                  <a:alpha val="40000"/>
                </a:prstClr>
              </a:outerShdw>
            </a:effectLst>
          </p:spPr>
          <p:txBody>
            <a:bodyPr wrap="square" rtlCol="0">
              <a:spAutoFit/>
            </a:bodyPr>
            <a:lstStyle/>
            <a:p>
              <a:pPr algn="ctr"/>
              <a:r>
                <a:rPr lang="en-US" sz="7200" b="1" dirty="0">
                  <a:solidFill>
                    <a:srgbClr val="7030A0"/>
                  </a:solidFill>
                </a:rPr>
                <a:t>-</a:t>
              </a:r>
            </a:p>
          </p:txBody>
        </p:sp>
      </p:grpSp>
    </p:spTree>
    <p:extLst>
      <p:ext uri="{BB962C8B-B14F-4D97-AF65-F5344CB8AC3E}">
        <p14:creationId xmlns:p14="http://schemas.microsoft.com/office/powerpoint/2010/main" val="24581422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037B7-5A95-9A76-D378-8DA2BD282FF4}"/>
              </a:ext>
            </a:extLst>
          </p:cNvPr>
          <p:cNvSpPr>
            <a:spLocks noGrp="1"/>
          </p:cNvSpPr>
          <p:nvPr>
            <p:ph type="title"/>
          </p:nvPr>
        </p:nvSpPr>
        <p:spPr/>
        <p:txBody>
          <a:bodyPr/>
          <a:lstStyle/>
          <a:p>
            <a:r>
              <a:rPr lang="en-US" dirty="0"/>
              <a:t>Additional Considerations – ESL Course Type</a:t>
            </a:r>
          </a:p>
        </p:txBody>
      </p:sp>
      <p:sp>
        <p:nvSpPr>
          <p:cNvPr id="3" name="Content Placeholder 2">
            <a:extLst>
              <a:ext uri="{FF2B5EF4-FFF2-40B4-BE49-F238E27FC236}">
                <a16:creationId xmlns:a16="http://schemas.microsoft.com/office/drawing/2014/main" id="{C2352CC8-9553-319E-A53D-398004C9106D}"/>
              </a:ext>
            </a:extLst>
          </p:cNvPr>
          <p:cNvSpPr>
            <a:spLocks noGrp="1"/>
          </p:cNvSpPr>
          <p:nvPr>
            <p:ph idx="1"/>
          </p:nvPr>
        </p:nvSpPr>
        <p:spPr/>
        <p:txBody>
          <a:bodyPr/>
          <a:lstStyle/>
          <a:p>
            <a:r>
              <a:rPr lang="en-US" dirty="0"/>
              <a:t>Max ESL Units to Exclude functionality also functions correctly</a:t>
            </a:r>
          </a:p>
          <a:p>
            <a:r>
              <a:rPr lang="en-US" dirty="0"/>
              <a:t>Max ESL Units to Exclude value is now independent of the Max Remedial Units to Exclude</a:t>
            </a:r>
          </a:p>
          <a:p>
            <a:r>
              <a:rPr lang="en-US" dirty="0"/>
              <a:t>Max ESL Units to Exclude can be left as “blank” to exclude any course from MAXT on the student’s record list on Course Exclusions as ESL</a:t>
            </a:r>
          </a:p>
          <a:p>
            <a:pPr marL="0" indent="0">
              <a:buNone/>
            </a:pPr>
            <a:r>
              <a:rPr lang="en-US" b="1" i="1" dirty="0">
                <a:solidFill>
                  <a:srgbClr val="7030A0"/>
                </a:solidFill>
              </a:rPr>
              <a:t>**Always test thoroughly in a test environment before making any changes to configurations in Production**</a:t>
            </a:r>
          </a:p>
        </p:txBody>
      </p:sp>
      <p:sp>
        <p:nvSpPr>
          <p:cNvPr id="4" name="Slide Number Placeholder 3">
            <a:extLst>
              <a:ext uri="{FF2B5EF4-FFF2-40B4-BE49-F238E27FC236}">
                <a16:creationId xmlns:a16="http://schemas.microsoft.com/office/drawing/2014/main" id="{D9C12A5E-28FE-A784-D0DF-8F06E3F9889B}"/>
              </a:ext>
            </a:extLst>
          </p:cNvPr>
          <p:cNvSpPr>
            <a:spLocks noGrp="1"/>
          </p:cNvSpPr>
          <p:nvPr>
            <p:ph type="sldNum" sz="quarter" idx="12"/>
          </p:nvPr>
        </p:nvSpPr>
        <p:spPr/>
        <p:txBody>
          <a:bodyPr/>
          <a:lstStyle/>
          <a:p>
            <a:fld id="{DEE5BC03-7CE3-4FE3-BC0A-0ACCA8AC1F24}" type="slidenum">
              <a:rPr lang="en-US" smtClean="0"/>
              <a:pPr/>
              <a:t>18</a:t>
            </a:fld>
            <a:endParaRPr lang="en-US" dirty="0"/>
          </a:p>
        </p:txBody>
      </p:sp>
    </p:spTree>
    <p:extLst>
      <p:ext uri="{BB962C8B-B14F-4D97-AF65-F5344CB8AC3E}">
        <p14:creationId xmlns:p14="http://schemas.microsoft.com/office/powerpoint/2010/main" val="1171215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F2E4A-4EAD-9C3E-0E55-C65EC65F732C}"/>
              </a:ext>
            </a:extLst>
          </p:cNvPr>
          <p:cNvSpPr>
            <a:spLocks noGrp="1"/>
          </p:cNvSpPr>
          <p:nvPr>
            <p:ph type="title"/>
          </p:nvPr>
        </p:nvSpPr>
        <p:spPr/>
        <p:txBody>
          <a:bodyPr/>
          <a:lstStyle/>
          <a:p>
            <a:r>
              <a:rPr lang="en-US" dirty="0"/>
              <a:t>Demonstration</a:t>
            </a:r>
          </a:p>
        </p:txBody>
      </p:sp>
      <p:sp>
        <p:nvSpPr>
          <p:cNvPr id="3" name="Text Placeholder 2">
            <a:extLst>
              <a:ext uri="{FF2B5EF4-FFF2-40B4-BE49-F238E27FC236}">
                <a16:creationId xmlns:a16="http://schemas.microsoft.com/office/drawing/2014/main" id="{A9BCE1C4-A252-82D1-7399-072826322F64}"/>
              </a:ext>
            </a:extLst>
          </p:cNvPr>
          <p:cNvSpPr>
            <a:spLocks noGrp="1"/>
          </p:cNvSpPr>
          <p:nvPr>
            <p:ph type="body" idx="1"/>
          </p:nvPr>
        </p:nvSpPr>
        <p:spPr/>
        <p:txBody>
          <a:bodyPr/>
          <a:lstStyle/>
          <a:p>
            <a:r>
              <a:rPr lang="en-US" dirty="0"/>
              <a:t>Jed Lara, ctcLink Functional Analyst, Campus Solutions (Financial Aid)</a:t>
            </a:r>
          </a:p>
        </p:txBody>
      </p:sp>
      <p:sp>
        <p:nvSpPr>
          <p:cNvPr id="4" name="Slide Number Placeholder 3">
            <a:extLst>
              <a:ext uri="{FF2B5EF4-FFF2-40B4-BE49-F238E27FC236}">
                <a16:creationId xmlns:a16="http://schemas.microsoft.com/office/drawing/2014/main" id="{299CC1B3-4947-E750-2F1F-DC2CAF2DA8CE}"/>
              </a:ext>
            </a:extLst>
          </p:cNvPr>
          <p:cNvSpPr>
            <a:spLocks noGrp="1"/>
          </p:cNvSpPr>
          <p:nvPr>
            <p:ph type="sldNum" sz="quarter" idx="12"/>
          </p:nvPr>
        </p:nvSpPr>
        <p:spPr/>
        <p:txBody>
          <a:bodyPr/>
          <a:lstStyle/>
          <a:p>
            <a:fld id="{DEE5BC03-7CE3-4FE3-BC0A-0ACCA8AC1F24}" type="slidenum">
              <a:rPr lang="en-US" smtClean="0"/>
              <a:pPr/>
              <a:t>19</a:t>
            </a:fld>
            <a:endParaRPr lang="en-US" dirty="0"/>
          </a:p>
        </p:txBody>
      </p:sp>
    </p:spTree>
    <p:extLst>
      <p:ext uri="{BB962C8B-B14F-4D97-AF65-F5344CB8AC3E}">
        <p14:creationId xmlns:p14="http://schemas.microsoft.com/office/powerpoint/2010/main" val="4017407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1462D-5A24-6724-0945-A39735461C05}"/>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9A77C9F4-D3D1-FADA-EDFE-F77823E8EB1C}"/>
              </a:ext>
            </a:extLst>
          </p:cNvPr>
          <p:cNvSpPr>
            <a:spLocks noGrp="1"/>
          </p:cNvSpPr>
          <p:nvPr>
            <p:ph idx="1"/>
          </p:nvPr>
        </p:nvSpPr>
        <p:spPr/>
        <p:txBody>
          <a:bodyPr/>
          <a:lstStyle/>
          <a:p>
            <a:r>
              <a:rPr lang="en-US" dirty="0"/>
              <a:t>Maximum Attempted Units Functionality</a:t>
            </a:r>
          </a:p>
          <a:p>
            <a:r>
              <a:rPr lang="en-US" dirty="0"/>
              <a:t>Solution Design</a:t>
            </a:r>
          </a:p>
          <a:p>
            <a:r>
              <a:rPr lang="en-US" dirty="0"/>
              <a:t>Demo</a:t>
            </a:r>
          </a:p>
          <a:p>
            <a:r>
              <a:rPr lang="en-US" dirty="0"/>
              <a:t>User Acceptance Testing</a:t>
            </a:r>
          </a:p>
          <a:p>
            <a:r>
              <a:rPr lang="en-US" dirty="0"/>
              <a:t>Next Steps</a:t>
            </a:r>
          </a:p>
        </p:txBody>
      </p:sp>
      <p:sp>
        <p:nvSpPr>
          <p:cNvPr id="4" name="Slide Number Placeholder 3">
            <a:extLst>
              <a:ext uri="{FF2B5EF4-FFF2-40B4-BE49-F238E27FC236}">
                <a16:creationId xmlns:a16="http://schemas.microsoft.com/office/drawing/2014/main" id="{F4461DD7-A24C-56DF-B52A-6A250210DFFF}"/>
              </a:ext>
            </a:extLst>
          </p:cNvPr>
          <p:cNvSpPr>
            <a:spLocks noGrp="1"/>
          </p:cNvSpPr>
          <p:nvPr>
            <p:ph type="sldNum" sz="quarter" idx="12"/>
          </p:nvPr>
        </p:nvSpPr>
        <p:spPr/>
        <p:txBody>
          <a:bodyPr/>
          <a:lstStyle/>
          <a:p>
            <a:fld id="{DEE5BC03-7CE3-4FE3-BC0A-0ACCA8AC1F24}" type="slidenum">
              <a:rPr lang="en-US" smtClean="0"/>
              <a:pPr/>
              <a:t>2</a:t>
            </a:fld>
            <a:endParaRPr lang="en-US" dirty="0"/>
          </a:p>
        </p:txBody>
      </p:sp>
    </p:spTree>
    <p:extLst>
      <p:ext uri="{BB962C8B-B14F-4D97-AF65-F5344CB8AC3E}">
        <p14:creationId xmlns:p14="http://schemas.microsoft.com/office/powerpoint/2010/main" val="3766226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B1FAC5D-6219-4DD1-9E10-DD9B7E7D4EE0}"/>
              </a:ext>
            </a:extLst>
          </p:cNvPr>
          <p:cNvPicPr>
            <a:picLocks noChangeAspect="1"/>
          </p:cNvPicPr>
          <p:nvPr/>
        </p:nvPicPr>
        <p:blipFill>
          <a:blip r:embed="rId2"/>
          <a:stretch>
            <a:fillRect/>
          </a:stretch>
        </p:blipFill>
        <p:spPr>
          <a:xfrm>
            <a:off x="176952" y="1666317"/>
            <a:ext cx="11838095" cy="2857143"/>
          </a:xfrm>
          <a:prstGeom prst="rect">
            <a:avLst/>
          </a:prstGeom>
          <a:ln>
            <a:noFill/>
          </a:ln>
          <a:effectLst>
            <a:outerShdw blurRad="292100" dist="139700" dir="2700000" algn="tl" rotWithShape="0">
              <a:srgbClr val="333333">
                <a:alpha val="65000"/>
              </a:srgbClr>
            </a:outerShdw>
          </a:effectLst>
        </p:spPr>
      </p:pic>
      <p:sp>
        <p:nvSpPr>
          <p:cNvPr id="2" name="Title 1">
            <a:extLst>
              <a:ext uri="{FF2B5EF4-FFF2-40B4-BE49-F238E27FC236}">
                <a16:creationId xmlns:a16="http://schemas.microsoft.com/office/drawing/2014/main" id="{FFC24EDB-1359-F4E4-C1BE-2CA1917C8183}"/>
              </a:ext>
            </a:extLst>
          </p:cNvPr>
          <p:cNvSpPr>
            <a:spLocks noGrp="1"/>
          </p:cNvSpPr>
          <p:nvPr>
            <p:ph type="title"/>
          </p:nvPr>
        </p:nvSpPr>
        <p:spPr>
          <a:xfrm>
            <a:off x="715814" y="1215824"/>
            <a:ext cx="11115967" cy="659529"/>
          </a:xfrm>
        </p:spPr>
        <p:txBody>
          <a:bodyPr/>
          <a:lstStyle/>
          <a:p>
            <a:r>
              <a:rPr lang="en-US" dirty="0"/>
              <a:t>Student Example (Problem)</a:t>
            </a:r>
          </a:p>
        </p:txBody>
      </p:sp>
      <p:sp>
        <p:nvSpPr>
          <p:cNvPr id="4" name="Slide Number Placeholder 3">
            <a:extLst>
              <a:ext uri="{FF2B5EF4-FFF2-40B4-BE49-F238E27FC236}">
                <a16:creationId xmlns:a16="http://schemas.microsoft.com/office/drawing/2014/main" id="{6D2F4A1C-9FC7-2D76-40DB-78FEE46282ED}"/>
              </a:ext>
            </a:extLst>
          </p:cNvPr>
          <p:cNvSpPr>
            <a:spLocks noGrp="1"/>
          </p:cNvSpPr>
          <p:nvPr>
            <p:ph type="sldNum" sz="quarter" idx="12"/>
          </p:nvPr>
        </p:nvSpPr>
        <p:spPr/>
        <p:txBody>
          <a:bodyPr/>
          <a:lstStyle/>
          <a:p>
            <a:fld id="{DEE5BC03-7CE3-4FE3-BC0A-0ACCA8AC1F24}" type="slidenum">
              <a:rPr lang="en-US" smtClean="0"/>
              <a:pPr/>
              <a:t>20</a:t>
            </a:fld>
            <a:endParaRPr lang="en-US" dirty="0"/>
          </a:p>
        </p:txBody>
      </p:sp>
      <p:cxnSp>
        <p:nvCxnSpPr>
          <p:cNvPr id="12" name="Straight Arrow Connector 11">
            <a:extLst>
              <a:ext uri="{FF2B5EF4-FFF2-40B4-BE49-F238E27FC236}">
                <a16:creationId xmlns:a16="http://schemas.microsoft.com/office/drawing/2014/main" id="{8AE14946-6C8E-6321-3B42-D7646322F0C7}"/>
              </a:ext>
            </a:extLst>
          </p:cNvPr>
          <p:cNvCxnSpPr>
            <a:cxnSpLocks/>
          </p:cNvCxnSpPr>
          <p:nvPr/>
        </p:nvCxnSpPr>
        <p:spPr>
          <a:xfrm flipV="1">
            <a:off x="3110898" y="3103685"/>
            <a:ext cx="968733" cy="1754747"/>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554FD5D0-08BA-396D-B933-2816EEB67E51}"/>
              </a:ext>
            </a:extLst>
          </p:cNvPr>
          <p:cNvCxnSpPr>
            <a:cxnSpLocks/>
          </p:cNvCxnSpPr>
          <p:nvPr/>
        </p:nvCxnSpPr>
        <p:spPr>
          <a:xfrm flipH="1" flipV="1">
            <a:off x="8546123" y="3103685"/>
            <a:ext cx="569922" cy="1754747"/>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Rounded Corners 5">
            <a:extLst>
              <a:ext uri="{FF2B5EF4-FFF2-40B4-BE49-F238E27FC236}">
                <a16:creationId xmlns:a16="http://schemas.microsoft.com/office/drawing/2014/main" id="{85301CF7-8754-1BD1-03BD-06AEC02E74B2}"/>
              </a:ext>
            </a:extLst>
          </p:cNvPr>
          <p:cNvSpPr/>
          <p:nvPr/>
        </p:nvSpPr>
        <p:spPr>
          <a:xfrm>
            <a:off x="6224954" y="4858432"/>
            <a:ext cx="5790093" cy="1424354"/>
          </a:xfrm>
          <a:prstGeom prst="roundRect">
            <a:avLst/>
          </a:prstGeom>
          <a:solidFill>
            <a:schemeClr val="bg1"/>
          </a:solidFill>
          <a:ln w="38100">
            <a:solidFill>
              <a:srgbClr val="7030A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700" dirty="0">
                <a:solidFill>
                  <a:srgbClr val="632289"/>
                </a:solidFill>
                <a:latin typeface="Arial" panose="020B0604020202020204" pitchFamily="34" charset="0"/>
              </a:rPr>
              <a:t>In this particular example the program assigned a MEET SAP Status for the Maximum Attempted Units test because the erroneous attempted units value is not in one of the specified ranges on the Maximum Attempted Rules configurations.</a:t>
            </a:r>
          </a:p>
        </p:txBody>
      </p:sp>
      <p:sp>
        <p:nvSpPr>
          <p:cNvPr id="9" name="Rectangle: Rounded Corners 8">
            <a:extLst>
              <a:ext uri="{FF2B5EF4-FFF2-40B4-BE49-F238E27FC236}">
                <a16:creationId xmlns:a16="http://schemas.microsoft.com/office/drawing/2014/main" id="{190A0479-39CF-AFF3-D519-A6980962A0D5}"/>
              </a:ext>
            </a:extLst>
          </p:cNvPr>
          <p:cNvSpPr/>
          <p:nvPr/>
        </p:nvSpPr>
        <p:spPr>
          <a:xfrm>
            <a:off x="268650" y="4858432"/>
            <a:ext cx="5698398" cy="1586891"/>
          </a:xfrm>
          <a:prstGeom prst="roundRect">
            <a:avLst/>
          </a:prstGeom>
          <a:solidFill>
            <a:schemeClr val="bg1"/>
          </a:solidFill>
          <a:ln w="38100">
            <a:solidFill>
              <a:srgbClr val="7030A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700" dirty="0">
                <a:solidFill>
                  <a:srgbClr val="632289"/>
                </a:solidFill>
                <a:latin typeface="Arial" panose="020B0604020202020204" pitchFamily="34" charset="0"/>
              </a:rPr>
              <a:t>This student has a negative calculated Attempted Units value, due to the bug in the delivered Oracle code. This renders any of the Max Attempted Units Rules for assigning a SAP Status obsolete when their Remedial Credits exceeds the maximum set in the college’s configuration.</a:t>
            </a:r>
          </a:p>
        </p:txBody>
      </p:sp>
    </p:spTree>
    <p:extLst>
      <p:ext uri="{BB962C8B-B14F-4D97-AF65-F5344CB8AC3E}">
        <p14:creationId xmlns:p14="http://schemas.microsoft.com/office/powerpoint/2010/main" val="3176714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24EDB-1359-F4E4-C1BE-2CA1917C8183}"/>
              </a:ext>
            </a:extLst>
          </p:cNvPr>
          <p:cNvSpPr>
            <a:spLocks noGrp="1"/>
          </p:cNvSpPr>
          <p:nvPr>
            <p:ph type="title"/>
          </p:nvPr>
        </p:nvSpPr>
        <p:spPr>
          <a:xfrm>
            <a:off x="715814" y="1549935"/>
            <a:ext cx="11115967" cy="659529"/>
          </a:xfrm>
        </p:spPr>
        <p:txBody>
          <a:bodyPr/>
          <a:lstStyle/>
          <a:p>
            <a:r>
              <a:rPr lang="en-US" dirty="0"/>
              <a:t>Student Example (Solution)</a:t>
            </a:r>
          </a:p>
        </p:txBody>
      </p:sp>
      <p:sp>
        <p:nvSpPr>
          <p:cNvPr id="4" name="Slide Number Placeholder 3">
            <a:extLst>
              <a:ext uri="{FF2B5EF4-FFF2-40B4-BE49-F238E27FC236}">
                <a16:creationId xmlns:a16="http://schemas.microsoft.com/office/drawing/2014/main" id="{6D2F4A1C-9FC7-2D76-40DB-78FEE46282ED}"/>
              </a:ext>
            </a:extLst>
          </p:cNvPr>
          <p:cNvSpPr>
            <a:spLocks noGrp="1"/>
          </p:cNvSpPr>
          <p:nvPr>
            <p:ph type="sldNum" sz="quarter" idx="12"/>
          </p:nvPr>
        </p:nvSpPr>
        <p:spPr/>
        <p:txBody>
          <a:bodyPr/>
          <a:lstStyle/>
          <a:p>
            <a:fld id="{DEE5BC03-7CE3-4FE3-BC0A-0ACCA8AC1F24}" type="slidenum">
              <a:rPr lang="en-US" smtClean="0"/>
              <a:pPr/>
              <a:t>21</a:t>
            </a:fld>
            <a:endParaRPr lang="en-US" dirty="0"/>
          </a:p>
        </p:txBody>
      </p:sp>
      <p:pic>
        <p:nvPicPr>
          <p:cNvPr id="8" name="Picture 7">
            <a:extLst>
              <a:ext uri="{FF2B5EF4-FFF2-40B4-BE49-F238E27FC236}">
                <a16:creationId xmlns:a16="http://schemas.microsoft.com/office/drawing/2014/main" id="{52C8569F-2533-6715-94E6-ED92043DF926}"/>
              </a:ext>
            </a:extLst>
          </p:cNvPr>
          <p:cNvPicPr>
            <a:picLocks noChangeAspect="1"/>
          </p:cNvPicPr>
          <p:nvPr/>
        </p:nvPicPr>
        <p:blipFill>
          <a:blip r:embed="rId2"/>
          <a:stretch>
            <a:fillRect/>
          </a:stretch>
        </p:blipFill>
        <p:spPr>
          <a:xfrm>
            <a:off x="148381" y="2106790"/>
            <a:ext cx="11895238" cy="2847619"/>
          </a:xfrm>
          <a:prstGeom prst="rect">
            <a:avLst/>
          </a:prstGeom>
          <a:ln>
            <a:noFill/>
          </a:ln>
          <a:effectLst>
            <a:outerShdw blurRad="292100" dist="139700" dir="2700000" algn="tl" rotWithShape="0">
              <a:srgbClr val="333333">
                <a:alpha val="65000"/>
              </a:srgbClr>
            </a:outerShdw>
          </a:effectLst>
        </p:spPr>
      </p:pic>
      <p:cxnSp>
        <p:nvCxnSpPr>
          <p:cNvPr id="9" name="Straight Arrow Connector 8">
            <a:extLst>
              <a:ext uri="{FF2B5EF4-FFF2-40B4-BE49-F238E27FC236}">
                <a16:creationId xmlns:a16="http://schemas.microsoft.com/office/drawing/2014/main" id="{208ABCE1-6A18-0E8E-282E-AD68CC51FFF2}"/>
              </a:ext>
            </a:extLst>
          </p:cNvPr>
          <p:cNvCxnSpPr>
            <a:cxnSpLocks/>
          </p:cNvCxnSpPr>
          <p:nvPr/>
        </p:nvCxnSpPr>
        <p:spPr>
          <a:xfrm flipH="1" flipV="1">
            <a:off x="4703885" y="3530599"/>
            <a:ext cx="1002323" cy="1777466"/>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00B93315-6EC1-4856-1B21-DAEBC4A4D02A}"/>
              </a:ext>
            </a:extLst>
          </p:cNvPr>
          <p:cNvCxnSpPr>
            <a:cxnSpLocks/>
          </p:cNvCxnSpPr>
          <p:nvPr/>
        </p:nvCxnSpPr>
        <p:spPr>
          <a:xfrm flipV="1">
            <a:off x="6954715" y="3530599"/>
            <a:ext cx="1160585" cy="1777466"/>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Rounded Corners 5">
            <a:extLst>
              <a:ext uri="{FF2B5EF4-FFF2-40B4-BE49-F238E27FC236}">
                <a16:creationId xmlns:a16="http://schemas.microsoft.com/office/drawing/2014/main" id="{B6D093DF-7268-71A3-C89E-8073CC7BD603}"/>
              </a:ext>
            </a:extLst>
          </p:cNvPr>
          <p:cNvSpPr/>
          <p:nvPr/>
        </p:nvSpPr>
        <p:spPr>
          <a:xfrm>
            <a:off x="2505560" y="5112649"/>
            <a:ext cx="7536474" cy="1279360"/>
          </a:xfrm>
          <a:prstGeom prst="roundRect">
            <a:avLst/>
          </a:prstGeom>
          <a:solidFill>
            <a:schemeClr val="bg1"/>
          </a:solidFill>
          <a:ln w="38100">
            <a:solidFill>
              <a:srgbClr val="7030A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632289"/>
                </a:solidFill>
                <a:latin typeface="Arial" panose="020B0604020202020204" pitchFamily="34" charset="0"/>
              </a:rPr>
              <a:t>This student now has the correct MAXT status on the Maximum Attempted Units test because the attempted units value calculated correctly and is in one of the specified ranges on the test configurations. Because MAXT has the highest severity level, this student's final SAP Status for the term is MAXT.</a:t>
            </a:r>
          </a:p>
        </p:txBody>
      </p:sp>
    </p:spTree>
    <p:extLst>
      <p:ext uri="{BB962C8B-B14F-4D97-AF65-F5344CB8AC3E}">
        <p14:creationId xmlns:p14="http://schemas.microsoft.com/office/powerpoint/2010/main" val="30492472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F2E4A-4EAD-9C3E-0E55-C65EC65F732C}"/>
              </a:ext>
            </a:extLst>
          </p:cNvPr>
          <p:cNvSpPr>
            <a:spLocks noGrp="1"/>
          </p:cNvSpPr>
          <p:nvPr>
            <p:ph type="title"/>
          </p:nvPr>
        </p:nvSpPr>
        <p:spPr/>
        <p:txBody>
          <a:bodyPr/>
          <a:lstStyle/>
          <a:p>
            <a:r>
              <a:rPr lang="en-US" dirty="0"/>
              <a:t>User Acceptance Testing</a:t>
            </a:r>
          </a:p>
        </p:txBody>
      </p:sp>
      <p:sp>
        <p:nvSpPr>
          <p:cNvPr id="3" name="Text Placeholder 2">
            <a:extLst>
              <a:ext uri="{FF2B5EF4-FFF2-40B4-BE49-F238E27FC236}">
                <a16:creationId xmlns:a16="http://schemas.microsoft.com/office/drawing/2014/main" id="{A9BCE1C4-A252-82D1-7399-072826322F64}"/>
              </a:ext>
            </a:extLst>
          </p:cNvPr>
          <p:cNvSpPr>
            <a:spLocks noGrp="1"/>
          </p:cNvSpPr>
          <p:nvPr>
            <p:ph type="body" idx="1"/>
          </p:nvPr>
        </p:nvSpPr>
        <p:spPr/>
        <p:txBody>
          <a:bodyPr/>
          <a:lstStyle/>
          <a:p>
            <a:r>
              <a:rPr lang="en-US" dirty="0"/>
              <a:t>Testing Timeframe: </a:t>
            </a:r>
            <a:r>
              <a:rPr lang="en-US" b="1" dirty="0"/>
              <a:t>April 12 to April 18</a:t>
            </a:r>
          </a:p>
          <a:p>
            <a:r>
              <a:rPr lang="en-US" dirty="0"/>
              <a:t>Testing Sign-off Due: </a:t>
            </a:r>
            <a:r>
              <a:rPr lang="en-US" b="1" dirty="0"/>
              <a:t>April 18, end of day</a:t>
            </a:r>
          </a:p>
        </p:txBody>
      </p:sp>
      <p:sp>
        <p:nvSpPr>
          <p:cNvPr id="4" name="Slide Number Placeholder 3">
            <a:extLst>
              <a:ext uri="{FF2B5EF4-FFF2-40B4-BE49-F238E27FC236}">
                <a16:creationId xmlns:a16="http://schemas.microsoft.com/office/drawing/2014/main" id="{299CC1B3-4947-E750-2F1F-DC2CAF2DA8CE}"/>
              </a:ext>
            </a:extLst>
          </p:cNvPr>
          <p:cNvSpPr>
            <a:spLocks noGrp="1"/>
          </p:cNvSpPr>
          <p:nvPr>
            <p:ph type="sldNum" sz="quarter" idx="12"/>
          </p:nvPr>
        </p:nvSpPr>
        <p:spPr/>
        <p:txBody>
          <a:bodyPr/>
          <a:lstStyle/>
          <a:p>
            <a:fld id="{DEE5BC03-7CE3-4FE3-BC0A-0ACCA8AC1F24}" type="slidenum">
              <a:rPr lang="en-US" smtClean="0"/>
              <a:pPr/>
              <a:t>22</a:t>
            </a:fld>
            <a:endParaRPr lang="en-US" dirty="0"/>
          </a:p>
        </p:txBody>
      </p:sp>
    </p:spTree>
    <p:extLst>
      <p:ext uri="{BB962C8B-B14F-4D97-AF65-F5344CB8AC3E}">
        <p14:creationId xmlns:p14="http://schemas.microsoft.com/office/powerpoint/2010/main" val="6824840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C2F04-8B5B-DEE0-22F8-FA68BEE16597}"/>
              </a:ext>
            </a:extLst>
          </p:cNvPr>
          <p:cNvSpPr>
            <a:spLocks noGrp="1"/>
          </p:cNvSpPr>
          <p:nvPr>
            <p:ph type="title"/>
          </p:nvPr>
        </p:nvSpPr>
        <p:spPr/>
        <p:txBody>
          <a:bodyPr/>
          <a:lstStyle/>
          <a:p>
            <a:r>
              <a:rPr lang="en-US" dirty="0"/>
              <a:t>Testing Scope</a:t>
            </a:r>
          </a:p>
        </p:txBody>
      </p:sp>
      <p:sp>
        <p:nvSpPr>
          <p:cNvPr id="3" name="Content Placeholder 2">
            <a:extLst>
              <a:ext uri="{FF2B5EF4-FFF2-40B4-BE49-F238E27FC236}">
                <a16:creationId xmlns:a16="http://schemas.microsoft.com/office/drawing/2014/main" id="{A1923C8C-B8A4-C5D6-ED6D-F58351EF5C07}"/>
              </a:ext>
            </a:extLst>
          </p:cNvPr>
          <p:cNvSpPr>
            <a:spLocks noGrp="1"/>
          </p:cNvSpPr>
          <p:nvPr>
            <p:ph idx="1"/>
          </p:nvPr>
        </p:nvSpPr>
        <p:spPr/>
        <p:txBody>
          <a:bodyPr/>
          <a:lstStyle/>
          <a:p>
            <a:r>
              <a:rPr lang="en-US" dirty="0"/>
              <a:t>In Scope for Testing Bug Fix</a:t>
            </a:r>
          </a:p>
          <a:p>
            <a:pPr lvl="1"/>
            <a:r>
              <a:rPr lang="en-US" dirty="0"/>
              <a:t>Financial Aid applicants who have taken Remedial or ESL courses and…</a:t>
            </a:r>
          </a:p>
          <a:p>
            <a:pPr lvl="2"/>
            <a:r>
              <a:rPr lang="en-US" dirty="0"/>
              <a:t>Had their academic transcript history converted at Go Live</a:t>
            </a:r>
          </a:p>
          <a:p>
            <a:pPr lvl="2"/>
            <a:r>
              <a:rPr lang="en-US" dirty="0"/>
              <a:t>Enrolled for Remedial or ESL courses after your college went live on ctcLink</a:t>
            </a:r>
          </a:p>
          <a:p>
            <a:pPr lvl="2"/>
            <a:endParaRPr lang="en-US" dirty="0"/>
          </a:p>
          <a:p>
            <a:r>
              <a:rPr lang="en-US" dirty="0"/>
              <a:t>Out of Scope for Testing Bug Fix</a:t>
            </a:r>
          </a:p>
          <a:p>
            <a:pPr lvl="1"/>
            <a:r>
              <a:rPr lang="en-US" dirty="0"/>
              <a:t>Students who have had their Remedial or ESL courses manually rebuilt in ctcLink from a legacy transcript record</a:t>
            </a:r>
          </a:p>
          <a:p>
            <a:pPr lvl="2"/>
            <a:r>
              <a:rPr lang="en-US" dirty="0"/>
              <a:t>The enhancement that is designed to address this population will come with the </a:t>
            </a:r>
            <a:r>
              <a:rPr lang="en-US" dirty="0">
                <a:hlinkClick r:id="rId2"/>
              </a:rPr>
              <a:t>FA SAP Maintenance Item #6B</a:t>
            </a:r>
            <a:endParaRPr lang="en-US" dirty="0"/>
          </a:p>
        </p:txBody>
      </p:sp>
      <p:sp>
        <p:nvSpPr>
          <p:cNvPr id="4" name="Slide Number Placeholder 3">
            <a:extLst>
              <a:ext uri="{FF2B5EF4-FFF2-40B4-BE49-F238E27FC236}">
                <a16:creationId xmlns:a16="http://schemas.microsoft.com/office/drawing/2014/main" id="{A7C97C9E-A8B2-6F41-9EAF-B7078F2A3845}"/>
              </a:ext>
            </a:extLst>
          </p:cNvPr>
          <p:cNvSpPr>
            <a:spLocks noGrp="1"/>
          </p:cNvSpPr>
          <p:nvPr>
            <p:ph type="sldNum" sz="quarter" idx="12"/>
          </p:nvPr>
        </p:nvSpPr>
        <p:spPr/>
        <p:txBody>
          <a:bodyPr/>
          <a:lstStyle/>
          <a:p>
            <a:fld id="{DEE5BC03-7CE3-4FE3-BC0A-0ACCA8AC1F24}" type="slidenum">
              <a:rPr lang="en-US" smtClean="0"/>
              <a:pPr/>
              <a:t>23</a:t>
            </a:fld>
            <a:endParaRPr lang="en-US" dirty="0"/>
          </a:p>
        </p:txBody>
      </p:sp>
    </p:spTree>
    <p:extLst>
      <p:ext uri="{BB962C8B-B14F-4D97-AF65-F5344CB8AC3E}">
        <p14:creationId xmlns:p14="http://schemas.microsoft.com/office/powerpoint/2010/main" val="35800043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1E9CB-80A7-14E2-6AFD-9FDFDDA5FEF1}"/>
              </a:ext>
            </a:extLst>
          </p:cNvPr>
          <p:cNvSpPr>
            <a:spLocks noGrp="1"/>
          </p:cNvSpPr>
          <p:nvPr>
            <p:ph type="title"/>
          </p:nvPr>
        </p:nvSpPr>
        <p:spPr/>
        <p:txBody>
          <a:bodyPr/>
          <a:lstStyle/>
          <a:p>
            <a:r>
              <a:rPr lang="en-US" dirty="0"/>
              <a:t>Recommended Testing Steps</a:t>
            </a:r>
          </a:p>
        </p:txBody>
      </p:sp>
      <p:sp>
        <p:nvSpPr>
          <p:cNvPr id="3" name="Content Placeholder 2">
            <a:extLst>
              <a:ext uri="{FF2B5EF4-FFF2-40B4-BE49-F238E27FC236}">
                <a16:creationId xmlns:a16="http://schemas.microsoft.com/office/drawing/2014/main" id="{F855F714-7E4F-735E-6C0F-2FD5136F532F}"/>
              </a:ext>
            </a:extLst>
          </p:cNvPr>
          <p:cNvSpPr>
            <a:spLocks noGrp="1"/>
          </p:cNvSpPr>
          <p:nvPr>
            <p:ph idx="1"/>
          </p:nvPr>
        </p:nvSpPr>
        <p:spPr/>
        <p:txBody>
          <a:bodyPr/>
          <a:lstStyle/>
          <a:p>
            <a:r>
              <a:rPr lang="en-US" dirty="0"/>
              <a:t>Confirm Maximum Attempted Units Test is active in SAP Setup</a:t>
            </a:r>
          </a:p>
          <a:p>
            <a:r>
              <a:rPr lang="en-US" dirty="0"/>
              <a:t>Process SAP</a:t>
            </a:r>
          </a:p>
          <a:p>
            <a:pPr lvl="1"/>
            <a:r>
              <a:rPr lang="en-US" dirty="0"/>
              <a:t>Manually build SAP for test student</a:t>
            </a:r>
          </a:p>
          <a:p>
            <a:pPr lvl="1"/>
            <a:r>
              <a:rPr lang="en-US" dirty="0"/>
              <a:t>Run SAP in batch or Report Mode and</a:t>
            </a:r>
          </a:p>
          <a:p>
            <a:r>
              <a:rPr lang="en-US" dirty="0"/>
              <a:t>Hand calculate Maximum Attempted Units and compare to SAP outcome on Student SAP page</a:t>
            </a:r>
          </a:p>
        </p:txBody>
      </p:sp>
      <p:sp>
        <p:nvSpPr>
          <p:cNvPr id="4" name="Slide Number Placeholder 3">
            <a:extLst>
              <a:ext uri="{FF2B5EF4-FFF2-40B4-BE49-F238E27FC236}">
                <a16:creationId xmlns:a16="http://schemas.microsoft.com/office/drawing/2014/main" id="{EABE9D97-3BD9-177C-7BE6-C1156CDFA946}"/>
              </a:ext>
            </a:extLst>
          </p:cNvPr>
          <p:cNvSpPr>
            <a:spLocks noGrp="1"/>
          </p:cNvSpPr>
          <p:nvPr>
            <p:ph type="sldNum" sz="quarter" idx="12"/>
          </p:nvPr>
        </p:nvSpPr>
        <p:spPr/>
        <p:txBody>
          <a:bodyPr/>
          <a:lstStyle/>
          <a:p>
            <a:fld id="{DEE5BC03-7CE3-4FE3-BC0A-0ACCA8AC1F24}" type="slidenum">
              <a:rPr lang="en-US" smtClean="0"/>
              <a:pPr/>
              <a:t>24</a:t>
            </a:fld>
            <a:endParaRPr lang="en-US" dirty="0"/>
          </a:p>
        </p:txBody>
      </p:sp>
    </p:spTree>
    <p:extLst>
      <p:ext uri="{BB962C8B-B14F-4D97-AF65-F5344CB8AC3E}">
        <p14:creationId xmlns:p14="http://schemas.microsoft.com/office/powerpoint/2010/main" val="562740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FB6DF-5626-BC65-9D07-E7D9E43DA2FF}"/>
              </a:ext>
            </a:extLst>
          </p:cNvPr>
          <p:cNvSpPr>
            <a:spLocks noGrp="1"/>
          </p:cNvSpPr>
          <p:nvPr>
            <p:ph type="title"/>
          </p:nvPr>
        </p:nvSpPr>
        <p:spPr>
          <a:xfrm>
            <a:off x="715814" y="1197197"/>
            <a:ext cx="11115967" cy="629838"/>
          </a:xfrm>
        </p:spPr>
        <p:txBody>
          <a:bodyPr/>
          <a:lstStyle/>
          <a:p>
            <a:r>
              <a:rPr lang="en-US" dirty="0"/>
              <a:t>Test Scenarios</a:t>
            </a:r>
          </a:p>
        </p:txBody>
      </p:sp>
      <p:sp>
        <p:nvSpPr>
          <p:cNvPr id="3" name="Content Placeholder 2">
            <a:extLst>
              <a:ext uri="{FF2B5EF4-FFF2-40B4-BE49-F238E27FC236}">
                <a16:creationId xmlns:a16="http://schemas.microsoft.com/office/drawing/2014/main" id="{F07DDC28-C017-9495-DD99-2A2BC9E5592D}"/>
              </a:ext>
            </a:extLst>
          </p:cNvPr>
          <p:cNvSpPr>
            <a:spLocks noGrp="1"/>
          </p:cNvSpPr>
          <p:nvPr>
            <p:ph idx="1"/>
          </p:nvPr>
        </p:nvSpPr>
        <p:spPr>
          <a:xfrm>
            <a:off x="715814" y="1810327"/>
            <a:ext cx="11115967" cy="4523345"/>
          </a:xfrm>
        </p:spPr>
        <p:txBody>
          <a:bodyPr/>
          <a:lstStyle/>
          <a:p>
            <a:r>
              <a:rPr lang="en-US" sz="2400" dirty="0"/>
              <a:t>Students with Converted Data who have…</a:t>
            </a:r>
          </a:p>
          <a:p>
            <a:pPr lvl="1"/>
            <a:r>
              <a:rPr lang="en-US" sz="2200" dirty="0"/>
              <a:t>Remedial Courses</a:t>
            </a:r>
          </a:p>
          <a:p>
            <a:pPr lvl="1"/>
            <a:r>
              <a:rPr lang="en-US" sz="2200" dirty="0"/>
              <a:t>no ESL or Remedial Courses</a:t>
            </a:r>
          </a:p>
          <a:p>
            <a:pPr lvl="1"/>
            <a:r>
              <a:rPr lang="en-US" sz="2200" dirty="0"/>
              <a:t>Optional*</a:t>
            </a:r>
          </a:p>
          <a:p>
            <a:pPr lvl="2"/>
            <a:r>
              <a:rPr lang="en-US" dirty="0"/>
              <a:t>ESL Courses</a:t>
            </a:r>
          </a:p>
          <a:p>
            <a:pPr lvl="2"/>
            <a:r>
              <a:rPr lang="en-US" dirty="0"/>
              <a:t>both ESL and Remedial Courses</a:t>
            </a:r>
          </a:p>
          <a:p>
            <a:r>
              <a:rPr lang="en-US" sz="2500" dirty="0"/>
              <a:t>Students with ctcLink Enrolled who have…</a:t>
            </a:r>
          </a:p>
          <a:p>
            <a:pPr lvl="1"/>
            <a:r>
              <a:rPr lang="en-US" sz="2200" dirty="0"/>
              <a:t>Remedial Courses</a:t>
            </a:r>
          </a:p>
          <a:p>
            <a:pPr lvl="1"/>
            <a:r>
              <a:rPr lang="en-US" sz="2200" dirty="0"/>
              <a:t>no ESL or Remedial Courses</a:t>
            </a:r>
          </a:p>
          <a:p>
            <a:pPr lvl="1"/>
            <a:r>
              <a:rPr lang="en-US" sz="2200" dirty="0"/>
              <a:t>Optional*</a:t>
            </a:r>
          </a:p>
          <a:p>
            <a:pPr lvl="2"/>
            <a:r>
              <a:rPr lang="en-US" dirty="0"/>
              <a:t>ESL Courses</a:t>
            </a:r>
          </a:p>
          <a:p>
            <a:pPr lvl="2"/>
            <a:r>
              <a:rPr lang="en-US" dirty="0"/>
              <a:t>both ESL and Remedial Courses</a:t>
            </a:r>
          </a:p>
        </p:txBody>
      </p:sp>
      <p:sp>
        <p:nvSpPr>
          <p:cNvPr id="4" name="Slide Number Placeholder 3">
            <a:extLst>
              <a:ext uri="{FF2B5EF4-FFF2-40B4-BE49-F238E27FC236}">
                <a16:creationId xmlns:a16="http://schemas.microsoft.com/office/drawing/2014/main" id="{FC98144B-15B9-74AA-0279-43959413CF92}"/>
              </a:ext>
            </a:extLst>
          </p:cNvPr>
          <p:cNvSpPr>
            <a:spLocks noGrp="1"/>
          </p:cNvSpPr>
          <p:nvPr>
            <p:ph type="sldNum" sz="quarter" idx="12"/>
          </p:nvPr>
        </p:nvSpPr>
        <p:spPr/>
        <p:txBody>
          <a:bodyPr/>
          <a:lstStyle/>
          <a:p>
            <a:fld id="{DEE5BC03-7CE3-4FE3-BC0A-0ACCA8AC1F24}" type="slidenum">
              <a:rPr lang="en-US" smtClean="0"/>
              <a:pPr/>
              <a:t>25</a:t>
            </a:fld>
            <a:endParaRPr lang="en-US" dirty="0"/>
          </a:p>
        </p:txBody>
      </p:sp>
      <p:sp>
        <p:nvSpPr>
          <p:cNvPr id="5" name="TextBox 4">
            <a:extLst>
              <a:ext uri="{FF2B5EF4-FFF2-40B4-BE49-F238E27FC236}">
                <a16:creationId xmlns:a16="http://schemas.microsoft.com/office/drawing/2014/main" id="{C79D3948-7761-199B-1CEA-F4473A2EAEE6}"/>
              </a:ext>
            </a:extLst>
          </p:cNvPr>
          <p:cNvSpPr txBox="1"/>
          <p:nvPr/>
        </p:nvSpPr>
        <p:spPr>
          <a:xfrm>
            <a:off x="360220" y="6361380"/>
            <a:ext cx="11554690" cy="369332"/>
          </a:xfrm>
          <a:prstGeom prst="rect">
            <a:avLst/>
          </a:prstGeom>
          <a:noFill/>
        </p:spPr>
        <p:txBody>
          <a:bodyPr wrap="square" rtlCol="0">
            <a:spAutoFit/>
          </a:bodyPr>
          <a:lstStyle/>
          <a:p>
            <a:pPr algn="ctr"/>
            <a:r>
              <a:rPr lang="en-US" i="1" dirty="0"/>
              <a:t>*Requires setting selected courses with the “ESL” Course Type in the Course Exclusions SAP Setup</a:t>
            </a:r>
          </a:p>
        </p:txBody>
      </p:sp>
    </p:spTree>
    <p:extLst>
      <p:ext uri="{BB962C8B-B14F-4D97-AF65-F5344CB8AC3E}">
        <p14:creationId xmlns:p14="http://schemas.microsoft.com/office/powerpoint/2010/main" val="18217665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1E9CB-80A7-14E2-6AFD-9FDFDDA5FEF1}"/>
              </a:ext>
            </a:extLst>
          </p:cNvPr>
          <p:cNvSpPr>
            <a:spLocks noGrp="1"/>
          </p:cNvSpPr>
          <p:nvPr>
            <p:ph type="title"/>
          </p:nvPr>
        </p:nvSpPr>
        <p:spPr>
          <a:xfrm>
            <a:off x="715814" y="1392920"/>
            <a:ext cx="11115967" cy="566898"/>
          </a:xfrm>
        </p:spPr>
        <p:txBody>
          <a:bodyPr/>
          <a:lstStyle/>
          <a:p>
            <a:r>
              <a:rPr lang="en-US" dirty="0"/>
              <a:t>Finding Students with Negative Attempted Units</a:t>
            </a:r>
          </a:p>
        </p:txBody>
      </p:sp>
      <p:sp>
        <p:nvSpPr>
          <p:cNvPr id="3" name="Content Placeholder 2">
            <a:extLst>
              <a:ext uri="{FF2B5EF4-FFF2-40B4-BE49-F238E27FC236}">
                <a16:creationId xmlns:a16="http://schemas.microsoft.com/office/drawing/2014/main" id="{F855F714-7E4F-735E-6C0F-2FD5136F532F}"/>
              </a:ext>
            </a:extLst>
          </p:cNvPr>
          <p:cNvSpPr>
            <a:spLocks noGrp="1"/>
          </p:cNvSpPr>
          <p:nvPr>
            <p:ph idx="1"/>
          </p:nvPr>
        </p:nvSpPr>
        <p:spPr>
          <a:xfrm>
            <a:off x="715814" y="1959819"/>
            <a:ext cx="11115967" cy="487817"/>
          </a:xfrm>
        </p:spPr>
        <p:txBody>
          <a:bodyPr/>
          <a:lstStyle/>
          <a:p>
            <a:r>
              <a:rPr lang="en-US" dirty="0"/>
              <a:t>Schedule Query: </a:t>
            </a:r>
            <a:r>
              <a:rPr lang="it-IT" dirty="0"/>
              <a:t>QCS_FA_SAP_NEGATIVE_MAXT_BUG</a:t>
            </a:r>
            <a:endParaRPr lang="en-US" dirty="0"/>
          </a:p>
        </p:txBody>
      </p:sp>
      <p:sp>
        <p:nvSpPr>
          <p:cNvPr id="4" name="Slide Number Placeholder 3">
            <a:extLst>
              <a:ext uri="{FF2B5EF4-FFF2-40B4-BE49-F238E27FC236}">
                <a16:creationId xmlns:a16="http://schemas.microsoft.com/office/drawing/2014/main" id="{EABE9D97-3BD9-177C-7BE6-C1156CDFA946}"/>
              </a:ext>
            </a:extLst>
          </p:cNvPr>
          <p:cNvSpPr>
            <a:spLocks noGrp="1"/>
          </p:cNvSpPr>
          <p:nvPr>
            <p:ph type="sldNum" sz="quarter" idx="12"/>
          </p:nvPr>
        </p:nvSpPr>
        <p:spPr/>
        <p:txBody>
          <a:bodyPr/>
          <a:lstStyle/>
          <a:p>
            <a:fld id="{DEE5BC03-7CE3-4FE3-BC0A-0ACCA8AC1F24}" type="slidenum">
              <a:rPr lang="en-US" smtClean="0"/>
              <a:pPr/>
              <a:t>26</a:t>
            </a:fld>
            <a:endParaRPr lang="en-US" dirty="0"/>
          </a:p>
        </p:txBody>
      </p:sp>
      <p:pic>
        <p:nvPicPr>
          <p:cNvPr id="10" name="Picture 9">
            <a:extLst>
              <a:ext uri="{FF2B5EF4-FFF2-40B4-BE49-F238E27FC236}">
                <a16:creationId xmlns:a16="http://schemas.microsoft.com/office/drawing/2014/main" id="{896D275D-F8AA-16B0-7D1B-BA925168D79B}"/>
              </a:ext>
            </a:extLst>
          </p:cNvPr>
          <p:cNvPicPr>
            <a:picLocks noChangeAspect="1"/>
          </p:cNvPicPr>
          <p:nvPr/>
        </p:nvPicPr>
        <p:blipFill>
          <a:blip r:embed="rId2"/>
          <a:stretch>
            <a:fillRect/>
          </a:stretch>
        </p:blipFill>
        <p:spPr>
          <a:xfrm>
            <a:off x="1521069" y="2509180"/>
            <a:ext cx="8168054" cy="403672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4379817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C2F04-8B5B-DEE0-22F8-FA68BEE16597}"/>
              </a:ext>
            </a:extLst>
          </p:cNvPr>
          <p:cNvSpPr>
            <a:spLocks noGrp="1"/>
          </p:cNvSpPr>
          <p:nvPr>
            <p:ph type="title"/>
          </p:nvPr>
        </p:nvSpPr>
        <p:spPr>
          <a:xfrm>
            <a:off x="563415" y="1074329"/>
            <a:ext cx="11379204" cy="719850"/>
          </a:xfrm>
        </p:spPr>
        <p:txBody>
          <a:bodyPr/>
          <a:lstStyle/>
          <a:p>
            <a:r>
              <a:rPr lang="en-US" dirty="0"/>
              <a:t>Asking Questions &amp; Reporting Issues</a:t>
            </a:r>
          </a:p>
        </p:txBody>
      </p:sp>
      <p:sp>
        <p:nvSpPr>
          <p:cNvPr id="3" name="Content Placeholder 2">
            <a:extLst>
              <a:ext uri="{FF2B5EF4-FFF2-40B4-BE49-F238E27FC236}">
                <a16:creationId xmlns:a16="http://schemas.microsoft.com/office/drawing/2014/main" id="{A1923C8C-B8A4-C5D6-ED6D-F58351EF5C07}"/>
              </a:ext>
            </a:extLst>
          </p:cNvPr>
          <p:cNvSpPr>
            <a:spLocks noGrp="1"/>
          </p:cNvSpPr>
          <p:nvPr>
            <p:ph sz="half" idx="1"/>
          </p:nvPr>
        </p:nvSpPr>
        <p:spPr>
          <a:xfrm>
            <a:off x="563415" y="1615435"/>
            <a:ext cx="6142185" cy="4914417"/>
          </a:xfrm>
        </p:spPr>
        <p:txBody>
          <a:bodyPr/>
          <a:lstStyle/>
          <a:p>
            <a:r>
              <a:rPr lang="en-US" dirty="0"/>
              <a:t>Questions? Trouble Logging In?</a:t>
            </a:r>
          </a:p>
          <a:p>
            <a:pPr lvl="1"/>
            <a:r>
              <a:rPr lang="en-US" dirty="0"/>
              <a:t>Send an email…</a:t>
            </a:r>
          </a:p>
          <a:p>
            <a:pPr lvl="2"/>
            <a:r>
              <a:rPr lang="en-US" dirty="0"/>
              <a:t>To: Amanda Hoover </a:t>
            </a:r>
            <a:r>
              <a:rPr lang="en-US" dirty="0">
                <a:hlinkClick r:id="rId2"/>
              </a:rPr>
              <a:t>ahoover@sbctc.edu</a:t>
            </a:r>
            <a:endParaRPr lang="en-US" dirty="0"/>
          </a:p>
          <a:p>
            <a:pPr lvl="2"/>
            <a:r>
              <a:rPr lang="en-US" dirty="0"/>
              <a:t>CC: Ana Ybarra </a:t>
            </a:r>
            <a:r>
              <a:rPr lang="en-US" dirty="0">
                <a:hlinkClick r:id="rId3"/>
              </a:rPr>
              <a:t>aybarra@sbctc.edu</a:t>
            </a:r>
            <a:r>
              <a:rPr lang="en-US" dirty="0"/>
              <a:t> </a:t>
            </a:r>
          </a:p>
          <a:p>
            <a:r>
              <a:rPr lang="en-US" dirty="0"/>
              <a:t>Found Issues/Errors?</a:t>
            </a:r>
          </a:p>
          <a:p>
            <a:pPr lvl="1"/>
            <a:r>
              <a:rPr lang="en-US" dirty="0"/>
              <a:t>Submit a ticket</a:t>
            </a:r>
          </a:p>
          <a:p>
            <a:pPr lvl="2"/>
            <a:r>
              <a:rPr lang="en-US" dirty="0"/>
              <a:t>Service Desk:</a:t>
            </a:r>
            <a:br>
              <a:rPr lang="en-US" dirty="0"/>
            </a:br>
            <a:r>
              <a:rPr lang="en-US" dirty="0">
                <a:hlinkClick r:id="rId4"/>
              </a:rPr>
              <a:t>https://servicedesk.sbctc.edu/</a:t>
            </a:r>
            <a:endParaRPr lang="en-US" dirty="0"/>
          </a:p>
          <a:p>
            <a:pPr lvl="2"/>
            <a:r>
              <a:rPr lang="en-US" dirty="0"/>
              <a:t>Request Type:</a:t>
            </a:r>
            <a:br>
              <a:rPr lang="en-US" dirty="0"/>
            </a:br>
            <a:r>
              <a:rPr lang="en-US" b="1" dirty="0"/>
              <a:t>ctcLink Support &gt; Testing</a:t>
            </a:r>
          </a:p>
          <a:p>
            <a:pPr lvl="2"/>
            <a:r>
              <a:rPr lang="en-US" dirty="0"/>
              <a:t>Subject:</a:t>
            </a:r>
            <a:br>
              <a:rPr lang="en-US" dirty="0"/>
            </a:br>
            <a:r>
              <a:rPr lang="en-US" b="1" dirty="0"/>
              <a:t>UAT – FA SAP MAXT – [description of issue]</a:t>
            </a:r>
          </a:p>
          <a:p>
            <a:pPr lvl="2"/>
            <a:r>
              <a:rPr lang="en-US" dirty="0"/>
              <a:t>Include screenshots, IDs used, and detailed steps taken</a:t>
            </a:r>
          </a:p>
        </p:txBody>
      </p:sp>
      <p:pic>
        <p:nvPicPr>
          <p:cNvPr id="8" name="Content Placeholder 7">
            <a:extLst>
              <a:ext uri="{FF2B5EF4-FFF2-40B4-BE49-F238E27FC236}">
                <a16:creationId xmlns:a16="http://schemas.microsoft.com/office/drawing/2014/main" id="{AFC6B9ED-7F52-D777-C8A0-ABBD9ABAE121}"/>
              </a:ext>
            </a:extLst>
          </p:cNvPr>
          <p:cNvPicPr>
            <a:picLocks noGrp="1" noChangeAspect="1"/>
          </p:cNvPicPr>
          <p:nvPr>
            <p:ph sz="half" idx="2"/>
          </p:nvPr>
        </p:nvPicPr>
        <p:blipFill>
          <a:blip r:embed="rId5"/>
          <a:stretch>
            <a:fillRect/>
          </a:stretch>
        </p:blipFill>
        <p:spPr>
          <a:xfrm>
            <a:off x="6797966" y="1744743"/>
            <a:ext cx="4978399" cy="4607296"/>
          </a:xfrm>
          <a:prstGeom prst="rect">
            <a:avLst/>
          </a:prstGeom>
          <a:ln>
            <a:noFill/>
          </a:ln>
          <a:effectLst>
            <a:outerShdw blurRad="292100" dist="139700" dir="2700000" algn="tl" rotWithShape="0">
              <a:srgbClr val="333333">
                <a:alpha val="65000"/>
              </a:srgbClr>
            </a:outerShdw>
          </a:effectLst>
        </p:spPr>
      </p:pic>
      <p:sp>
        <p:nvSpPr>
          <p:cNvPr id="4" name="Slide Number Placeholder 3">
            <a:extLst>
              <a:ext uri="{FF2B5EF4-FFF2-40B4-BE49-F238E27FC236}">
                <a16:creationId xmlns:a16="http://schemas.microsoft.com/office/drawing/2014/main" id="{A7C97C9E-A8B2-6F41-9EAF-B7078F2A3845}"/>
              </a:ext>
            </a:extLst>
          </p:cNvPr>
          <p:cNvSpPr>
            <a:spLocks noGrp="1"/>
          </p:cNvSpPr>
          <p:nvPr>
            <p:ph type="sldNum" sz="quarter" idx="12"/>
          </p:nvPr>
        </p:nvSpPr>
        <p:spPr>
          <a:xfrm>
            <a:off x="11462327" y="6529853"/>
            <a:ext cx="369454" cy="249638"/>
          </a:xfrm>
        </p:spPr>
        <p:txBody>
          <a:bodyPr/>
          <a:lstStyle/>
          <a:p>
            <a:fld id="{DEE5BC03-7CE3-4FE3-BC0A-0ACCA8AC1F24}" type="slidenum">
              <a:rPr lang="en-US" smtClean="0"/>
              <a:pPr/>
              <a:t>27</a:t>
            </a:fld>
            <a:endParaRPr lang="en-US" dirty="0"/>
          </a:p>
        </p:txBody>
      </p:sp>
    </p:spTree>
    <p:extLst>
      <p:ext uri="{BB962C8B-B14F-4D97-AF65-F5344CB8AC3E}">
        <p14:creationId xmlns:p14="http://schemas.microsoft.com/office/powerpoint/2010/main" val="12484272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29078-E585-06CB-85E8-764784F7ACFA}"/>
              </a:ext>
            </a:extLst>
          </p:cNvPr>
          <p:cNvSpPr>
            <a:spLocks noGrp="1"/>
          </p:cNvSpPr>
          <p:nvPr>
            <p:ph type="title"/>
          </p:nvPr>
        </p:nvSpPr>
        <p:spPr/>
        <p:txBody>
          <a:bodyPr/>
          <a:lstStyle/>
          <a:p>
            <a:r>
              <a:rPr lang="en-US" dirty="0"/>
              <a:t>Testing Environment and Login Information</a:t>
            </a:r>
          </a:p>
        </p:txBody>
      </p:sp>
      <p:sp>
        <p:nvSpPr>
          <p:cNvPr id="3" name="Content Placeholder 2">
            <a:extLst>
              <a:ext uri="{FF2B5EF4-FFF2-40B4-BE49-F238E27FC236}">
                <a16:creationId xmlns:a16="http://schemas.microsoft.com/office/drawing/2014/main" id="{94B43D21-7F00-F269-3263-5F8AB748509E}"/>
              </a:ext>
            </a:extLst>
          </p:cNvPr>
          <p:cNvSpPr>
            <a:spLocks noGrp="1"/>
          </p:cNvSpPr>
          <p:nvPr>
            <p:ph idx="1"/>
          </p:nvPr>
        </p:nvSpPr>
        <p:spPr/>
        <p:txBody>
          <a:bodyPr/>
          <a:lstStyle/>
          <a:p>
            <a:r>
              <a:rPr lang="en-US" dirty="0"/>
              <a:t>PQA Test Environment: </a:t>
            </a:r>
            <a:r>
              <a:rPr lang="en-US" dirty="0">
                <a:hlinkClick r:id="rId2"/>
              </a:rPr>
              <a:t>https://pt-pqa.peoplesoft-nonprod-aws.ctclink.sbctc.edu/psp/ptpqa/?cmd=login</a:t>
            </a:r>
            <a:r>
              <a:rPr lang="en-US" dirty="0"/>
              <a:t> </a:t>
            </a:r>
          </a:p>
          <a:p>
            <a:r>
              <a:rPr lang="en-US" dirty="0"/>
              <a:t>Environment Availability: Monday to Friday, 7am to 7pm</a:t>
            </a:r>
          </a:p>
          <a:p>
            <a:r>
              <a:rPr lang="en-US" dirty="0"/>
              <a:t>Logging In:</a:t>
            </a:r>
          </a:p>
          <a:p>
            <a:pPr lvl="1"/>
            <a:r>
              <a:rPr lang="en-US" dirty="0"/>
              <a:t>Username = Your EMPLID</a:t>
            </a:r>
          </a:p>
          <a:p>
            <a:pPr lvl="1"/>
            <a:r>
              <a:rPr lang="en-US" dirty="0"/>
              <a:t>Password = [</a:t>
            </a:r>
            <a:r>
              <a:rPr lang="en-US" i="1" dirty="0"/>
              <a:t> shared during the session </a:t>
            </a:r>
            <a:r>
              <a:rPr lang="en-US" dirty="0"/>
              <a:t>]</a:t>
            </a:r>
            <a:endParaRPr lang="en-US" dirty="0">
              <a:solidFill>
                <a:schemeClr val="tx1"/>
              </a:solidFill>
            </a:endParaRPr>
          </a:p>
        </p:txBody>
      </p:sp>
      <p:sp>
        <p:nvSpPr>
          <p:cNvPr id="4" name="Slide Number Placeholder 3">
            <a:extLst>
              <a:ext uri="{FF2B5EF4-FFF2-40B4-BE49-F238E27FC236}">
                <a16:creationId xmlns:a16="http://schemas.microsoft.com/office/drawing/2014/main" id="{356F7360-E8C6-A73A-EB14-7C9D770D53BD}"/>
              </a:ext>
            </a:extLst>
          </p:cNvPr>
          <p:cNvSpPr>
            <a:spLocks noGrp="1"/>
          </p:cNvSpPr>
          <p:nvPr>
            <p:ph type="sldNum" sz="quarter" idx="12"/>
          </p:nvPr>
        </p:nvSpPr>
        <p:spPr/>
        <p:txBody>
          <a:bodyPr/>
          <a:lstStyle/>
          <a:p>
            <a:fld id="{DEE5BC03-7CE3-4FE3-BC0A-0ACCA8AC1F24}" type="slidenum">
              <a:rPr lang="en-US" smtClean="0"/>
              <a:pPr/>
              <a:t>28</a:t>
            </a:fld>
            <a:endParaRPr lang="en-US" dirty="0"/>
          </a:p>
        </p:txBody>
      </p:sp>
    </p:spTree>
    <p:extLst>
      <p:ext uri="{BB962C8B-B14F-4D97-AF65-F5344CB8AC3E}">
        <p14:creationId xmlns:p14="http://schemas.microsoft.com/office/powerpoint/2010/main" val="25357726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29078-E585-06CB-85E8-764784F7ACFA}"/>
              </a:ext>
            </a:extLst>
          </p:cNvPr>
          <p:cNvSpPr>
            <a:spLocks noGrp="1"/>
          </p:cNvSpPr>
          <p:nvPr>
            <p:ph type="title"/>
          </p:nvPr>
        </p:nvSpPr>
        <p:spPr/>
        <p:txBody>
          <a:bodyPr/>
          <a:lstStyle/>
          <a:p>
            <a:r>
              <a:rPr lang="en-US" dirty="0"/>
              <a:t>Sign-Off</a:t>
            </a:r>
          </a:p>
        </p:txBody>
      </p:sp>
      <p:sp>
        <p:nvSpPr>
          <p:cNvPr id="3" name="Content Placeholder 2">
            <a:extLst>
              <a:ext uri="{FF2B5EF4-FFF2-40B4-BE49-F238E27FC236}">
                <a16:creationId xmlns:a16="http://schemas.microsoft.com/office/drawing/2014/main" id="{94B43D21-7F00-F269-3263-5F8AB748509E}"/>
              </a:ext>
            </a:extLst>
          </p:cNvPr>
          <p:cNvSpPr>
            <a:spLocks noGrp="1"/>
          </p:cNvSpPr>
          <p:nvPr>
            <p:ph idx="1"/>
          </p:nvPr>
        </p:nvSpPr>
        <p:spPr/>
        <p:txBody>
          <a:bodyPr/>
          <a:lstStyle/>
          <a:p>
            <a:r>
              <a:rPr lang="en-US" dirty="0"/>
              <a:t>Survey Monkey link: </a:t>
            </a:r>
            <a:r>
              <a:rPr lang="en-US" dirty="0">
                <a:hlinkClick r:id="rId2"/>
              </a:rPr>
              <a:t>https://www.surveymonkey.com/r/YT23YDH</a:t>
            </a:r>
            <a:r>
              <a:rPr lang="en-US" dirty="0"/>
              <a:t> </a:t>
            </a:r>
          </a:p>
          <a:p>
            <a:r>
              <a:rPr lang="en-US" dirty="0"/>
              <a:t>One response per college</a:t>
            </a:r>
          </a:p>
          <a:p>
            <a:r>
              <a:rPr lang="en-US" dirty="0"/>
              <a:t>Complete by end of day on April 18</a:t>
            </a:r>
            <a:r>
              <a:rPr lang="en-US" baseline="30000" dirty="0"/>
              <a:t>th</a:t>
            </a:r>
            <a:endParaRPr lang="en-US" dirty="0"/>
          </a:p>
        </p:txBody>
      </p:sp>
      <p:sp>
        <p:nvSpPr>
          <p:cNvPr id="4" name="Slide Number Placeholder 3">
            <a:extLst>
              <a:ext uri="{FF2B5EF4-FFF2-40B4-BE49-F238E27FC236}">
                <a16:creationId xmlns:a16="http://schemas.microsoft.com/office/drawing/2014/main" id="{356F7360-E8C6-A73A-EB14-7C9D770D53BD}"/>
              </a:ext>
            </a:extLst>
          </p:cNvPr>
          <p:cNvSpPr>
            <a:spLocks noGrp="1"/>
          </p:cNvSpPr>
          <p:nvPr>
            <p:ph type="sldNum" sz="quarter" idx="12"/>
          </p:nvPr>
        </p:nvSpPr>
        <p:spPr/>
        <p:txBody>
          <a:bodyPr/>
          <a:lstStyle/>
          <a:p>
            <a:fld id="{DEE5BC03-7CE3-4FE3-BC0A-0ACCA8AC1F24}" type="slidenum">
              <a:rPr lang="en-US" smtClean="0"/>
              <a:pPr/>
              <a:t>29</a:t>
            </a:fld>
            <a:endParaRPr lang="en-US" dirty="0"/>
          </a:p>
        </p:txBody>
      </p:sp>
    </p:spTree>
    <p:extLst>
      <p:ext uri="{BB962C8B-B14F-4D97-AF65-F5344CB8AC3E}">
        <p14:creationId xmlns:p14="http://schemas.microsoft.com/office/powerpoint/2010/main" val="3445843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22801-A2EE-3BA9-6B3A-26B1B3B16F18}"/>
              </a:ext>
            </a:extLst>
          </p:cNvPr>
          <p:cNvSpPr>
            <a:spLocks noGrp="1"/>
          </p:cNvSpPr>
          <p:nvPr>
            <p:ph type="title"/>
          </p:nvPr>
        </p:nvSpPr>
        <p:spPr/>
        <p:txBody>
          <a:bodyPr/>
          <a:lstStyle/>
          <a:p>
            <a:r>
              <a:rPr lang="en-US" dirty="0"/>
              <a:t>Implementation Timeline</a:t>
            </a:r>
          </a:p>
        </p:txBody>
      </p:sp>
      <p:sp>
        <p:nvSpPr>
          <p:cNvPr id="4" name="Slide Number Placeholder 3">
            <a:extLst>
              <a:ext uri="{FF2B5EF4-FFF2-40B4-BE49-F238E27FC236}">
                <a16:creationId xmlns:a16="http://schemas.microsoft.com/office/drawing/2014/main" id="{8AE1C0DA-B3AB-C927-597C-863BAB3928CE}"/>
              </a:ext>
            </a:extLst>
          </p:cNvPr>
          <p:cNvSpPr>
            <a:spLocks noGrp="1"/>
          </p:cNvSpPr>
          <p:nvPr>
            <p:ph type="sldNum" sz="quarter" idx="12"/>
          </p:nvPr>
        </p:nvSpPr>
        <p:spPr/>
        <p:txBody>
          <a:bodyPr/>
          <a:lstStyle/>
          <a:p>
            <a:fld id="{DEE5BC03-7CE3-4FE3-BC0A-0ACCA8AC1F24}" type="slidenum">
              <a:rPr lang="en-US" smtClean="0"/>
              <a:pPr/>
              <a:t>3</a:t>
            </a:fld>
            <a:endParaRPr lang="en-US" dirty="0"/>
          </a:p>
        </p:txBody>
      </p:sp>
      <p:graphicFrame>
        <p:nvGraphicFramePr>
          <p:cNvPr id="5" name="Table 5">
            <a:extLst>
              <a:ext uri="{FF2B5EF4-FFF2-40B4-BE49-F238E27FC236}">
                <a16:creationId xmlns:a16="http://schemas.microsoft.com/office/drawing/2014/main" id="{F26E486A-43B5-6C27-83CE-7E19AE6DD83B}"/>
              </a:ext>
            </a:extLst>
          </p:cNvPr>
          <p:cNvGraphicFramePr>
            <a:graphicFrameLocks noGrp="1"/>
          </p:cNvGraphicFramePr>
          <p:nvPr>
            <p:extLst>
              <p:ext uri="{D42A27DB-BD31-4B8C-83A1-F6EECF244321}">
                <p14:modId xmlns:p14="http://schemas.microsoft.com/office/powerpoint/2010/main" val="340270084"/>
              </p:ext>
            </p:extLst>
          </p:nvPr>
        </p:nvGraphicFramePr>
        <p:xfrm>
          <a:off x="1724760" y="2980063"/>
          <a:ext cx="8501890" cy="1796586"/>
        </p:xfrm>
        <a:graphic>
          <a:graphicData uri="http://schemas.openxmlformats.org/drawingml/2006/table">
            <a:tbl>
              <a:tblPr bandRow="1">
                <a:tableStyleId>{5C22544A-7EE6-4342-B048-85BDC9FD1C3A}</a:tableStyleId>
              </a:tblPr>
              <a:tblGrid>
                <a:gridCol w="5334408">
                  <a:extLst>
                    <a:ext uri="{9D8B030D-6E8A-4147-A177-3AD203B41FA5}">
                      <a16:colId xmlns:a16="http://schemas.microsoft.com/office/drawing/2014/main" val="1995469199"/>
                    </a:ext>
                  </a:extLst>
                </a:gridCol>
                <a:gridCol w="3167482">
                  <a:extLst>
                    <a:ext uri="{9D8B030D-6E8A-4147-A177-3AD203B41FA5}">
                      <a16:colId xmlns:a16="http://schemas.microsoft.com/office/drawing/2014/main" val="3306549191"/>
                    </a:ext>
                  </a:extLst>
                </a:gridCol>
              </a:tblGrid>
              <a:tr h="598862">
                <a:tc>
                  <a:txBody>
                    <a:bodyPr/>
                    <a:lstStyle/>
                    <a:p>
                      <a:r>
                        <a:rPr lang="en-US" sz="2800" dirty="0"/>
                        <a:t>College User Acceptance Testing</a:t>
                      </a:r>
                    </a:p>
                  </a:txBody>
                  <a:tcPr/>
                </a:tc>
                <a:tc>
                  <a:txBody>
                    <a:bodyPr/>
                    <a:lstStyle/>
                    <a:p>
                      <a:r>
                        <a:rPr lang="en-US" sz="2800" dirty="0"/>
                        <a:t>April 12 to 18</a:t>
                      </a:r>
                    </a:p>
                  </a:txBody>
                  <a:tcPr/>
                </a:tc>
                <a:extLst>
                  <a:ext uri="{0D108BD9-81ED-4DB2-BD59-A6C34878D82A}">
                    <a16:rowId xmlns:a16="http://schemas.microsoft.com/office/drawing/2014/main" val="3742372487"/>
                  </a:ext>
                </a:extLst>
              </a:tr>
              <a:tr h="598862">
                <a:tc>
                  <a:txBody>
                    <a:bodyPr/>
                    <a:lstStyle/>
                    <a:p>
                      <a:r>
                        <a:rPr lang="en-US" sz="2800" dirty="0"/>
                        <a:t>College Testing Sign Off</a:t>
                      </a:r>
                    </a:p>
                  </a:txBody>
                  <a:tcPr/>
                </a:tc>
                <a:tc>
                  <a:txBody>
                    <a:bodyPr/>
                    <a:lstStyle/>
                    <a:p>
                      <a:r>
                        <a:rPr lang="en-US" sz="2800" dirty="0"/>
                        <a:t>April 18, end of day</a:t>
                      </a:r>
                    </a:p>
                  </a:txBody>
                  <a:tcPr/>
                </a:tc>
                <a:extLst>
                  <a:ext uri="{0D108BD9-81ED-4DB2-BD59-A6C34878D82A}">
                    <a16:rowId xmlns:a16="http://schemas.microsoft.com/office/drawing/2014/main" val="4215760074"/>
                  </a:ext>
                </a:extLst>
              </a:tr>
              <a:tr h="598862">
                <a:tc>
                  <a:txBody>
                    <a:bodyPr/>
                    <a:lstStyle/>
                    <a:p>
                      <a:r>
                        <a:rPr lang="en-US" sz="2800" dirty="0"/>
                        <a:t>Targeted Production Release Date </a:t>
                      </a:r>
                    </a:p>
                  </a:txBody>
                  <a:tcPr/>
                </a:tc>
                <a:tc>
                  <a:txBody>
                    <a:bodyPr/>
                    <a:lstStyle/>
                    <a:p>
                      <a:r>
                        <a:rPr lang="en-US" sz="2800" dirty="0"/>
                        <a:t>April 27</a:t>
                      </a:r>
                    </a:p>
                  </a:txBody>
                  <a:tcPr/>
                </a:tc>
                <a:extLst>
                  <a:ext uri="{0D108BD9-81ED-4DB2-BD59-A6C34878D82A}">
                    <a16:rowId xmlns:a16="http://schemas.microsoft.com/office/drawing/2014/main" val="1578232832"/>
                  </a:ext>
                </a:extLst>
              </a:tr>
            </a:tbl>
          </a:graphicData>
        </a:graphic>
      </p:graphicFrame>
    </p:spTree>
    <p:extLst>
      <p:ext uri="{BB962C8B-B14F-4D97-AF65-F5344CB8AC3E}">
        <p14:creationId xmlns:p14="http://schemas.microsoft.com/office/powerpoint/2010/main" val="27810976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29078-E585-06CB-85E8-764784F7ACFA}"/>
              </a:ext>
            </a:extLst>
          </p:cNvPr>
          <p:cNvSpPr>
            <a:spLocks noGrp="1"/>
          </p:cNvSpPr>
          <p:nvPr>
            <p:ph type="title"/>
          </p:nvPr>
        </p:nvSpPr>
        <p:spPr/>
        <p:txBody>
          <a:bodyPr/>
          <a:lstStyle/>
          <a:p>
            <a:r>
              <a:rPr lang="en-US" dirty="0"/>
              <a:t>Testing Resources</a:t>
            </a:r>
          </a:p>
        </p:txBody>
      </p:sp>
      <p:sp>
        <p:nvSpPr>
          <p:cNvPr id="3" name="Content Placeholder 2">
            <a:extLst>
              <a:ext uri="{FF2B5EF4-FFF2-40B4-BE49-F238E27FC236}">
                <a16:creationId xmlns:a16="http://schemas.microsoft.com/office/drawing/2014/main" id="{94B43D21-7F00-F269-3263-5F8AB748509E}"/>
              </a:ext>
            </a:extLst>
          </p:cNvPr>
          <p:cNvSpPr>
            <a:spLocks noGrp="1"/>
          </p:cNvSpPr>
          <p:nvPr>
            <p:ph idx="1"/>
          </p:nvPr>
        </p:nvSpPr>
        <p:spPr/>
        <p:txBody>
          <a:bodyPr/>
          <a:lstStyle/>
          <a:p>
            <a:r>
              <a:rPr lang="en-US" dirty="0"/>
              <a:t>UAT Testing Materials page</a:t>
            </a:r>
            <a:endParaRPr lang="en-US" dirty="0">
              <a:highlight>
                <a:srgbClr val="FFFF00"/>
              </a:highlight>
            </a:endParaRPr>
          </a:p>
          <a:p>
            <a:pPr lvl="1"/>
            <a:r>
              <a:rPr lang="en-US" dirty="0">
                <a:hlinkClick r:id="rId2"/>
              </a:rPr>
              <a:t>https://ctclinkreferencecenter.ctclink.us/m/98421/l/1668930-sap-3-maximum-attempted-units-bug-fix-for-remedial-credit-exclusions</a:t>
            </a:r>
            <a:r>
              <a:rPr lang="en-US" dirty="0"/>
              <a:t> </a:t>
            </a:r>
          </a:p>
          <a:p>
            <a:pPr lvl="1"/>
            <a:r>
              <a:rPr lang="en-US" dirty="0"/>
              <a:t>Same information as in this slide deck</a:t>
            </a:r>
          </a:p>
          <a:p>
            <a:pPr lvl="1"/>
            <a:r>
              <a:rPr lang="en-US" dirty="0"/>
              <a:t>Additional resources linked on the page</a:t>
            </a:r>
          </a:p>
          <a:p>
            <a:pPr lvl="1"/>
            <a:endParaRPr lang="en-US" dirty="0"/>
          </a:p>
        </p:txBody>
      </p:sp>
      <p:sp>
        <p:nvSpPr>
          <p:cNvPr id="4" name="Slide Number Placeholder 3">
            <a:extLst>
              <a:ext uri="{FF2B5EF4-FFF2-40B4-BE49-F238E27FC236}">
                <a16:creationId xmlns:a16="http://schemas.microsoft.com/office/drawing/2014/main" id="{356F7360-E8C6-A73A-EB14-7C9D770D53BD}"/>
              </a:ext>
            </a:extLst>
          </p:cNvPr>
          <p:cNvSpPr>
            <a:spLocks noGrp="1"/>
          </p:cNvSpPr>
          <p:nvPr>
            <p:ph type="sldNum" sz="quarter" idx="12"/>
          </p:nvPr>
        </p:nvSpPr>
        <p:spPr/>
        <p:txBody>
          <a:bodyPr/>
          <a:lstStyle/>
          <a:p>
            <a:fld id="{DEE5BC03-7CE3-4FE3-BC0A-0ACCA8AC1F24}" type="slidenum">
              <a:rPr lang="en-US" smtClean="0"/>
              <a:pPr/>
              <a:t>30</a:t>
            </a:fld>
            <a:endParaRPr lang="en-US" dirty="0"/>
          </a:p>
        </p:txBody>
      </p:sp>
    </p:spTree>
    <p:extLst>
      <p:ext uri="{BB962C8B-B14F-4D97-AF65-F5344CB8AC3E}">
        <p14:creationId xmlns:p14="http://schemas.microsoft.com/office/powerpoint/2010/main" val="39332586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29078-E585-06CB-85E8-764784F7ACFA}"/>
              </a:ext>
            </a:extLst>
          </p:cNvPr>
          <p:cNvSpPr>
            <a:spLocks noGrp="1"/>
          </p:cNvSpPr>
          <p:nvPr>
            <p:ph type="title"/>
          </p:nvPr>
        </p:nvSpPr>
        <p:spPr>
          <a:xfrm>
            <a:off x="715814" y="1549936"/>
            <a:ext cx="11115967" cy="714293"/>
          </a:xfrm>
        </p:spPr>
        <p:txBody>
          <a:bodyPr/>
          <a:lstStyle/>
          <a:p>
            <a:r>
              <a:rPr lang="en-US" dirty="0"/>
              <a:t>Next Steps</a:t>
            </a:r>
          </a:p>
        </p:txBody>
      </p:sp>
      <p:sp>
        <p:nvSpPr>
          <p:cNvPr id="3" name="Content Placeholder 2">
            <a:extLst>
              <a:ext uri="{FF2B5EF4-FFF2-40B4-BE49-F238E27FC236}">
                <a16:creationId xmlns:a16="http://schemas.microsoft.com/office/drawing/2014/main" id="{94B43D21-7F00-F269-3263-5F8AB748509E}"/>
              </a:ext>
            </a:extLst>
          </p:cNvPr>
          <p:cNvSpPr>
            <a:spLocks noGrp="1"/>
          </p:cNvSpPr>
          <p:nvPr>
            <p:ph idx="1"/>
          </p:nvPr>
        </p:nvSpPr>
        <p:spPr>
          <a:xfrm>
            <a:off x="715814" y="2264230"/>
            <a:ext cx="11115967" cy="4457246"/>
          </a:xfrm>
        </p:spPr>
        <p:txBody>
          <a:bodyPr/>
          <a:lstStyle/>
          <a:p>
            <a:r>
              <a:rPr lang="en-US" dirty="0"/>
              <a:t>Session Follow-up Communications</a:t>
            </a:r>
          </a:p>
          <a:p>
            <a:pPr lvl="1"/>
            <a:r>
              <a:rPr lang="en-US" dirty="0"/>
              <a:t>Slide deck and recording link to </a:t>
            </a:r>
            <a:r>
              <a:rPr lang="en-US" dirty="0" err="1"/>
              <a:t>ctcLinkFinAidSupport</a:t>
            </a:r>
            <a:r>
              <a:rPr lang="en-US" dirty="0"/>
              <a:t> and </a:t>
            </a:r>
            <a:r>
              <a:rPr lang="en-US" dirty="0" err="1"/>
              <a:t>DirFinAid</a:t>
            </a:r>
            <a:r>
              <a:rPr lang="en-US" dirty="0"/>
              <a:t> </a:t>
            </a:r>
            <a:r>
              <a:rPr lang="en-US" dirty="0" err="1"/>
              <a:t>eLists</a:t>
            </a:r>
            <a:endParaRPr lang="en-US" dirty="0"/>
          </a:p>
          <a:p>
            <a:pPr lvl="1"/>
            <a:r>
              <a:rPr lang="en-US" dirty="0"/>
              <a:t>Email to testers with their passwords and sign off survey link</a:t>
            </a:r>
          </a:p>
          <a:p>
            <a:r>
              <a:rPr lang="en-US" dirty="0"/>
              <a:t>User Acceptance Testing and sign off (April 12 to 18)</a:t>
            </a:r>
          </a:p>
          <a:p>
            <a:r>
              <a:rPr lang="en-US" dirty="0"/>
              <a:t>Implementation </a:t>
            </a:r>
            <a:r>
              <a:rPr lang="en-US" i="1" dirty="0"/>
              <a:t>(if approved)</a:t>
            </a:r>
          </a:p>
          <a:p>
            <a:pPr lvl="1"/>
            <a:r>
              <a:rPr lang="en-US" dirty="0"/>
              <a:t>Target: April 27</a:t>
            </a:r>
          </a:p>
          <a:p>
            <a:pPr lvl="1"/>
            <a:r>
              <a:rPr lang="en-US" dirty="0"/>
              <a:t>Email announcement to </a:t>
            </a:r>
            <a:r>
              <a:rPr lang="en-US" dirty="0" err="1"/>
              <a:t>ctcLinkFinAidSupport</a:t>
            </a:r>
            <a:r>
              <a:rPr lang="en-US" dirty="0"/>
              <a:t> and </a:t>
            </a:r>
            <a:r>
              <a:rPr lang="en-US" dirty="0" err="1"/>
              <a:t>DirFinAid</a:t>
            </a:r>
            <a:r>
              <a:rPr lang="en-US" dirty="0"/>
              <a:t> </a:t>
            </a:r>
            <a:r>
              <a:rPr lang="en-US" dirty="0" err="1"/>
              <a:t>eLists</a:t>
            </a:r>
            <a:endParaRPr lang="en-US" dirty="0"/>
          </a:p>
          <a:p>
            <a:r>
              <a:rPr lang="en-US" dirty="0"/>
              <a:t>SAP Information Guide updates</a:t>
            </a:r>
          </a:p>
          <a:p>
            <a:pPr lvl="1"/>
            <a:r>
              <a:rPr lang="en-US" dirty="0">
                <a:hlinkClick r:id="rId2"/>
              </a:rPr>
              <a:t>https://ctclinkreferencecenter.ctclink.us/m/PMO_Info/l/1625563-fa-satisfactory-academic-progress-sap-project-information-guide</a:t>
            </a:r>
            <a:endParaRPr lang="en-US" dirty="0"/>
          </a:p>
        </p:txBody>
      </p:sp>
      <p:sp>
        <p:nvSpPr>
          <p:cNvPr id="4" name="Slide Number Placeholder 3">
            <a:extLst>
              <a:ext uri="{FF2B5EF4-FFF2-40B4-BE49-F238E27FC236}">
                <a16:creationId xmlns:a16="http://schemas.microsoft.com/office/drawing/2014/main" id="{356F7360-E8C6-A73A-EB14-7C9D770D53BD}"/>
              </a:ext>
            </a:extLst>
          </p:cNvPr>
          <p:cNvSpPr>
            <a:spLocks noGrp="1"/>
          </p:cNvSpPr>
          <p:nvPr>
            <p:ph type="sldNum" sz="quarter" idx="12"/>
          </p:nvPr>
        </p:nvSpPr>
        <p:spPr/>
        <p:txBody>
          <a:bodyPr/>
          <a:lstStyle/>
          <a:p>
            <a:fld id="{DEE5BC03-7CE3-4FE3-BC0A-0ACCA8AC1F24}" type="slidenum">
              <a:rPr lang="en-US" smtClean="0"/>
              <a:pPr/>
              <a:t>31</a:t>
            </a:fld>
            <a:endParaRPr lang="en-US" dirty="0"/>
          </a:p>
        </p:txBody>
      </p:sp>
    </p:spTree>
    <p:extLst>
      <p:ext uri="{BB962C8B-B14F-4D97-AF65-F5344CB8AC3E}">
        <p14:creationId xmlns:p14="http://schemas.microsoft.com/office/powerpoint/2010/main" val="14402744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EC389-BA1C-5EB3-F5DD-1F2707E09641}"/>
              </a:ext>
            </a:extLst>
          </p:cNvPr>
          <p:cNvSpPr>
            <a:spLocks noGrp="1"/>
          </p:cNvSpPr>
          <p:nvPr>
            <p:ph type="title"/>
          </p:nvPr>
        </p:nvSpPr>
        <p:spPr/>
        <p:txBody>
          <a:bodyPr/>
          <a:lstStyle/>
          <a:p>
            <a:r>
              <a:rPr lang="en-US" i="1" dirty="0"/>
              <a:t>Thank you for Testing!</a:t>
            </a:r>
          </a:p>
        </p:txBody>
      </p:sp>
      <p:sp>
        <p:nvSpPr>
          <p:cNvPr id="4" name="Slide Number Placeholder 3">
            <a:extLst>
              <a:ext uri="{FF2B5EF4-FFF2-40B4-BE49-F238E27FC236}">
                <a16:creationId xmlns:a16="http://schemas.microsoft.com/office/drawing/2014/main" id="{C6B76CB6-098F-830C-E469-54B5DF704F12}"/>
              </a:ext>
            </a:extLst>
          </p:cNvPr>
          <p:cNvSpPr>
            <a:spLocks noGrp="1"/>
          </p:cNvSpPr>
          <p:nvPr>
            <p:ph type="sldNum" sz="quarter" idx="12"/>
          </p:nvPr>
        </p:nvSpPr>
        <p:spPr/>
        <p:txBody>
          <a:bodyPr/>
          <a:lstStyle/>
          <a:p>
            <a:fld id="{DEE5BC03-7CE3-4FE3-BC0A-0ACCA8AC1F24}" type="slidenum">
              <a:rPr lang="en-US" smtClean="0"/>
              <a:pPr/>
              <a:t>32</a:t>
            </a:fld>
            <a:endParaRPr lang="en-US" dirty="0"/>
          </a:p>
        </p:txBody>
      </p:sp>
    </p:spTree>
    <p:extLst>
      <p:ext uri="{BB962C8B-B14F-4D97-AF65-F5344CB8AC3E}">
        <p14:creationId xmlns:p14="http://schemas.microsoft.com/office/powerpoint/2010/main" val="5375733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le 7"/>
          <p:cNvSpPr>
            <a:spLocks noGrp="1"/>
          </p:cNvSpPr>
          <p:nvPr>
            <p:ph type="title"/>
          </p:nvPr>
        </p:nvSpPr>
        <p:spPr>
          <a:xfrm>
            <a:off x="715813" y="1073907"/>
            <a:ext cx="11115967" cy="520568"/>
          </a:xfrm>
        </p:spPr>
        <p:txBody>
          <a:bodyPr/>
          <a:lstStyle/>
          <a:p>
            <a:r>
              <a:rPr lang="en-US" b="1"/>
              <a:t>Quantitative: </a:t>
            </a:r>
            <a:r>
              <a:rPr lang="en-US"/>
              <a:t>Maximum Attempted Units </a:t>
            </a:r>
            <a:br>
              <a:rPr lang="en-US"/>
            </a:br>
            <a:endParaRPr lang="en-US" dirty="0"/>
          </a:p>
        </p:txBody>
      </p:sp>
      <p:sp>
        <p:nvSpPr>
          <p:cNvPr id="9" name="Content Placeholder 8"/>
          <p:cNvSpPr>
            <a:spLocks noGrp="1"/>
          </p:cNvSpPr>
          <p:nvPr>
            <p:ph idx="1"/>
          </p:nvPr>
        </p:nvSpPr>
        <p:spPr>
          <a:xfrm>
            <a:off x="715813" y="1829595"/>
            <a:ext cx="11115967" cy="4654332"/>
          </a:xfrm>
        </p:spPr>
        <p:txBody>
          <a:bodyPr/>
          <a:lstStyle/>
          <a:p>
            <a:r>
              <a:rPr lang="en-US" sz="2000" dirty="0"/>
              <a:t>This test first </a:t>
            </a:r>
            <a:r>
              <a:rPr lang="en-US" sz="2000" u="sng" dirty="0"/>
              <a:t>Counts the </a:t>
            </a:r>
            <a:r>
              <a:rPr lang="en-US" sz="2000" b="1" u="sng" dirty="0"/>
              <a:t>Units Attempted </a:t>
            </a:r>
            <a:r>
              <a:rPr lang="en-US" sz="2000" u="sng" dirty="0"/>
              <a:t>from </a:t>
            </a:r>
            <a:r>
              <a:rPr lang="en-US" sz="2000" b="1" u="sng" dirty="0"/>
              <a:t>Enrollment</a:t>
            </a:r>
            <a:r>
              <a:rPr lang="en-US" sz="2000" dirty="0"/>
              <a:t> at the institution</a:t>
            </a:r>
          </a:p>
          <a:p>
            <a:pPr lvl="1"/>
            <a:r>
              <a:rPr lang="en-US" sz="1800" dirty="0"/>
              <a:t>Does not include any transfer units. </a:t>
            </a:r>
          </a:p>
          <a:p>
            <a:pPr lvl="1"/>
            <a:r>
              <a:rPr lang="en-US" sz="1800" dirty="0"/>
              <a:t>The total units attempted at the institution are summed from student enrollment, </a:t>
            </a:r>
          </a:p>
          <a:p>
            <a:pPr lvl="1"/>
            <a:r>
              <a:rPr lang="en-US" sz="1800" dirty="0"/>
              <a:t>Counts units that are within and prior to the term or aid year being processed. </a:t>
            </a:r>
          </a:p>
          <a:p>
            <a:pPr lvl="1"/>
            <a:r>
              <a:rPr lang="en-US" sz="1800" dirty="0"/>
              <a:t>The process uses either the units-taken value or, if that value is zero, the Financial Aid progress units to gather this sum of units attempted at the institution. </a:t>
            </a:r>
          </a:p>
          <a:p>
            <a:r>
              <a:rPr lang="en-US" sz="2000" dirty="0"/>
              <a:t>The student must be enrolled in the maximum term past the fully graded date.</a:t>
            </a:r>
          </a:p>
          <a:p>
            <a:pPr lvl="1"/>
            <a:r>
              <a:rPr lang="en-US" sz="1800" dirty="0"/>
              <a:t>Audited units are not counted. </a:t>
            </a:r>
          </a:p>
          <a:p>
            <a:r>
              <a:rPr lang="en-US" sz="2000" dirty="0"/>
              <a:t>Second, the </a:t>
            </a:r>
            <a:r>
              <a:rPr lang="en-US" sz="2000" b="1" dirty="0"/>
              <a:t>Transfer Units </a:t>
            </a:r>
            <a:r>
              <a:rPr lang="en-US" sz="2000" dirty="0"/>
              <a:t>are “</a:t>
            </a:r>
            <a:r>
              <a:rPr lang="en-US" sz="2000" b="1" dirty="0"/>
              <a:t>added” </a:t>
            </a:r>
            <a:r>
              <a:rPr lang="en-US" sz="2000" dirty="0"/>
              <a:t>to that sum from</a:t>
            </a:r>
            <a:r>
              <a:rPr lang="en-US" sz="2000" b="1" dirty="0"/>
              <a:t> Student Career Term (Term History) </a:t>
            </a:r>
          </a:p>
          <a:p>
            <a:pPr lvl="1"/>
            <a:r>
              <a:rPr lang="en-US" sz="1800" b="1" dirty="0"/>
              <a:t>B</a:t>
            </a:r>
            <a:r>
              <a:rPr lang="en-US" sz="1800" dirty="0"/>
              <a:t>ased on the transfer unit options selected on the setup. </a:t>
            </a:r>
          </a:p>
          <a:p>
            <a:pPr lvl="1"/>
            <a:r>
              <a:rPr lang="en-US" sz="1800" dirty="0"/>
              <a:t>If no transfer unit options are selected, then the Maximum Attempted Units test only includes units attempted at the institution. </a:t>
            </a:r>
          </a:p>
          <a:p>
            <a:r>
              <a:rPr lang="en-US" sz="2000" dirty="0"/>
              <a:t>Additionally, if </a:t>
            </a:r>
            <a:r>
              <a:rPr lang="en-US" sz="2000" b="1" dirty="0"/>
              <a:t>Course Exclusions </a:t>
            </a:r>
            <a:r>
              <a:rPr lang="en-US" sz="2000" dirty="0"/>
              <a:t>are set up and the student is “</a:t>
            </a:r>
            <a:r>
              <a:rPr lang="en-US" sz="2000" b="1" dirty="0"/>
              <a:t>Enrolled” </a:t>
            </a:r>
            <a:r>
              <a:rPr lang="en-US" sz="2000" dirty="0"/>
              <a:t>in any of the defined courses, then those units are subtracted from the attempted unit calculation. </a:t>
            </a:r>
          </a:p>
          <a:p>
            <a:endParaRPr lang="en-US" sz="2000"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33</a:t>
            </a:fld>
            <a:endParaRPr lang="en-US" dirty="0"/>
          </a:p>
        </p:txBody>
      </p:sp>
    </p:spTree>
    <p:extLst>
      <p:ext uri="{BB962C8B-B14F-4D97-AF65-F5344CB8AC3E}">
        <p14:creationId xmlns:p14="http://schemas.microsoft.com/office/powerpoint/2010/main" val="24427956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le 7"/>
          <p:cNvSpPr>
            <a:spLocks noGrp="1"/>
          </p:cNvSpPr>
          <p:nvPr>
            <p:ph type="title"/>
          </p:nvPr>
        </p:nvSpPr>
        <p:spPr>
          <a:xfrm>
            <a:off x="715813" y="1139403"/>
            <a:ext cx="11115967" cy="797070"/>
          </a:xfrm>
        </p:spPr>
        <p:txBody>
          <a:bodyPr/>
          <a:lstStyle/>
          <a:p>
            <a:r>
              <a:rPr lang="en-US" b="1" dirty="0"/>
              <a:t>Quantitative: </a:t>
            </a:r>
            <a:r>
              <a:rPr lang="en-US" dirty="0"/>
              <a:t>Maximum Attempted Units </a:t>
            </a:r>
            <a:br>
              <a:rPr lang="en-US" dirty="0"/>
            </a:br>
            <a:endParaRPr lang="en-US" dirty="0"/>
          </a:p>
        </p:txBody>
      </p:sp>
      <p:sp>
        <p:nvSpPr>
          <p:cNvPr id="9" name="Content Placeholder 8"/>
          <p:cNvSpPr>
            <a:spLocks noGrp="1"/>
          </p:cNvSpPr>
          <p:nvPr>
            <p:ph idx="1"/>
          </p:nvPr>
        </p:nvSpPr>
        <p:spPr>
          <a:xfrm>
            <a:off x="715813" y="1829595"/>
            <a:ext cx="11115967" cy="4235728"/>
          </a:xfrm>
        </p:spPr>
        <p:txBody>
          <a:bodyPr/>
          <a:lstStyle/>
          <a:p>
            <a:r>
              <a:rPr lang="en-US" sz="2400" dirty="0"/>
              <a:t>You can select any or none of the following options for including transferred units in attempted units:</a:t>
            </a:r>
          </a:p>
          <a:p>
            <a:pPr lvl="1"/>
            <a:r>
              <a:rPr lang="en-US" sz="2000" dirty="0"/>
              <a:t>The Towards GPA option counts transfer units that have been matriculated for any term prior to or including the term being processed as included in GPA units.</a:t>
            </a:r>
          </a:p>
          <a:p>
            <a:pPr lvl="1"/>
            <a:r>
              <a:rPr lang="en-US" sz="2000" dirty="0"/>
              <a:t>The No GPA option counts transfer units that have been matriculated for the term prior to or including the term being processed as no GPA units.</a:t>
            </a:r>
          </a:p>
          <a:p>
            <a:pPr lvl="1"/>
            <a:r>
              <a:rPr lang="en-US" sz="2000" dirty="0"/>
              <a:t>The Course Credit option counts transfer units that have been matriculated for the term prior to or including the term being processed as course credits. </a:t>
            </a:r>
          </a:p>
          <a:p>
            <a:pPr lvl="1"/>
            <a:r>
              <a:rPr lang="en-US" sz="2000" dirty="0"/>
              <a:t>The Test Credit option counts test credit units that have been matriculated for the term prior to or including the term being processed.</a:t>
            </a:r>
          </a:p>
          <a:p>
            <a:pPr lvl="1"/>
            <a:r>
              <a:rPr lang="en-US" sz="2000" dirty="0"/>
              <a:t>The Other Credit option counts other credit units that have been matriculated for the term prior to or including the term being processed.</a:t>
            </a:r>
          </a:p>
          <a:p>
            <a:pPr lvl="1"/>
            <a:r>
              <a:rPr lang="en-US" sz="2000" dirty="0"/>
              <a:t>The TC Units Adjust option subtracts transfer credit adjustments from the attempted unit total that have been entered for any term prior to or including the term being processed. </a:t>
            </a:r>
          </a:p>
          <a:p>
            <a:endParaRPr lang="en-US" sz="2400"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34</a:t>
            </a:fld>
            <a:endParaRPr lang="en-US" dirty="0"/>
          </a:p>
        </p:txBody>
      </p:sp>
    </p:spTree>
    <p:extLst>
      <p:ext uri="{BB962C8B-B14F-4D97-AF65-F5344CB8AC3E}">
        <p14:creationId xmlns:p14="http://schemas.microsoft.com/office/powerpoint/2010/main" val="17455241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le 7"/>
          <p:cNvSpPr>
            <a:spLocks noGrp="1"/>
          </p:cNvSpPr>
          <p:nvPr>
            <p:ph type="title"/>
          </p:nvPr>
        </p:nvSpPr>
        <p:spPr>
          <a:xfrm>
            <a:off x="715813" y="1139403"/>
            <a:ext cx="11115967" cy="797070"/>
          </a:xfrm>
        </p:spPr>
        <p:txBody>
          <a:bodyPr/>
          <a:lstStyle/>
          <a:p>
            <a:r>
              <a:rPr lang="en-US" b="1" dirty="0"/>
              <a:t>Quantitative: </a:t>
            </a:r>
            <a:r>
              <a:rPr lang="en-US" dirty="0"/>
              <a:t>Maximum Attempted Units </a:t>
            </a:r>
            <a:br>
              <a:rPr lang="en-US" dirty="0"/>
            </a:br>
            <a:endParaRPr lang="en-US" dirty="0"/>
          </a:p>
        </p:txBody>
      </p:sp>
      <p:sp>
        <p:nvSpPr>
          <p:cNvPr id="9" name="Content Placeholder 8"/>
          <p:cNvSpPr>
            <a:spLocks noGrp="1"/>
          </p:cNvSpPr>
          <p:nvPr>
            <p:ph idx="1"/>
          </p:nvPr>
        </p:nvSpPr>
        <p:spPr>
          <a:xfrm>
            <a:off x="715813" y="1829595"/>
            <a:ext cx="11115967" cy="4235728"/>
          </a:xfrm>
        </p:spPr>
        <p:txBody>
          <a:bodyPr/>
          <a:lstStyle/>
          <a:p>
            <a:r>
              <a:rPr lang="en-US" sz="2400" dirty="0"/>
              <a:t>You can use the following Course Exclusion options to subtract Remedial and/or English as a Second Language (ESL) courses from attempted units:</a:t>
            </a:r>
          </a:p>
          <a:p>
            <a:pPr lvl="1"/>
            <a:r>
              <a:rPr lang="en-US" sz="2000" dirty="0"/>
              <a:t>Subtract all remedial course units set up in Course Exclusions that the student is enrolled in unless the value of the total remedial units that the student is enrolled in exceeds the value in the Max Remedial Units to Exclude field. For example, if the student is enrolled in 8 remedial units, and the Max Remedial Units to Exclude value is 3, the SAP process count 5 of the 8 remedial units in the attempted unit calculation.</a:t>
            </a:r>
          </a:p>
          <a:p>
            <a:pPr lvl="1"/>
            <a:r>
              <a:rPr lang="en-US" sz="2000" dirty="0"/>
              <a:t>Subtract all ESL course units set up in Course Exclusions that the student is enrolled in unless the value of the total ESL units that the student is enrolled in exceeds the value in the Max ESL Units to Exclude field. </a:t>
            </a:r>
          </a:p>
          <a:p>
            <a:r>
              <a:rPr lang="en-US" sz="2400" dirty="0"/>
              <a:t>The setup should cover the entire range of units by career, by career and program, or by career, program, and plan. If no rule match is found, the student is assigned the Career Pass Default Status code. The ranges and statuses that are set here are to find students who are not making progress.</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35</a:t>
            </a:fld>
            <a:endParaRPr lang="en-US" dirty="0"/>
          </a:p>
        </p:txBody>
      </p:sp>
    </p:spTree>
    <p:extLst>
      <p:ext uri="{BB962C8B-B14F-4D97-AF65-F5344CB8AC3E}">
        <p14:creationId xmlns:p14="http://schemas.microsoft.com/office/powerpoint/2010/main" val="942293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Technical perspective on maximum attempted units</a:t>
            </a:r>
          </a:p>
        </p:txBody>
      </p:sp>
      <p:sp>
        <p:nvSpPr>
          <p:cNvPr id="3" name="Content Placeholder 2"/>
          <p:cNvSpPr>
            <a:spLocks noGrp="1"/>
          </p:cNvSpPr>
          <p:nvPr>
            <p:ph idx="1"/>
          </p:nvPr>
        </p:nvSpPr>
        <p:spPr>
          <a:xfrm>
            <a:off x="715814" y="2113231"/>
            <a:ext cx="6720156" cy="3757046"/>
          </a:xfrm>
        </p:spPr>
        <p:txBody>
          <a:bodyPr/>
          <a:lstStyle/>
          <a:p>
            <a:r>
              <a:rPr lang="en-US" sz="2400" dirty="0"/>
              <a:t>Update the SAP Units actual value with the sum of Units Taken (UNT_TAKEN)</a:t>
            </a:r>
          </a:p>
          <a:p>
            <a:pPr lvl="1"/>
            <a:r>
              <a:rPr lang="en-US" sz="2000" dirty="0"/>
              <a:t>Unless Sum of Units Taken (UNT_TAKEN) is 0 and </a:t>
            </a:r>
          </a:p>
          <a:p>
            <a:pPr lvl="1"/>
            <a:r>
              <a:rPr lang="en-US" sz="2000" dirty="0"/>
              <a:t>Sum of Financial Aid Progress Units (UNT_PRGRSS_FA) is greater than 0, </a:t>
            </a:r>
          </a:p>
          <a:p>
            <a:r>
              <a:rPr lang="en-US" sz="2400" dirty="0"/>
              <a:t>Then use sum of Financial Aid Progress Units (UNT_PRGRSS_FA) from Student Enrollment (STDNT_ENRL) where:</a:t>
            </a:r>
          </a:p>
          <a:p>
            <a:pPr lvl="1"/>
            <a:r>
              <a:rPr lang="en-US" sz="2000" dirty="0"/>
              <a:t>Student Enroll Status = E and </a:t>
            </a:r>
          </a:p>
          <a:p>
            <a:pPr lvl="1"/>
            <a:r>
              <a:rPr lang="en-US" sz="2000" dirty="0"/>
              <a:t>Audit Grade Basis = N</a:t>
            </a:r>
          </a:p>
          <a:p>
            <a:r>
              <a:rPr lang="en-US" sz="2400" dirty="0"/>
              <a:t>For all Terms that are less than or equal to the evaluation term for rows.</a:t>
            </a:r>
          </a:p>
          <a:p>
            <a:endParaRPr lang="en-US" sz="2400"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36</a:t>
            </a:fld>
            <a:endParaRPr lang="en-US" dirty="0"/>
          </a:p>
        </p:txBody>
      </p:sp>
    </p:spTree>
    <p:extLst>
      <p:ext uri="{BB962C8B-B14F-4D97-AF65-F5344CB8AC3E}">
        <p14:creationId xmlns:p14="http://schemas.microsoft.com/office/powerpoint/2010/main" val="2961991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1808F-B192-EA1F-6791-7E5C1FB0B2AB}"/>
              </a:ext>
            </a:extLst>
          </p:cNvPr>
          <p:cNvSpPr>
            <a:spLocks noGrp="1"/>
          </p:cNvSpPr>
          <p:nvPr>
            <p:ph type="title"/>
          </p:nvPr>
        </p:nvSpPr>
        <p:spPr>
          <a:xfrm>
            <a:off x="715814" y="1549935"/>
            <a:ext cx="11115967" cy="979509"/>
          </a:xfrm>
        </p:spPr>
        <p:txBody>
          <a:bodyPr/>
          <a:lstStyle/>
          <a:p>
            <a:r>
              <a:rPr lang="en-US" dirty="0"/>
              <a:t>Two Primary Issues with Maximum Attempted Units (MAXT) Test on SAP Maintenance List</a:t>
            </a:r>
          </a:p>
        </p:txBody>
      </p:sp>
      <p:sp>
        <p:nvSpPr>
          <p:cNvPr id="3" name="Content Placeholder 2">
            <a:extLst>
              <a:ext uri="{FF2B5EF4-FFF2-40B4-BE49-F238E27FC236}">
                <a16:creationId xmlns:a16="http://schemas.microsoft.com/office/drawing/2014/main" id="{29370800-CABD-59F6-E5B7-1C28C4E9BC98}"/>
              </a:ext>
            </a:extLst>
          </p:cNvPr>
          <p:cNvSpPr>
            <a:spLocks noGrp="1"/>
          </p:cNvSpPr>
          <p:nvPr>
            <p:ph idx="1"/>
          </p:nvPr>
        </p:nvSpPr>
        <p:spPr>
          <a:xfrm>
            <a:off x="715814" y="2766951"/>
            <a:ext cx="11115967" cy="3405248"/>
          </a:xfrm>
        </p:spPr>
        <p:txBody>
          <a:bodyPr/>
          <a:lstStyle/>
          <a:p>
            <a:r>
              <a:rPr lang="en-US" b="1" dirty="0"/>
              <a:t>SAP Maintenance List Item #3: MAXT with Developmental Credits over 45</a:t>
            </a:r>
          </a:p>
          <a:p>
            <a:pPr marL="457200" lvl="1" indent="0">
              <a:buNone/>
            </a:pPr>
            <a:r>
              <a:rPr lang="en-US" b="1" dirty="0">
                <a:sym typeface="Wingdings" panose="05000000000000000000" pitchFamily="2" charset="2"/>
              </a:rPr>
              <a:t> Being addressed in this SAP project</a:t>
            </a:r>
            <a:endParaRPr lang="en-US" b="1" dirty="0"/>
          </a:p>
          <a:p>
            <a:r>
              <a:rPr lang="en-US" dirty="0">
                <a:solidFill>
                  <a:schemeClr val="bg2">
                    <a:lumMod val="50000"/>
                  </a:schemeClr>
                </a:solidFill>
              </a:rPr>
              <a:t>SAP Maintenance List Item #6B: Transfer Credits in Calculation (MAXT)</a:t>
            </a:r>
          </a:p>
          <a:p>
            <a:pPr lvl="1"/>
            <a:r>
              <a:rPr lang="en-US" dirty="0">
                <a:solidFill>
                  <a:schemeClr val="bg2">
                    <a:lumMod val="50000"/>
                  </a:schemeClr>
                </a:solidFill>
              </a:rPr>
              <a:t>Being address in an upcoming SAP project</a:t>
            </a:r>
          </a:p>
          <a:p>
            <a:endParaRPr lang="en-US" dirty="0"/>
          </a:p>
        </p:txBody>
      </p:sp>
      <p:sp>
        <p:nvSpPr>
          <p:cNvPr id="4" name="Slide Number Placeholder 3">
            <a:extLst>
              <a:ext uri="{FF2B5EF4-FFF2-40B4-BE49-F238E27FC236}">
                <a16:creationId xmlns:a16="http://schemas.microsoft.com/office/drawing/2014/main" id="{14903F36-10FA-68A8-56AE-69A0DE73C003}"/>
              </a:ext>
            </a:extLst>
          </p:cNvPr>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1527019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5BABD-2365-CF39-6EE7-C420297A14F6}"/>
              </a:ext>
            </a:extLst>
          </p:cNvPr>
          <p:cNvSpPr>
            <a:spLocks noGrp="1"/>
          </p:cNvSpPr>
          <p:nvPr>
            <p:ph type="title"/>
          </p:nvPr>
        </p:nvSpPr>
        <p:spPr/>
        <p:txBody>
          <a:bodyPr/>
          <a:lstStyle/>
          <a:p>
            <a:r>
              <a:rPr lang="en-US" dirty="0"/>
              <a:t>Problem Statement</a:t>
            </a:r>
          </a:p>
        </p:txBody>
      </p:sp>
      <p:sp>
        <p:nvSpPr>
          <p:cNvPr id="3" name="Content Placeholder 2">
            <a:extLst>
              <a:ext uri="{FF2B5EF4-FFF2-40B4-BE49-F238E27FC236}">
                <a16:creationId xmlns:a16="http://schemas.microsoft.com/office/drawing/2014/main" id="{EE42A3DE-74A6-D6E6-4589-9944DA4E9EB8}"/>
              </a:ext>
            </a:extLst>
          </p:cNvPr>
          <p:cNvSpPr>
            <a:spLocks noGrp="1"/>
          </p:cNvSpPr>
          <p:nvPr>
            <p:ph idx="1"/>
          </p:nvPr>
        </p:nvSpPr>
        <p:spPr/>
        <p:txBody>
          <a:bodyPr/>
          <a:lstStyle/>
          <a:p>
            <a:pPr marL="0" indent="0">
              <a:buNone/>
            </a:pPr>
            <a:r>
              <a:rPr lang="en-US" dirty="0"/>
              <a:t>Delivered SAP functionality generates negative numbers and does not properly exclude remedial course work up to the Max Units to Exclude configuration value for the Maximum Attempted Units (MAXT) Test. The State Board reported this bug to Oracle in 2019, and while Oracle acknowledged it as a bug, they have not indicated that a fix will be delivered.</a:t>
            </a:r>
          </a:p>
        </p:txBody>
      </p:sp>
      <p:sp>
        <p:nvSpPr>
          <p:cNvPr id="4" name="Slide Number Placeholder 3">
            <a:extLst>
              <a:ext uri="{FF2B5EF4-FFF2-40B4-BE49-F238E27FC236}">
                <a16:creationId xmlns:a16="http://schemas.microsoft.com/office/drawing/2014/main" id="{99D020B4-740D-C04F-A037-F729732FBE84}"/>
              </a:ext>
            </a:extLst>
          </p:cNvPr>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3332451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F2E4A-4EAD-9C3E-0E55-C65EC65F732C}"/>
              </a:ext>
            </a:extLst>
          </p:cNvPr>
          <p:cNvSpPr>
            <a:spLocks noGrp="1"/>
          </p:cNvSpPr>
          <p:nvPr>
            <p:ph type="title"/>
          </p:nvPr>
        </p:nvSpPr>
        <p:spPr/>
        <p:txBody>
          <a:bodyPr/>
          <a:lstStyle/>
          <a:p>
            <a:r>
              <a:rPr lang="en-US" dirty="0"/>
              <a:t>Maximum Attempted Units Test Functionality</a:t>
            </a:r>
          </a:p>
        </p:txBody>
      </p:sp>
      <p:sp>
        <p:nvSpPr>
          <p:cNvPr id="3" name="Text Placeholder 2">
            <a:extLst>
              <a:ext uri="{FF2B5EF4-FFF2-40B4-BE49-F238E27FC236}">
                <a16:creationId xmlns:a16="http://schemas.microsoft.com/office/drawing/2014/main" id="{A9BCE1C4-A252-82D1-7399-072826322F64}"/>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99CC1B3-4947-E750-2F1F-DC2CAF2DA8CE}"/>
              </a:ext>
            </a:extLst>
          </p:cNvPr>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113016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FF5A2-8763-00C2-679D-A934DBC291BF}"/>
              </a:ext>
            </a:extLst>
          </p:cNvPr>
          <p:cNvSpPr>
            <a:spLocks noGrp="1"/>
          </p:cNvSpPr>
          <p:nvPr>
            <p:ph type="title"/>
          </p:nvPr>
        </p:nvSpPr>
        <p:spPr/>
        <p:txBody>
          <a:bodyPr/>
          <a:lstStyle/>
          <a:p>
            <a:r>
              <a:rPr lang="en-US" dirty="0"/>
              <a:t>Sap delivered processes</a:t>
            </a:r>
          </a:p>
        </p:txBody>
      </p:sp>
      <p:sp>
        <p:nvSpPr>
          <p:cNvPr id="3" name="Content Placeholder 2">
            <a:extLst>
              <a:ext uri="{FF2B5EF4-FFF2-40B4-BE49-F238E27FC236}">
                <a16:creationId xmlns:a16="http://schemas.microsoft.com/office/drawing/2014/main" id="{FC21A526-59AA-0D9D-3F11-4E5CC9B846A3}"/>
              </a:ext>
            </a:extLst>
          </p:cNvPr>
          <p:cNvSpPr>
            <a:spLocks noGrp="1"/>
          </p:cNvSpPr>
          <p:nvPr>
            <p:ph idx="1"/>
          </p:nvPr>
        </p:nvSpPr>
        <p:spPr>
          <a:xfrm>
            <a:off x="715814" y="2415154"/>
            <a:ext cx="11115967" cy="4306321"/>
          </a:xfrm>
        </p:spPr>
        <p:txBody>
          <a:bodyPr/>
          <a:lstStyle/>
          <a:p>
            <a:pPr marL="0" indent="0">
              <a:buNone/>
            </a:pPr>
            <a:r>
              <a:rPr lang="en-US" b="1" dirty="0"/>
              <a:t>3 Quantitative Tests </a:t>
            </a:r>
          </a:p>
          <a:p>
            <a:pPr marL="914400" lvl="1" indent="-457200">
              <a:buFont typeface="+mj-lt"/>
              <a:buAutoNum type="arabicPeriod"/>
            </a:pPr>
            <a:r>
              <a:rPr lang="en-US" dirty="0">
                <a:solidFill>
                  <a:schemeClr val="tx1">
                    <a:lumMod val="50000"/>
                    <a:lumOff val="50000"/>
                  </a:schemeClr>
                </a:solidFill>
              </a:rPr>
              <a:t>Academic Standing</a:t>
            </a:r>
          </a:p>
          <a:p>
            <a:pPr marL="914400" lvl="1" indent="-457200">
              <a:buFont typeface="+mj-lt"/>
              <a:buAutoNum type="arabicPeriod"/>
            </a:pPr>
            <a:r>
              <a:rPr lang="en-US" b="1" dirty="0">
                <a:solidFill>
                  <a:srgbClr val="7030A0"/>
                </a:solidFill>
                <a:sym typeface="Wingdings" panose="05000000000000000000" pitchFamily="2" charset="2"/>
              </a:rPr>
              <a:t> </a:t>
            </a:r>
            <a:r>
              <a:rPr lang="en-US" b="1" dirty="0">
                <a:solidFill>
                  <a:srgbClr val="7030A0"/>
                </a:solidFill>
              </a:rPr>
              <a:t>Maximum Attempted Units </a:t>
            </a:r>
            <a:r>
              <a:rPr lang="en-US" b="1" dirty="0">
                <a:solidFill>
                  <a:srgbClr val="7030A0"/>
                </a:solidFill>
                <a:sym typeface="Wingdings" panose="05000000000000000000" pitchFamily="2" charset="2"/>
              </a:rPr>
              <a:t></a:t>
            </a:r>
            <a:endParaRPr lang="en-US" b="1" dirty="0">
              <a:solidFill>
                <a:srgbClr val="7030A0"/>
              </a:solidFill>
            </a:endParaRPr>
          </a:p>
          <a:p>
            <a:pPr marL="914400" lvl="1" indent="-457200">
              <a:buFont typeface="+mj-lt"/>
              <a:buAutoNum type="arabicPeriod"/>
            </a:pPr>
            <a:r>
              <a:rPr lang="en-US" dirty="0">
                <a:solidFill>
                  <a:schemeClr val="tx1">
                    <a:lumMod val="50000"/>
                    <a:lumOff val="50000"/>
                  </a:schemeClr>
                </a:solidFill>
              </a:rPr>
              <a:t>Maximum Attempted Terms</a:t>
            </a:r>
          </a:p>
          <a:p>
            <a:pPr marL="0" indent="0">
              <a:buNone/>
            </a:pPr>
            <a:r>
              <a:rPr lang="en-US" b="1" dirty="0"/>
              <a:t>5 Qualitative Tests </a:t>
            </a:r>
          </a:p>
          <a:p>
            <a:pPr marL="914400" lvl="1" indent="-457200">
              <a:buAutoNum type="arabicPeriod" startAt="4"/>
            </a:pPr>
            <a:r>
              <a:rPr lang="en-US" dirty="0">
                <a:solidFill>
                  <a:schemeClr val="tx1">
                    <a:lumMod val="50000"/>
                    <a:lumOff val="50000"/>
                  </a:schemeClr>
                </a:solidFill>
              </a:rPr>
              <a:t>Minimum Current GPA</a:t>
            </a:r>
          </a:p>
          <a:p>
            <a:pPr marL="914400" lvl="1" indent="-457200">
              <a:buAutoNum type="arabicPeriod" startAt="4"/>
            </a:pPr>
            <a:r>
              <a:rPr lang="en-US" dirty="0">
                <a:solidFill>
                  <a:schemeClr val="tx1">
                    <a:lumMod val="50000"/>
                    <a:lumOff val="50000"/>
                  </a:schemeClr>
                </a:solidFill>
              </a:rPr>
              <a:t>Minimum Cumulative GPA</a:t>
            </a:r>
          </a:p>
          <a:p>
            <a:pPr marL="914400" lvl="1" indent="-457200">
              <a:buAutoNum type="arabicPeriod" startAt="4"/>
            </a:pPr>
            <a:r>
              <a:rPr lang="en-US" dirty="0">
                <a:solidFill>
                  <a:schemeClr val="tx1">
                    <a:lumMod val="50000"/>
                    <a:lumOff val="50000"/>
                  </a:schemeClr>
                </a:solidFill>
              </a:rPr>
              <a:t>Current Earned Units</a:t>
            </a:r>
          </a:p>
          <a:p>
            <a:pPr marL="914400" lvl="1" indent="-457200">
              <a:buAutoNum type="arabicPeriod" startAt="4"/>
            </a:pPr>
            <a:r>
              <a:rPr lang="en-US" dirty="0">
                <a:solidFill>
                  <a:schemeClr val="tx1">
                    <a:lumMod val="50000"/>
                    <a:lumOff val="50000"/>
                  </a:schemeClr>
                </a:solidFill>
              </a:rPr>
              <a:t>Cumulative Earned Units</a:t>
            </a:r>
          </a:p>
          <a:p>
            <a:pPr marL="914400" lvl="1" indent="-457200">
              <a:buAutoNum type="arabicPeriod" startAt="4"/>
            </a:pPr>
            <a:r>
              <a:rPr lang="en-US" dirty="0">
                <a:solidFill>
                  <a:schemeClr val="tx1">
                    <a:lumMod val="50000"/>
                    <a:lumOff val="50000"/>
                  </a:schemeClr>
                </a:solidFill>
              </a:rPr>
              <a:t>Two Year GPA</a:t>
            </a:r>
          </a:p>
        </p:txBody>
      </p:sp>
      <p:sp>
        <p:nvSpPr>
          <p:cNvPr id="4" name="Slide Number Placeholder 3">
            <a:extLst>
              <a:ext uri="{FF2B5EF4-FFF2-40B4-BE49-F238E27FC236}">
                <a16:creationId xmlns:a16="http://schemas.microsoft.com/office/drawing/2014/main" id="{BF18F171-7A09-E7D3-C9C9-DE53DE924A64}"/>
              </a:ext>
            </a:extLst>
          </p:cNvPr>
          <p:cNvSpPr>
            <a:spLocks noGrp="1"/>
          </p:cNvSpPr>
          <p:nvPr>
            <p:ph type="sldNum" sz="quarter" idx="12"/>
          </p:nvPr>
        </p:nvSpPr>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2639547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5BABD-2365-CF39-6EE7-C420297A14F6}"/>
              </a:ext>
            </a:extLst>
          </p:cNvPr>
          <p:cNvSpPr>
            <a:spLocks noGrp="1"/>
          </p:cNvSpPr>
          <p:nvPr>
            <p:ph type="title"/>
          </p:nvPr>
        </p:nvSpPr>
        <p:spPr/>
        <p:txBody>
          <a:bodyPr/>
          <a:lstStyle/>
          <a:p>
            <a:r>
              <a:rPr lang="en-US" dirty="0"/>
              <a:t>Maximum Attempted Units test</a:t>
            </a:r>
          </a:p>
        </p:txBody>
      </p:sp>
      <p:sp>
        <p:nvSpPr>
          <p:cNvPr id="3" name="Content Placeholder 2">
            <a:extLst>
              <a:ext uri="{FF2B5EF4-FFF2-40B4-BE49-F238E27FC236}">
                <a16:creationId xmlns:a16="http://schemas.microsoft.com/office/drawing/2014/main" id="{EE42A3DE-74A6-D6E6-4589-9944DA4E9EB8}"/>
              </a:ext>
            </a:extLst>
          </p:cNvPr>
          <p:cNvSpPr>
            <a:spLocks noGrp="1"/>
          </p:cNvSpPr>
          <p:nvPr>
            <p:ph idx="1"/>
          </p:nvPr>
        </p:nvSpPr>
        <p:spPr/>
        <p:txBody>
          <a:bodyPr/>
          <a:lstStyle/>
          <a:p>
            <a:r>
              <a:rPr lang="en-US" dirty="0"/>
              <a:t>References the Maximum Attempted Units Test configurations in SAP Define Set Up and calculates based on the configurations on the Course Exclusions page.</a:t>
            </a:r>
          </a:p>
          <a:p>
            <a:r>
              <a:rPr lang="en-US" dirty="0"/>
              <a:t>Calculates the total Attempted Units and assigns a SAP Status for the Test based on unit ranges defined in the configuration.</a:t>
            </a:r>
          </a:p>
        </p:txBody>
      </p:sp>
      <p:sp>
        <p:nvSpPr>
          <p:cNvPr id="4" name="Slide Number Placeholder 3">
            <a:extLst>
              <a:ext uri="{FF2B5EF4-FFF2-40B4-BE49-F238E27FC236}">
                <a16:creationId xmlns:a16="http://schemas.microsoft.com/office/drawing/2014/main" id="{99D020B4-740D-C04F-A037-F729732FBE84}"/>
              </a:ext>
            </a:extLst>
          </p:cNvPr>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891636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942332B8-40F1-54B8-3B15-192DBC11E932}"/>
              </a:ext>
            </a:extLst>
          </p:cNvPr>
          <p:cNvSpPr>
            <a:spLocks noGrp="1"/>
          </p:cNvSpPr>
          <p:nvPr>
            <p:ph type="title"/>
          </p:nvPr>
        </p:nvSpPr>
        <p:spPr/>
        <p:txBody>
          <a:bodyPr/>
          <a:lstStyle/>
          <a:p>
            <a:r>
              <a:rPr lang="en-US" dirty="0"/>
              <a:t>Maximum Attempted Units Configuration</a:t>
            </a:r>
          </a:p>
        </p:txBody>
      </p:sp>
      <p:pic>
        <p:nvPicPr>
          <p:cNvPr id="1028" name="Picture 4">
            <a:extLst>
              <a:ext uri="{FF2B5EF4-FFF2-40B4-BE49-F238E27FC236}">
                <a16:creationId xmlns:a16="http://schemas.microsoft.com/office/drawing/2014/main" id="{0A28E46E-DBB0-4E88-E4C6-C10FCEDC12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5814" y="1152278"/>
            <a:ext cx="10807254" cy="37887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99D020B4-740D-C04F-A037-F729732FBE84}"/>
              </a:ext>
            </a:extLst>
          </p:cNvPr>
          <p:cNvSpPr>
            <a:spLocks noGrp="1"/>
          </p:cNvSpPr>
          <p:nvPr>
            <p:ph type="sldNum" sz="quarter" idx="12"/>
          </p:nvPr>
        </p:nvSpPr>
        <p:spPr/>
        <p:txBody>
          <a:bodyPr/>
          <a:lstStyle/>
          <a:p>
            <a:fld id="{DEE5BC03-7CE3-4FE3-BC0A-0ACCA8AC1F24}" type="slidenum">
              <a:rPr lang="en-US" smtClean="0"/>
              <a:pPr/>
              <a:t>9</a:t>
            </a:fld>
            <a:endParaRPr lang="en-US" dirty="0"/>
          </a:p>
        </p:txBody>
      </p:sp>
      <p:sp>
        <p:nvSpPr>
          <p:cNvPr id="8" name="TextBox 7">
            <a:extLst>
              <a:ext uri="{FF2B5EF4-FFF2-40B4-BE49-F238E27FC236}">
                <a16:creationId xmlns:a16="http://schemas.microsoft.com/office/drawing/2014/main" id="{97518F93-6E37-EDFB-DD6A-3E1F21CF6E8B}"/>
              </a:ext>
            </a:extLst>
          </p:cNvPr>
          <p:cNvSpPr txBox="1"/>
          <p:nvPr/>
        </p:nvSpPr>
        <p:spPr>
          <a:xfrm>
            <a:off x="715814" y="6140280"/>
            <a:ext cx="10760372" cy="646331"/>
          </a:xfrm>
          <a:prstGeom prst="rect">
            <a:avLst/>
          </a:prstGeom>
          <a:noFill/>
        </p:spPr>
        <p:txBody>
          <a:bodyPr wrap="square" rtlCol="0">
            <a:spAutoFit/>
          </a:bodyPr>
          <a:lstStyle/>
          <a:p>
            <a:pPr algn="ctr"/>
            <a:r>
              <a:rPr lang="en-US" b="1" i="1" dirty="0">
                <a:solidFill>
                  <a:srgbClr val="0070C0"/>
                </a:solidFill>
              </a:rPr>
              <a:t>Navigator &gt; </a:t>
            </a:r>
            <a:r>
              <a:rPr lang="en-US" b="1" i="1" dirty="0" err="1">
                <a:solidFill>
                  <a:srgbClr val="0070C0"/>
                </a:solidFill>
              </a:rPr>
              <a:t>NavBar</a:t>
            </a:r>
            <a:r>
              <a:rPr lang="en-US" b="1" i="1" dirty="0">
                <a:solidFill>
                  <a:srgbClr val="0070C0"/>
                </a:solidFill>
              </a:rPr>
              <a:t> &gt; Set Up SACR &gt; Financial Aid &gt; Satisfactory Academic Progress &gt; Define Set Up Criteria &gt;&gt; Criteria 1 tab</a:t>
            </a:r>
          </a:p>
        </p:txBody>
      </p:sp>
      <p:sp>
        <p:nvSpPr>
          <p:cNvPr id="9" name="Rectangle: Rounded Corners 8">
            <a:extLst>
              <a:ext uri="{FF2B5EF4-FFF2-40B4-BE49-F238E27FC236}">
                <a16:creationId xmlns:a16="http://schemas.microsoft.com/office/drawing/2014/main" id="{CD273A41-4553-1F5B-284F-4ECF5E2867D7}"/>
              </a:ext>
            </a:extLst>
          </p:cNvPr>
          <p:cNvSpPr/>
          <p:nvPr/>
        </p:nvSpPr>
        <p:spPr>
          <a:xfrm>
            <a:off x="3997116" y="1250249"/>
            <a:ext cx="2378151" cy="609944"/>
          </a:xfrm>
          <a:prstGeom prst="roundRect">
            <a:avLst/>
          </a:prstGeom>
          <a:solidFill>
            <a:schemeClr val="bg1"/>
          </a:solidFill>
          <a:ln w="28575">
            <a:solidFill>
              <a:srgbClr val="7030A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dirty="0">
                <a:solidFill>
                  <a:schemeClr val="tx1"/>
                </a:solidFill>
                <a:latin typeface="Arial" panose="020B0604020202020204" pitchFamily="34" charset="0"/>
              </a:rPr>
              <a:t>Activates the Maximum Attempted Units Test</a:t>
            </a:r>
          </a:p>
        </p:txBody>
      </p:sp>
      <p:sp>
        <p:nvSpPr>
          <p:cNvPr id="12" name="Rectangle: Rounded Corners 11">
            <a:extLst>
              <a:ext uri="{FF2B5EF4-FFF2-40B4-BE49-F238E27FC236}">
                <a16:creationId xmlns:a16="http://schemas.microsoft.com/office/drawing/2014/main" id="{7143B0C8-D96C-9429-FFD1-B3FE66189249}"/>
              </a:ext>
            </a:extLst>
          </p:cNvPr>
          <p:cNvSpPr/>
          <p:nvPr/>
        </p:nvSpPr>
        <p:spPr>
          <a:xfrm>
            <a:off x="7403168" y="1981775"/>
            <a:ext cx="3612293" cy="881886"/>
          </a:xfrm>
          <a:prstGeom prst="roundRect">
            <a:avLst/>
          </a:prstGeom>
          <a:solidFill>
            <a:schemeClr val="bg1"/>
          </a:solidFill>
          <a:ln w="28575">
            <a:solidFill>
              <a:srgbClr val="7030A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dirty="0">
                <a:solidFill>
                  <a:schemeClr val="tx1"/>
                </a:solidFill>
                <a:latin typeface="Arial" panose="020B0604020202020204" pitchFamily="34" charset="0"/>
              </a:rPr>
              <a:t>Options to include various forms of Transfer Credit in the total Attempted Units value calculated by the SAP program</a:t>
            </a:r>
          </a:p>
        </p:txBody>
      </p:sp>
      <p:sp>
        <p:nvSpPr>
          <p:cNvPr id="13" name="Rectangle: Rounded Corners 12">
            <a:extLst>
              <a:ext uri="{FF2B5EF4-FFF2-40B4-BE49-F238E27FC236}">
                <a16:creationId xmlns:a16="http://schemas.microsoft.com/office/drawing/2014/main" id="{64D08022-574F-F6C9-343C-7D79F0F0BFE3}"/>
              </a:ext>
            </a:extLst>
          </p:cNvPr>
          <p:cNvSpPr/>
          <p:nvPr/>
        </p:nvSpPr>
        <p:spPr>
          <a:xfrm>
            <a:off x="4005825" y="4991571"/>
            <a:ext cx="3612293" cy="881886"/>
          </a:xfrm>
          <a:prstGeom prst="roundRect">
            <a:avLst/>
          </a:prstGeom>
          <a:solidFill>
            <a:schemeClr val="bg1"/>
          </a:solidFill>
          <a:ln w="28575">
            <a:solidFill>
              <a:srgbClr val="7030A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dirty="0">
                <a:solidFill>
                  <a:schemeClr val="tx1"/>
                </a:solidFill>
                <a:latin typeface="Arial" panose="020B0604020202020204" pitchFamily="34" charset="0"/>
              </a:rPr>
              <a:t>Options to assign a SAP Status based on the total Attempted Units value calculated by the SAP program</a:t>
            </a:r>
          </a:p>
        </p:txBody>
      </p:sp>
      <p:cxnSp>
        <p:nvCxnSpPr>
          <p:cNvPr id="15" name="Straight Arrow Connector 14">
            <a:extLst>
              <a:ext uri="{FF2B5EF4-FFF2-40B4-BE49-F238E27FC236}">
                <a16:creationId xmlns:a16="http://schemas.microsoft.com/office/drawing/2014/main" id="{D5B4EE6C-E7DB-F8F8-1837-B9159A1726EF}"/>
              </a:ext>
            </a:extLst>
          </p:cNvPr>
          <p:cNvCxnSpPr>
            <a:cxnSpLocks/>
          </p:cNvCxnSpPr>
          <p:nvPr/>
        </p:nvCxnSpPr>
        <p:spPr>
          <a:xfrm flipV="1">
            <a:off x="5811971" y="4722497"/>
            <a:ext cx="0" cy="256005"/>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29409A42-444C-48A2-C8F3-3836C383B666}"/>
              </a:ext>
            </a:extLst>
          </p:cNvPr>
          <p:cNvCxnSpPr>
            <a:cxnSpLocks/>
          </p:cNvCxnSpPr>
          <p:nvPr/>
        </p:nvCxnSpPr>
        <p:spPr>
          <a:xfrm flipH="1">
            <a:off x="3491613" y="1555221"/>
            <a:ext cx="505503" cy="0"/>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E201E043-8BF9-19E1-012F-00E51B63F3E2}"/>
              </a:ext>
            </a:extLst>
          </p:cNvPr>
          <p:cNvCxnSpPr>
            <a:cxnSpLocks/>
          </p:cNvCxnSpPr>
          <p:nvPr/>
        </p:nvCxnSpPr>
        <p:spPr>
          <a:xfrm flipH="1">
            <a:off x="6276703" y="2422718"/>
            <a:ext cx="1126465" cy="0"/>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7179254"/>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tcLink PowerPoint templatev2" id="{BDEA98EA-D843-4438-95DB-F22CA61FC091}" vid="{4109A616-E34E-4220-9C1B-F86C03870C7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32554</TotalTime>
  <Words>2501</Words>
  <Application>Microsoft Office PowerPoint</Application>
  <PresentationFormat>Widescreen</PresentationFormat>
  <Paragraphs>295</Paragraphs>
  <Slides>36</Slides>
  <Notes>0</Notes>
  <HiddenSlides>4</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Franklin Gothic Book</vt:lpstr>
      <vt:lpstr>Franklin Gothic Medium</vt:lpstr>
      <vt:lpstr>1_Office Theme</vt:lpstr>
      <vt:lpstr>College User Acceptance Testing</vt:lpstr>
      <vt:lpstr>Agenda</vt:lpstr>
      <vt:lpstr>Implementation Timeline</vt:lpstr>
      <vt:lpstr>Two Primary Issues with Maximum Attempted Units (MAXT) Test on SAP Maintenance List</vt:lpstr>
      <vt:lpstr>Problem Statement</vt:lpstr>
      <vt:lpstr>Maximum Attempted Units Test Functionality</vt:lpstr>
      <vt:lpstr>Sap delivered processes</vt:lpstr>
      <vt:lpstr>Maximum Attempted Units test</vt:lpstr>
      <vt:lpstr>Maximum Attempted Units Configuration</vt:lpstr>
      <vt:lpstr>Course Exclusions</vt:lpstr>
      <vt:lpstr>Course Exclusions Configuration</vt:lpstr>
      <vt:lpstr>Solution Design</vt:lpstr>
      <vt:lpstr>Current Program Design (High Level)  - Maximum Attempted Units Test</vt:lpstr>
      <vt:lpstr>Bug In Delivered Program Design  - Maximum Attempted Units Test</vt:lpstr>
      <vt:lpstr>Example of Issue</vt:lpstr>
      <vt:lpstr>Program Solution Design (Customization)  - Maximum Attempted Units Test</vt:lpstr>
      <vt:lpstr>Example of Solution</vt:lpstr>
      <vt:lpstr>Additional Considerations – ESL Course Type</vt:lpstr>
      <vt:lpstr>Demonstration</vt:lpstr>
      <vt:lpstr>Student Example (Problem)</vt:lpstr>
      <vt:lpstr>Student Example (Solution)</vt:lpstr>
      <vt:lpstr>User Acceptance Testing</vt:lpstr>
      <vt:lpstr>Testing Scope</vt:lpstr>
      <vt:lpstr>Recommended Testing Steps</vt:lpstr>
      <vt:lpstr>Test Scenarios</vt:lpstr>
      <vt:lpstr>Finding Students with Negative Attempted Units</vt:lpstr>
      <vt:lpstr>Asking Questions &amp; Reporting Issues</vt:lpstr>
      <vt:lpstr>Testing Environment and Login Information</vt:lpstr>
      <vt:lpstr>Sign-Off</vt:lpstr>
      <vt:lpstr>Testing Resources</vt:lpstr>
      <vt:lpstr>Next Steps</vt:lpstr>
      <vt:lpstr>Thank you for Testing!</vt:lpstr>
      <vt:lpstr>Quantitative: Maximum Attempted Units  </vt:lpstr>
      <vt:lpstr>Quantitative: Maximum Attempted Units  </vt:lpstr>
      <vt:lpstr>Quantitative: Maximum Attempted Units  </vt:lpstr>
      <vt:lpstr>Technical perspective on maximum attempted units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 SAP Requirement Clarifications Special Session 2023-01-17</dc:title>
  <dc:creator>Tara Keen (ctcLink)</dc:creator>
  <cp:keywords>Financial Aid;SAP</cp:keywords>
  <cp:lastModifiedBy>Amanda Hoover</cp:lastModifiedBy>
  <cp:revision>320</cp:revision>
  <cp:lastPrinted>2023-01-17T00:53:59Z</cp:lastPrinted>
  <dcterms:created xsi:type="dcterms:W3CDTF">2019-04-03T22:00:17Z</dcterms:created>
  <dcterms:modified xsi:type="dcterms:W3CDTF">2023-04-12T19:02:07Z</dcterms:modified>
</cp:coreProperties>
</file>