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8"/>
  </p:notesMasterIdLst>
  <p:handoutMasterIdLst>
    <p:handoutMasterId r:id="rId29"/>
  </p:handoutMasterIdLst>
  <p:sldIdLst>
    <p:sldId id="259" r:id="rId6"/>
    <p:sldId id="696" r:id="rId7"/>
    <p:sldId id="402" r:id="rId8"/>
    <p:sldId id="543" r:id="rId9"/>
    <p:sldId id="262" r:id="rId10"/>
    <p:sldId id="613" r:id="rId11"/>
    <p:sldId id="634" r:id="rId12"/>
    <p:sldId id="697" r:id="rId13"/>
    <p:sldId id="698" r:id="rId14"/>
    <p:sldId id="699" r:id="rId15"/>
    <p:sldId id="700" r:id="rId16"/>
    <p:sldId id="631" r:id="rId17"/>
    <p:sldId id="632" r:id="rId18"/>
    <p:sldId id="636" r:id="rId19"/>
    <p:sldId id="637" r:id="rId20"/>
    <p:sldId id="638" r:id="rId21"/>
    <p:sldId id="639" r:id="rId22"/>
    <p:sldId id="701" r:id="rId23"/>
    <p:sldId id="633" r:id="rId24"/>
    <p:sldId id="603" r:id="rId25"/>
    <p:sldId id="281" r:id="rId26"/>
    <p:sldId id="261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>
        <p:scale>
          <a:sx n="90" d="100"/>
          <a:sy n="90" d="100"/>
        </p:scale>
        <p:origin x="656" y="-720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1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6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3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8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5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8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3/27/2023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3/27/2023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3/27/2023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3/27/2023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3/27/2023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3/27/2023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3/27/2023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3/27/2023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3/27/2023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3/27/2023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tclinkreferencecenter.ctclink.us/m/79042/l/927709-9-2-building-an-fa-term-23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tclinkreferencecenter.ctclink.us/m/92423/l/927719-9-2-view-a-financial-aid-term" TargetMode="External"/><Relationship Id="rId4" Type="http://schemas.openxmlformats.org/officeDocument/2006/relationships/hyperlink" Target="http://ctclinkreferencecenter.ctclink.us/m/92427/l/1275570-9-2-manually-awarding-aid-for-a-student-without-a-fafs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128281"/>
            <a:ext cx="8336975" cy="999259"/>
          </a:xfrm>
        </p:spPr>
        <p:txBody>
          <a:bodyPr/>
          <a:lstStyle/>
          <a:p>
            <a:r>
              <a:rPr lang="en-US" dirty="0"/>
              <a:t>Fa TERM fundamentals</a:t>
            </a:r>
            <a:br>
              <a:rPr lang="en-US" dirty="0"/>
            </a:br>
            <a:r>
              <a:rPr lang="en-US" dirty="0"/>
              <a:t>training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March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MANUAL </a:t>
            </a:r>
          </a:p>
          <a:p>
            <a:pPr marL="0" indent="0" algn="ctr">
              <a:buNone/>
            </a:pPr>
            <a:r>
              <a:rPr lang="en-US" sz="4000" b="1" dirty="0"/>
              <a:t>BUDGET </a:t>
            </a:r>
          </a:p>
          <a:p>
            <a:pPr marL="0" indent="0" algn="ctr">
              <a:buNone/>
            </a:pPr>
            <a:r>
              <a:rPr lang="en-US" sz="4000" b="1" dirty="0"/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17004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, email, website&#10;&#10;Description automatically generated">
            <a:extLst>
              <a:ext uri="{FF2B5EF4-FFF2-40B4-BE49-F238E27FC236}">
                <a16:creationId xmlns:a16="http://schemas.microsoft.com/office/drawing/2014/main" id="{7484EBDD-F0AE-58C3-D378-E90282C61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0" y="1425472"/>
            <a:ext cx="8153819" cy="4007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MAINTAIN BUDGETS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MANUAL BUILD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4524587"/>
            <a:ext cx="8616207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AY Terms</a:t>
            </a:r>
            <a:r>
              <a:rPr lang="en-US" sz="1600" dirty="0"/>
              <a:t> need to be entered in the </a:t>
            </a:r>
            <a:r>
              <a:rPr lang="en-US" sz="1600" b="1" dirty="0"/>
              <a:t>Term</a:t>
            </a:r>
            <a:r>
              <a:rPr lang="en-US" sz="1600" dirty="0"/>
              <a:t> column.  If you do not have a selectable Term in the look up tool, this means you have not built out FA Term for that term.  Use the </a:t>
            </a:r>
            <a:r>
              <a:rPr lang="en-US" sz="1600" b="1" dirty="0"/>
              <a:t>Add a New Row + </a:t>
            </a:r>
            <a:r>
              <a:rPr lang="en-US" sz="1600" dirty="0"/>
              <a:t>button to add another row for the next term. </a:t>
            </a:r>
          </a:p>
          <a:p>
            <a:endParaRPr lang="en-US" sz="1600" dirty="0"/>
          </a:p>
          <a:p>
            <a:r>
              <a:rPr lang="en-US" sz="1600" dirty="0"/>
              <a:t>Select the </a:t>
            </a:r>
            <a:r>
              <a:rPr lang="en-US" sz="1600" b="1" dirty="0"/>
              <a:t>Build Budget </a:t>
            </a:r>
            <a:r>
              <a:rPr lang="en-US" sz="1600" dirty="0"/>
              <a:t>and then when it grays out, select the </a:t>
            </a:r>
            <a:r>
              <a:rPr lang="en-US" sz="1600" b="1" dirty="0"/>
              <a:t>Move Budget </a:t>
            </a:r>
            <a:r>
              <a:rPr lang="en-US" sz="1600" dirty="0"/>
              <a:t>button.</a:t>
            </a:r>
          </a:p>
          <a:p>
            <a:endParaRPr lang="en-US" sz="1600" dirty="0"/>
          </a:p>
          <a:p>
            <a:r>
              <a:rPr lang="en-US" sz="1600" dirty="0"/>
              <a:t>Select the </a:t>
            </a:r>
            <a:r>
              <a:rPr lang="en-US" sz="1600" i="1" dirty="0"/>
              <a:t>Detail </a:t>
            </a:r>
            <a:r>
              <a:rPr lang="en-US" sz="1600" dirty="0"/>
              <a:t>link to review the budget items.</a:t>
            </a:r>
          </a:p>
          <a:p>
            <a:endParaRPr lang="en-US" sz="1600" dirty="0"/>
          </a:p>
          <a:p>
            <a:r>
              <a:rPr lang="en-US" sz="1600" dirty="0"/>
              <a:t>You are now ready to enter a non-traditional aid award (outside scholarships, workforce aid)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173004" y="95319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Budgets &gt; Maintain Student Budget</a:t>
            </a:r>
          </a:p>
        </p:txBody>
      </p:sp>
    </p:spTree>
    <p:extLst>
      <p:ext uri="{BB962C8B-B14F-4D97-AF65-F5344CB8AC3E}">
        <p14:creationId xmlns:p14="http://schemas.microsoft.com/office/powerpoint/2010/main" val="286225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REVIEWING THE FEATURES </a:t>
            </a:r>
          </a:p>
          <a:p>
            <a:pPr marL="0" indent="0" algn="ctr">
              <a:buNone/>
            </a:pPr>
            <a:r>
              <a:rPr lang="en-US" sz="4000" b="1" dirty="0"/>
              <a:t>ON THE FA TERM PAGE</a:t>
            </a:r>
          </a:p>
        </p:txBody>
      </p:sp>
    </p:spTree>
    <p:extLst>
      <p:ext uri="{BB962C8B-B14F-4D97-AF65-F5344CB8AC3E}">
        <p14:creationId xmlns:p14="http://schemas.microsoft.com/office/powerpoint/2010/main" val="101246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52DCBE-B668-64AE-63A4-0B593576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299381"/>
            <a:ext cx="6597989" cy="5264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16" y="294198"/>
            <a:ext cx="8605061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16816" y="782426"/>
            <a:ext cx="8639699" cy="5358604"/>
          </a:xfrm>
        </p:spPr>
        <p:txBody>
          <a:bodyPr/>
          <a:lstStyle/>
          <a:p>
            <a:r>
              <a:rPr lang="en-US" b="1" dirty="0"/>
              <a:t>FA Term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90798" y="359654"/>
            <a:ext cx="1390486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Effective Status:  </a:t>
            </a:r>
          </a:p>
          <a:p>
            <a:r>
              <a:rPr lang="en-US" sz="1600" dirty="0"/>
              <a:t>If </a:t>
            </a:r>
            <a:r>
              <a:rPr lang="en-US" sz="1600" b="1" dirty="0"/>
              <a:t>FA Load </a:t>
            </a:r>
            <a:r>
              <a:rPr lang="en-US" sz="1600" dirty="0"/>
              <a:t>is = </a:t>
            </a:r>
            <a:r>
              <a:rPr lang="en-US" sz="1600" i="1" dirty="0"/>
              <a:t>N</a:t>
            </a:r>
            <a:r>
              <a:rPr lang="en-US" sz="1600" dirty="0"/>
              <a:t> at </a:t>
            </a:r>
            <a:r>
              <a:rPr lang="en-US" sz="1600" b="1" dirty="0"/>
              <a:t>Census Lock</a:t>
            </a:r>
            <a:r>
              <a:rPr lang="en-US" sz="1600" dirty="0"/>
              <a:t>, the </a:t>
            </a:r>
            <a:r>
              <a:rPr lang="en-US" sz="1600" b="1" dirty="0"/>
              <a:t>Effective Status </a:t>
            </a:r>
            <a:r>
              <a:rPr lang="en-US" sz="1600" dirty="0"/>
              <a:t>will change to </a:t>
            </a:r>
            <a:r>
              <a:rPr lang="en-US" sz="1600" b="1" dirty="0"/>
              <a:t>Inactive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b="1" dirty="0"/>
              <a:t>Override Expiration Date:  </a:t>
            </a:r>
          </a:p>
          <a:p>
            <a:r>
              <a:rPr lang="en-US" sz="1600" dirty="0"/>
              <a:t>Can be set to hold overridden data to a specific date.  </a:t>
            </a:r>
            <a:r>
              <a:rPr lang="en-US" sz="1600" i="1" u="sng" dirty="0"/>
              <a:t>Use sparingly.</a:t>
            </a:r>
          </a:p>
          <a:p>
            <a:endParaRPr lang="en-US" sz="1600" i="1" u="sng" dirty="0"/>
          </a:p>
          <a:p>
            <a:r>
              <a:rPr lang="en-US" sz="1600" b="1" dirty="0"/>
              <a:t>Build button:</a:t>
            </a:r>
          </a:p>
          <a:p>
            <a:r>
              <a:rPr lang="en-US" sz="1600" dirty="0"/>
              <a:t>Student must be Term Activated and Plan Stacked</a:t>
            </a:r>
          </a:p>
          <a:p>
            <a:endParaRPr lang="en-US" sz="1600" dirty="0"/>
          </a:p>
        </p:txBody>
      </p:sp>
      <p:sp>
        <p:nvSpPr>
          <p:cNvPr id="7" name="TextBox 2"/>
          <p:cNvSpPr txBox="1"/>
          <p:nvPr/>
        </p:nvSpPr>
        <p:spPr>
          <a:xfrm>
            <a:off x="3295117" y="894265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Financial Aid &gt; Financial Aid Term &gt; Maintain Student FA Term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B944E0-E671-BF81-52AA-CF00D45A7249}"/>
              </a:ext>
            </a:extLst>
          </p:cNvPr>
          <p:cNvCxnSpPr/>
          <p:nvPr/>
        </p:nvCxnSpPr>
        <p:spPr>
          <a:xfrm flipH="1">
            <a:off x="1638300" y="782426"/>
            <a:ext cx="5552498" cy="2646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649068-7638-56A1-94BC-F0BFD5D1D21D}"/>
              </a:ext>
            </a:extLst>
          </p:cNvPr>
          <p:cNvCxnSpPr/>
          <p:nvPr/>
        </p:nvCxnSpPr>
        <p:spPr>
          <a:xfrm flipH="1">
            <a:off x="4159250" y="2971800"/>
            <a:ext cx="3016501" cy="4899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ABAF6A-4D9D-9BFF-BE1B-2BFCA25AF17D}"/>
              </a:ext>
            </a:extLst>
          </p:cNvPr>
          <p:cNvCxnSpPr/>
          <p:nvPr/>
        </p:nvCxnSpPr>
        <p:spPr>
          <a:xfrm flipH="1" flipV="1">
            <a:off x="6305550" y="3778250"/>
            <a:ext cx="885248" cy="1657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7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162" y="294198"/>
            <a:ext cx="8575715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46162" y="791852"/>
            <a:ext cx="8610353" cy="5349177"/>
          </a:xfrm>
        </p:spPr>
        <p:txBody>
          <a:bodyPr/>
          <a:lstStyle/>
          <a:p>
            <a:r>
              <a:rPr lang="en-US" b="1" dirty="0"/>
              <a:t>ACAD LEVEL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653E08-B522-7946-DF17-EE4233C1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2" y="1312082"/>
            <a:ext cx="7360028" cy="525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11540-885C-64A4-6D35-F4C36CEAF7CC}"/>
              </a:ext>
            </a:extLst>
          </p:cNvPr>
          <p:cNvSpPr txBox="1"/>
          <p:nvPr/>
        </p:nvSpPr>
        <p:spPr>
          <a:xfrm>
            <a:off x="7349548" y="1429563"/>
            <a:ext cx="1390486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Academic Load:  </a:t>
            </a:r>
          </a:p>
          <a:p>
            <a:r>
              <a:rPr lang="en-US" sz="1600" dirty="0"/>
              <a:t>Pulls from Student Records</a:t>
            </a:r>
          </a:p>
          <a:p>
            <a:endParaRPr lang="en-US" sz="1600" dirty="0"/>
          </a:p>
          <a:p>
            <a:r>
              <a:rPr lang="en-US" sz="1600" b="1" dirty="0"/>
              <a:t>FA Load: </a:t>
            </a:r>
          </a:p>
          <a:p>
            <a:r>
              <a:rPr lang="en-US" sz="1600" dirty="0"/>
              <a:t>Is what drives the FA Student Budget </a:t>
            </a:r>
          </a:p>
          <a:p>
            <a:endParaRPr lang="en-US" sz="1600" dirty="0"/>
          </a:p>
          <a:p>
            <a:r>
              <a:rPr lang="en-US" sz="1600" dirty="0"/>
              <a:t>It is common that these may not match all the time, especially if you’re overriding.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6292B9-56A9-69F0-ABAA-BE2DEA32C738}"/>
              </a:ext>
            </a:extLst>
          </p:cNvPr>
          <p:cNvCxnSpPr/>
          <p:nvPr/>
        </p:nvCxnSpPr>
        <p:spPr>
          <a:xfrm flipH="1">
            <a:off x="3194050" y="1695450"/>
            <a:ext cx="4152900" cy="266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7A5B54-82A2-115B-2536-74340F1261DF}"/>
              </a:ext>
            </a:extLst>
          </p:cNvPr>
          <p:cNvCxnSpPr/>
          <p:nvPr/>
        </p:nvCxnSpPr>
        <p:spPr>
          <a:xfrm flipH="1">
            <a:off x="3194050" y="3073400"/>
            <a:ext cx="4152937" cy="1631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8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804" y="294198"/>
            <a:ext cx="8539073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2804" y="782426"/>
            <a:ext cx="8573711" cy="5358604"/>
          </a:xfrm>
        </p:spPr>
        <p:txBody>
          <a:bodyPr/>
          <a:lstStyle/>
          <a:p>
            <a:r>
              <a:rPr lang="en-US" b="1" dirty="0"/>
              <a:t>STATISTICS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711245-DFEE-512B-ABE8-E93031D7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1324843"/>
            <a:ext cx="6286823" cy="4273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E089A-0E0B-1821-5EA6-E04A8005D9FA}"/>
              </a:ext>
            </a:extLst>
          </p:cNvPr>
          <p:cNvSpPr txBox="1"/>
          <p:nvPr/>
        </p:nvSpPr>
        <p:spPr>
          <a:xfrm>
            <a:off x="7324148" y="1054602"/>
            <a:ext cx="1390486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Statistics Tab:  </a:t>
            </a:r>
          </a:p>
          <a:p>
            <a:endParaRPr lang="en-US" sz="1600" b="1" dirty="0"/>
          </a:p>
          <a:p>
            <a:r>
              <a:rPr lang="en-US" sz="1600" dirty="0"/>
              <a:t>Can really leave this tab alone when building manually, but it is reviewable when FA Term process runs in </a:t>
            </a:r>
            <a:r>
              <a:rPr lang="en-US" sz="1600" dirty="0" err="1"/>
              <a:t>JobSet</a:t>
            </a:r>
            <a:r>
              <a:rPr lang="en-US" sz="1600" dirty="0"/>
              <a:t>.</a:t>
            </a:r>
          </a:p>
          <a:p>
            <a:endParaRPr lang="en-US" sz="1600" b="1" dirty="0"/>
          </a:p>
          <a:p>
            <a:r>
              <a:rPr lang="en-US" sz="1600" b="1" dirty="0"/>
              <a:t>SULA Special Program </a:t>
            </a:r>
            <a:r>
              <a:rPr lang="en-US" sz="1600" dirty="0"/>
              <a:t>is a noted feature that displays if this program is a selective Admissions Program.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E385AD-222E-5B02-57EE-1C80050BBA84}"/>
              </a:ext>
            </a:extLst>
          </p:cNvPr>
          <p:cNvCxnSpPr/>
          <p:nvPr/>
        </p:nvCxnSpPr>
        <p:spPr>
          <a:xfrm flipH="1">
            <a:off x="5626100" y="4406900"/>
            <a:ext cx="168275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8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58" y="323742"/>
            <a:ext cx="8520219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1658" y="801278"/>
            <a:ext cx="8554857" cy="5339751"/>
          </a:xfrm>
        </p:spPr>
        <p:txBody>
          <a:bodyPr/>
          <a:lstStyle/>
          <a:p>
            <a:r>
              <a:rPr lang="en-US" b="1" dirty="0"/>
              <a:t>FINANCIAL AID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6411D8-681F-B96B-119E-831B67FA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" y="1320640"/>
            <a:ext cx="7245722" cy="5213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5FFE28-B7F5-1B5D-54BB-8666B5F54FAE}"/>
              </a:ext>
            </a:extLst>
          </p:cNvPr>
          <p:cNvSpPr txBox="1"/>
          <p:nvPr/>
        </p:nvSpPr>
        <p:spPr>
          <a:xfrm>
            <a:off x="7324148" y="1054602"/>
            <a:ext cx="1390486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Statistics Tab:  </a:t>
            </a:r>
          </a:p>
          <a:p>
            <a:endParaRPr lang="en-US" sz="1600" b="1" dirty="0"/>
          </a:p>
          <a:p>
            <a:r>
              <a:rPr lang="en-US" sz="1600" b="1" dirty="0"/>
              <a:t>NSLDS Loan Year </a:t>
            </a:r>
            <a:r>
              <a:rPr lang="en-US" sz="1600" dirty="0"/>
              <a:t>and </a:t>
            </a:r>
            <a:r>
              <a:rPr lang="en-US" sz="1600" b="1" dirty="0"/>
              <a:t>Direct Lending Year </a:t>
            </a:r>
            <a:r>
              <a:rPr lang="en-US" sz="1600" dirty="0"/>
              <a:t>need to be defined.  </a:t>
            </a:r>
          </a:p>
          <a:p>
            <a:endParaRPr lang="en-US" sz="1600" dirty="0"/>
          </a:p>
          <a:p>
            <a:r>
              <a:rPr lang="en-US" sz="1600" dirty="0"/>
              <a:t>Will pull in automatically when Batch FA Term process runs from </a:t>
            </a:r>
            <a:r>
              <a:rPr lang="en-US" sz="1600" dirty="0" err="1"/>
              <a:t>JobSet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Drives COD reporting data.</a:t>
            </a:r>
          </a:p>
          <a:p>
            <a:endParaRPr lang="en-US" sz="1600" dirty="0"/>
          </a:p>
          <a:p>
            <a:r>
              <a:rPr lang="en-US" sz="1600" dirty="0"/>
              <a:t>Leave other fields blank.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F6E426-1DF1-2C17-C3AC-F0951C147D20}"/>
              </a:ext>
            </a:extLst>
          </p:cNvPr>
          <p:cNvCxnSpPr/>
          <p:nvPr/>
        </p:nvCxnSpPr>
        <p:spPr>
          <a:xfrm flipH="1" flipV="1">
            <a:off x="3746500" y="4394200"/>
            <a:ext cx="3568700" cy="793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9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58" y="294198"/>
            <a:ext cx="8520219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1658" y="801278"/>
            <a:ext cx="8554857" cy="5339751"/>
          </a:xfrm>
        </p:spPr>
        <p:txBody>
          <a:bodyPr/>
          <a:lstStyle/>
          <a:p>
            <a:r>
              <a:rPr lang="en-US" b="1" dirty="0"/>
              <a:t>RECORDS/TERM INFO TAB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AA94EC5-1FEA-28FD-D978-47B01030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301640"/>
            <a:ext cx="6322449" cy="5262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6A198-E888-D90D-7264-A40D5FF1F642}"/>
              </a:ext>
            </a:extLst>
          </p:cNvPr>
          <p:cNvSpPr txBox="1"/>
          <p:nvPr/>
        </p:nvSpPr>
        <p:spPr>
          <a:xfrm>
            <a:off x="7324148" y="1054602"/>
            <a:ext cx="1390486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Weeks of Instruction: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Override box can remain checked.</a:t>
            </a:r>
          </a:p>
          <a:p>
            <a:endParaRPr lang="en-US" sz="1600" dirty="0"/>
          </a:p>
          <a:p>
            <a:r>
              <a:rPr lang="en-US" sz="1600" dirty="0"/>
              <a:t>Will pull in automatically when Batch Weeks of Instruction Update process runs from </a:t>
            </a:r>
            <a:r>
              <a:rPr lang="en-US" sz="1600" dirty="0" err="1"/>
              <a:t>JobSet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Drives COD reporting data.</a:t>
            </a:r>
          </a:p>
          <a:p>
            <a:endParaRPr lang="en-US" sz="1600" dirty="0"/>
          </a:p>
          <a:p>
            <a:r>
              <a:rPr lang="en-US" sz="1600" dirty="0"/>
              <a:t>Leave other fields blank.</a:t>
            </a:r>
          </a:p>
        </p:txBody>
      </p:sp>
    </p:spTree>
    <p:extLst>
      <p:ext uri="{BB962C8B-B14F-4D97-AF65-F5344CB8AC3E}">
        <p14:creationId xmlns:p14="http://schemas.microsoft.com/office/powerpoint/2010/main" val="139681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135911-0A8E-7134-B35C-907447EB2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" y="1333979"/>
            <a:ext cx="7093315" cy="4959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58" y="294198"/>
            <a:ext cx="8520219" cy="786457"/>
          </a:xfrm>
        </p:spPr>
        <p:txBody>
          <a:bodyPr/>
          <a:lstStyle/>
          <a:p>
            <a:r>
              <a:rPr lang="en-US" dirty="0"/>
              <a:t>Review of FA TERM features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1658" y="801278"/>
            <a:ext cx="8554857" cy="5339751"/>
          </a:xfrm>
        </p:spPr>
        <p:txBody>
          <a:bodyPr/>
          <a:lstStyle/>
          <a:p>
            <a:r>
              <a:rPr lang="en-US" b="1" dirty="0"/>
              <a:t>WITHDRAWAL INFO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6A198-E888-D90D-7264-A40D5FF1F642}"/>
              </a:ext>
            </a:extLst>
          </p:cNvPr>
          <p:cNvSpPr txBox="1"/>
          <p:nvPr/>
        </p:nvSpPr>
        <p:spPr>
          <a:xfrm>
            <a:off x="7324148" y="1054602"/>
            <a:ext cx="1390486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Withdrawal Info: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Nothing to build out here, but this information may display when a WD occurs.</a:t>
            </a:r>
          </a:p>
          <a:p>
            <a:endParaRPr lang="en-US" sz="1600" dirty="0"/>
          </a:p>
          <a:p>
            <a:r>
              <a:rPr lang="en-US" sz="1600" dirty="0"/>
              <a:t>Good for review.</a:t>
            </a:r>
          </a:p>
        </p:txBody>
      </p:sp>
    </p:spTree>
    <p:extLst>
      <p:ext uri="{BB962C8B-B14F-4D97-AF65-F5344CB8AC3E}">
        <p14:creationId xmlns:p14="http://schemas.microsoft.com/office/powerpoint/2010/main" val="157745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 TERM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19540" y="788276"/>
            <a:ext cx="8336975" cy="5352753"/>
          </a:xfrm>
        </p:spPr>
        <p:txBody>
          <a:bodyPr/>
          <a:lstStyle/>
          <a:p>
            <a:r>
              <a:rPr lang="en-US" b="1" dirty="0"/>
              <a:t>MANUALLY BUILD OUT FA TERM W/O &amp; WITH ENROLLMENT</a:t>
            </a:r>
          </a:p>
          <a:p>
            <a:endParaRPr lang="en-US" b="1" dirty="0"/>
          </a:p>
          <a:p>
            <a:r>
              <a:rPr lang="en-US" b="1" dirty="0"/>
              <a:t>QRGS: 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9.2 Building an FA Term | 9.2 FA - Financial Aid Term | ctcLink Reference Center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9.2 Manually Awarding Aid for a Student without a FAFSA | 9.2 FA - Packaging and Awards | ctcLink Reference Center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9.2 View a Financial Aid Term | 9.2 FA - Financial Aid Term | ctcLink Reference Center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4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233383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200" dirty="0"/>
              <a:t>Understand the steps on how to manually build FA Term and review the features and functions on the FA Term page:</a:t>
            </a:r>
          </a:p>
          <a:p>
            <a:pPr lvl="1"/>
            <a:r>
              <a:rPr lang="en-US" sz="2200" dirty="0"/>
              <a:t>Activate an Aid Year</a:t>
            </a:r>
          </a:p>
          <a:p>
            <a:pPr lvl="1"/>
            <a:r>
              <a:rPr lang="en-US" sz="2200" dirty="0"/>
              <a:t>FA Term Tab</a:t>
            </a:r>
          </a:p>
          <a:p>
            <a:pPr lvl="1"/>
            <a:r>
              <a:rPr lang="en-US" sz="2200" dirty="0" err="1"/>
              <a:t>Acad</a:t>
            </a:r>
            <a:r>
              <a:rPr lang="en-US" sz="2200" dirty="0"/>
              <a:t> Level Tab</a:t>
            </a:r>
          </a:p>
          <a:p>
            <a:pPr lvl="1"/>
            <a:r>
              <a:rPr lang="en-US" sz="2200" dirty="0"/>
              <a:t>Statistics Tab</a:t>
            </a:r>
          </a:p>
          <a:p>
            <a:pPr lvl="1"/>
            <a:r>
              <a:rPr lang="en-US" sz="2200" dirty="0"/>
              <a:t>Financial Aid Tab</a:t>
            </a:r>
          </a:p>
          <a:p>
            <a:pPr lvl="1"/>
            <a:r>
              <a:rPr lang="en-US" sz="2200" dirty="0"/>
              <a:t>Records/Term Info Tab</a:t>
            </a:r>
          </a:p>
          <a:p>
            <a:pPr lvl="1"/>
            <a:r>
              <a:rPr lang="en-US" sz="2200" dirty="0"/>
              <a:t>Withdrawal Info Tab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FA Term </a:t>
            </a:r>
            <a:r>
              <a:rPr lang="en-US"/>
              <a:t>Fundamentals Training Complete</a:t>
            </a:r>
            <a:r>
              <a:rPr lang="en-US" dirty="0"/>
              <a:t>! </a:t>
            </a:r>
          </a:p>
          <a:p>
            <a:r>
              <a:rPr lang="en-US" dirty="0"/>
              <a:t>Please review the videos and additional resources in your canvas course material and the reference center as you progress through students to prep for awarding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452687"/>
              </p:ext>
            </p:extLst>
          </p:nvPr>
        </p:nvGraphicFramePr>
        <p:xfrm>
          <a:off x="422561" y="1835976"/>
          <a:ext cx="5195925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9:03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 – 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 Term (Manually Building with Term Enrollment &amp; w/o Term Enrollment) Budgets (Manually Building)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0891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9:30 – 9:50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Reviewing the Features on the FA Term Page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620974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9:50</a:t>
                      </a:r>
                      <a:r>
                        <a:rPr lang="en-US" baseline="0" dirty="0"/>
                        <a:t> – 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200" dirty="0"/>
              <a:t>Understand the steps on how to manually build FA Term and review the features and functions on the FA Term page:</a:t>
            </a:r>
          </a:p>
          <a:p>
            <a:pPr lvl="1"/>
            <a:r>
              <a:rPr lang="en-US" sz="2200" dirty="0"/>
              <a:t>Activate an Aid Year</a:t>
            </a:r>
          </a:p>
          <a:p>
            <a:pPr lvl="1"/>
            <a:r>
              <a:rPr lang="en-US" sz="2200" dirty="0"/>
              <a:t>FA Term Tab</a:t>
            </a:r>
          </a:p>
          <a:p>
            <a:pPr lvl="1"/>
            <a:r>
              <a:rPr lang="en-US" sz="2200" dirty="0" err="1"/>
              <a:t>Acad</a:t>
            </a:r>
            <a:r>
              <a:rPr lang="en-US" sz="2200" dirty="0"/>
              <a:t> Level Tab</a:t>
            </a:r>
          </a:p>
          <a:p>
            <a:pPr lvl="1"/>
            <a:r>
              <a:rPr lang="en-US" sz="2200" dirty="0"/>
              <a:t>Statistics Tab</a:t>
            </a:r>
          </a:p>
          <a:p>
            <a:pPr lvl="1"/>
            <a:r>
              <a:rPr lang="en-US" sz="2200" dirty="0"/>
              <a:t>Financial Aid Tab</a:t>
            </a:r>
          </a:p>
          <a:p>
            <a:pPr lvl="1"/>
            <a:r>
              <a:rPr lang="en-US" sz="2200" dirty="0"/>
              <a:t>Records/Term Info Tab</a:t>
            </a:r>
          </a:p>
          <a:p>
            <a:pPr lvl="1"/>
            <a:r>
              <a:rPr lang="en-US" sz="2200" dirty="0"/>
              <a:t>Withdrawal Info Tab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AID YEAR ACTIVATE A STUDENT (MANUAL)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7563DA70-B01F-CC41-BE39-F35E9877E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7" y="1370386"/>
            <a:ext cx="8318928" cy="3410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Aid year activate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MANUALLY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1868" y="4449452"/>
            <a:ext cx="360103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 have not filed a FAFSA, but need an award (i.e., scholarship, or workforce) will need to be aid year activated before any aid can be awarded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12882" y="1711273"/>
            <a:ext cx="1593130" cy="2738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5206319" y="105151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Financial Aid &gt; Aid Year Activation &gt; Manage Financial Aid Years</a:t>
            </a:r>
          </a:p>
        </p:txBody>
      </p: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MANUAL </a:t>
            </a:r>
          </a:p>
          <a:p>
            <a:pPr marL="0" indent="0" algn="ctr">
              <a:buNone/>
            </a:pPr>
            <a:r>
              <a:rPr lang="en-US" sz="4000" b="1" dirty="0"/>
              <a:t>FA TERM</a:t>
            </a:r>
          </a:p>
          <a:p>
            <a:pPr marL="0" indent="0" algn="ctr">
              <a:buNone/>
            </a:pPr>
            <a:r>
              <a:rPr lang="en-US" sz="4000" b="1" dirty="0"/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5847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7C3666-C6F1-CEE6-D3B0-797623EAB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7" y="1321463"/>
            <a:ext cx="6617040" cy="4915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Fa term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MANUAL BUILD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6821" y="1265723"/>
            <a:ext cx="1673801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Build</a:t>
            </a:r>
            <a:r>
              <a:rPr lang="en-US" sz="1600" dirty="0"/>
              <a:t> button will pre-populate all the necessary fields on this tab</a:t>
            </a:r>
            <a:r>
              <a:rPr lang="en-US" sz="1600" i="1" dirty="0"/>
              <a:t> if </a:t>
            </a:r>
            <a:r>
              <a:rPr lang="en-US" sz="1600" dirty="0"/>
              <a:t>they are </a:t>
            </a:r>
            <a:r>
              <a:rPr lang="en-US" sz="1600" b="1" dirty="0"/>
              <a:t>Term Activated </a:t>
            </a:r>
            <a:r>
              <a:rPr lang="en-US" sz="1600" dirty="0"/>
              <a:t>and </a:t>
            </a:r>
            <a:r>
              <a:rPr lang="en-US" sz="1600" b="1" dirty="0"/>
              <a:t>Plan Stacked </a:t>
            </a:r>
            <a:r>
              <a:rPr lang="en-US" sz="1600" dirty="0"/>
              <a:t>on the Records side.</a:t>
            </a:r>
          </a:p>
          <a:p>
            <a:endParaRPr lang="en-US" sz="1600" dirty="0"/>
          </a:p>
          <a:p>
            <a:r>
              <a:rPr lang="en-US" sz="1600" dirty="0"/>
              <a:t>If they are not enrolled, you will need to put the student in a placeholder program. </a:t>
            </a:r>
          </a:p>
          <a:p>
            <a:endParaRPr lang="en-US" sz="1600" dirty="0"/>
          </a:p>
          <a:p>
            <a:r>
              <a:rPr lang="en-US" sz="1600" dirty="0"/>
              <a:t>Uncheck the override boxes.</a:t>
            </a:r>
          </a:p>
          <a:p>
            <a:endParaRPr lang="en-US" sz="1600" dirty="0"/>
          </a:p>
          <a:p>
            <a:r>
              <a:rPr lang="en-US" sz="1600" dirty="0"/>
              <a:t>Repeat for all 4 terms in the AY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264376" y="96449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Financial Aid Term &gt; Manage FA Term</a:t>
            </a:r>
          </a:p>
        </p:txBody>
      </p:sp>
    </p:spTree>
    <p:extLst>
      <p:ext uri="{BB962C8B-B14F-4D97-AF65-F5344CB8AC3E}">
        <p14:creationId xmlns:p14="http://schemas.microsoft.com/office/powerpoint/2010/main" val="2116334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686bc730-dfb5-4557-ac43-64e2aeb71117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sharepoint/v4"/>
    <ds:schemaRef ds:uri="dbb9891f-5342-44b3-9004-2472729e727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23657</TotalTime>
  <Words>961</Words>
  <Application>Microsoft Office PowerPoint</Application>
  <PresentationFormat>On-screen Show (4:3)</PresentationFormat>
  <Paragraphs>190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Wingdings</vt:lpstr>
      <vt:lpstr>Office Theme</vt:lpstr>
      <vt:lpstr>Fa TERM fundamentals training</vt:lpstr>
      <vt:lpstr>PowerPoint Presentation</vt:lpstr>
      <vt:lpstr>Logistics and Agenda</vt:lpstr>
      <vt:lpstr>ground rules</vt:lpstr>
      <vt:lpstr>Objectives</vt:lpstr>
      <vt:lpstr>PowerPoint Presentation</vt:lpstr>
      <vt:lpstr>Aid year activate</vt:lpstr>
      <vt:lpstr>PowerPoint Presentation</vt:lpstr>
      <vt:lpstr>Fa term</vt:lpstr>
      <vt:lpstr>PowerPoint Presentation</vt:lpstr>
      <vt:lpstr>MAINTAIN BUDGETS</vt:lpstr>
      <vt:lpstr>PowerPoint Presentation</vt:lpstr>
      <vt:lpstr>Review of FA term features</vt:lpstr>
      <vt:lpstr>Review of FA TERM features</vt:lpstr>
      <vt:lpstr>Review of FA TERM features</vt:lpstr>
      <vt:lpstr>Review of FA TERM features</vt:lpstr>
      <vt:lpstr>Review of FA TERM features</vt:lpstr>
      <vt:lpstr>Review of FA TERM features</vt:lpstr>
      <vt:lpstr>FA TERM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1011</cp:revision>
  <dcterms:created xsi:type="dcterms:W3CDTF">2019-02-17T19:57:33Z</dcterms:created>
  <dcterms:modified xsi:type="dcterms:W3CDTF">2023-03-28T01:44:59Z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