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Lst>
  <p:notesMasterIdLst>
    <p:notesMasterId r:id="rId47"/>
  </p:notesMasterIdLst>
  <p:handoutMasterIdLst>
    <p:handoutMasterId r:id="rId48"/>
  </p:handoutMasterIdLst>
  <p:sldIdLst>
    <p:sldId id="259" r:id="rId5"/>
    <p:sldId id="627" r:id="rId6"/>
    <p:sldId id="777" r:id="rId7"/>
    <p:sldId id="402" r:id="rId8"/>
    <p:sldId id="543" r:id="rId9"/>
    <p:sldId id="262" r:id="rId10"/>
    <p:sldId id="788" r:id="rId11"/>
    <p:sldId id="787" r:id="rId12"/>
    <p:sldId id="629" r:id="rId13"/>
    <p:sldId id="785" r:id="rId14"/>
    <p:sldId id="688" r:id="rId15"/>
    <p:sldId id="795" r:id="rId16"/>
    <p:sldId id="786" r:id="rId17"/>
    <p:sldId id="763" r:id="rId18"/>
    <p:sldId id="804" r:id="rId19"/>
    <p:sldId id="791" r:id="rId20"/>
    <p:sldId id="768" r:id="rId21"/>
    <p:sldId id="773" r:id="rId22"/>
    <p:sldId id="796" r:id="rId23"/>
    <p:sldId id="806" r:id="rId24"/>
    <p:sldId id="798" r:id="rId25"/>
    <p:sldId id="805" r:id="rId26"/>
    <p:sldId id="807" r:id="rId27"/>
    <p:sldId id="799" r:id="rId28"/>
    <p:sldId id="800" r:id="rId29"/>
    <p:sldId id="772" r:id="rId30"/>
    <p:sldId id="774" r:id="rId31"/>
    <p:sldId id="797" r:id="rId32"/>
    <p:sldId id="801" r:id="rId33"/>
    <p:sldId id="803" r:id="rId34"/>
    <p:sldId id="626" r:id="rId35"/>
    <p:sldId id="794" r:id="rId36"/>
    <p:sldId id="808" r:id="rId37"/>
    <p:sldId id="809" r:id="rId38"/>
    <p:sldId id="811" r:id="rId39"/>
    <p:sldId id="810" r:id="rId40"/>
    <p:sldId id="812" r:id="rId41"/>
    <p:sldId id="814" r:id="rId42"/>
    <p:sldId id="816" r:id="rId43"/>
    <p:sldId id="815" r:id="rId44"/>
    <p:sldId id="775" r:id="rId45"/>
    <p:sldId id="776" r:id="rId46"/>
  </p:sldIdLst>
  <p:sldSz cx="9144000" cy="6858000" type="screen4x3"/>
  <p:notesSz cx="6858000" cy="91440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88645" autoAdjust="0"/>
  </p:normalViewPr>
  <p:slideViewPr>
    <p:cSldViewPr snapToGrid="0">
      <p:cViewPr varScale="1">
        <p:scale>
          <a:sx n="101" d="100"/>
          <a:sy n="101" d="100"/>
        </p:scale>
        <p:origin x="1926" y="102"/>
      </p:cViewPr>
      <p:guideLst>
        <p:guide orient="horz" pos="3144"/>
        <p:guide pos="2880"/>
      </p:guideLst>
    </p:cSldViewPr>
  </p:slideViewPr>
  <p:notesTextViewPr>
    <p:cViewPr>
      <p:scale>
        <a:sx n="3" d="2"/>
        <a:sy n="3" d="2"/>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3/22/2023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3/22/2023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87384A02-D147-49A8-A06D-A5C08FF69055}" type="slidenum">
              <a:rPr lang="en-US" smtClean="0"/>
              <a:t>1</a:t>
            </a:fld>
            <a:endParaRPr lang="en-US" dirty="0"/>
          </a:p>
        </p:txBody>
      </p:sp>
    </p:spTree>
    <p:extLst>
      <p:ext uri="{BB962C8B-B14F-4D97-AF65-F5344CB8AC3E}">
        <p14:creationId xmlns:p14="http://schemas.microsoft.com/office/powerpoint/2010/main" val="193054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21</a:t>
            </a:fld>
            <a:endParaRPr lang="en-US"/>
          </a:p>
        </p:txBody>
      </p:sp>
    </p:spTree>
    <p:extLst>
      <p:ext uri="{BB962C8B-B14F-4D97-AF65-F5344CB8AC3E}">
        <p14:creationId xmlns:p14="http://schemas.microsoft.com/office/powerpoint/2010/main" val="1030752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22</a:t>
            </a:fld>
            <a:endParaRPr lang="en-US"/>
          </a:p>
        </p:txBody>
      </p:sp>
    </p:spTree>
    <p:extLst>
      <p:ext uri="{BB962C8B-B14F-4D97-AF65-F5344CB8AC3E}">
        <p14:creationId xmlns:p14="http://schemas.microsoft.com/office/powerpoint/2010/main" val="2657230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23</a:t>
            </a:fld>
            <a:endParaRPr lang="en-US"/>
          </a:p>
        </p:txBody>
      </p:sp>
    </p:spTree>
    <p:extLst>
      <p:ext uri="{BB962C8B-B14F-4D97-AF65-F5344CB8AC3E}">
        <p14:creationId xmlns:p14="http://schemas.microsoft.com/office/powerpoint/2010/main" val="652417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28</a:t>
            </a:fld>
            <a:endParaRPr lang="en-US"/>
          </a:p>
        </p:txBody>
      </p:sp>
    </p:spTree>
    <p:extLst>
      <p:ext uri="{BB962C8B-B14F-4D97-AF65-F5344CB8AC3E}">
        <p14:creationId xmlns:p14="http://schemas.microsoft.com/office/powerpoint/2010/main" val="1084457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29</a:t>
            </a:fld>
            <a:endParaRPr lang="en-US"/>
          </a:p>
        </p:txBody>
      </p:sp>
    </p:spTree>
    <p:extLst>
      <p:ext uri="{BB962C8B-B14F-4D97-AF65-F5344CB8AC3E}">
        <p14:creationId xmlns:p14="http://schemas.microsoft.com/office/powerpoint/2010/main" val="3702207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384A02-D147-49A8-A06D-A5C08FF69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532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6</a:t>
            </a:fld>
            <a:endParaRPr lang="en-US"/>
          </a:p>
        </p:txBody>
      </p:sp>
    </p:spTree>
    <p:extLst>
      <p:ext uri="{BB962C8B-B14F-4D97-AF65-F5344CB8AC3E}">
        <p14:creationId xmlns:p14="http://schemas.microsoft.com/office/powerpoint/2010/main" val="3542173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9</a:t>
            </a:fld>
            <a:endParaRPr lang="en-US"/>
          </a:p>
        </p:txBody>
      </p:sp>
    </p:spTree>
    <p:extLst>
      <p:ext uri="{BB962C8B-B14F-4D97-AF65-F5344CB8AC3E}">
        <p14:creationId xmlns:p14="http://schemas.microsoft.com/office/powerpoint/2010/main" val="3777641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10</a:t>
            </a:fld>
            <a:endParaRPr lang="en-US"/>
          </a:p>
        </p:txBody>
      </p:sp>
    </p:spTree>
    <p:extLst>
      <p:ext uri="{BB962C8B-B14F-4D97-AF65-F5344CB8AC3E}">
        <p14:creationId xmlns:p14="http://schemas.microsoft.com/office/powerpoint/2010/main" val="3159056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12</a:t>
            </a:fld>
            <a:endParaRPr lang="en-US"/>
          </a:p>
        </p:txBody>
      </p:sp>
    </p:spTree>
    <p:extLst>
      <p:ext uri="{BB962C8B-B14F-4D97-AF65-F5344CB8AC3E}">
        <p14:creationId xmlns:p14="http://schemas.microsoft.com/office/powerpoint/2010/main" val="39420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13</a:t>
            </a:fld>
            <a:endParaRPr lang="en-US"/>
          </a:p>
        </p:txBody>
      </p:sp>
    </p:spTree>
    <p:extLst>
      <p:ext uri="{BB962C8B-B14F-4D97-AF65-F5344CB8AC3E}">
        <p14:creationId xmlns:p14="http://schemas.microsoft.com/office/powerpoint/2010/main" val="670051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19</a:t>
            </a:fld>
            <a:endParaRPr lang="en-US"/>
          </a:p>
        </p:txBody>
      </p:sp>
    </p:spTree>
    <p:extLst>
      <p:ext uri="{BB962C8B-B14F-4D97-AF65-F5344CB8AC3E}">
        <p14:creationId xmlns:p14="http://schemas.microsoft.com/office/powerpoint/2010/main" val="4123771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20</a:t>
            </a:fld>
            <a:endParaRPr lang="en-US"/>
          </a:p>
        </p:txBody>
      </p:sp>
    </p:spTree>
    <p:extLst>
      <p:ext uri="{BB962C8B-B14F-4D97-AF65-F5344CB8AC3E}">
        <p14:creationId xmlns:p14="http://schemas.microsoft.com/office/powerpoint/2010/main" val="666072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3/22/2023</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3/22/2023</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789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3"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3/22/2023</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custDataLst>
      <p:tags r:id="rId1"/>
    </p:custDataLst>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3/22/2023</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3/22/2023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3/22/2023</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3/22/2023</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3/22/2023</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3/22/2023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3/22/2023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ctclinkreferencecenter.ctclink.us/m/92436/l/1193577-2023-2024-aid-year-roll-over-business-process-guide"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hyperlink" Target="https://ctclinkreferencecenter.ctclink.us/m/92431/l/933217-9-2-communication-speed-keys-set-up"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hyperlink" Target="https://lists.ctc.edu/mailman/listinfo/ctclinkfinaidsupport_lists.ctc.edu" TargetMode="Externa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887" y="3873648"/>
            <a:ext cx="8542885" cy="999259"/>
          </a:xfrm>
        </p:spPr>
        <p:txBody>
          <a:bodyPr/>
          <a:lstStyle/>
          <a:p>
            <a:r>
              <a:rPr lang="en-US" b="1" dirty="0"/>
              <a:t>3Cs for YOU AND ME</a:t>
            </a:r>
            <a:endParaRPr lang="en-US" dirty="0"/>
          </a:p>
        </p:txBody>
      </p:sp>
      <p:sp>
        <p:nvSpPr>
          <p:cNvPr id="6" name="Text Placeholder 5"/>
          <p:cNvSpPr>
            <a:spLocks noGrp="1"/>
          </p:cNvSpPr>
          <p:nvPr>
            <p:ph type="body" sz="quarter" idx="10"/>
          </p:nvPr>
        </p:nvSpPr>
        <p:spPr>
          <a:xfrm>
            <a:off x="369887" y="5328746"/>
            <a:ext cx="6430306" cy="1400114"/>
          </a:xfrm>
        </p:spPr>
        <p:txBody>
          <a:bodyPr/>
          <a:lstStyle/>
          <a:p>
            <a:endParaRPr lang="en-US" dirty="0"/>
          </a:p>
          <a:p>
            <a:r>
              <a:rPr lang="en-US" dirty="0"/>
              <a:t>FA ERP Support</a:t>
            </a:r>
          </a:p>
          <a:p>
            <a:r>
              <a:rPr lang="en-US" dirty="0"/>
              <a:t>March 2023</a:t>
            </a:r>
          </a:p>
        </p:txBody>
      </p:sp>
    </p:spTree>
    <p:custDataLst>
      <p:tags r:id="rId1"/>
    </p:custDataLst>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5EC4CF-0BE2-4806-9532-DFCC0F411B57}"/>
              </a:ext>
            </a:extLst>
          </p:cNvPr>
          <p:cNvPicPr>
            <a:picLocks noChangeAspect="1"/>
          </p:cNvPicPr>
          <p:nvPr/>
        </p:nvPicPr>
        <p:blipFill>
          <a:blip r:embed="rId3"/>
          <a:stretch>
            <a:fillRect/>
          </a:stretch>
        </p:blipFill>
        <p:spPr>
          <a:xfrm>
            <a:off x="738355" y="1908097"/>
            <a:ext cx="7864705" cy="4732951"/>
          </a:xfrm>
          <a:prstGeom prst="rect">
            <a:avLst/>
          </a:prstGeom>
          <a:ln>
            <a:solidFill>
              <a:schemeClr val="tx2"/>
            </a:solidFill>
          </a:ln>
        </p:spPr>
      </p:pic>
      <p:sp>
        <p:nvSpPr>
          <p:cNvPr id="3" name="Title 2"/>
          <p:cNvSpPr>
            <a:spLocks noGrp="1"/>
          </p:cNvSpPr>
          <p:nvPr>
            <p:ph type="title"/>
          </p:nvPr>
        </p:nvSpPr>
        <p:spPr/>
        <p:txBody>
          <a:bodyPr/>
          <a:lstStyle/>
          <a:p>
            <a:pPr algn="ctr"/>
            <a:r>
              <a:rPr lang="en-US" b="1" dirty="0"/>
              <a:t>FINA &amp; FINT 3CS</a:t>
            </a:r>
            <a:br>
              <a:rPr lang="en-US" dirty="0"/>
            </a:br>
            <a:r>
              <a:rPr lang="en-US" sz="2800" dirty="0">
                <a:latin typeface="+mn-lt"/>
              </a:rPr>
              <a:t>populate on the </a:t>
            </a:r>
            <a:r>
              <a:rPr lang="en-US" sz="2800" i="1" dirty="0">
                <a:latin typeface="+mn-lt"/>
              </a:rPr>
              <a:t>Financial Aid Status </a:t>
            </a:r>
            <a:r>
              <a:rPr lang="en-US" sz="2800" dirty="0">
                <a:latin typeface="+mn-lt"/>
              </a:rPr>
              <a:t>Page</a:t>
            </a:r>
            <a:endParaRPr lang="en-US" dirty="0">
              <a:latin typeface="+mn-lt"/>
            </a:endParaRPr>
          </a:p>
        </p:txBody>
      </p:sp>
      <p:sp>
        <p:nvSpPr>
          <p:cNvPr id="4" name="TextBox 3">
            <a:extLst>
              <a:ext uri="{FF2B5EF4-FFF2-40B4-BE49-F238E27FC236}">
                <a16:creationId xmlns:a16="http://schemas.microsoft.com/office/drawing/2014/main" id="{E896939E-53CD-483D-9784-ECEAD38C54F0}"/>
              </a:ext>
            </a:extLst>
          </p:cNvPr>
          <p:cNvSpPr txBox="1"/>
          <p:nvPr/>
        </p:nvSpPr>
        <p:spPr>
          <a:xfrm>
            <a:off x="2708156" y="4024423"/>
            <a:ext cx="6113721" cy="2308324"/>
          </a:xfrm>
          <a:prstGeom prst="rect">
            <a:avLst/>
          </a:prstGeom>
          <a:solidFill>
            <a:schemeClr val="accent1">
              <a:lumMod val="20000"/>
              <a:lumOff val="80000"/>
            </a:schemeClr>
          </a:solidFill>
          <a:ln>
            <a:solidFill>
              <a:schemeClr val="tx1"/>
            </a:solidFill>
          </a:ln>
        </p:spPr>
        <p:txBody>
          <a:bodyPr wrap="square" rtlCol="0">
            <a:spAutoFit/>
          </a:bodyPr>
          <a:lstStyle/>
          <a:p>
            <a:r>
              <a:rPr lang="en-US" sz="1600" b="1" dirty="0"/>
              <a:t>Note: </a:t>
            </a:r>
            <a:r>
              <a:rPr lang="en-US" sz="1600" i="1" dirty="0"/>
              <a:t>BankMobile Demo File </a:t>
            </a:r>
            <a:r>
              <a:rPr lang="en-US" sz="1600" dirty="0"/>
              <a:t>checklist and </a:t>
            </a:r>
            <a:r>
              <a:rPr lang="en-US" sz="1600" i="1" dirty="0"/>
              <a:t>Loan Exit Counseling </a:t>
            </a:r>
            <a:r>
              <a:rPr lang="en-US" sz="1600" dirty="0"/>
              <a:t>are GEN so they do not appear on this page</a:t>
            </a:r>
          </a:p>
          <a:p>
            <a:endParaRPr lang="en-US" sz="1600" dirty="0"/>
          </a:p>
          <a:p>
            <a:r>
              <a:rPr lang="en-US" sz="1600" dirty="0"/>
              <a:t>You can navigate to the following pages to see GEN checklists </a:t>
            </a:r>
          </a:p>
          <a:p>
            <a:r>
              <a:rPr lang="en-US" sz="1600" u="sng" dirty="0"/>
              <a:t>Campus Community &gt; Communications &gt; Person Communications &gt; Communication</a:t>
            </a:r>
            <a:r>
              <a:rPr lang="en-US" sz="1600" dirty="0"/>
              <a:t> Management </a:t>
            </a:r>
          </a:p>
          <a:p>
            <a:r>
              <a:rPr lang="en-US" sz="1600" dirty="0"/>
              <a:t>or </a:t>
            </a:r>
          </a:p>
          <a:p>
            <a:r>
              <a:rPr lang="en-US" sz="1600" u="sng" dirty="0"/>
              <a:t>Campus Community &gt; Communications &gt; Person Communications &gt; Communication Summary</a:t>
            </a:r>
          </a:p>
        </p:txBody>
      </p:sp>
      <p:sp>
        <p:nvSpPr>
          <p:cNvPr id="6" name="TextBox 2">
            <a:extLst>
              <a:ext uri="{FF2B5EF4-FFF2-40B4-BE49-F238E27FC236}">
                <a16:creationId xmlns:a16="http://schemas.microsoft.com/office/drawing/2014/main" id="{133BF8F6-871F-4C19-9D51-8E86B34B5F91}"/>
              </a:ext>
            </a:extLst>
          </p:cNvPr>
          <p:cNvSpPr txBox="1"/>
          <p:nvPr/>
        </p:nvSpPr>
        <p:spPr>
          <a:xfrm>
            <a:off x="2035679" y="1420777"/>
            <a:ext cx="5072641" cy="319576"/>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Navigator &gt; Financial Aid &gt; View Financial Aid Status</a:t>
            </a:r>
          </a:p>
        </p:txBody>
      </p:sp>
    </p:spTree>
    <p:extLst>
      <p:ext uri="{BB962C8B-B14F-4D97-AF65-F5344CB8AC3E}">
        <p14:creationId xmlns:p14="http://schemas.microsoft.com/office/powerpoint/2010/main" val="145826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519540" y="220929"/>
            <a:ext cx="8336975" cy="5920099"/>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buNone/>
            </a:pPr>
            <a:endParaRPr lang="en-US" sz="4000" b="1" dirty="0"/>
          </a:p>
          <a:p>
            <a:pPr marL="0" indent="0" algn="ctr">
              <a:buNone/>
            </a:pPr>
            <a:r>
              <a:rPr lang="en-US" sz="4000" b="1" dirty="0"/>
              <a:t>Comments</a:t>
            </a:r>
          </a:p>
        </p:txBody>
      </p:sp>
    </p:spTree>
    <p:extLst>
      <p:ext uri="{BB962C8B-B14F-4D97-AF65-F5344CB8AC3E}">
        <p14:creationId xmlns:p14="http://schemas.microsoft.com/office/powerpoint/2010/main" val="1544013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The Comments Speed key</a:t>
            </a:r>
            <a:br>
              <a:rPr lang="en-US" dirty="0"/>
            </a:br>
            <a:r>
              <a:rPr lang="en-US" sz="2400" dirty="0">
                <a:latin typeface="+mn-lt"/>
              </a:rPr>
              <a:t>is conveniently on the </a:t>
            </a:r>
            <a:r>
              <a:rPr lang="en-US" sz="2400" i="1" dirty="0">
                <a:latin typeface="+mn-lt"/>
              </a:rPr>
              <a:t>Financial Aid Status </a:t>
            </a:r>
            <a:r>
              <a:rPr lang="en-US" sz="2400" dirty="0">
                <a:latin typeface="+mn-lt"/>
              </a:rPr>
              <a:t>Page &amp; </a:t>
            </a:r>
            <a:r>
              <a:rPr lang="en-US" sz="2400" i="1" dirty="0">
                <a:latin typeface="+mn-lt"/>
              </a:rPr>
              <a:t>Packaging Status Summary </a:t>
            </a:r>
            <a:r>
              <a:rPr lang="en-US" sz="2400" dirty="0">
                <a:latin typeface="+mn-lt"/>
              </a:rPr>
              <a:t>page</a:t>
            </a:r>
            <a:endParaRPr lang="en-US" dirty="0">
              <a:latin typeface="+mn-lt"/>
            </a:endParaRPr>
          </a:p>
        </p:txBody>
      </p:sp>
      <p:grpSp>
        <p:nvGrpSpPr>
          <p:cNvPr id="25" name="Group 24">
            <a:extLst>
              <a:ext uri="{FF2B5EF4-FFF2-40B4-BE49-F238E27FC236}">
                <a16:creationId xmlns:a16="http://schemas.microsoft.com/office/drawing/2014/main" id="{6652E5AF-CF80-48D7-836A-808125C55401}"/>
              </a:ext>
            </a:extLst>
          </p:cNvPr>
          <p:cNvGrpSpPr/>
          <p:nvPr/>
        </p:nvGrpSpPr>
        <p:grpSpPr>
          <a:xfrm>
            <a:off x="3705141" y="5758103"/>
            <a:ext cx="1495633" cy="369332"/>
            <a:chOff x="5912357" y="5582000"/>
            <a:chExt cx="1495633" cy="369332"/>
          </a:xfrm>
        </p:grpSpPr>
        <p:sp>
          <p:nvSpPr>
            <p:cNvPr id="14" name="TextBox 13">
              <a:extLst>
                <a:ext uri="{FF2B5EF4-FFF2-40B4-BE49-F238E27FC236}">
                  <a16:creationId xmlns:a16="http://schemas.microsoft.com/office/drawing/2014/main" id="{A0971224-0CE6-4FBA-83E7-2A68B4ACD3B2}"/>
                </a:ext>
              </a:extLst>
            </p:cNvPr>
            <p:cNvSpPr txBox="1"/>
            <p:nvPr/>
          </p:nvSpPr>
          <p:spPr>
            <a:xfrm>
              <a:off x="5912357" y="5582000"/>
              <a:ext cx="1495633" cy="369332"/>
            </a:xfrm>
            <a:prstGeom prst="rect">
              <a:avLst/>
            </a:prstGeom>
            <a:noFill/>
            <a:ln>
              <a:solidFill>
                <a:schemeClr val="tx1"/>
              </a:solidFill>
            </a:ln>
          </p:spPr>
          <p:txBody>
            <a:bodyPr wrap="square" rtlCol="0">
              <a:spAutoFit/>
            </a:bodyPr>
            <a:lstStyle/>
            <a:p>
              <a:r>
                <a:rPr lang="en-US" b="1" dirty="0">
                  <a:solidFill>
                    <a:srgbClr val="0070C0"/>
                  </a:solidFill>
                </a:rPr>
                <a:t>Comments</a:t>
              </a:r>
            </a:p>
          </p:txBody>
        </p:sp>
        <p:pic>
          <p:nvPicPr>
            <p:cNvPr id="16" name="Picture 15">
              <a:extLst>
                <a:ext uri="{FF2B5EF4-FFF2-40B4-BE49-F238E27FC236}">
                  <a16:creationId xmlns:a16="http://schemas.microsoft.com/office/drawing/2014/main" id="{43EF0565-ADF2-4099-A06F-20DC53766D47}"/>
                </a:ext>
              </a:extLst>
            </p:cNvPr>
            <p:cNvPicPr>
              <a:picLocks noChangeAspect="1"/>
            </p:cNvPicPr>
            <p:nvPr/>
          </p:nvPicPr>
          <p:blipFill>
            <a:blip r:embed="rId3"/>
            <a:stretch>
              <a:fillRect/>
            </a:stretch>
          </p:blipFill>
          <p:spPr>
            <a:xfrm>
              <a:off x="7043806" y="5626959"/>
              <a:ext cx="342918" cy="279414"/>
            </a:xfrm>
            <a:prstGeom prst="rect">
              <a:avLst/>
            </a:prstGeom>
          </p:spPr>
        </p:pic>
      </p:grpSp>
      <p:grpSp>
        <p:nvGrpSpPr>
          <p:cNvPr id="17" name="Group 16">
            <a:extLst>
              <a:ext uri="{FF2B5EF4-FFF2-40B4-BE49-F238E27FC236}">
                <a16:creationId xmlns:a16="http://schemas.microsoft.com/office/drawing/2014/main" id="{C18DDC5C-6487-496D-93EF-0E219A847A9E}"/>
              </a:ext>
            </a:extLst>
          </p:cNvPr>
          <p:cNvGrpSpPr/>
          <p:nvPr/>
        </p:nvGrpSpPr>
        <p:grpSpPr>
          <a:xfrm>
            <a:off x="260704" y="1686313"/>
            <a:ext cx="8715981" cy="3781009"/>
            <a:chOff x="260704" y="1845806"/>
            <a:chExt cx="8715981" cy="3781009"/>
          </a:xfrm>
        </p:grpSpPr>
        <p:pic>
          <p:nvPicPr>
            <p:cNvPr id="18" name="Picture 17">
              <a:extLst>
                <a:ext uri="{FF2B5EF4-FFF2-40B4-BE49-F238E27FC236}">
                  <a16:creationId xmlns:a16="http://schemas.microsoft.com/office/drawing/2014/main" id="{BC88665F-B543-4C77-8DA3-EBE953092143}"/>
                </a:ext>
              </a:extLst>
            </p:cNvPr>
            <p:cNvPicPr>
              <a:picLocks noChangeAspect="1"/>
            </p:cNvPicPr>
            <p:nvPr/>
          </p:nvPicPr>
          <p:blipFill>
            <a:blip r:embed="rId4"/>
            <a:stretch>
              <a:fillRect/>
            </a:stretch>
          </p:blipFill>
          <p:spPr>
            <a:xfrm>
              <a:off x="260704" y="2320392"/>
              <a:ext cx="4362153" cy="2590309"/>
            </a:xfrm>
            <a:prstGeom prst="rect">
              <a:avLst/>
            </a:prstGeom>
            <a:ln>
              <a:solidFill>
                <a:schemeClr val="tx2"/>
              </a:solidFill>
            </a:ln>
          </p:spPr>
        </p:pic>
        <p:pic>
          <p:nvPicPr>
            <p:cNvPr id="19" name="Picture 18">
              <a:extLst>
                <a:ext uri="{FF2B5EF4-FFF2-40B4-BE49-F238E27FC236}">
                  <a16:creationId xmlns:a16="http://schemas.microsoft.com/office/drawing/2014/main" id="{7C1FE760-1A3C-4AD5-B1FD-A488DA33BA1E}"/>
                </a:ext>
              </a:extLst>
            </p:cNvPr>
            <p:cNvPicPr>
              <a:picLocks noChangeAspect="1"/>
            </p:cNvPicPr>
            <p:nvPr/>
          </p:nvPicPr>
          <p:blipFill>
            <a:blip r:embed="rId5"/>
            <a:stretch>
              <a:fillRect/>
            </a:stretch>
          </p:blipFill>
          <p:spPr>
            <a:xfrm>
              <a:off x="4772422" y="2446468"/>
              <a:ext cx="4204263" cy="3180347"/>
            </a:xfrm>
            <a:prstGeom prst="rect">
              <a:avLst/>
            </a:prstGeom>
            <a:ln>
              <a:solidFill>
                <a:schemeClr val="tx2"/>
              </a:solidFill>
            </a:ln>
          </p:spPr>
        </p:pic>
        <p:sp>
          <p:nvSpPr>
            <p:cNvPr id="20" name="TextBox 2">
              <a:extLst>
                <a:ext uri="{FF2B5EF4-FFF2-40B4-BE49-F238E27FC236}">
                  <a16:creationId xmlns:a16="http://schemas.microsoft.com/office/drawing/2014/main" id="{334D1B7F-706F-468B-A7AF-FEC395CBE9C6}"/>
                </a:ext>
              </a:extLst>
            </p:cNvPr>
            <p:cNvSpPr txBox="1"/>
            <p:nvPr/>
          </p:nvSpPr>
          <p:spPr>
            <a:xfrm>
              <a:off x="260704" y="1931762"/>
              <a:ext cx="4305977" cy="26161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100" b="1" dirty="0">
                  <a:solidFill>
                    <a:schemeClr val="tx1"/>
                  </a:solidFill>
                </a:rPr>
                <a:t>Navigation:</a:t>
              </a:r>
              <a:r>
                <a:rPr lang="en-US" sz="1100" dirty="0">
                  <a:solidFill>
                    <a:schemeClr val="tx1"/>
                  </a:solidFill>
                </a:rPr>
                <a:t>  Navigator &gt; Financial Aid &gt; View Financial Aid Status</a:t>
              </a:r>
            </a:p>
          </p:txBody>
        </p:sp>
        <p:sp>
          <p:nvSpPr>
            <p:cNvPr id="26" name="TextBox 2">
              <a:extLst>
                <a:ext uri="{FF2B5EF4-FFF2-40B4-BE49-F238E27FC236}">
                  <a16:creationId xmlns:a16="http://schemas.microsoft.com/office/drawing/2014/main" id="{F5712FBA-7077-4E40-9D61-C65A0B58D913}"/>
                </a:ext>
              </a:extLst>
            </p:cNvPr>
            <p:cNvSpPr txBox="1"/>
            <p:nvPr/>
          </p:nvSpPr>
          <p:spPr>
            <a:xfrm>
              <a:off x="4737908" y="1845806"/>
              <a:ext cx="4204263" cy="43088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100" b="1" dirty="0">
                  <a:solidFill>
                    <a:schemeClr val="tx1"/>
                  </a:solidFill>
                </a:rPr>
                <a:t>Navigation:</a:t>
              </a:r>
              <a:r>
                <a:rPr lang="en-US" sz="1100" dirty="0">
                  <a:solidFill>
                    <a:schemeClr val="tx1"/>
                  </a:solidFill>
                </a:rPr>
                <a:t>  Navigator &gt; Financial Aid &gt; View Packaging Status Summary</a:t>
              </a:r>
            </a:p>
          </p:txBody>
        </p:sp>
      </p:grpSp>
    </p:spTree>
    <p:extLst>
      <p:ext uri="{BB962C8B-B14F-4D97-AF65-F5344CB8AC3E}">
        <p14:creationId xmlns:p14="http://schemas.microsoft.com/office/powerpoint/2010/main" val="344327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2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8CABA9-101E-452D-9138-ACB1AB544459}"/>
              </a:ext>
            </a:extLst>
          </p:cNvPr>
          <p:cNvSpPr>
            <a:spLocks noGrp="1"/>
          </p:cNvSpPr>
          <p:nvPr>
            <p:ph type="title"/>
          </p:nvPr>
        </p:nvSpPr>
        <p:spPr>
          <a:xfrm>
            <a:off x="420831" y="400082"/>
            <a:ext cx="8302337" cy="786457"/>
          </a:xfrm>
        </p:spPr>
        <p:txBody>
          <a:bodyPr/>
          <a:lstStyle/>
          <a:p>
            <a:r>
              <a:rPr lang="en-US" sz="3200" dirty="0"/>
              <a:t>Be careful with typos!</a:t>
            </a:r>
          </a:p>
        </p:txBody>
      </p:sp>
      <p:sp>
        <p:nvSpPr>
          <p:cNvPr id="4" name="TextBox 3">
            <a:extLst>
              <a:ext uri="{FF2B5EF4-FFF2-40B4-BE49-F238E27FC236}">
                <a16:creationId xmlns:a16="http://schemas.microsoft.com/office/drawing/2014/main" id="{BD996005-417A-4492-B84C-9A59E73849BC}"/>
              </a:ext>
            </a:extLst>
          </p:cNvPr>
          <p:cNvSpPr txBox="1"/>
          <p:nvPr/>
        </p:nvSpPr>
        <p:spPr>
          <a:xfrm>
            <a:off x="1253439" y="5626921"/>
            <a:ext cx="6637119" cy="830997"/>
          </a:xfrm>
          <a:prstGeom prst="rect">
            <a:avLst/>
          </a:prstGeom>
          <a:solidFill>
            <a:schemeClr val="accent1">
              <a:lumMod val="20000"/>
              <a:lumOff val="80000"/>
            </a:schemeClr>
          </a:solidFill>
          <a:ln>
            <a:solidFill>
              <a:schemeClr val="tx1"/>
            </a:solidFill>
          </a:ln>
        </p:spPr>
        <p:txBody>
          <a:bodyPr wrap="square" rtlCol="0">
            <a:spAutoFit/>
          </a:bodyPr>
          <a:lstStyle/>
          <a:p>
            <a:r>
              <a:rPr lang="en-US" sz="1600" b="1" dirty="0"/>
              <a:t>Note: </a:t>
            </a:r>
            <a:r>
              <a:rPr lang="en-US" sz="1600" dirty="0"/>
              <a:t>The text written in the Comments section is not editable. If you need to fix a typo, you could delete the Comment and start over or add additional text to the existing text by writing in the </a:t>
            </a:r>
            <a:r>
              <a:rPr lang="en-US" sz="1600" b="1" dirty="0"/>
              <a:t>Append Comments </a:t>
            </a:r>
            <a:r>
              <a:rPr lang="en-US" sz="1600" dirty="0"/>
              <a:t>section. </a:t>
            </a:r>
            <a:endParaRPr lang="en-US" sz="1600" u="sng" dirty="0"/>
          </a:p>
        </p:txBody>
      </p:sp>
      <p:pic>
        <p:nvPicPr>
          <p:cNvPr id="3" name="Picture 2">
            <a:extLst>
              <a:ext uri="{FF2B5EF4-FFF2-40B4-BE49-F238E27FC236}">
                <a16:creationId xmlns:a16="http://schemas.microsoft.com/office/drawing/2014/main" id="{83BAAC46-5B2E-4F7F-95E8-18D16FFFEDD2}"/>
              </a:ext>
            </a:extLst>
          </p:cNvPr>
          <p:cNvPicPr>
            <a:picLocks noChangeAspect="1"/>
          </p:cNvPicPr>
          <p:nvPr/>
        </p:nvPicPr>
        <p:blipFill>
          <a:blip r:embed="rId3"/>
          <a:stretch>
            <a:fillRect/>
          </a:stretch>
        </p:blipFill>
        <p:spPr>
          <a:xfrm>
            <a:off x="933262" y="1006143"/>
            <a:ext cx="7277474" cy="4292821"/>
          </a:xfrm>
          <a:prstGeom prst="rect">
            <a:avLst/>
          </a:prstGeom>
          <a:ln>
            <a:solidFill>
              <a:schemeClr val="tx2"/>
            </a:solidFill>
          </a:ln>
        </p:spPr>
      </p:pic>
    </p:spTree>
    <p:extLst>
      <p:ext uri="{BB962C8B-B14F-4D97-AF65-F5344CB8AC3E}">
        <p14:creationId xmlns:p14="http://schemas.microsoft.com/office/powerpoint/2010/main" val="281545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3C3F31-12BE-4866-AC22-025F94959721}"/>
              </a:ext>
            </a:extLst>
          </p:cNvPr>
          <p:cNvSpPr>
            <a:spLocks noGrp="1"/>
          </p:cNvSpPr>
          <p:nvPr>
            <p:ph type="body" idx="1"/>
          </p:nvPr>
        </p:nvSpPr>
        <p:spPr>
          <a:xfrm>
            <a:off x="218352" y="1276672"/>
            <a:ext cx="8707295" cy="538986"/>
          </a:xfrm>
        </p:spPr>
        <p:txBody>
          <a:bodyPr/>
          <a:lstStyle/>
          <a:p>
            <a:r>
              <a:rPr lang="en-US" sz="2800" b="1" dirty="0"/>
              <a:t>Examples of Comments across ctcLink</a:t>
            </a:r>
          </a:p>
          <a:p>
            <a:pPr marL="457200" indent="-457200">
              <a:buFontTx/>
              <a:buChar char="-"/>
            </a:pPr>
            <a:endParaRPr lang="en-US" sz="2800" b="1" dirty="0"/>
          </a:p>
          <a:p>
            <a:endParaRPr lang="en-US" dirty="0"/>
          </a:p>
        </p:txBody>
      </p:sp>
      <p:sp>
        <p:nvSpPr>
          <p:cNvPr id="4" name="Slide Number Placeholder 3">
            <a:extLst>
              <a:ext uri="{FF2B5EF4-FFF2-40B4-BE49-F238E27FC236}">
                <a16:creationId xmlns:a16="http://schemas.microsoft.com/office/drawing/2014/main" id="{AFDF6607-AE65-4763-9FD0-435110B195A2}"/>
              </a:ext>
            </a:extLst>
          </p:cNvPr>
          <p:cNvSpPr>
            <a:spLocks noGrp="1"/>
          </p:cNvSpPr>
          <p:nvPr>
            <p:ph type="sldNum" sz="quarter" idx="12"/>
          </p:nvPr>
        </p:nvSpPr>
        <p:spPr/>
        <p:txBody>
          <a:bodyPr/>
          <a:lstStyle/>
          <a:p>
            <a:fld id="{DEE5BC03-7CE3-4FE3-BC0A-0ACCA8AC1F24}" type="slidenum">
              <a:rPr lang="en-US" smtClean="0"/>
              <a:pPr/>
              <a:t>14</a:t>
            </a:fld>
            <a:endParaRPr lang="en-US" dirty="0"/>
          </a:p>
        </p:txBody>
      </p:sp>
      <p:pic>
        <p:nvPicPr>
          <p:cNvPr id="5" name="Picture 4">
            <a:extLst>
              <a:ext uri="{FF2B5EF4-FFF2-40B4-BE49-F238E27FC236}">
                <a16:creationId xmlns:a16="http://schemas.microsoft.com/office/drawing/2014/main" id="{AF85311A-F5B7-4945-92D2-162690CADE33}"/>
              </a:ext>
            </a:extLst>
          </p:cNvPr>
          <p:cNvPicPr>
            <a:picLocks noChangeAspect="1"/>
          </p:cNvPicPr>
          <p:nvPr/>
        </p:nvPicPr>
        <p:blipFill>
          <a:blip r:embed="rId2"/>
          <a:stretch>
            <a:fillRect/>
          </a:stretch>
        </p:blipFill>
        <p:spPr>
          <a:xfrm>
            <a:off x="330379" y="1988289"/>
            <a:ext cx="5023108" cy="1206562"/>
          </a:xfrm>
          <a:prstGeom prst="rect">
            <a:avLst/>
          </a:prstGeom>
          <a:ln>
            <a:solidFill>
              <a:schemeClr val="tx2"/>
            </a:solidFill>
          </a:ln>
        </p:spPr>
      </p:pic>
      <p:sp>
        <p:nvSpPr>
          <p:cNvPr id="10" name="TextBox 9">
            <a:extLst>
              <a:ext uri="{FF2B5EF4-FFF2-40B4-BE49-F238E27FC236}">
                <a16:creationId xmlns:a16="http://schemas.microsoft.com/office/drawing/2014/main" id="{B341E241-5039-4EB8-BA9C-0A1E97898884}"/>
              </a:ext>
            </a:extLst>
          </p:cNvPr>
          <p:cNvSpPr txBox="1"/>
          <p:nvPr/>
        </p:nvSpPr>
        <p:spPr>
          <a:xfrm>
            <a:off x="5529085" y="2589222"/>
            <a:ext cx="3508589" cy="369332"/>
          </a:xfrm>
          <a:prstGeom prst="rect">
            <a:avLst/>
          </a:prstGeom>
          <a:noFill/>
        </p:spPr>
        <p:txBody>
          <a:bodyPr wrap="none" rtlCol="0">
            <a:spAutoFit/>
          </a:bodyPr>
          <a:lstStyle/>
          <a:p>
            <a:r>
              <a:rPr lang="en-US" dirty="0">
                <a:solidFill>
                  <a:schemeClr val="tx2"/>
                </a:solidFill>
              </a:rPr>
              <a:t>Noting information about eligibility</a:t>
            </a:r>
          </a:p>
        </p:txBody>
      </p:sp>
      <p:pic>
        <p:nvPicPr>
          <p:cNvPr id="11" name="Picture 10">
            <a:extLst>
              <a:ext uri="{FF2B5EF4-FFF2-40B4-BE49-F238E27FC236}">
                <a16:creationId xmlns:a16="http://schemas.microsoft.com/office/drawing/2014/main" id="{CFD84A5E-CCC4-4454-B4B7-60A6CF469CA2}"/>
              </a:ext>
            </a:extLst>
          </p:cNvPr>
          <p:cNvPicPr>
            <a:picLocks noChangeAspect="1"/>
          </p:cNvPicPr>
          <p:nvPr/>
        </p:nvPicPr>
        <p:blipFill>
          <a:blip r:embed="rId3"/>
          <a:stretch>
            <a:fillRect/>
          </a:stretch>
        </p:blipFill>
        <p:spPr>
          <a:xfrm>
            <a:off x="1932115" y="5044669"/>
            <a:ext cx="6610690" cy="1358970"/>
          </a:xfrm>
          <a:prstGeom prst="rect">
            <a:avLst/>
          </a:prstGeom>
          <a:ln>
            <a:solidFill>
              <a:schemeClr val="tx2"/>
            </a:solidFill>
          </a:ln>
        </p:spPr>
      </p:pic>
      <p:pic>
        <p:nvPicPr>
          <p:cNvPr id="20" name="Picture 19">
            <a:extLst>
              <a:ext uri="{FF2B5EF4-FFF2-40B4-BE49-F238E27FC236}">
                <a16:creationId xmlns:a16="http://schemas.microsoft.com/office/drawing/2014/main" id="{8A05FCC6-13F5-4397-B763-5DD23297093E}"/>
              </a:ext>
            </a:extLst>
          </p:cNvPr>
          <p:cNvPicPr>
            <a:picLocks noChangeAspect="1"/>
          </p:cNvPicPr>
          <p:nvPr/>
        </p:nvPicPr>
        <p:blipFill>
          <a:blip r:embed="rId4"/>
          <a:stretch>
            <a:fillRect/>
          </a:stretch>
        </p:blipFill>
        <p:spPr>
          <a:xfrm>
            <a:off x="507352" y="3457772"/>
            <a:ext cx="5924550" cy="1323975"/>
          </a:xfrm>
          <a:prstGeom prst="rect">
            <a:avLst/>
          </a:prstGeom>
        </p:spPr>
      </p:pic>
    </p:spTree>
    <p:extLst>
      <p:ext uri="{BB962C8B-B14F-4D97-AF65-F5344CB8AC3E}">
        <p14:creationId xmlns:p14="http://schemas.microsoft.com/office/powerpoint/2010/main" val="1633698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3C3F31-12BE-4866-AC22-025F94959721}"/>
              </a:ext>
            </a:extLst>
          </p:cNvPr>
          <p:cNvSpPr>
            <a:spLocks noGrp="1"/>
          </p:cNvSpPr>
          <p:nvPr>
            <p:ph type="body" idx="1"/>
          </p:nvPr>
        </p:nvSpPr>
        <p:spPr>
          <a:xfrm>
            <a:off x="330379" y="1248822"/>
            <a:ext cx="8707295" cy="538986"/>
          </a:xfrm>
        </p:spPr>
        <p:txBody>
          <a:bodyPr/>
          <a:lstStyle/>
          <a:p>
            <a:r>
              <a:rPr lang="en-US" sz="2800" b="1" dirty="0"/>
              <a:t>Examples of Comments across ctcLink</a:t>
            </a:r>
          </a:p>
          <a:p>
            <a:pPr marL="457200" indent="-457200">
              <a:buFontTx/>
              <a:buChar char="-"/>
            </a:pPr>
            <a:endParaRPr lang="en-US" sz="2800" b="1" dirty="0"/>
          </a:p>
          <a:p>
            <a:endParaRPr lang="en-US" dirty="0"/>
          </a:p>
        </p:txBody>
      </p:sp>
      <p:sp>
        <p:nvSpPr>
          <p:cNvPr id="4" name="Slide Number Placeholder 3">
            <a:extLst>
              <a:ext uri="{FF2B5EF4-FFF2-40B4-BE49-F238E27FC236}">
                <a16:creationId xmlns:a16="http://schemas.microsoft.com/office/drawing/2014/main" id="{AFDF6607-AE65-4763-9FD0-435110B195A2}"/>
              </a:ext>
            </a:extLst>
          </p:cNvPr>
          <p:cNvSpPr>
            <a:spLocks noGrp="1"/>
          </p:cNvSpPr>
          <p:nvPr>
            <p:ph type="sldNum" sz="quarter" idx="12"/>
          </p:nvPr>
        </p:nvSpPr>
        <p:spPr/>
        <p:txBody>
          <a:bodyPr/>
          <a:lstStyle/>
          <a:p>
            <a:fld id="{DEE5BC03-7CE3-4FE3-BC0A-0ACCA8AC1F24}" type="slidenum">
              <a:rPr lang="en-US" smtClean="0"/>
              <a:pPr/>
              <a:t>15</a:t>
            </a:fld>
            <a:endParaRPr lang="en-US" dirty="0"/>
          </a:p>
        </p:txBody>
      </p:sp>
      <p:pic>
        <p:nvPicPr>
          <p:cNvPr id="9" name="Picture 8">
            <a:extLst>
              <a:ext uri="{FF2B5EF4-FFF2-40B4-BE49-F238E27FC236}">
                <a16:creationId xmlns:a16="http://schemas.microsoft.com/office/drawing/2014/main" id="{50377693-9BDA-4B59-A1F6-F0C8D10F7D37}"/>
              </a:ext>
            </a:extLst>
          </p:cNvPr>
          <p:cNvPicPr>
            <a:picLocks noChangeAspect="1"/>
          </p:cNvPicPr>
          <p:nvPr/>
        </p:nvPicPr>
        <p:blipFill>
          <a:blip r:embed="rId2"/>
          <a:stretch>
            <a:fillRect/>
          </a:stretch>
        </p:blipFill>
        <p:spPr>
          <a:xfrm>
            <a:off x="2072635" y="3639954"/>
            <a:ext cx="6801200" cy="1238314"/>
          </a:xfrm>
          <a:prstGeom prst="rect">
            <a:avLst/>
          </a:prstGeom>
          <a:ln>
            <a:solidFill>
              <a:schemeClr val="tx2"/>
            </a:solidFill>
          </a:ln>
        </p:spPr>
      </p:pic>
      <p:pic>
        <p:nvPicPr>
          <p:cNvPr id="12" name="Picture 11">
            <a:extLst>
              <a:ext uri="{FF2B5EF4-FFF2-40B4-BE49-F238E27FC236}">
                <a16:creationId xmlns:a16="http://schemas.microsoft.com/office/drawing/2014/main" id="{E1452C9B-57F8-4BE8-96CA-3FE7765B3681}"/>
              </a:ext>
            </a:extLst>
          </p:cNvPr>
          <p:cNvPicPr>
            <a:picLocks noChangeAspect="1"/>
          </p:cNvPicPr>
          <p:nvPr/>
        </p:nvPicPr>
        <p:blipFill>
          <a:blip r:embed="rId3"/>
          <a:stretch>
            <a:fillRect/>
          </a:stretch>
        </p:blipFill>
        <p:spPr>
          <a:xfrm>
            <a:off x="3292185" y="2140352"/>
            <a:ext cx="5353050" cy="1333500"/>
          </a:xfrm>
          <a:prstGeom prst="rect">
            <a:avLst/>
          </a:prstGeom>
        </p:spPr>
      </p:pic>
      <p:sp>
        <p:nvSpPr>
          <p:cNvPr id="14" name="TextBox 13">
            <a:extLst>
              <a:ext uri="{FF2B5EF4-FFF2-40B4-BE49-F238E27FC236}">
                <a16:creationId xmlns:a16="http://schemas.microsoft.com/office/drawing/2014/main" id="{CA9C7D0C-DF33-4A67-90DC-284F43F5F1B8}"/>
              </a:ext>
            </a:extLst>
          </p:cNvPr>
          <p:cNvSpPr txBox="1"/>
          <p:nvPr/>
        </p:nvSpPr>
        <p:spPr>
          <a:xfrm>
            <a:off x="330379" y="2384419"/>
            <a:ext cx="2625471" cy="923330"/>
          </a:xfrm>
          <a:prstGeom prst="rect">
            <a:avLst/>
          </a:prstGeom>
          <a:noFill/>
        </p:spPr>
        <p:txBody>
          <a:bodyPr wrap="square" rtlCol="0">
            <a:spAutoFit/>
          </a:bodyPr>
          <a:lstStyle/>
          <a:p>
            <a:r>
              <a:rPr lang="en-US" dirty="0">
                <a:solidFill>
                  <a:srgbClr val="7030A0"/>
                </a:solidFill>
              </a:rPr>
              <a:t>Noting a requirement was reviewed, completed, waived, etc.</a:t>
            </a:r>
          </a:p>
        </p:txBody>
      </p:sp>
      <p:pic>
        <p:nvPicPr>
          <p:cNvPr id="15" name="Picture 14">
            <a:extLst>
              <a:ext uri="{FF2B5EF4-FFF2-40B4-BE49-F238E27FC236}">
                <a16:creationId xmlns:a16="http://schemas.microsoft.com/office/drawing/2014/main" id="{8951FE83-74B9-419C-BC5E-B3F9277F2E35}"/>
              </a:ext>
            </a:extLst>
          </p:cNvPr>
          <p:cNvPicPr>
            <a:picLocks noChangeAspect="1"/>
          </p:cNvPicPr>
          <p:nvPr/>
        </p:nvPicPr>
        <p:blipFill>
          <a:blip r:embed="rId4"/>
          <a:stretch>
            <a:fillRect/>
          </a:stretch>
        </p:blipFill>
        <p:spPr>
          <a:xfrm>
            <a:off x="1095196" y="5075343"/>
            <a:ext cx="6953607" cy="1454225"/>
          </a:xfrm>
          <a:prstGeom prst="rect">
            <a:avLst/>
          </a:prstGeom>
          <a:ln>
            <a:solidFill>
              <a:schemeClr val="tx2"/>
            </a:solidFill>
          </a:ln>
        </p:spPr>
      </p:pic>
    </p:spTree>
    <p:extLst>
      <p:ext uri="{BB962C8B-B14F-4D97-AF65-F5344CB8AC3E}">
        <p14:creationId xmlns:p14="http://schemas.microsoft.com/office/powerpoint/2010/main" val="1800033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3C3F31-12BE-4866-AC22-025F94959721}"/>
              </a:ext>
            </a:extLst>
          </p:cNvPr>
          <p:cNvSpPr>
            <a:spLocks noGrp="1"/>
          </p:cNvSpPr>
          <p:nvPr>
            <p:ph type="body" idx="1"/>
          </p:nvPr>
        </p:nvSpPr>
        <p:spPr>
          <a:xfrm>
            <a:off x="436705" y="1353609"/>
            <a:ext cx="8707295" cy="2474111"/>
          </a:xfrm>
        </p:spPr>
        <p:txBody>
          <a:bodyPr/>
          <a:lstStyle/>
          <a:p>
            <a:r>
              <a:rPr lang="en-US" sz="3200" b="1" dirty="0"/>
              <a:t>Comments Queries</a:t>
            </a:r>
            <a:endParaRPr lang="en-US" sz="2800" b="1" dirty="0"/>
          </a:p>
          <a:p>
            <a:r>
              <a:rPr lang="en-US" b="1" dirty="0">
                <a:solidFill>
                  <a:srgbClr val="7030A0"/>
                </a:solidFill>
              </a:rPr>
              <a:t>Setup related</a:t>
            </a:r>
          </a:p>
          <a:p>
            <a:pPr marL="457200" indent="-457200">
              <a:buFont typeface="Wingdings" panose="05000000000000000000" pitchFamily="2" charset="2"/>
              <a:buChar char="§"/>
            </a:pPr>
            <a:r>
              <a:rPr lang="it-IT" sz="2800" dirty="0">
                <a:solidFill>
                  <a:srgbClr val="7030A0"/>
                </a:solidFill>
              </a:rPr>
              <a:t>CTC_FA_GC_AYRO_COMMENT_CATEGRY</a:t>
            </a:r>
          </a:p>
          <a:p>
            <a:pPr marL="457200" indent="-457200">
              <a:buFont typeface="Wingdings" panose="05000000000000000000" pitchFamily="2" charset="2"/>
              <a:buChar char="§"/>
            </a:pPr>
            <a:r>
              <a:rPr lang="en-US" sz="2800" dirty="0">
                <a:solidFill>
                  <a:srgbClr val="7030A0"/>
                </a:solidFill>
              </a:rPr>
              <a:t>CTC_FA_GC_AYRO_COMMENT_CATGGRP</a:t>
            </a:r>
            <a:r>
              <a:rPr lang="en-US" sz="2800" dirty="0">
                <a:solidFill>
                  <a:schemeClr val="accent4"/>
                </a:solidFill>
              </a:rPr>
              <a:t> </a:t>
            </a:r>
            <a:endParaRPr lang="en-US" sz="2800" dirty="0"/>
          </a:p>
          <a:p>
            <a:r>
              <a:rPr lang="en-US" b="1" dirty="0">
                <a:solidFill>
                  <a:schemeClr val="tx2"/>
                </a:solidFill>
              </a:rPr>
              <a:t>Student management related</a:t>
            </a:r>
            <a:endParaRPr lang="en-US" dirty="0">
              <a:solidFill>
                <a:schemeClr val="tx2"/>
              </a:solidFill>
            </a:endParaRPr>
          </a:p>
          <a:p>
            <a:pPr marL="457200" indent="-457200">
              <a:buFont typeface="Wingdings" panose="05000000000000000000" pitchFamily="2" charset="2"/>
              <a:buChar char="§"/>
            </a:pPr>
            <a:r>
              <a:rPr lang="en-US" sz="2800" dirty="0">
                <a:solidFill>
                  <a:schemeClr val="tx2"/>
                </a:solidFill>
              </a:rPr>
              <a:t>QCS_FA_COMMENT_CATEGORY_AID</a:t>
            </a:r>
          </a:p>
          <a:p>
            <a:pPr marL="457200" indent="-457200">
              <a:buFontTx/>
              <a:buChar char="-"/>
            </a:pPr>
            <a:endParaRPr lang="en-US" sz="2800" b="1" dirty="0"/>
          </a:p>
          <a:p>
            <a:endParaRPr lang="en-US" dirty="0"/>
          </a:p>
        </p:txBody>
      </p:sp>
      <p:sp>
        <p:nvSpPr>
          <p:cNvPr id="4" name="Slide Number Placeholder 3">
            <a:extLst>
              <a:ext uri="{FF2B5EF4-FFF2-40B4-BE49-F238E27FC236}">
                <a16:creationId xmlns:a16="http://schemas.microsoft.com/office/drawing/2014/main" id="{AFDF6607-AE65-4763-9FD0-435110B195A2}"/>
              </a:ext>
            </a:extLst>
          </p:cNvPr>
          <p:cNvSpPr>
            <a:spLocks noGrp="1"/>
          </p:cNvSpPr>
          <p:nvPr>
            <p:ph type="sldNum" sz="quarter" idx="12"/>
          </p:nvPr>
        </p:nvSpPr>
        <p:spPr/>
        <p:txBody>
          <a:bodyPr/>
          <a:lstStyle/>
          <a:p>
            <a:fld id="{DEE5BC03-7CE3-4FE3-BC0A-0ACCA8AC1F24}" type="slidenum">
              <a:rPr lang="en-US" smtClean="0"/>
              <a:pPr/>
              <a:t>16</a:t>
            </a:fld>
            <a:endParaRPr lang="en-US" dirty="0"/>
          </a:p>
        </p:txBody>
      </p:sp>
    </p:spTree>
    <p:extLst>
      <p:ext uri="{BB962C8B-B14F-4D97-AF65-F5344CB8AC3E}">
        <p14:creationId xmlns:p14="http://schemas.microsoft.com/office/powerpoint/2010/main" val="3858240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296256" y="1169582"/>
            <a:ext cx="8336975" cy="659219"/>
          </a:xfrm>
        </p:spPr>
        <p:txBody>
          <a:bodyPr/>
          <a:lstStyle/>
          <a:p>
            <a:pPr marL="0" indent="0" algn="ctr">
              <a:buNone/>
            </a:pPr>
            <a:r>
              <a:rPr lang="en-US" sz="4000" b="1" dirty="0"/>
              <a:t>Q&amp;A</a:t>
            </a:r>
          </a:p>
        </p:txBody>
      </p:sp>
      <p:pic>
        <p:nvPicPr>
          <p:cNvPr id="2050" name="Picture 2" descr="See the source image">
            <a:extLst>
              <a:ext uri="{FF2B5EF4-FFF2-40B4-BE49-F238E27FC236}">
                <a16:creationId xmlns:a16="http://schemas.microsoft.com/office/drawing/2014/main" id="{BB4FE951-C85D-4B86-BF85-D704C510E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892" y="2032662"/>
            <a:ext cx="6444216" cy="443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91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519540" y="220929"/>
            <a:ext cx="8336975" cy="5920099"/>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buNone/>
            </a:pPr>
            <a:endParaRPr lang="en-US" sz="4000" b="1" dirty="0"/>
          </a:p>
          <a:p>
            <a:pPr marL="0" indent="0" algn="ctr">
              <a:buNone/>
            </a:pPr>
            <a:r>
              <a:rPr lang="en-US" sz="4000" b="1" dirty="0"/>
              <a:t>Checklists</a:t>
            </a:r>
          </a:p>
        </p:txBody>
      </p:sp>
    </p:spTree>
    <p:extLst>
      <p:ext uri="{BB962C8B-B14F-4D97-AF65-F5344CB8AC3E}">
        <p14:creationId xmlns:p14="http://schemas.microsoft.com/office/powerpoint/2010/main" val="296162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The Checklists Speed key</a:t>
            </a:r>
            <a:br>
              <a:rPr lang="en-US" dirty="0"/>
            </a:br>
            <a:r>
              <a:rPr lang="en-US" sz="2400" dirty="0">
                <a:latin typeface="+mn-lt"/>
              </a:rPr>
              <a:t>is conveniently on the </a:t>
            </a:r>
            <a:r>
              <a:rPr lang="en-US" sz="2400" i="1" dirty="0">
                <a:latin typeface="+mn-lt"/>
              </a:rPr>
              <a:t>Financial Aid Status </a:t>
            </a:r>
            <a:r>
              <a:rPr lang="en-US" sz="2400" dirty="0">
                <a:latin typeface="+mn-lt"/>
              </a:rPr>
              <a:t>Page &amp; </a:t>
            </a:r>
            <a:r>
              <a:rPr lang="en-US" sz="2400" i="1" dirty="0">
                <a:latin typeface="+mn-lt"/>
              </a:rPr>
              <a:t>Packaging Status Summary </a:t>
            </a:r>
            <a:r>
              <a:rPr lang="en-US" sz="2400" dirty="0">
                <a:latin typeface="+mn-lt"/>
              </a:rPr>
              <a:t>page</a:t>
            </a:r>
            <a:endParaRPr lang="en-US" dirty="0">
              <a:latin typeface="+mn-lt"/>
            </a:endParaRPr>
          </a:p>
        </p:txBody>
      </p:sp>
      <p:grpSp>
        <p:nvGrpSpPr>
          <p:cNvPr id="24" name="Group 23">
            <a:extLst>
              <a:ext uri="{FF2B5EF4-FFF2-40B4-BE49-F238E27FC236}">
                <a16:creationId xmlns:a16="http://schemas.microsoft.com/office/drawing/2014/main" id="{6CA52195-14E6-413C-8552-3E8CC8C54797}"/>
              </a:ext>
            </a:extLst>
          </p:cNvPr>
          <p:cNvGrpSpPr/>
          <p:nvPr/>
        </p:nvGrpSpPr>
        <p:grpSpPr>
          <a:xfrm>
            <a:off x="3954444" y="5922450"/>
            <a:ext cx="1432528" cy="369332"/>
            <a:chOff x="4080962" y="5592679"/>
            <a:chExt cx="1432528" cy="369332"/>
          </a:xfrm>
        </p:grpSpPr>
        <p:sp>
          <p:nvSpPr>
            <p:cNvPr id="13" name="TextBox 12">
              <a:extLst>
                <a:ext uri="{FF2B5EF4-FFF2-40B4-BE49-F238E27FC236}">
                  <a16:creationId xmlns:a16="http://schemas.microsoft.com/office/drawing/2014/main" id="{296363EA-BE2D-4232-A9E4-126C1E74A796}"/>
                </a:ext>
              </a:extLst>
            </p:cNvPr>
            <p:cNvSpPr txBox="1"/>
            <p:nvPr/>
          </p:nvSpPr>
          <p:spPr>
            <a:xfrm>
              <a:off x="4080962" y="5592679"/>
              <a:ext cx="1432528" cy="369332"/>
            </a:xfrm>
            <a:prstGeom prst="rect">
              <a:avLst/>
            </a:prstGeom>
            <a:noFill/>
            <a:ln>
              <a:solidFill>
                <a:schemeClr val="tx1"/>
              </a:solidFill>
            </a:ln>
          </p:spPr>
          <p:txBody>
            <a:bodyPr wrap="square" rtlCol="0">
              <a:spAutoFit/>
            </a:bodyPr>
            <a:lstStyle/>
            <a:p>
              <a:r>
                <a:rPr lang="en-US" b="1" dirty="0">
                  <a:solidFill>
                    <a:srgbClr val="CC9900"/>
                  </a:solidFill>
                </a:rPr>
                <a:t>Checklists</a:t>
              </a:r>
            </a:p>
          </p:txBody>
        </p:sp>
        <p:pic>
          <p:nvPicPr>
            <p:cNvPr id="15" name="Picture 14">
              <a:extLst>
                <a:ext uri="{FF2B5EF4-FFF2-40B4-BE49-F238E27FC236}">
                  <a16:creationId xmlns:a16="http://schemas.microsoft.com/office/drawing/2014/main" id="{FFBB955D-9546-4044-B0BE-163769E42B66}"/>
                </a:ext>
              </a:extLst>
            </p:cNvPr>
            <p:cNvPicPr>
              <a:picLocks noChangeAspect="1"/>
            </p:cNvPicPr>
            <p:nvPr/>
          </p:nvPicPr>
          <p:blipFill>
            <a:blip r:embed="rId3"/>
            <a:stretch>
              <a:fillRect/>
            </a:stretch>
          </p:blipFill>
          <p:spPr>
            <a:xfrm>
              <a:off x="5166289" y="5648271"/>
              <a:ext cx="336567" cy="279414"/>
            </a:xfrm>
            <a:prstGeom prst="rect">
              <a:avLst/>
            </a:prstGeom>
          </p:spPr>
        </p:pic>
      </p:grpSp>
      <p:grpSp>
        <p:nvGrpSpPr>
          <p:cNvPr id="17" name="Group 16">
            <a:extLst>
              <a:ext uri="{FF2B5EF4-FFF2-40B4-BE49-F238E27FC236}">
                <a16:creationId xmlns:a16="http://schemas.microsoft.com/office/drawing/2014/main" id="{02E6D064-2E22-4516-963F-F3C619D9788F}"/>
              </a:ext>
            </a:extLst>
          </p:cNvPr>
          <p:cNvGrpSpPr/>
          <p:nvPr/>
        </p:nvGrpSpPr>
        <p:grpSpPr>
          <a:xfrm>
            <a:off x="260704" y="1792641"/>
            <a:ext cx="8715981" cy="3781009"/>
            <a:chOff x="260704" y="1845806"/>
            <a:chExt cx="8715981" cy="3781009"/>
          </a:xfrm>
        </p:grpSpPr>
        <p:pic>
          <p:nvPicPr>
            <p:cNvPr id="18" name="Picture 17">
              <a:extLst>
                <a:ext uri="{FF2B5EF4-FFF2-40B4-BE49-F238E27FC236}">
                  <a16:creationId xmlns:a16="http://schemas.microsoft.com/office/drawing/2014/main" id="{315FC966-8735-4A1E-8508-A286A1DE76F6}"/>
                </a:ext>
              </a:extLst>
            </p:cNvPr>
            <p:cNvPicPr>
              <a:picLocks noChangeAspect="1"/>
            </p:cNvPicPr>
            <p:nvPr/>
          </p:nvPicPr>
          <p:blipFill>
            <a:blip r:embed="rId4"/>
            <a:stretch>
              <a:fillRect/>
            </a:stretch>
          </p:blipFill>
          <p:spPr>
            <a:xfrm>
              <a:off x="260704" y="2320392"/>
              <a:ext cx="4362153" cy="2590309"/>
            </a:xfrm>
            <a:prstGeom prst="rect">
              <a:avLst/>
            </a:prstGeom>
            <a:ln>
              <a:solidFill>
                <a:schemeClr val="tx2"/>
              </a:solidFill>
            </a:ln>
          </p:spPr>
        </p:pic>
        <p:pic>
          <p:nvPicPr>
            <p:cNvPr id="19" name="Picture 18">
              <a:extLst>
                <a:ext uri="{FF2B5EF4-FFF2-40B4-BE49-F238E27FC236}">
                  <a16:creationId xmlns:a16="http://schemas.microsoft.com/office/drawing/2014/main" id="{44590C8E-5578-45A2-884F-6E8FBDB690D8}"/>
                </a:ext>
              </a:extLst>
            </p:cNvPr>
            <p:cNvPicPr>
              <a:picLocks noChangeAspect="1"/>
            </p:cNvPicPr>
            <p:nvPr/>
          </p:nvPicPr>
          <p:blipFill>
            <a:blip r:embed="rId5"/>
            <a:stretch>
              <a:fillRect/>
            </a:stretch>
          </p:blipFill>
          <p:spPr>
            <a:xfrm>
              <a:off x="4772422" y="2446468"/>
              <a:ext cx="4204263" cy="3180347"/>
            </a:xfrm>
            <a:prstGeom prst="rect">
              <a:avLst/>
            </a:prstGeom>
            <a:ln>
              <a:solidFill>
                <a:schemeClr val="tx2"/>
              </a:solidFill>
            </a:ln>
          </p:spPr>
        </p:pic>
        <p:sp>
          <p:nvSpPr>
            <p:cNvPr id="20" name="TextBox 2">
              <a:extLst>
                <a:ext uri="{FF2B5EF4-FFF2-40B4-BE49-F238E27FC236}">
                  <a16:creationId xmlns:a16="http://schemas.microsoft.com/office/drawing/2014/main" id="{4CAB761F-71E5-47C5-A383-73D84188C24F}"/>
                </a:ext>
              </a:extLst>
            </p:cNvPr>
            <p:cNvSpPr txBox="1"/>
            <p:nvPr/>
          </p:nvSpPr>
          <p:spPr>
            <a:xfrm>
              <a:off x="260704" y="1931762"/>
              <a:ext cx="4305977" cy="26161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100" b="1" dirty="0">
                  <a:solidFill>
                    <a:schemeClr val="tx1"/>
                  </a:solidFill>
                </a:rPr>
                <a:t>Navigation:</a:t>
              </a:r>
              <a:r>
                <a:rPr lang="en-US" sz="1100" dirty="0">
                  <a:solidFill>
                    <a:schemeClr val="tx1"/>
                  </a:solidFill>
                </a:rPr>
                <a:t>  Navigator &gt; Financial Aid &gt; View Financial Aid Status</a:t>
              </a:r>
            </a:p>
          </p:txBody>
        </p:sp>
        <p:sp>
          <p:nvSpPr>
            <p:cNvPr id="26" name="TextBox 2">
              <a:extLst>
                <a:ext uri="{FF2B5EF4-FFF2-40B4-BE49-F238E27FC236}">
                  <a16:creationId xmlns:a16="http://schemas.microsoft.com/office/drawing/2014/main" id="{22DF6582-616B-466B-A292-122947A8FAF5}"/>
                </a:ext>
              </a:extLst>
            </p:cNvPr>
            <p:cNvSpPr txBox="1"/>
            <p:nvPr/>
          </p:nvSpPr>
          <p:spPr>
            <a:xfrm>
              <a:off x="4737908" y="1845806"/>
              <a:ext cx="4204263" cy="43088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100" b="1" dirty="0">
                  <a:solidFill>
                    <a:schemeClr val="tx1"/>
                  </a:solidFill>
                </a:rPr>
                <a:t>Navigation:</a:t>
              </a:r>
              <a:r>
                <a:rPr lang="en-US" sz="1100" dirty="0">
                  <a:solidFill>
                    <a:schemeClr val="tx1"/>
                  </a:solidFill>
                </a:rPr>
                <a:t>  Navigator &gt; Financial Aid &gt; View Packaging Status Summary</a:t>
              </a:r>
            </a:p>
          </p:txBody>
        </p:sp>
      </p:grpSp>
    </p:spTree>
    <p:extLst>
      <p:ext uri="{BB962C8B-B14F-4D97-AF65-F5344CB8AC3E}">
        <p14:creationId xmlns:p14="http://schemas.microsoft.com/office/powerpoint/2010/main" val="417255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nrApx1cHcvIj49pDGleNUAo7s5sfDOqU_F_LCPmWTfPvFubB9YZaWZ8BORvqo_T9CMvNEJC8AS8iIDegk4M5X4wxHWCz66xeQ1tovOtukWHvKpdlyGRn2f2gp9uLjd3uN5iuHzS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31" y="1445203"/>
            <a:ext cx="8229600" cy="52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713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8CABA9-101E-452D-9138-ACB1AB544459}"/>
              </a:ext>
            </a:extLst>
          </p:cNvPr>
          <p:cNvSpPr>
            <a:spLocks noGrp="1"/>
          </p:cNvSpPr>
          <p:nvPr>
            <p:ph type="title"/>
          </p:nvPr>
        </p:nvSpPr>
        <p:spPr>
          <a:xfrm>
            <a:off x="420831" y="307047"/>
            <a:ext cx="8302337" cy="786457"/>
          </a:xfrm>
        </p:spPr>
        <p:txBody>
          <a:bodyPr/>
          <a:lstStyle/>
          <a:p>
            <a:r>
              <a:rPr lang="en-US" sz="3200" dirty="0"/>
              <a:t>Comments written in checklists are staff facing</a:t>
            </a:r>
          </a:p>
        </p:txBody>
      </p:sp>
      <p:sp>
        <p:nvSpPr>
          <p:cNvPr id="4" name="TextBox 3">
            <a:extLst>
              <a:ext uri="{FF2B5EF4-FFF2-40B4-BE49-F238E27FC236}">
                <a16:creationId xmlns:a16="http://schemas.microsoft.com/office/drawing/2014/main" id="{BD996005-417A-4492-B84C-9A59E73849BC}"/>
              </a:ext>
            </a:extLst>
          </p:cNvPr>
          <p:cNvSpPr txBox="1"/>
          <p:nvPr/>
        </p:nvSpPr>
        <p:spPr>
          <a:xfrm>
            <a:off x="5789720" y="1859340"/>
            <a:ext cx="2933448" cy="1569660"/>
          </a:xfrm>
          <a:prstGeom prst="rect">
            <a:avLst/>
          </a:prstGeom>
          <a:solidFill>
            <a:schemeClr val="accent1">
              <a:lumMod val="20000"/>
              <a:lumOff val="80000"/>
            </a:schemeClr>
          </a:solidFill>
          <a:ln>
            <a:solidFill>
              <a:schemeClr val="tx1"/>
            </a:solidFill>
          </a:ln>
        </p:spPr>
        <p:txBody>
          <a:bodyPr wrap="square" rtlCol="0">
            <a:spAutoFit/>
          </a:bodyPr>
          <a:lstStyle/>
          <a:p>
            <a:r>
              <a:rPr lang="en-US" sz="1600" b="1" dirty="0"/>
              <a:t>Note: </a:t>
            </a:r>
            <a:r>
              <a:rPr lang="en-US" sz="1600" dirty="0"/>
              <a:t>Depending on the checklist, your office may have a process of assigning the FA Office ID for the Responsible ID. Don’t forget to update Checklist Management 2 tab in that case. </a:t>
            </a:r>
            <a:endParaRPr lang="en-US" sz="1600" u="sng" dirty="0"/>
          </a:p>
        </p:txBody>
      </p:sp>
      <p:pic>
        <p:nvPicPr>
          <p:cNvPr id="2" name="Picture 1">
            <a:extLst>
              <a:ext uri="{FF2B5EF4-FFF2-40B4-BE49-F238E27FC236}">
                <a16:creationId xmlns:a16="http://schemas.microsoft.com/office/drawing/2014/main" id="{7E33A62F-58B9-453B-8C28-A25EE11925D2}"/>
              </a:ext>
            </a:extLst>
          </p:cNvPr>
          <p:cNvPicPr>
            <a:picLocks noChangeAspect="1"/>
          </p:cNvPicPr>
          <p:nvPr/>
        </p:nvPicPr>
        <p:blipFill>
          <a:blip r:embed="rId3"/>
          <a:stretch>
            <a:fillRect/>
          </a:stretch>
        </p:blipFill>
        <p:spPr>
          <a:xfrm>
            <a:off x="444678" y="1481825"/>
            <a:ext cx="4956561" cy="2866990"/>
          </a:xfrm>
          <a:prstGeom prst="rect">
            <a:avLst/>
          </a:prstGeom>
          <a:ln>
            <a:solidFill>
              <a:schemeClr val="tx2"/>
            </a:solidFill>
          </a:ln>
        </p:spPr>
      </p:pic>
      <p:pic>
        <p:nvPicPr>
          <p:cNvPr id="7" name="Picture 6">
            <a:extLst>
              <a:ext uri="{FF2B5EF4-FFF2-40B4-BE49-F238E27FC236}">
                <a16:creationId xmlns:a16="http://schemas.microsoft.com/office/drawing/2014/main" id="{1D19FF24-3192-4CE0-95D2-292FE42562C9}"/>
              </a:ext>
            </a:extLst>
          </p:cNvPr>
          <p:cNvPicPr>
            <a:picLocks noChangeAspect="1"/>
          </p:cNvPicPr>
          <p:nvPr/>
        </p:nvPicPr>
        <p:blipFill>
          <a:blip r:embed="rId4"/>
          <a:stretch>
            <a:fillRect/>
          </a:stretch>
        </p:blipFill>
        <p:spPr>
          <a:xfrm>
            <a:off x="2922959" y="3942680"/>
            <a:ext cx="5800209" cy="2755831"/>
          </a:xfrm>
          <a:prstGeom prst="rect">
            <a:avLst/>
          </a:prstGeom>
          <a:ln>
            <a:solidFill>
              <a:schemeClr val="tx2"/>
            </a:solidFill>
          </a:ln>
        </p:spPr>
      </p:pic>
    </p:spTree>
    <p:extLst>
      <p:ext uri="{BB962C8B-B14F-4D97-AF65-F5344CB8AC3E}">
        <p14:creationId xmlns:p14="http://schemas.microsoft.com/office/powerpoint/2010/main" val="307827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F22F4E-2276-4FC2-B7D0-D436CC7FFA90}"/>
              </a:ext>
            </a:extLst>
          </p:cNvPr>
          <p:cNvPicPr>
            <a:picLocks noChangeAspect="1"/>
          </p:cNvPicPr>
          <p:nvPr/>
        </p:nvPicPr>
        <p:blipFill>
          <a:blip r:embed="rId3"/>
          <a:stretch>
            <a:fillRect/>
          </a:stretch>
        </p:blipFill>
        <p:spPr>
          <a:xfrm>
            <a:off x="420828" y="2216843"/>
            <a:ext cx="8496737" cy="3899100"/>
          </a:xfrm>
          <a:prstGeom prst="rect">
            <a:avLst/>
          </a:prstGeom>
          <a:ln>
            <a:solidFill>
              <a:schemeClr val="tx2"/>
            </a:solidFill>
          </a:ln>
        </p:spPr>
      </p:pic>
      <p:sp>
        <p:nvSpPr>
          <p:cNvPr id="5" name="Title 4">
            <a:extLst>
              <a:ext uri="{FF2B5EF4-FFF2-40B4-BE49-F238E27FC236}">
                <a16:creationId xmlns:a16="http://schemas.microsoft.com/office/drawing/2014/main" id="{E78CABA9-101E-452D-9138-ACB1AB544459}"/>
              </a:ext>
            </a:extLst>
          </p:cNvPr>
          <p:cNvSpPr>
            <a:spLocks noGrp="1"/>
          </p:cNvSpPr>
          <p:nvPr>
            <p:ph type="title"/>
          </p:nvPr>
        </p:nvSpPr>
        <p:spPr>
          <a:xfrm>
            <a:off x="420828" y="441614"/>
            <a:ext cx="8302337" cy="786457"/>
          </a:xfrm>
        </p:spPr>
        <p:txBody>
          <a:bodyPr/>
          <a:lstStyle/>
          <a:p>
            <a:r>
              <a:rPr lang="en-US" sz="2800" dirty="0"/>
              <a:t>Is your checklist set up to populate on the to-do Communication?</a:t>
            </a:r>
          </a:p>
        </p:txBody>
      </p:sp>
      <p:sp>
        <p:nvSpPr>
          <p:cNvPr id="4" name="TextBox 3">
            <a:extLst>
              <a:ext uri="{FF2B5EF4-FFF2-40B4-BE49-F238E27FC236}">
                <a16:creationId xmlns:a16="http://schemas.microsoft.com/office/drawing/2014/main" id="{BD996005-417A-4492-B84C-9A59E73849BC}"/>
              </a:ext>
            </a:extLst>
          </p:cNvPr>
          <p:cNvSpPr txBox="1"/>
          <p:nvPr/>
        </p:nvSpPr>
        <p:spPr>
          <a:xfrm>
            <a:off x="2269443" y="4584931"/>
            <a:ext cx="5243054" cy="830997"/>
          </a:xfrm>
          <a:prstGeom prst="rect">
            <a:avLst/>
          </a:prstGeom>
          <a:solidFill>
            <a:schemeClr val="accent1">
              <a:lumMod val="20000"/>
              <a:lumOff val="80000"/>
            </a:schemeClr>
          </a:solidFill>
          <a:ln>
            <a:solidFill>
              <a:schemeClr val="tx1"/>
            </a:solidFill>
          </a:ln>
        </p:spPr>
        <p:txBody>
          <a:bodyPr wrap="square" rtlCol="0">
            <a:spAutoFit/>
          </a:bodyPr>
          <a:lstStyle/>
          <a:p>
            <a:r>
              <a:rPr lang="en-US" sz="1600" b="1" u="sng" dirty="0"/>
              <a:t>Checklist Type</a:t>
            </a:r>
          </a:p>
          <a:p>
            <a:r>
              <a:rPr lang="en-US" sz="1600" b="1" dirty="0">
                <a:solidFill>
                  <a:srgbClr val="7030A0"/>
                </a:solidFill>
              </a:rPr>
              <a:t>Requirements List </a:t>
            </a:r>
            <a:r>
              <a:rPr lang="en-US" sz="1600" dirty="0">
                <a:solidFill>
                  <a:srgbClr val="7030A0"/>
                </a:solidFill>
              </a:rPr>
              <a:t>= Will populate on To-Do Letter</a:t>
            </a:r>
          </a:p>
          <a:p>
            <a:r>
              <a:rPr lang="en-US" sz="1600" b="1" dirty="0">
                <a:solidFill>
                  <a:schemeClr val="tx2"/>
                </a:solidFill>
              </a:rPr>
              <a:t>Staff Assignment List </a:t>
            </a:r>
            <a:r>
              <a:rPr lang="en-US" sz="1600" dirty="0">
                <a:solidFill>
                  <a:schemeClr val="tx2"/>
                </a:solidFill>
              </a:rPr>
              <a:t>= Will not populate on To-Do Letter</a:t>
            </a:r>
          </a:p>
        </p:txBody>
      </p:sp>
      <p:sp>
        <p:nvSpPr>
          <p:cNvPr id="6" name="TextBox 2">
            <a:extLst>
              <a:ext uri="{FF2B5EF4-FFF2-40B4-BE49-F238E27FC236}">
                <a16:creationId xmlns:a16="http://schemas.microsoft.com/office/drawing/2014/main" id="{B196728C-EFA8-4809-BF21-BC4CE5C40258}"/>
              </a:ext>
            </a:extLst>
          </p:cNvPr>
          <p:cNvSpPr txBox="1"/>
          <p:nvPr/>
        </p:nvSpPr>
        <p:spPr>
          <a:xfrm>
            <a:off x="887084" y="1460847"/>
            <a:ext cx="7564223"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1</a:t>
            </a:r>
            <a:r>
              <a:rPr lang="en-US" sz="1400" dirty="0">
                <a:solidFill>
                  <a:schemeClr val="tx1"/>
                </a:solidFill>
              </a:rPr>
              <a:t>:  Navigator &gt; Set Up SACR &gt; Common Definitions &gt; Checklists &gt; Checklist Table</a:t>
            </a:r>
          </a:p>
          <a:p>
            <a:r>
              <a:rPr lang="en-US" sz="1400" b="1" dirty="0">
                <a:solidFill>
                  <a:schemeClr val="tx1"/>
                </a:solidFill>
              </a:rPr>
              <a:t>Navigation 2</a:t>
            </a:r>
            <a:r>
              <a:rPr lang="en-US" sz="1400" dirty="0">
                <a:solidFill>
                  <a:schemeClr val="tx1"/>
                </a:solidFill>
              </a:rPr>
              <a:t>:  Navigator &gt; Campus Community &gt; Checklists &gt; Set up Checklists &gt; Checklist Table</a:t>
            </a:r>
          </a:p>
        </p:txBody>
      </p:sp>
    </p:spTree>
    <p:extLst>
      <p:ext uri="{BB962C8B-B14F-4D97-AF65-F5344CB8AC3E}">
        <p14:creationId xmlns:p14="http://schemas.microsoft.com/office/powerpoint/2010/main" val="8368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CBD695-6D3D-4140-B15A-5DBABDFF927B}"/>
              </a:ext>
            </a:extLst>
          </p:cNvPr>
          <p:cNvPicPr>
            <a:picLocks noChangeAspect="1"/>
          </p:cNvPicPr>
          <p:nvPr/>
        </p:nvPicPr>
        <p:blipFill>
          <a:blip r:embed="rId3"/>
          <a:stretch>
            <a:fillRect/>
          </a:stretch>
        </p:blipFill>
        <p:spPr>
          <a:xfrm>
            <a:off x="323630" y="2278422"/>
            <a:ext cx="8496737" cy="3899100"/>
          </a:xfrm>
          <a:prstGeom prst="rect">
            <a:avLst/>
          </a:prstGeom>
          <a:ln>
            <a:solidFill>
              <a:schemeClr val="tx2"/>
            </a:solidFill>
          </a:ln>
        </p:spPr>
      </p:pic>
      <p:sp>
        <p:nvSpPr>
          <p:cNvPr id="5" name="Title 4">
            <a:extLst>
              <a:ext uri="{FF2B5EF4-FFF2-40B4-BE49-F238E27FC236}">
                <a16:creationId xmlns:a16="http://schemas.microsoft.com/office/drawing/2014/main" id="{E78CABA9-101E-452D-9138-ACB1AB544459}"/>
              </a:ext>
            </a:extLst>
          </p:cNvPr>
          <p:cNvSpPr>
            <a:spLocks noGrp="1"/>
          </p:cNvSpPr>
          <p:nvPr>
            <p:ph type="title"/>
          </p:nvPr>
        </p:nvSpPr>
        <p:spPr>
          <a:xfrm>
            <a:off x="420831" y="400082"/>
            <a:ext cx="8302337" cy="786457"/>
          </a:xfrm>
        </p:spPr>
        <p:txBody>
          <a:bodyPr/>
          <a:lstStyle/>
          <a:p>
            <a:r>
              <a:rPr lang="en-US" sz="2800" dirty="0"/>
              <a:t>Is your checklist set up to appear on the Student Homepage (AKA Self Service)? </a:t>
            </a:r>
          </a:p>
        </p:txBody>
      </p:sp>
      <p:sp>
        <p:nvSpPr>
          <p:cNvPr id="4" name="TextBox 3">
            <a:extLst>
              <a:ext uri="{FF2B5EF4-FFF2-40B4-BE49-F238E27FC236}">
                <a16:creationId xmlns:a16="http://schemas.microsoft.com/office/drawing/2014/main" id="{BD996005-417A-4492-B84C-9A59E73849BC}"/>
              </a:ext>
            </a:extLst>
          </p:cNvPr>
          <p:cNvSpPr txBox="1"/>
          <p:nvPr/>
        </p:nvSpPr>
        <p:spPr>
          <a:xfrm>
            <a:off x="3324905" y="4657556"/>
            <a:ext cx="5305647" cy="1077218"/>
          </a:xfrm>
          <a:prstGeom prst="rect">
            <a:avLst/>
          </a:prstGeom>
          <a:solidFill>
            <a:schemeClr val="accent1">
              <a:lumMod val="20000"/>
              <a:lumOff val="80000"/>
            </a:schemeClr>
          </a:solidFill>
          <a:ln>
            <a:solidFill>
              <a:schemeClr val="tx1"/>
            </a:solidFill>
          </a:ln>
        </p:spPr>
        <p:txBody>
          <a:bodyPr wrap="square" rtlCol="0">
            <a:spAutoFit/>
          </a:bodyPr>
          <a:lstStyle/>
          <a:p>
            <a:r>
              <a:rPr lang="en-US" sz="1600" b="1" u="sng" dirty="0"/>
              <a:t>Display in Self Service checkbox</a:t>
            </a:r>
          </a:p>
          <a:p>
            <a:r>
              <a:rPr lang="en-US" sz="1600" b="1" dirty="0">
                <a:solidFill>
                  <a:schemeClr val="tx2"/>
                </a:solidFill>
              </a:rPr>
              <a:t>Selected </a:t>
            </a:r>
            <a:r>
              <a:rPr lang="en-US" sz="1600" dirty="0">
                <a:solidFill>
                  <a:schemeClr val="tx2"/>
                </a:solidFill>
              </a:rPr>
              <a:t>= Will appear as a </a:t>
            </a:r>
            <a:r>
              <a:rPr lang="en-US" sz="1600" b="1" i="1" dirty="0">
                <a:solidFill>
                  <a:schemeClr val="tx2"/>
                </a:solidFill>
              </a:rPr>
              <a:t>To Do </a:t>
            </a:r>
            <a:r>
              <a:rPr lang="en-US" sz="1600" dirty="0">
                <a:solidFill>
                  <a:schemeClr val="tx2"/>
                </a:solidFill>
              </a:rPr>
              <a:t>on the </a:t>
            </a:r>
            <a:r>
              <a:rPr lang="en-US" sz="1600" b="1" i="1" dirty="0">
                <a:solidFill>
                  <a:schemeClr val="tx2"/>
                </a:solidFill>
              </a:rPr>
              <a:t>Tasks</a:t>
            </a:r>
            <a:r>
              <a:rPr lang="en-US" sz="1600" i="1" dirty="0">
                <a:solidFill>
                  <a:schemeClr val="tx2"/>
                </a:solidFill>
              </a:rPr>
              <a:t> </a:t>
            </a:r>
            <a:r>
              <a:rPr lang="en-US" sz="1600" dirty="0">
                <a:solidFill>
                  <a:schemeClr val="tx2"/>
                </a:solidFill>
              </a:rPr>
              <a:t>tile if the checklist is in the indicated </a:t>
            </a:r>
            <a:r>
              <a:rPr lang="en-US" sz="1600" b="1" i="1" dirty="0">
                <a:solidFill>
                  <a:schemeClr val="tx2"/>
                </a:solidFill>
              </a:rPr>
              <a:t>Item Status</a:t>
            </a:r>
          </a:p>
          <a:p>
            <a:r>
              <a:rPr lang="en-US" sz="1600" b="1" dirty="0">
                <a:solidFill>
                  <a:srgbClr val="7030A0"/>
                </a:solidFill>
              </a:rPr>
              <a:t>Not Selected </a:t>
            </a:r>
            <a:r>
              <a:rPr lang="en-US" sz="1600" dirty="0">
                <a:solidFill>
                  <a:srgbClr val="7030A0"/>
                </a:solidFill>
              </a:rPr>
              <a:t>= Will not appear on the Student Homepage</a:t>
            </a:r>
          </a:p>
        </p:txBody>
      </p:sp>
      <p:sp>
        <p:nvSpPr>
          <p:cNvPr id="6" name="TextBox 2">
            <a:extLst>
              <a:ext uri="{FF2B5EF4-FFF2-40B4-BE49-F238E27FC236}">
                <a16:creationId xmlns:a16="http://schemas.microsoft.com/office/drawing/2014/main" id="{8F46C758-5595-40CE-B22F-29C0963BFA21}"/>
              </a:ext>
            </a:extLst>
          </p:cNvPr>
          <p:cNvSpPr txBox="1"/>
          <p:nvPr/>
        </p:nvSpPr>
        <p:spPr>
          <a:xfrm>
            <a:off x="885576" y="1369447"/>
            <a:ext cx="7564223"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1</a:t>
            </a:r>
            <a:r>
              <a:rPr lang="en-US" sz="1400" dirty="0">
                <a:solidFill>
                  <a:schemeClr val="tx1"/>
                </a:solidFill>
              </a:rPr>
              <a:t>:  Navigator &gt; Set Up SACR &gt; Common Definitions &gt; Checklists &gt; Checklist Table</a:t>
            </a:r>
          </a:p>
          <a:p>
            <a:r>
              <a:rPr lang="en-US" sz="1400" b="1" dirty="0">
                <a:solidFill>
                  <a:schemeClr val="tx1"/>
                </a:solidFill>
              </a:rPr>
              <a:t>Navigation 2</a:t>
            </a:r>
            <a:r>
              <a:rPr lang="en-US" sz="1400" dirty="0">
                <a:solidFill>
                  <a:schemeClr val="tx1"/>
                </a:solidFill>
              </a:rPr>
              <a:t>:  Navigator &gt; Campus Community &gt; Checklists &gt; Set up Checklists &gt; Checklist Table</a:t>
            </a:r>
          </a:p>
        </p:txBody>
      </p:sp>
    </p:spTree>
    <p:extLst>
      <p:ext uri="{BB962C8B-B14F-4D97-AF65-F5344CB8AC3E}">
        <p14:creationId xmlns:p14="http://schemas.microsoft.com/office/powerpoint/2010/main" val="342109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8CABA9-101E-452D-9138-ACB1AB544459}"/>
              </a:ext>
            </a:extLst>
          </p:cNvPr>
          <p:cNvSpPr>
            <a:spLocks noGrp="1"/>
          </p:cNvSpPr>
          <p:nvPr>
            <p:ph type="title"/>
          </p:nvPr>
        </p:nvSpPr>
        <p:spPr>
          <a:xfrm>
            <a:off x="420831" y="256769"/>
            <a:ext cx="8302337" cy="825032"/>
          </a:xfrm>
        </p:spPr>
        <p:txBody>
          <a:bodyPr/>
          <a:lstStyle/>
          <a:p>
            <a:r>
              <a:rPr lang="en-US" sz="2400" dirty="0"/>
              <a:t>IF A student is Assigned that checklist and it’s unresolved, do you need it to stop disbursements of a specific item-type for that student?</a:t>
            </a:r>
          </a:p>
        </p:txBody>
      </p:sp>
      <p:sp>
        <p:nvSpPr>
          <p:cNvPr id="4" name="TextBox 3">
            <a:extLst>
              <a:ext uri="{FF2B5EF4-FFF2-40B4-BE49-F238E27FC236}">
                <a16:creationId xmlns:a16="http://schemas.microsoft.com/office/drawing/2014/main" id="{BD996005-417A-4492-B84C-9A59E73849BC}"/>
              </a:ext>
            </a:extLst>
          </p:cNvPr>
          <p:cNvSpPr txBox="1"/>
          <p:nvPr/>
        </p:nvSpPr>
        <p:spPr>
          <a:xfrm>
            <a:off x="220292" y="2075382"/>
            <a:ext cx="2193299" cy="3108543"/>
          </a:xfrm>
          <a:prstGeom prst="rect">
            <a:avLst/>
          </a:prstGeom>
          <a:solidFill>
            <a:schemeClr val="accent1">
              <a:lumMod val="20000"/>
              <a:lumOff val="80000"/>
            </a:schemeClr>
          </a:solidFill>
          <a:ln>
            <a:solidFill>
              <a:schemeClr val="tx1"/>
            </a:solidFill>
          </a:ln>
        </p:spPr>
        <p:txBody>
          <a:bodyPr wrap="square" rtlCol="0">
            <a:spAutoFit/>
          </a:bodyPr>
          <a:lstStyle/>
          <a:p>
            <a:r>
              <a:rPr lang="en-US" sz="1600" b="1" u="sng" dirty="0"/>
              <a:t>IMPORTANT</a:t>
            </a:r>
          </a:p>
          <a:p>
            <a:r>
              <a:rPr lang="en-US" sz="1600" dirty="0"/>
              <a:t>When making changes, the effective date needs to be a certain date. See AYRO Guide for more info!</a:t>
            </a:r>
          </a:p>
          <a:p>
            <a:endParaRPr lang="en-US" sz="1600" dirty="0"/>
          </a:p>
          <a:p>
            <a:r>
              <a:rPr lang="en-US" sz="1400" dirty="0">
                <a:hlinkClick r:id="rId3"/>
              </a:rPr>
              <a:t>https://ctclinkreferencecenter.ctclink.us/m/92436/l/1193577-2023-2024-aid-year-roll-over-business-process-guide</a:t>
            </a:r>
            <a:endParaRPr lang="en-US" sz="1400" dirty="0"/>
          </a:p>
          <a:p>
            <a:endParaRPr lang="en-US" sz="1400" dirty="0"/>
          </a:p>
        </p:txBody>
      </p:sp>
      <p:sp>
        <p:nvSpPr>
          <p:cNvPr id="8" name="TextBox 2">
            <a:extLst>
              <a:ext uri="{FF2B5EF4-FFF2-40B4-BE49-F238E27FC236}">
                <a16:creationId xmlns:a16="http://schemas.microsoft.com/office/drawing/2014/main" id="{887F2DB7-2318-4610-BFFC-730BBD174ECF}"/>
              </a:ext>
            </a:extLst>
          </p:cNvPr>
          <p:cNvSpPr txBox="1"/>
          <p:nvPr/>
        </p:nvSpPr>
        <p:spPr>
          <a:xfrm>
            <a:off x="220292" y="1424703"/>
            <a:ext cx="8703411" cy="30777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Navigator &gt; Set Up SACR &gt; Product Related &gt; Financial Aid &gt; Disbursement &gt; Define Item Type Rules</a:t>
            </a:r>
          </a:p>
        </p:txBody>
      </p:sp>
      <p:pic>
        <p:nvPicPr>
          <p:cNvPr id="2" name="Picture 1">
            <a:extLst>
              <a:ext uri="{FF2B5EF4-FFF2-40B4-BE49-F238E27FC236}">
                <a16:creationId xmlns:a16="http://schemas.microsoft.com/office/drawing/2014/main" id="{C3C41E09-54E4-4D11-B44A-AAA6BFD06E40}"/>
              </a:ext>
            </a:extLst>
          </p:cNvPr>
          <p:cNvPicPr>
            <a:picLocks noChangeAspect="1"/>
          </p:cNvPicPr>
          <p:nvPr/>
        </p:nvPicPr>
        <p:blipFill>
          <a:blip r:embed="rId4"/>
          <a:stretch>
            <a:fillRect/>
          </a:stretch>
        </p:blipFill>
        <p:spPr>
          <a:xfrm>
            <a:off x="2522574" y="2169506"/>
            <a:ext cx="6401129" cy="4165814"/>
          </a:xfrm>
          <a:prstGeom prst="rect">
            <a:avLst/>
          </a:prstGeom>
          <a:ln>
            <a:solidFill>
              <a:schemeClr val="tx2"/>
            </a:solidFill>
          </a:ln>
        </p:spPr>
      </p:pic>
    </p:spTree>
    <p:extLst>
      <p:ext uri="{BB962C8B-B14F-4D97-AF65-F5344CB8AC3E}">
        <p14:creationId xmlns:p14="http://schemas.microsoft.com/office/powerpoint/2010/main" val="427055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3C3F31-12BE-4866-AC22-025F94959721}"/>
              </a:ext>
            </a:extLst>
          </p:cNvPr>
          <p:cNvSpPr>
            <a:spLocks noGrp="1"/>
          </p:cNvSpPr>
          <p:nvPr>
            <p:ph type="body" idx="1"/>
          </p:nvPr>
        </p:nvSpPr>
        <p:spPr>
          <a:xfrm>
            <a:off x="330379" y="1364247"/>
            <a:ext cx="8707295" cy="538986"/>
          </a:xfrm>
        </p:spPr>
        <p:txBody>
          <a:bodyPr/>
          <a:lstStyle/>
          <a:p>
            <a:r>
              <a:rPr lang="en-US" sz="2800" b="1" dirty="0"/>
              <a:t>Examples of Checklists across ctcLink</a:t>
            </a:r>
          </a:p>
          <a:p>
            <a:pPr marL="457200" indent="-457200">
              <a:buFontTx/>
              <a:buChar char="-"/>
            </a:pPr>
            <a:endParaRPr lang="en-US" sz="2800" b="1" dirty="0"/>
          </a:p>
          <a:p>
            <a:endParaRPr lang="en-US" dirty="0"/>
          </a:p>
        </p:txBody>
      </p:sp>
      <p:sp>
        <p:nvSpPr>
          <p:cNvPr id="4" name="Slide Number Placeholder 3">
            <a:extLst>
              <a:ext uri="{FF2B5EF4-FFF2-40B4-BE49-F238E27FC236}">
                <a16:creationId xmlns:a16="http://schemas.microsoft.com/office/drawing/2014/main" id="{AFDF6607-AE65-4763-9FD0-435110B195A2}"/>
              </a:ext>
            </a:extLst>
          </p:cNvPr>
          <p:cNvSpPr>
            <a:spLocks noGrp="1"/>
          </p:cNvSpPr>
          <p:nvPr>
            <p:ph type="sldNum" sz="quarter" idx="12"/>
          </p:nvPr>
        </p:nvSpPr>
        <p:spPr/>
        <p:txBody>
          <a:bodyPr/>
          <a:lstStyle/>
          <a:p>
            <a:fld id="{DEE5BC03-7CE3-4FE3-BC0A-0ACCA8AC1F24}" type="slidenum">
              <a:rPr lang="en-US" smtClean="0"/>
              <a:pPr/>
              <a:t>24</a:t>
            </a:fld>
            <a:endParaRPr lang="en-US" dirty="0"/>
          </a:p>
        </p:txBody>
      </p:sp>
      <p:pic>
        <p:nvPicPr>
          <p:cNvPr id="2" name="Picture 1">
            <a:extLst>
              <a:ext uri="{FF2B5EF4-FFF2-40B4-BE49-F238E27FC236}">
                <a16:creationId xmlns:a16="http://schemas.microsoft.com/office/drawing/2014/main" id="{F868507C-672B-4BC8-AC5E-A0E4BBB59477}"/>
              </a:ext>
            </a:extLst>
          </p:cNvPr>
          <p:cNvPicPr>
            <a:picLocks noChangeAspect="1"/>
          </p:cNvPicPr>
          <p:nvPr/>
        </p:nvPicPr>
        <p:blipFill>
          <a:blip r:embed="rId2"/>
          <a:stretch>
            <a:fillRect/>
          </a:stretch>
        </p:blipFill>
        <p:spPr>
          <a:xfrm>
            <a:off x="330379" y="1988289"/>
            <a:ext cx="5676660" cy="3235971"/>
          </a:xfrm>
          <a:prstGeom prst="rect">
            <a:avLst/>
          </a:prstGeom>
          <a:ln>
            <a:solidFill>
              <a:schemeClr val="tx2"/>
            </a:solidFill>
          </a:ln>
        </p:spPr>
      </p:pic>
      <p:pic>
        <p:nvPicPr>
          <p:cNvPr id="5" name="Picture 4">
            <a:extLst>
              <a:ext uri="{FF2B5EF4-FFF2-40B4-BE49-F238E27FC236}">
                <a16:creationId xmlns:a16="http://schemas.microsoft.com/office/drawing/2014/main" id="{4D35A219-D4F6-4FD6-99F8-9AE32F94B6EA}"/>
              </a:ext>
            </a:extLst>
          </p:cNvPr>
          <p:cNvPicPr>
            <a:picLocks noChangeAspect="1"/>
          </p:cNvPicPr>
          <p:nvPr/>
        </p:nvPicPr>
        <p:blipFill>
          <a:blip r:embed="rId3"/>
          <a:stretch>
            <a:fillRect/>
          </a:stretch>
        </p:blipFill>
        <p:spPr>
          <a:xfrm>
            <a:off x="3197175" y="3304689"/>
            <a:ext cx="5676660" cy="3225163"/>
          </a:xfrm>
          <a:prstGeom prst="rect">
            <a:avLst/>
          </a:prstGeom>
          <a:ln>
            <a:solidFill>
              <a:schemeClr val="tx2"/>
            </a:solidFill>
          </a:ln>
        </p:spPr>
      </p:pic>
      <p:sp>
        <p:nvSpPr>
          <p:cNvPr id="6" name="TextBox 5">
            <a:extLst>
              <a:ext uri="{FF2B5EF4-FFF2-40B4-BE49-F238E27FC236}">
                <a16:creationId xmlns:a16="http://schemas.microsoft.com/office/drawing/2014/main" id="{005D7751-85FE-4562-9780-77CF4CEF2D5F}"/>
              </a:ext>
            </a:extLst>
          </p:cNvPr>
          <p:cNvSpPr txBox="1"/>
          <p:nvPr/>
        </p:nvSpPr>
        <p:spPr>
          <a:xfrm>
            <a:off x="6068368" y="1903233"/>
            <a:ext cx="2576867" cy="646331"/>
          </a:xfrm>
          <a:prstGeom prst="rect">
            <a:avLst/>
          </a:prstGeom>
          <a:noFill/>
        </p:spPr>
        <p:txBody>
          <a:bodyPr wrap="square" rtlCol="0">
            <a:spAutoFit/>
          </a:bodyPr>
          <a:lstStyle/>
          <a:p>
            <a:r>
              <a:rPr lang="en-US" dirty="0">
                <a:solidFill>
                  <a:schemeClr val="tx2"/>
                </a:solidFill>
              </a:rPr>
              <a:t>Noting an ISIR correction was sent</a:t>
            </a:r>
          </a:p>
        </p:txBody>
      </p:sp>
      <p:sp>
        <p:nvSpPr>
          <p:cNvPr id="7" name="TextBox 6">
            <a:extLst>
              <a:ext uri="{FF2B5EF4-FFF2-40B4-BE49-F238E27FC236}">
                <a16:creationId xmlns:a16="http://schemas.microsoft.com/office/drawing/2014/main" id="{5A7E6BC2-1040-4BA7-999E-5659FD9B5C6D}"/>
              </a:ext>
            </a:extLst>
          </p:cNvPr>
          <p:cNvSpPr txBox="1"/>
          <p:nvPr/>
        </p:nvSpPr>
        <p:spPr>
          <a:xfrm>
            <a:off x="780528" y="5517720"/>
            <a:ext cx="2576867" cy="923330"/>
          </a:xfrm>
          <a:prstGeom prst="rect">
            <a:avLst/>
          </a:prstGeom>
          <a:noFill/>
        </p:spPr>
        <p:txBody>
          <a:bodyPr wrap="square" rtlCol="0">
            <a:spAutoFit/>
          </a:bodyPr>
          <a:lstStyle/>
          <a:p>
            <a:r>
              <a:rPr lang="en-US" dirty="0">
                <a:solidFill>
                  <a:srgbClr val="7030A0"/>
                </a:solidFill>
              </a:rPr>
              <a:t>Noting who called so other staff know when the student calls back</a:t>
            </a:r>
          </a:p>
        </p:txBody>
      </p:sp>
    </p:spTree>
    <p:extLst>
      <p:ext uri="{BB962C8B-B14F-4D97-AF65-F5344CB8AC3E}">
        <p14:creationId xmlns:p14="http://schemas.microsoft.com/office/powerpoint/2010/main" val="2204547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3C3F31-12BE-4866-AC22-025F94959721}"/>
              </a:ext>
            </a:extLst>
          </p:cNvPr>
          <p:cNvSpPr>
            <a:spLocks noGrp="1"/>
          </p:cNvSpPr>
          <p:nvPr>
            <p:ph type="body" idx="1"/>
          </p:nvPr>
        </p:nvSpPr>
        <p:spPr>
          <a:xfrm>
            <a:off x="436705" y="1130325"/>
            <a:ext cx="8707295" cy="2474111"/>
          </a:xfrm>
        </p:spPr>
        <p:txBody>
          <a:bodyPr/>
          <a:lstStyle/>
          <a:p>
            <a:r>
              <a:rPr lang="en-US" sz="3200" b="1" dirty="0"/>
              <a:t>Checklists Queries</a:t>
            </a:r>
          </a:p>
          <a:p>
            <a:r>
              <a:rPr lang="en-US" b="1" dirty="0">
                <a:solidFill>
                  <a:srgbClr val="7030A0"/>
                </a:solidFill>
              </a:rPr>
              <a:t>Setup related</a:t>
            </a:r>
          </a:p>
          <a:p>
            <a:pPr marL="457200" indent="-457200">
              <a:buFont typeface="Wingdings" panose="05000000000000000000" pitchFamily="2" charset="2"/>
              <a:buChar char="§"/>
            </a:pPr>
            <a:r>
              <a:rPr lang="en-US" dirty="0">
                <a:solidFill>
                  <a:srgbClr val="7030A0"/>
                </a:solidFill>
              </a:rPr>
              <a:t>CTC_FA_LC_AYRO_CHECKLIST_ITEMS</a:t>
            </a:r>
          </a:p>
          <a:p>
            <a:pPr marL="457200" indent="-457200">
              <a:buFont typeface="Wingdings" panose="05000000000000000000" pitchFamily="2" charset="2"/>
              <a:buChar char="§"/>
            </a:pPr>
            <a:r>
              <a:rPr lang="en-US" dirty="0">
                <a:solidFill>
                  <a:srgbClr val="7030A0"/>
                </a:solidFill>
              </a:rPr>
              <a:t>CTC_FA_LC_AYRO_CHECKLIST_TABLE</a:t>
            </a:r>
          </a:p>
          <a:p>
            <a:pPr marL="457200" indent="-457200">
              <a:buFont typeface="Wingdings" panose="05000000000000000000" pitchFamily="2" charset="2"/>
              <a:buChar char="§"/>
            </a:pPr>
            <a:r>
              <a:rPr lang="en-US" dirty="0">
                <a:solidFill>
                  <a:srgbClr val="7030A0"/>
                </a:solidFill>
              </a:rPr>
              <a:t>CTC_FA_DISB_RULE_CHECKLISTS</a:t>
            </a:r>
            <a:endParaRPr lang="en-US" sz="2800" dirty="0">
              <a:solidFill>
                <a:srgbClr val="7030A0"/>
              </a:solidFill>
            </a:endParaRPr>
          </a:p>
          <a:p>
            <a:r>
              <a:rPr lang="en-US" b="1" dirty="0">
                <a:solidFill>
                  <a:schemeClr val="tx2"/>
                </a:solidFill>
              </a:rPr>
              <a:t>Student management related</a:t>
            </a:r>
            <a:endParaRPr lang="en-US" dirty="0">
              <a:solidFill>
                <a:schemeClr val="tx2"/>
              </a:solidFill>
            </a:endParaRPr>
          </a:p>
          <a:p>
            <a:pPr marL="457200" indent="-457200">
              <a:buFont typeface="Wingdings" panose="05000000000000000000" pitchFamily="2" charset="2"/>
              <a:buChar char="§"/>
            </a:pPr>
            <a:r>
              <a:rPr lang="en-US" dirty="0">
                <a:solidFill>
                  <a:schemeClr val="tx2"/>
                </a:solidFill>
              </a:rPr>
              <a:t>CTC_FA_CHECKLIST_LIST</a:t>
            </a:r>
          </a:p>
          <a:p>
            <a:pPr marL="457200" indent="-457200">
              <a:buFont typeface="Wingdings" panose="05000000000000000000" pitchFamily="2" charset="2"/>
              <a:buChar char="§"/>
            </a:pPr>
            <a:r>
              <a:rPr lang="en-US" dirty="0">
                <a:solidFill>
                  <a:schemeClr val="tx2"/>
                </a:solidFill>
              </a:rPr>
              <a:t>CTC_FA_CHECKLIST_LIST2</a:t>
            </a:r>
          </a:p>
          <a:p>
            <a:pPr marL="457200" indent="-457200">
              <a:buFont typeface="Wingdings" panose="05000000000000000000" pitchFamily="2" charset="2"/>
              <a:buChar char="§"/>
            </a:pPr>
            <a:r>
              <a:rPr lang="it-IT" dirty="0">
                <a:solidFill>
                  <a:schemeClr val="tx2"/>
                </a:solidFill>
              </a:rPr>
              <a:t>QCS_FA_MULTI_CHECKLIST_LIST </a:t>
            </a:r>
          </a:p>
          <a:p>
            <a:pPr marL="457200" indent="-457200">
              <a:buFont typeface="Wingdings" panose="05000000000000000000" pitchFamily="2" charset="2"/>
              <a:buChar char="§"/>
            </a:pPr>
            <a:r>
              <a:rPr lang="fr-FR" dirty="0">
                <a:solidFill>
                  <a:schemeClr val="tx2"/>
                </a:solidFill>
              </a:rPr>
              <a:t>QCS_FA_CHCKLST_ASSIGNMENT_FINA</a:t>
            </a:r>
          </a:p>
          <a:p>
            <a:pPr marL="457200" indent="-457200">
              <a:buFont typeface="Wingdings" panose="05000000000000000000" pitchFamily="2" charset="2"/>
              <a:buChar char="§"/>
            </a:pPr>
            <a:r>
              <a:rPr lang="en-US" dirty="0">
                <a:solidFill>
                  <a:schemeClr val="tx2"/>
                </a:solidFill>
              </a:rPr>
              <a:t>QCS_FA_APPLIED_NEED_REVIEW </a:t>
            </a:r>
          </a:p>
          <a:p>
            <a:pPr marL="457200" indent="-457200">
              <a:buFont typeface="Wingdings" panose="05000000000000000000" pitchFamily="2" charset="2"/>
              <a:buChar char="§"/>
            </a:pPr>
            <a:r>
              <a:rPr lang="en-US" b="1" dirty="0">
                <a:solidFill>
                  <a:schemeClr val="tx2"/>
                </a:solidFill>
              </a:rPr>
              <a:t>And many more!</a:t>
            </a:r>
            <a:endParaRPr lang="en-US" dirty="0">
              <a:solidFill>
                <a:schemeClr val="tx2"/>
              </a:solidFill>
            </a:endParaRPr>
          </a:p>
          <a:p>
            <a:pPr marL="457200" indent="-457200">
              <a:buFont typeface="Wingdings" panose="05000000000000000000" pitchFamily="2" charset="2"/>
              <a:buChar char="§"/>
            </a:pPr>
            <a:endParaRPr lang="en-US" sz="2800" b="1" dirty="0"/>
          </a:p>
          <a:p>
            <a:endParaRPr lang="en-US" dirty="0"/>
          </a:p>
        </p:txBody>
      </p:sp>
      <p:sp>
        <p:nvSpPr>
          <p:cNvPr id="4" name="Slide Number Placeholder 3">
            <a:extLst>
              <a:ext uri="{FF2B5EF4-FFF2-40B4-BE49-F238E27FC236}">
                <a16:creationId xmlns:a16="http://schemas.microsoft.com/office/drawing/2014/main" id="{AFDF6607-AE65-4763-9FD0-435110B195A2}"/>
              </a:ext>
            </a:extLst>
          </p:cNvPr>
          <p:cNvSpPr>
            <a:spLocks noGrp="1"/>
          </p:cNvSpPr>
          <p:nvPr>
            <p:ph type="sldNum" sz="quarter" idx="12"/>
          </p:nvPr>
        </p:nvSpPr>
        <p:spPr/>
        <p:txBody>
          <a:bodyPr/>
          <a:lstStyle/>
          <a:p>
            <a:fld id="{DEE5BC03-7CE3-4FE3-BC0A-0ACCA8AC1F24}" type="slidenum">
              <a:rPr lang="en-US" smtClean="0"/>
              <a:pPr/>
              <a:t>25</a:t>
            </a:fld>
            <a:endParaRPr lang="en-US" dirty="0"/>
          </a:p>
        </p:txBody>
      </p:sp>
    </p:spTree>
    <p:extLst>
      <p:ext uri="{BB962C8B-B14F-4D97-AF65-F5344CB8AC3E}">
        <p14:creationId xmlns:p14="http://schemas.microsoft.com/office/powerpoint/2010/main" val="2309721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296256" y="1169582"/>
            <a:ext cx="8336975" cy="659219"/>
          </a:xfrm>
        </p:spPr>
        <p:txBody>
          <a:bodyPr/>
          <a:lstStyle/>
          <a:p>
            <a:pPr marL="0" indent="0" algn="ctr">
              <a:buNone/>
            </a:pPr>
            <a:r>
              <a:rPr lang="en-US" sz="4000" b="1" dirty="0"/>
              <a:t>Q&amp;A</a:t>
            </a:r>
          </a:p>
        </p:txBody>
      </p:sp>
      <p:pic>
        <p:nvPicPr>
          <p:cNvPr id="2050" name="Picture 2" descr="See the source image">
            <a:extLst>
              <a:ext uri="{FF2B5EF4-FFF2-40B4-BE49-F238E27FC236}">
                <a16:creationId xmlns:a16="http://schemas.microsoft.com/office/drawing/2014/main" id="{BB4FE951-C85D-4B86-BF85-D704C510E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892" y="2032662"/>
            <a:ext cx="6444216" cy="443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847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519540" y="220929"/>
            <a:ext cx="8336975" cy="5920099"/>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buNone/>
            </a:pPr>
            <a:endParaRPr lang="en-US" sz="4000" b="1" dirty="0"/>
          </a:p>
          <a:p>
            <a:pPr marL="0" indent="0" algn="ctr">
              <a:buNone/>
            </a:pPr>
            <a:r>
              <a:rPr lang="en-US" sz="4000" b="1" dirty="0"/>
              <a:t>Communications</a:t>
            </a:r>
          </a:p>
        </p:txBody>
      </p:sp>
    </p:spTree>
    <p:extLst>
      <p:ext uri="{BB962C8B-B14F-4D97-AF65-F5344CB8AC3E}">
        <p14:creationId xmlns:p14="http://schemas.microsoft.com/office/powerpoint/2010/main" val="1669216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The Communications Speed key</a:t>
            </a:r>
            <a:br>
              <a:rPr lang="en-US" dirty="0"/>
            </a:br>
            <a:r>
              <a:rPr lang="en-US" sz="2400" dirty="0">
                <a:latin typeface="+mn-lt"/>
              </a:rPr>
              <a:t>is conveniently on the </a:t>
            </a:r>
            <a:r>
              <a:rPr lang="en-US" sz="2400" i="1" dirty="0">
                <a:latin typeface="+mn-lt"/>
              </a:rPr>
              <a:t>Financial Aid Status </a:t>
            </a:r>
            <a:r>
              <a:rPr lang="en-US" sz="2400" dirty="0">
                <a:latin typeface="+mn-lt"/>
              </a:rPr>
              <a:t>Page &amp; </a:t>
            </a:r>
            <a:r>
              <a:rPr lang="en-US" sz="2400" i="1" dirty="0">
                <a:latin typeface="+mn-lt"/>
              </a:rPr>
              <a:t>Packaging Status Summary </a:t>
            </a:r>
            <a:r>
              <a:rPr lang="en-US" sz="2400" dirty="0">
                <a:latin typeface="+mn-lt"/>
              </a:rPr>
              <a:t>page</a:t>
            </a:r>
            <a:endParaRPr lang="en-US" dirty="0">
              <a:latin typeface="+mn-lt"/>
            </a:endParaRPr>
          </a:p>
        </p:txBody>
      </p:sp>
      <p:grpSp>
        <p:nvGrpSpPr>
          <p:cNvPr id="23" name="Group 22">
            <a:extLst>
              <a:ext uri="{FF2B5EF4-FFF2-40B4-BE49-F238E27FC236}">
                <a16:creationId xmlns:a16="http://schemas.microsoft.com/office/drawing/2014/main" id="{E5FCD776-2257-4531-8302-5093F3BC318F}"/>
              </a:ext>
            </a:extLst>
          </p:cNvPr>
          <p:cNvGrpSpPr/>
          <p:nvPr/>
        </p:nvGrpSpPr>
        <p:grpSpPr>
          <a:xfrm>
            <a:off x="3533201" y="5281585"/>
            <a:ext cx="2066959" cy="870953"/>
            <a:chOff x="1733633" y="5616279"/>
            <a:chExt cx="2066959" cy="870953"/>
          </a:xfrm>
        </p:grpSpPr>
        <p:sp>
          <p:nvSpPr>
            <p:cNvPr id="12" name="TextBox 11">
              <a:extLst>
                <a:ext uri="{FF2B5EF4-FFF2-40B4-BE49-F238E27FC236}">
                  <a16:creationId xmlns:a16="http://schemas.microsoft.com/office/drawing/2014/main" id="{B76393F2-8C46-411C-9DAF-BA70459A6518}"/>
                </a:ext>
              </a:extLst>
            </p:cNvPr>
            <p:cNvSpPr txBox="1"/>
            <p:nvPr/>
          </p:nvSpPr>
          <p:spPr>
            <a:xfrm>
              <a:off x="1733633" y="6107220"/>
              <a:ext cx="2066959" cy="380012"/>
            </a:xfrm>
            <a:prstGeom prst="rect">
              <a:avLst/>
            </a:prstGeom>
            <a:noFill/>
            <a:ln>
              <a:solidFill>
                <a:schemeClr val="tx1"/>
              </a:solidFill>
            </a:ln>
          </p:spPr>
          <p:txBody>
            <a:bodyPr wrap="square" rtlCol="0">
              <a:spAutoFit/>
            </a:bodyPr>
            <a:lstStyle/>
            <a:p>
              <a:r>
                <a:rPr lang="en-US" b="1" dirty="0">
                  <a:solidFill>
                    <a:schemeClr val="accent4">
                      <a:lumMod val="75000"/>
                    </a:schemeClr>
                  </a:solidFill>
                </a:rPr>
                <a:t>Communications</a:t>
              </a:r>
            </a:p>
          </p:txBody>
        </p:sp>
        <p:pic>
          <p:nvPicPr>
            <p:cNvPr id="10" name="Picture 9">
              <a:extLst>
                <a:ext uri="{FF2B5EF4-FFF2-40B4-BE49-F238E27FC236}">
                  <a16:creationId xmlns:a16="http://schemas.microsoft.com/office/drawing/2014/main" id="{26130F2F-78DB-4003-8DE3-EC7CE10A9443}"/>
                </a:ext>
              </a:extLst>
            </p:cNvPr>
            <p:cNvPicPr>
              <a:picLocks noChangeAspect="1"/>
            </p:cNvPicPr>
            <p:nvPr/>
          </p:nvPicPr>
          <p:blipFill>
            <a:blip r:embed="rId3"/>
            <a:stretch>
              <a:fillRect/>
            </a:stretch>
          </p:blipFill>
          <p:spPr>
            <a:xfrm>
              <a:off x="3252619" y="5616279"/>
              <a:ext cx="342918" cy="279414"/>
            </a:xfrm>
            <a:prstGeom prst="rect">
              <a:avLst/>
            </a:prstGeom>
          </p:spPr>
        </p:pic>
      </p:grpSp>
      <p:grpSp>
        <p:nvGrpSpPr>
          <p:cNvPr id="17" name="Group 16">
            <a:extLst>
              <a:ext uri="{FF2B5EF4-FFF2-40B4-BE49-F238E27FC236}">
                <a16:creationId xmlns:a16="http://schemas.microsoft.com/office/drawing/2014/main" id="{87A52F03-474A-47C0-A663-0B9C30724546}"/>
              </a:ext>
            </a:extLst>
          </p:cNvPr>
          <p:cNvGrpSpPr/>
          <p:nvPr/>
        </p:nvGrpSpPr>
        <p:grpSpPr>
          <a:xfrm>
            <a:off x="260704" y="1792641"/>
            <a:ext cx="8715981" cy="3781009"/>
            <a:chOff x="260704" y="1845806"/>
            <a:chExt cx="8715981" cy="3781009"/>
          </a:xfrm>
        </p:grpSpPr>
        <p:pic>
          <p:nvPicPr>
            <p:cNvPr id="18" name="Picture 17">
              <a:extLst>
                <a:ext uri="{FF2B5EF4-FFF2-40B4-BE49-F238E27FC236}">
                  <a16:creationId xmlns:a16="http://schemas.microsoft.com/office/drawing/2014/main" id="{37402F0D-A626-407D-A0DF-8568E0F90105}"/>
                </a:ext>
              </a:extLst>
            </p:cNvPr>
            <p:cNvPicPr>
              <a:picLocks noChangeAspect="1"/>
            </p:cNvPicPr>
            <p:nvPr/>
          </p:nvPicPr>
          <p:blipFill>
            <a:blip r:embed="rId4"/>
            <a:stretch>
              <a:fillRect/>
            </a:stretch>
          </p:blipFill>
          <p:spPr>
            <a:xfrm>
              <a:off x="260704" y="2320392"/>
              <a:ext cx="4362153" cy="2590309"/>
            </a:xfrm>
            <a:prstGeom prst="rect">
              <a:avLst/>
            </a:prstGeom>
            <a:ln>
              <a:solidFill>
                <a:schemeClr val="tx2"/>
              </a:solidFill>
            </a:ln>
          </p:spPr>
        </p:pic>
        <p:pic>
          <p:nvPicPr>
            <p:cNvPr id="19" name="Picture 18">
              <a:extLst>
                <a:ext uri="{FF2B5EF4-FFF2-40B4-BE49-F238E27FC236}">
                  <a16:creationId xmlns:a16="http://schemas.microsoft.com/office/drawing/2014/main" id="{3BD3322C-11C2-4D21-9217-1A9124D9833F}"/>
                </a:ext>
              </a:extLst>
            </p:cNvPr>
            <p:cNvPicPr>
              <a:picLocks noChangeAspect="1"/>
            </p:cNvPicPr>
            <p:nvPr/>
          </p:nvPicPr>
          <p:blipFill>
            <a:blip r:embed="rId5"/>
            <a:stretch>
              <a:fillRect/>
            </a:stretch>
          </p:blipFill>
          <p:spPr>
            <a:xfrm>
              <a:off x="4772422" y="2446468"/>
              <a:ext cx="4204263" cy="3180347"/>
            </a:xfrm>
            <a:prstGeom prst="rect">
              <a:avLst/>
            </a:prstGeom>
            <a:ln>
              <a:solidFill>
                <a:schemeClr val="tx2"/>
              </a:solidFill>
            </a:ln>
          </p:spPr>
        </p:pic>
        <p:sp>
          <p:nvSpPr>
            <p:cNvPr id="20" name="TextBox 2">
              <a:extLst>
                <a:ext uri="{FF2B5EF4-FFF2-40B4-BE49-F238E27FC236}">
                  <a16:creationId xmlns:a16="http://schemas.microsoft.com/office/drawing/2014/main" id="{8571FBE8-3A72-4779-A042-5F1557F42398}"/>
                </a:ext>
              </a:extLst>
            </p:cNvPr>
            <p:cNvSpPr txBox="1"/>
            <p:nvPr/>
          </p:nvSpPr>
          <p:spPr>
            <a:xfrm>
              <a:off x="260704" y="1931762"/>
              <a:ext cx="4305977" cy="26161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100" b="1" dirty="0">
                  <a:solidFill>
                    <a:schemeClr val="tx1"/>
                  </a:solidFill>
                </a:rPr>
                <a:t>Navigation:</a:t>
              </a:r>
              <a:r>
                <a:rPr lang="en-US" sz="1100" dirty="0">
                  <a:solidFill>
                    <a:schemeClr val="tx1"/>
                  </a:solidFill>
                </a:rPr>
                <a:t>  Navigator &gt; Financial Aid &gt; View Financial Aid Status</a:t>
              </a:r>
            </a:p>
          </p:txBody>
        </p:sp>
        <p:sp>
          <p:nvSpPr>
            <p:cNvPr id="26" name="TextBox 2">
              <a:extLst>
                <a:ext uri="{FF2B5EF4-FFF2-40B4-BE49-F238E27FC236}">
                  <a16:creationId xmlns:a16="http://schemas.microsoft.com/office/drawing/2014/main" id="{EE63AF8C-F77F-48A0-BD14-5ED5A1D1DA1A}"/>
                </a:ext>
              </a:extLst>
            </p:cNvPr>
            <p:cNvSpPr txBox="1"/>
            <p:nvPr/>
          </p:nvSpPr>
          <p:spPr>
            <a:xfrm>
              <a:off x="4737908" y="1845806"/>
              <a:ext cx="4204263" cy="43088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100" b="1" dirty="0">
                  <a:solidFill>
                    <a:schemeClr val="tx1"/>
                  </a:solidFill>
                </a:rPr>
                <a:t>Navigation:</a:t>
              </a:r>
              <a:r>
                <a:rPr lang="en-US" sz="1100" dirty="0">
                  <a:solidFill>
                    <a:schemeClr val="tx1"/>
                  </a:solidFill>
                </a:rPr>
                <a:t>  Navigator &gt; Financial Aid &gt; View Packaging Status Summary</a:t>
              </a:r>
            </a:p>
          </p:txBody>
        </p:sp>
      </p:grpSp>
    </p:spTree>
    <p:extLst>
      <p:ext uri="{BB962C8B-B14F-4D97-AF65-F5344CB8AC3E}">
        <p14:creationId xmlns:p14="http://schemas.microsoft.com/office/powerpoint/2010/main" val="134723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8CABA9-101E-452D-9138-ACB1AB544459}"/>
              </a:ext>
            </a:extLst>
          </p:cNvPr>
          <p:cNvSpPr>
            <a:spLocks noGrp="1"/>
          </p:cNvSpPr>
          <p:nvPr>
            <p:ph type="title"/>
          </p:nvPr>
        </p:nvSpPr>
        <p:spPr>
          <a:xfrm>
            <a:off x="420831" y="400082"/>
            <a:ext cx="8302337" cy="786457"/>
          </a:xfrm>
        </p:spPr>
        <p:txBody>
          <a:bodyPr/>
          <a:lstStyle/>
          <a:p>
            <a:r>
              <a:rPr lang="en-US" sz="3200" dirty="0"/>
              <a:t>Do you have some communication speed Keys set up on your EMPLID?</a:t>
            </a:r>
          </a:p>
        </p:txBody>
      </p:sp>
      <p:sp>
        <p:nvSpPr>
          <p:cNvPr id="4" name="TextBox 3">
            <a:extLst>
              <a:ext uri="{FF2B5EF4-FFF2-40B4-BE49-F238E27FC236}">
                <a16:creationId xmlns:a16="http://schemas.microsoft.com/office/drawing/2014/main" id="{BD996005-417A-4492-B84C-9A59E73849BC}"/>
              </a:ext>
            </a:extLst>
          </p:cNvPr>
          <p:cNvSpPr txBox="1"/>
          <p:nvPr/>
        </p:nvSpPr>
        <p:spPr>
          <a:xfrm>
            <a:off x="770255" y="5065404"/>
            <a:ext cx="7284507" cy="1569660"/>
          </a:xfrm>
          <a:prstGeom prst="rect">
            <a:avLst/>
          </a:prstGeom>
          <a:solidFill>
            <a:schemeClr val="accent1">
              <a:lumMod val="20000"/>
              <a:lumOff val="80000"/>
            </a:schemeClr>
          </a:solidFill>
          <a:ln>
            <a:solidFill>
              <a:schemeClr val="tx1"/>
            </a:solidFill>
          </a:ln>
        </p:spPr>
        <p:txBody>
          <a:bodyPr wrap="square" rtlCol="0">
            <a:spAutoFit/>
          </a:bodyPr>
          <a:lstStyle/>
          <a:p>
            <a:r>
              <a:rPr lang="en-US" sz="1600" b="1" dirty="0"/>
              <a:t>Note: </a:t>
            </a:r>
            <a:r>
              <a:rPr lang="en-US" sz="1600" dirty="0"/>
              <a:t>If you set up some communication speed keys, assigning communications manually becomes quicker! You only have to fill out Function, Institution (should default to your college), Communication Key, then Variable Data if applicable!</a:t>
            </a:r>
          </a:p>
          <a:p>
            <a:endParaRPr lang="en-US" sz="1600" dirty="0"/>
          </a:p>
          <a:p>
            <a:r>
              <a:rPr lang="en-US" sz="1600" dirty="0">
                <a:hlinkClick r:id="rId3"/>
              </a:rPr>
              <a:t>https://ctclinkreferencecenter.ctclink.us/m/92431/l/933217-9-2-communication-speed-keys-set-up</a:t>
            </a:r>
            <a:endParaRPr lang="en-US" sz="1600" dirty="0"/>
          </a:p>
        </p:txBody>
      </p:sp>
      <p:pic>
        <p:nvPicPr>
          <p:cNvPr id="9" name="Picture 8">
            <a:extLst>
              <a:ext uri="{FF2B5EF4-FFF2-40B4-BE49-F238E27FC236}">
                <a16:creationId xmlns:a16="http://schemas.microsoft.com/office/drawing/2014/main" id="{6541ADAB-5468-4AB4-BCB8-E7A954BA8522}"/>
              </a:ext>
            </a:extLst>
          </p:cNvPr>
          <p:cNvPicPr>
            <a:picLocks noChangeAspect="1"/>
          </p:cNvPicPr>
          <p:nvPr/>
        </p:nvPicPr>
        <p:blipFill>
          <a:blip r:embed="rId4"/>
          <a:stretch>
            <a:fillRect/>
          </a:stretch>
        </p:blipFill>
        <p:spPr>
          <a:xfrm>
            <a:off x="630890" y="1493046"/>
            <a:ext cx="7563239" cy="3340272"/>
          </a:xfrm>
          <a:prstGeom prst="rect">
            <a:avLst/>
          </a:prstGeom>
          <a:ln>
            <a:solidFill>
              <a:schemeClr val="tx2"/>
            </a:solidFill>
          </a:ln>
        </p:spPr>
      </p:pic>
    </p:spTree>
    <p:extLst>
      <p:ext uri="{BB962C8B-B14F-4D97-AF65-F5344CB8AC3E}">
        <p14:creationId xmlns:p14="http://schemas.microsoft.com/office/powerpoint/2010/main" val="399286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nrApx1cHcvIj49pDGleNUAo7s5sfDOqU_F_LCPmWTfPvFubB9YZaWZ8BORvqo_T9CMvNEJC8AS8iIDegk4M5X4wxHWCz66xeQ1tovOtukWHvKpdlyGRn2f2gp9uLjd3uN5iuHzS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31" y="1445203"/>
            <a:ext cx="8229600" cy="52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545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3C3F31-12BE-4866-AC22-025F94959721}"/>
              </a:ext>
            </a:extLst>
          </p:cNvPr>
          <p:cNvSpPr>
            <a:spLocks noGrp="1"/>
          </p:cNvSpPr>
          <p:nvPr>
            <p:ph type="body" idx="1"/>
          </p:nvPr>
        </p:nvSpPr>
        <p:spPr>
          <a:xfrm>
            <a:off x="436705" y="1353609"/>
            <a:ext cx="8707295" cy="2474111"/>
          </a:xfrm>
        </p:spPr>
        <p:txBody>
          <a:bodyPr/>
          <a:lstStyle/>
          <a:p>
            <a:r>
              <a:rPr lang="en-US" sz="2800" b="1" dirty="0"/>
              <a:t>Communication Queries</a:t>
            </a:r>
          </a:p>
          <a:p>
            <a:r>
              <a:rPr lang="en-US" sz="2800" b="1" dirty="0">
                <a:solidFill>
                  <a:srgbClr val="7030A0"/>
                </a:solidFill>
              </a:rPr>
              <a:t>Setup related</a:t>
            </a:r>
          </a:p>
          <a:p>
            <a:pPr marL="457200" indent="-457200">
              <a:buFont typeface="Wingdings" panose="05000000000000000000" pitchFamily="2" charset="2"/>
              <a:buChar char="§"/>
            </a:pPr>
            <a:r>
              <a:rPr lang="en-US" dirty="0">
                <a:solidFill>
                  <a:srgbClr val="7030A0"/>
                </a:solidFill>
              </a:rPr>
              <a:t>QCS_CC_COMM_INST</a:t>
            </a:r>
          </a:p>
          <a:p>
            <a:r>
              <a:rPr lang="en-US" sz="2800" b="1" dirty="0">
                <a:solidFill>
                  <a:schemeClr val="tx2"/>
                </a:solidFill>
              </a:rPr>
              <a:t>Student management related</a:t>
            </a:r>
            <a:endParaRPr lang="en-US" sz="2800" dirty="0"/>
          </a:p>
          <a:p>
            <a:pPr marL="457200" indent="-457200">
              <a:buFont typeface="Wingdings" panose="05000000000000000000" pitchFamily="2" charset="2"/>
              <a:buChar char="§"/>
            </a:pPr>
            <a:r>
              <a:rPr lang="en-US" dirty="0">
                <a:solidFill>
                  <a:schemeClr val="tx2"/>
                </a:solidFill>
              </a:rPr>
              <a:t>CTC_COMMUNICATION_LIST_BY_DATE</a:t>
            </a:r>
          </a:p>
          <a:p>
            <a:pPr marL="457200" indent="-457200">
              <a:buFont typeface="Wingdings" panose="05000000000000000000" pitchFamily="2" charset="2"/>
              <a:buChar char="§"/>
            </a:pPr>
            <a:r>
              <a:rPr lang="it-IT" dirty="0">
                <a:solidFill>
                  <a:schemeClr val="tx2"/>
                </a:solidFill>
              </a:rPr>
              <a:t>CTC_FA_INCOMP_COMM_STDNT_LIST</a:t>
            </a:r>
          </a:p>
          <a:p>
            <a:pPr marL="457200" indent="-457200">
              <a:buFont typeface="Wingdings" panose="05000000000000000000" pitchFamily="2" charset="2"/>
              <a:buChar char="§"/>
            </a:pPr>
            <a:r>
              <a:rPr lang="en-US" dirty="0">
                <a:solidFill>
                  <a:schemeClr val="tx2"/>
                </a:solidFill>
              </a:rPr>
              <a:t>QCS_FA_ASSGN_COM_BY_CKLST_FINA</a:t>
            </a:r>
          </a:p>
          <a:p>
            <a:pPr marL="457200" indent="-457200">
              <a:buFont typeface="Wingdings" panose="05000000000000000000" pitchFamily="2" charset="2"/>
              <a:buChar char="§"/>
            </a:pPr>
            <a:r>
              <a:rPr lang="en-US" dirty="0">
                <a:solidFill>
                  <a:schemeClr val="tx2"/>
                </a:solidFill>
              </a:rPr>
              <a:t>QCS_FA_ASSGN_COM_BY_CKLST_FINT</a:t>
            </a:r>
          </a:p>
          <a:p>
            <a:pPr marL="457200" indent="-457200">
              <a:buFont typeface="Wingdings" panose="05000000000000000000" pitchFamily="2" charset="2"/>
              <a:buChar char="§"/>
            </a:pPr>
            <a:r>
              <a:rPr lang="it-IT" dirty="0">
                <a:solidFill>
                  <a:schemeClr val="tx2"/>
                </a:solidFill>
              </a:rPr>
              <a:t>CTC_FA_SAP_STATUS_COMM_SAPC</a:t>
            </a:r>
          </a:p>
          <a:p>
            <a:pPr marL="457200" indent="-457200">
              <a:buFont typeface="Wingdings" panose="05000000000000000000" pitchFamily="2" charset="2"/>
              <a:buChar char="§"/>
            </a:pPr>
            <a:r>
              <a:rPr lang="en-US" dirty="0">
                <a:solidFill>
                  <a:schemeClr val="tx2"/>
                </a:solidFill>
              </a:rPr>
              <a:t>CTC_FA_SAP_STATUS_COMM_SELECT</a:t>
            </a:r>
            <a:endParaRPr lang="en-US" sz="2800" b="1" dirty="0">
              <a:solidFill>
                <a:schemeClr val="tx2"/>
              </a:solidFill>
            </a:endParaRPr>
          </a:p>
          <a:p>
            <a:endParaRPr lang="en-US" dirty="0"/>
          </a:p>
        </p:txBody>
      </p:sp>
      <p:sp>
        <p:nvSpPr>
          <p:cNvPr id="4" name="Slide Number Placeholder 3">
            <a:extLst>
              <a:ext uri="{FF2B5EF4-FFF2-40B4-BE49-F238E27FC236}">
                <a16:creationId xmlns:a16="http://schemas.microsoft.com/office/drawing/2014/main" id="{AFDF6607-AE65-4763-9FD0-435110B195A2}"/>
              </a:ext>
            </a:extLst>
          </p:cNvPr>
          <p:cNvSpPr>
            <a:spLocks noGrp="1"/>
          </p:cNvSpPr>
          <p:nvPr>
            <p:ph type="sldNum" sz="quarter" idx="12"/>
          </p:nvPr>
        </p:nvSpPr>
        <p:spPr/>
        <p:txBody>
          <a:bodyPr/>
          <a:lstStyle/>
          <a:p>
            <a:fld id="{DEE5BC03-7CE3-4FE3-BC0A-0ACCA8AC1F24}" type="slidenum">
              <a:rPr lang="en-US" smtClean="0"/>
              <a:pPr/>
              <a:t>30</a:t>
            </a:fld>
            <a:endParaRPr lang="en-US" dirty="0"/>
          </a:p>
        </p:txBody>
      </p:sp>
    </p:spTree>
    <p:extLst>
      <p:ext uri="{BB962C8B-B14F-4D97-AF65-F5344CB8AC3E}">
        <p14:creationId xmlns:p14="http://schemas.microsoft.com/office/powerpoint/2010/main" val="957415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296256" y="1169582"/>
            <a:ext cx="8336975" cy="659219"/>
          </a:xfrm>
        </p:spPr>
        <p:txBody>
          <a:bodyPr/>
          <a:lstStyle/>
          <a:p>
            <a:pPr marL="0" indent="0" algn="ctr">
              <a:buNone/>
            </a:pPr>
            <a:r>
              <a:rPr lang="en-US" sz="4000" b="1" dirty="0"/>
              <a:t>Q&amp;A</a:t>
            </a:r>
          </a:p>
        </p:txBody>
      </p:sp>
      <p:pic>
        <p:nvPicPr>
          <p:cNvPr id="2050" name="Picture 2" descr="See the source image">
            <a:extLst>
              <a:ext uri="{FF2B5EF4-FFF2-40B4-BE49-F238E27FC236}">
                <a16:creationId xmlns:a16="http://schemas.microsoft.com/office/drawing/2014/main" id="{BB4FE951-C85D-4B86-BF85-D704C510E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892" y="2032662"/>
            <a:ext cx="6444216" cy="443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125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519540" y="220929"/>
            <a:ext cx="8336975" cy="5920099"/>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buNone/>
            </a:pPr>
            <a:endParaRPr lang="en-US" sz="4000" b="1" dirty="0"/>
          </a:p>
          <a:p>
            <a:pPr marL="0" indent="0" algn="ctr">
              <a:buNone/>
            </a:pPr>
            <a:r>
              <a:rPr lang="en-US" sz="4000" b="1" dirty="0"/>
              <a:t>Individualized Communications to Students</a:t>
            </a:r>
          </a:p>
        </p:txBody>
      </p:sp>
    </p:spTree>
    <p:extLst>
      <p:ext uri="{BB962C8B-B14F-4D97-AF65-F5344CB8AC3E}">
        <p14:creationId xmlns:p14="http://schemas.microsoft.com/office/powerpoint/2010/main" val="3956682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3C3F31-12BE-4866-AC22-025F94959721}"/>
              </a:ext>
            </a:extLst>
          </p:cNvPr>
          <p:cNvSpPr>
            <a:spLocks noGrp="1"/>
          </p:cNvSpPr>
          <p:nvPr>
            <p:ph type="body" idx="1"/>
          </p:nvPr>
        </p:nvSpPr>
        <p:spPr>
          <a:xfrm>
            <a:off x="342897" y="1466849"/>
            <a:ext cx="8458200" cy="276999"/>
          </a:xfrm>
        </p:spPr>
        <p:txBody>
          <a:bodyPr/>
          <a:lstStyle/>
          <a:p>
            <a:r>
              <a:rPr lang="en-US" sz="1800" b="1" dirty="0"/>
              <a:t>A merge field can be added to Communication templates which will allow you to write a comment on the Communication Management page and it will populate on the communication to that student</a:t>
            </a:r>
          </a:p>
          <a:p>
            <a:pPr marL="457200" indent="-457200">
              <a:buFontTx/>
              <a:buChar char="-"/>
            </a:pPr>
            <a:endParaRPr lang="en-US" sz="2800" b="1" dirty="0"/>
          </a:p>
          <a:p>
            <a:endParaRPr lang="en-US" dirty="0"/>
          </a:p>
        </p:txBody>
      </p:sp>
      <p:sp>
        <p:nvSpPr>
          <p:cNvPr id="4" name="Slide Number Placeholder 3">
            <a:extLst>
              <a:ext uri="{FF2B5EF4-FFF2-40B4-BE49-F238E27FC236}">
                <a16:creationId xmlns:a16="http://schemas.microsoft.com/office/drawing/2014/main" id="{AFDF6607-AE65-4763-9FD0-435110B195A2}"/>
              </a:ext>
            </a:extLst>
          </p:cNvPr>
          <p:cNvSpPr>
            <a:spLocks noGrp="1"/>
          </p:cNvSpPr>
          <p:nvPr>
            <p:ph type="sldNum" sz="quarter" idx="12"/>
          </p:nvPr>
        </p:nvSpPr>
        <p:spPr/>
        <p:txBody>
          <a:bodyPr/>
          <a:lstStyle/>
          <a:p>
            <a:fld id="{DEE5BC03-7CE3-4FE3-BC0A-0ACCA8AC1F24}" type="slidenum">
              <a:rPr lang="en-US" smtClean="0"/>
              <a:pPr/>
              <a:t>33</a:t>
            </a:fld>
            <a:endParaRPr lang="en-US" dirty="0"/>
          </a:p>
        </p:txBody>
      </p:sp>
      <p:pic>
        <p:nvPicPr>
          <p:cNvPr id="8" name="Picture 7">
            <a:extLst>
              <a:ext uri="{FF2B5EF4-FFF2-40B4-BE49-F238E27FC236}">
                <a16:creationId xmlns:a16="http://schemas.microsoft.com/office/drawing/2014/main" id="{84F8F91A-3F8C-414D-A765-2E2748620085}"/>
              </a:ext>
            </a:extLst>
          </p:cNvPr>
          <p:cNvPicPr>
            <a:picLocks noChangeAspect="1"/>
          </p:cNvPicPr>
          <p:nvPr/>
        </p:nvPicPr>
        <p:blipFill>
          <a:blip r:embed="rId2"/>
          <a:stretch>
            <a:fillRect/>
          </a:stretch>
        </p:blipFill>
        <p:spPr>
          <a:xfrm>
            <a:off x="1238025" y="2955407"/>
            <a:ext cx="6420075" cy="3574445"/>
          </a:xfrm>
          <a:prstGeom prst="rect">
            <a:avLst/>
          </a:prstGeom>
          <a:ln>
            <a:solidFill>
              <a:schemeClr val="tx2"/>
            </a:solidFill>
          </a:ln>
        </p:spPr>
      </p:pic>
      <p:sp>
        <p:nvSpPr>
          <p:cNvPr id="9" name="TextBox 2">
            <a:extLst>
              <a:ext uri="{FF2B5EF4-FFF2-40B4-BE49-F238E27FC236}">
                <a16:creationId xmlns:a16="http://schemas.microsoft.com/office/drawing/2014/main" id="{FBAF2F01-3508-474D-AA8B-96B004381984}"/>
              </a:ext>
            </a:extLst>
          </p:cNvPr>
          <p:cNvSpPr txBox="1"/>
          <p:nvPr/>
        </p:nvSpPr>
        <p:spPr>
          <a:xfrm>
            <a:off x="444756" y="2422736"/>
            <a:ext cx="8254483" cy="276999"/>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200" b="1" dirty="0">
                <a:solidFill>
                  <a:schemeClr val="tx1"/>
                </a:solidFill>
              </a:rPr>
              <a:t>Navigation:</a:t>
            </a:r>
            <a:r>
              <a:rPr lang="en-US" sz="1200" dirty="0">
                <a:solidFill>
                  <a:schemeClr val="tx1"/>
                </a:solidFill>
              </a:rPr>
              <a:t>  Navigator &gt; Campus Community &gt; Communications &gt; Person Communications &gt; Communication Management</a:t>
            </a:r>
          </a:p>
        </p:txBody>
      </p:sp>
    </p:spTree>
    <p:extLst>
      <p:ext uri="{BB962C8B-B14F-4D97-AF65-F5344CB8AC3E}">
        <p14:creationId xmlns:p14="http://schemas.microsoft.com/office/powerpoint/2010/main" val="2882780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DF6607-AE65-4763-9FD0-435110B195A2}"/>
              </a:ext>
            </a:extLst>
          </p:cNvPr>
          <p:cNvSpPr>
            <a:spLocks noGrp="1"/>
          </p:cNvSpPr>
          <p:nvPr>
            <p:ph type="sldNum" sz="quarter" idx="12"/>
          </p:nvPr>
        </p:nvSpPr>
        <p:spPr/>
        <p:txBody>
          <a:bodyPr/>
          <a:lstStyle/>
          <a:p>
            <a:fld id="{DEE5BC03-7CE3-4FE3-BC0A-0ACCA8AC1F24}" type="slidenum">
              <a:rPr lang="en-US" smtClean="0"/>
              <a:pPr/>
              <a:t>34</a:t>
            </a:fld>
            <a:endParaRPr lang="en-US" dirty="0"/>
          </a:p>
        </p:txBody>
      </p:sp>
      <p:pic>
        <p:nvPicPr>
          <p:cNvPr id="6" name="Picture 5">
            <a:extLst>
              <a:ext uri="{FF2B5EF4-FFF2-40B4-BE49-F238E27FC236}">
                <a16:creationId xmlns:a16="http://schemas.microsoft.com/office/drawing/2014/main" id="{0E4BD8F0-5007-4E86-A57C-7027C45F995E}"/>
              </a:ext>
            </a:extLst>
          </p:cNvPr>
          <p:cNvPicPr>
            <a:picLocks noChangeAspect="1"/>
          </p:cNvPicPr>
          <p:nvPr/>
        </p:nvPicPr>
        <p:blipFill>
          <a:blip r:embed="rId2"/>
          <a:stretch>
            <a:fillRect/>
          </a:stretch>
        </p:blipFill>
        <p:spPr>
          <a:xfrm>
            <a:off x="853876" y="2282604"/>
            <a:ext cx="7261424" cy="4247248"/>
          </a:xfrm>
          <a:prstGeom prst="rect">
            <a:avLst/>
          </a:prstGeom>
          <a:ln>
            <a:solidFill>
              <a:schemeClr val="tx2"/>
            </a:solidFill>
          </a:ln>
        </p:spPr>
      </p:pic>
      <p:sp>
        <p:nvSpPr>
          <p:cNvPr id="7" name="Rectangle 6">
            <a:extLst>
              <a:ext uri="{FF2B5EF4-FFF2-40B4-BE49-F238E27FC236}">
                <a16:creationId xmlns:a16="http://schemas.microsoft.com/office/drawing/2014/main" id="{D3DCA29C-DAA3-4285-846A-CE86100D856D}"/>
              </a:ext>
            </a:extLst>
          </p:cNvPr>
          <p:cNvSpPr/>
          <p:nvPr/>
        </p:nvSpPr>
        <p:spPr>
          <a:xfrm>
            <a:off x="466725" y="1380262"/>
            <a:ext cx="8505825" cy="830997"/>
          </a:xfrm>
          <a:prstGeom prst="rect">
            <a:avLst/>
          </a:prstGeom>
        </p:spPr>
        <p:txBody>
          <a:bodyPr wrap="square">
            <a:spAutoFit/>
          </a:bodyPr>
          <a:lstStyle/>
          <a:p>
            <a:r>
              <a:rPr lang="en-US" sz="2400" b="1" dirty="0"/>
              <a:t>The merge field </a:t>
            </a:r>
            <a:r>
              <a:rPr lang="en-US" sz="2400" b="1" dirty="0">
                <a:solidFill>
                  <a:schemeClr val="accent4"/>
                </a:solidFill>
              </a:rPr>
              <a:t>fld_COMM_COMMENTS </a:t>
            </a:r>
            <a:r>
              <a:rPr lang="en-US" sz="2400" b="1" dirty="0"/>
              <a:t>can be added to your Communications template to utilize this feature</a:t>
            </a:r>
          </a:p>
        </p:txBody>
      </p:sp>
    </p:spTree>
    <p:extLst>
      <p:ext uri="{BB962C8B-B14F-4D97-AF65-F5344CB8AC3E}">
        <p14:creationId xmlns:p14="http://schemas.microsoft.com/office/powerpoint/2010/main" val="1738091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DF6607-AE65-4763-9FD0-435110B195A2}"/>
              </a:ext>
            </a:extLst>
          </p:cNvPr>
          <p:cNvSpPr>
            <a:spLocks noGrp="1"/>
          </p:cNvSpPr>
          <p:nvPr>
            <p:ph type="sldNum" sz="quarter" idx="12"/>
          </p:nvPr>
        </p:nvSpPr>
        <p:spPr/>
        <p:txBody>
          <a:bodyPr/>
          <a:lstStyle/>
          <a:p>
            <a:fld id="{DEE5BC03-7CE3-4FE3-BC0A-0ACCA8AC1F24}" type="slidenum">
              <a:rPr lang="en-US" smtClean="0"/>
              <a:pPr/>
              <a:t>35</a:t>
            </a:fld>
            <a:endParaRPr lang="en-US" dirty="0"/>
          </a:p>
        </p:txBody>
      </p:sp>
      <p:pic>
        <p:nvPicPr>
          <p:cNvPr id="2" name="Picture 1">
            <a:extLst>
              <a:ext uri="{FF2B5EF4-FFF2-40B4-BE49-F238E27FC236}">
                <a16:creationId xmlns:a16="http://schemas.microsoft.com/office/drawing/2014/main" id="{46EA8E24-037A-4490-9945-2B9E97E3665D}"/>
              </a:ext>
            </a:extLst>
          </p:cNvPr>
          <p:cNvPicPr>
            <a:picLocks noChangeAspect="1"/>
          </p:cNvPicPr>
          <p:nvPr/>
        </p:nvPicPr>
        <p:blipFill>
          <a:blip r:embed="rId2"/>
          <a:stretch>
            <a:fillRect/>
          </a:stretch>
        </p:blipFill>
        <p:spPr>
          <a:xfrm>
            <a:off x="952292" y="2011223"/>
            <a:ext cx="6991558" cy="4595390"/>
          </a:xfrm>
          <a:prstGeom prst="rect">
            <a:avLst/>
          </a:prstGeom>
          <a:ln>
            <a:solidFill>
              <a:schemeClr val="tx2"/>
            </a:solidFill>
          </a:ln>
        </p:spPr>
      </p:pic>
      <p:sp>
        <p:nvSpPr>
          <p:cNvPr id="8" name="TextBox 2">
            <a:extLst>
              <a:ext uri="{FF2B5EF4-FFF2-40B4-BE49-F238E27FC236}">
                <a16:creationId xmlns:a16="http://schemas.microsoft.com/office/drawing/2014/main" id="{1668AF56-E65C-4F5A-BC7A-1486889FFC68}"/>
              </a:ext>
            </a:extLst>
          </p:cNvPr>
          <p:cNvSpPr txBox="1"/>
          <p:nvPr/>
        </p:nvSpPr>
        <p:spPr>
          <a:xfrm>
            <a:off x="444758" y="1594061"/>
            <a:ext cx="8254483" cy="276999"/>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200" b="1" dirty="0">
                <a:solidFill>
                  <a:schemeClr val="tx1"/>
                </a:solidFill>
              </a:rPr>
              <a:t>Navigation:</a:t>
            </a:r>
            <a:r>
              <a:rPr lang="en-US" sz="1200" dirty="0">
                <a:solidFill>
                  <a:schemeClr val="tx1"/>
                </a:solidFill>
              </a:rPr>
              <a:t>  Navigator &gt; Campus Community &gt; Communications &gt; Person Communications &gt; Communication Management</a:t>
            </a:r>
          </a:p>
        </p:txBody>
      </p:sp>
      <p:sp>
        <p:nvSpPr>
          <p:cNvPr id="9" name="TextBox 8">
            <a:extLst>
              <a:ext uri="{FF2B5EF4-FFF2-40B4-BE49-F238E27FC236}">
                <a16:creationId xmlns:a16="http://schemas.microsoft.com/office/drawing/2014/main" id="{51F4C224-0D62-4E76-AE2D-B6312CF03982}"/>
              </a:ext>
            </a:extLst>
          </p:cNvPr>
          <p:cNvSpPr txBox="1"/>
          <p:nvPr/>
        </p:nvSpPr>
        <p:spPr>
          <a:xfrm>
            <a:off x="4881252" y="3729085"/>
            <a:ext cx="3992583" cy="2308324"/>
          </a:xfrm>
          <a:prstGeom prst="rect">
            <a:avLst/>
          </a:prstGeom>
          <a:solidFill>
            <a:schemeClr val="accent6">
              <a:lumMod val="20000"/>
              <a:lumOff val="80000"/>
            </a:schemeClr>
          </a:solidFill>
          <a:ln>
            <a:solidFill>
              <a:schemeClr val="tx1"/>
            </a:solidFill>
          </a:ln>
        </p:spPr>
        <p:txBody>
          <a:bodyPr wrap="square" rtlCol="0">
            <a:spAutoFit/>
          </a:bodyPr>
          <a:lstStyle/>
          <a:p>
            <a:pPr marL="342900" indent="-342900">
              <a:buAutoNum type="arabicParenR"/>
            </a:pPr>
            <a:r>
              <a:rPr lang="en-US" sz="1600" dirty="0"/>
              <a:t>Complete all required areas in the </a:t>
            </a:r>
            <a:r>
              <a:rPr lang="en-US" sz="1600" i="1" dirty="0"/>
              <a:t>Communication Assignment </a:t>
            </a:r>
            <a:r>
              <a:rPr lang="en-US" sz="1600" dirty="0"/>
              <a:t>section including Variable Data if applicable</a:t>
            </a:r>
          </a:p>
          <a:p>
            <a:pPr marL="342900" indent="-342900">
              <a:buAutoNum type="arabicParenR"/>
            </a:pPr>
            <a:r>
              <a:rPr lang="en-US" sz="1600" dirty="0"/>
              <a:t>In the </a:t>
            </a:r>
            <a:r>
              <a:rPr lang="en-US" sz="1600" b="1" i="1" dirty="0"/>
              <a:t>Comments </a:t>
            </a:r>
            <a:r>
              <a:rPr lang="en-US" sz="1600" dirty="0"/>
              <a:t>box under the </a:t>
            </a:r>
            <a:r>
              <a:rPr lang="en-US" sz="1600" i="1" dirty="0"/>
              <a:t>Communication Process Details</a:t>
            </a:r>
            <a:r>
              <a:rPr lang="en-US" sz="1600" dirty="0"/>
              <a:t> section, write the text you want to populate into the communication</a:t>
            </a:r>
          </a:p>
          <a:p>
            <a:pPr marL="342900" indent="-342900">
              <a:buAutoNum type="arabicParenR"/>
            </a:pPr>
            <a:r>
              <a:rPr lang="en-US" sz="1600" dirty="0"/>
              <a:t>Select the </a:t>
            </a:r>
            <a:r>
              <a:rPr lang="en-US" sz="1600" b="1" dirty="0"/>
              <a:t>Print Comment</a:t>
            </a:r>
            <a:r>
              <a:rPr lang="en-US" sz="1600" dirty="0"/>
              <a:t> checkbox </a:t>
            </a:r>
          </a:p>
          <a:p>
            <a:pPr marL="342900" indent="-342900">
              <a:buAutoNum type="arabicParenR"/>
            </a:pPr>
            <a:r>
              <a:rPr lang="en-US" sz="1600" dirty="0"/>
              <a:t>Select Save</a:t>
            </a:r>
          </a:p>
        </p:txBody>
      </p:sp>
    </p:spTree>
    <p:extLst>
      <p:ext uri="{BB962C8B-B14F-4D97-AF65-F5344CB8AC3E}">
        <p14:creationId xmlns:p14="http://schemas.microsoft.com/office/powerpoint/2010/main" val="266388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DF6607-AE65-4763-9FD0-435110B195A2}"/>
              </a:ext>
            </a:extLst>
          </p:cNvPr>
          <p:cNvSpPr>
            <a:spLocks noGrp="1"/>
          </p:cNvSpPr>
          <p:nvPr>
            <p:ph type="sldNum" sz="quarter" idx="12"/>
          </p:nvPr>
        </p:nvSpPr>
        <p:spPr/>
        <p:txBody>
          <a:bodyPr/>
          <a:lstStyle/>
          <a:p>
            <a:fld id="{DEE5BC03-7CE3-4FE3-BC0A-0ACCA8AC1F24}" type="slidenum">
              <a:rPr lang="en-US" smtClean="0"/>
              <a:pPr/>
              <a:t>36</a:t>
            </a:fld>
            <a:endParaRPr lang="en-US" dirty="0"/>
          </a:p>
        </p:txBody>
      </p:sp>
      <p:sp>
        <p:nvSpPr>
          <p:cNvPr id="7" name="Rectangle 6">
            <a:extLst>
              <a:ext uri="{FF2B5EF4-FFF2-40B4-BE49-F238E27FC236}">
                <a16:creationId xmlns:a16="http://schemas.microsoft.com/office/drawing/2014/main" id="{D3DCA29C-DAA3-4285-846A-CE86100D856D}"/>
              </a:ext>
            </a:extLst>
          </p:cNvPr>
          <p:cNvSpPr/>
          <p:nvPr/>
        </p:nvSpPr>
        <p:spPr>
          <a:xfrm>
            <a:off x="466725" y="1342162"/>
            <a:ext cx="8572500" cy="830997"/>
          </a:xfrm>
          <a:prstGeom prst="rect">
            <a:avLst/>
          </a:prstGeom>
        </p:spPr>
        <p:txBody>
          <a:bodyPr wrap="square">
            <a:spAutoFit/>
          </a:bodyPr>
          <a:lstStyle/>
          <a:p>
            <a:r>
              <a:rPr lang="en-US" sz="2400" b="1" dirty="0"/>
              <a:t>Voila! The text that was entered into the Comments box appears in the Communication! </a:t>
            </a:r>
          </a:p>
        </p:txBody>
      </p:sp>
      <p:pic>
        <p:nvPicPr>
          <p:cNvPr id="5" name="Picture 4">
            <a:extLst>
              <a:ext uri="{FF2B5EF4-FFF2-40B4-BE49-F238E27FC236}">
                <a16:creationId xmlns:a16="http://schemas.microsoft.com/office/drawing/2014/main" id="{BDFC44FA-6DF4-481A-93E5-28F653B5BEE9}"/>
              </a:ext>
            </a:extLst>
          </p:cNvPr>
          <p:cNvPicPr>
            <a:picLocks noChangeAspect="1"/>
          </p:cNvPicPr>
          <p:nvPr/>
        </p:nvPicPr>
        <p:blipFill>
          <a:blip r:embed="rId2"/>
          <a:stretch>
            <a:fillRect/>
          </a:stretch>
        </p:blipFill>
        <p:spPr>
          <a:xfrm>
            <a:off x="917337" y="2211259"/>
            <a:ext cx="7309326" cy="4318593"/>
          </a:xfrm>
          <a:prstGeom prst="rect">
            <a:avLst/>
          </a:prstGeom>
          <a:ln>
            <a:solidFill>
              <a:schemeClr val="tx2"/>
            </a:solidFill>
          </a:ln>
        </p:spPr>
      </p:pic>
    </p:spTree>
    <p:extLst>
      <p:ext uri="{BB962C8B-B14F-4D97-AF65-F5344CB8AC3E}">
        <p14:creationId xmlns:p14="http://schemas.microsoft.com/office/powerpoint/2010/main" val="1322915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3C3F31-12BE-4866-AC22-025F94959721}"/>
              </a:ext>
            </a:extLst>
          </p:cNvPr>
          <p:cNvSpPr>
            <a:spLocks noGrp="1"/>
          </p:cNvSpPr>
          <p:nvPr>
            <p:ph type="body" idx="1"/>
          </p:nvPr>
        </p:nvSpPr>
        <p:spPr>
          <a:xfrm>
            <a:off x="342897" y="1466849"/>
            <a:ext cx="8458200" cy="276999"/>
          </a:xfrm>
        </p:spPr>
        <p:txBody>
          <a:bodyPr/>
          <a:lstStyle/>
          <a:p>
            <a:r>
              <a:rPr lang="en-US" sz="1800" b="1" dirty="0"/>
              <a:t>This feature can also be used with Event Definition if you have a need to populate a specific message to a group of students every term instead of having to update the template each term.</a:t>
            </a:r>
          </a:p>
          <a:p>
            <a:pPr marL="457200" indent="-457200">
              <a:buFontTx/>
              <a:buChar char="-"/>
            </a:pPr>
            <a:endParaRPr lang="en-US" sz="2800" b="1" dirty="0"/>
          </a:p>
          <a:p>
            <a:endParaRPr lang="en-US" dirty="0"/>
          </a:p>
        </p:txBody>
      </p:sp>
      <p:sp>
        <p:nvSpPr>
          <p:cNvPr id="4" name="Slide Number Placeholder 3">
            <a:extLst>
              <a:ext uri="{FF2B5EF4-FFF2-40B4-BE49-F238E27FC236}">
                <a16:creationId xmlns:a16="http://schemas.microsoft.com/office/drawing/2014/main" id="{AFDF6607-AE65-4763-9FD0-435110B195A2}"/>
              </a:ext>
            </a:extLst>
          </p:cNvPr>
          <p:cNvSpPr>
            <a:spLocks noGrp="1"/>
          </p:cNvSpPr>
          <p:nvPr>
            <p:ph type="sldNum" sz="quarter" idx="12"/>
          </p:nvPr>
        </p:nvSpPr>
        <p:spPr/>
        <p:txBody>
          <a:bodyPr/>
          <a:lstStyle/>
          <a:p>
            <a:fld id="{DEE5BC03-7CE3-4FE3-BC0A-0ACCA8AC1F24}" type="slidenum">
              <a:rPr lang="en-US" smtClean="0"/>
              <a:pPr/>
              <a:t>37</a:t>
            </a:fld>
            <a:endParaRPr lang="en-US" dirty="0"/>
          </a:p>
        </p:txBody>
      </p:sp>
      <p:pic>
        <p:nvPicPr>
          <p:cNvPr id="2" name="Picture 1">
            <a:extLst>
              <a:ext uri="{FF2B5EF4-FFF2-40B4-BE49-F238E27FC236}">
                <a16:creationId xmlns:a16="http://schemas.microsoft.com/office/drawing/2014/main" id="{F85FE8AC-FE67-47F2-80E8-97550705772C}"/>
              </a:ext>
            </a:extLst>
          </p:cNvPr>
          <p:cNvPicPr>
            <a:picLocks noChangeAspect="1"/>
          </p:cNvPicPr>
          <p:nvPr/>
        </p:nvPicPr>
        <p:blipFill>
          <a:blip r:embed="rId2"/>
          <a:stretch>
            <a:fillRect/>
          </a:stretch>
        </p:blipFill>
        <p:spPr>
          <a:xfrm>
            <a:off x="730050" y="2502027"/>
            <a:ext cx="7262998" cy="3940562"/>
          </a:xfrm>
          <a:prstGeom prst="rect">
            <a:avLst/>
          </a:prstGeom>
          <a:ln>
            <a:solidFill>
              <a:schemeClr val="tx2"/>
            </a:solidFill>
          </a:ln>
        </p:spPr>
      </p:pic>
    </p:spTree>
    <p:extLst>
      <p:ext uri="{BB962C8B-B14F-4D97-AF65-F5344CB8AC3E}">
        <p14:creationId xmlns:p14="http://schemas.microsoft.com/office/powerpoint/2010/main" val="4259790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CD96D2-ADAF-4C15-947A-2480A4F66A30}"/>
              </a:ext>
            </a:extLst>
          </p:cNvPr>
          <p:cNvPicPr>
            <a:picLocks noChangeAspect="1"/>
          </p:cNvPicPr>
          <p:nvPr/>
        </p:nvPicPr>
        <p:blipFill>
          <a:blip r:embed="rId2"/>
          <a:stretch>
            <a:fillRect/>
          </a:stretch>
        </p:blipFill>
        <p:spPr>
          <a:xfrm>
            <a:off x="672983" y="2076750"/>
            <a:ext cx="7798034" cy="3468217"/>
          </a:xfrm>
          <a:prstGeom prst="rect">
            <a:avLst/>
          </a:prstGeom>
          <a:noFill/>
          <a:ln>
            <a:solidFill>
              <a:schemeClr val="tx2"/>
            </a:solidFill>
          </a:ln>
        </p:spPr>
      </p:pic>
      <p:sp>
        <p:nvSpPr>
          <p:cNvPr id="4" name="Slide Number Placeholder 3">
            <a:extLst>
              <a:ext uri="{FF2B5EF4-FFF2-40B4-BE49-F238E27FC236}">
                <a16:creationId xmlns:a16="http://schemas.microsoft.com/office/drawing/2014/main" id="{AFDF6607-AE65-4763-9FD0-435110B195A2}"/>
              </a:ext>
            </a:extLst>
          </p:cNvPr>
          <p:cNvSpPr>
            <a:spLocks noGrp="1"/>
          </p:cNvSpPr>
          <p:nvPr>
            <p:ph type="sldNum" sz="quarter" idx="12"/>
          </p:nvPr>
        </p:nvSpPr>
        <p:spPr/>
        <p:txBody>
          <a:bodyPr/>
          <a:lstStyle/>
          <a:p>
            <a:fld id="{DEE5BC03-7CE3-4FE3-BC0A-0ACCA8AC1F24}" type="slidenum">
              <a:rPr lang="en-US" smtClean="0"/>
              <a:pPr/>
              <a:t>38</a:t>
            </a:fld>
            <a:endParaRPr lang="en-US" dirty="0"/>
          </a:p>
        </p:txBody>
      </p:sp>
      <p:sp>
        <p:nvSpPr>
          <p:cNvPr id="9" name="TextBox 8">
            <a:extLst>
              <a:ext uri="{FF2B5EF4-FFF2-40B4-BE49-F238E27FC236}">
                <a16:creationId xmlns:a16="http://schemas.microsoft.com/office/drawing/2014/main" id="{51F4C224-0D62-4E76-AE2D-B6312CF03982}"/>
              </a:ext>
            </a:extLst>
          </p:cNvPr>
          <p:cNvSpPr txBox="1"/>
          <p:nvPr/>
        </p:nvSpPr>
        <p:spPr>
          <a:xfrm>
            <a:off x="4652652" y="5354151"/>
            <a:ext cx="3992583" cy="1077218"/>
          </a:xfrm>
          <a:prstGeom prst="rect">
            <a:avLst/>
          </a:prstGeom>
          <a:solidFill>
            <a:schemeClr val="accent6">
              <a:lumMod val="20000"/>
              <a:lumOff val="80000"/>
            </a:schemeClr>
          </a:solidFill>
          <a:ln>
            <a:solidFill>
              <a:schemeClr val="tx1"/>
            </a:solidFill>
          </a:ln>
        </p:spPr>
        <p:txBody>
          <a:bodyPr wrap="square" rtlCol="0">
            <a:spAutoFit/>
          </a:bodyPr>
          <a:lstStyle/>
          <a:p>
            <a:pPr marL="342900" indent="-342900">
              <a:buAutoNum type="arabicParenR"/>
            </a:pPr>
            <a:r>
              <a:rPr lang="en-US" sz="1600" dirty="0"/>
              <a:t>Add a new effective dated row of today</a:t>
            </a:r>
          </a:p>
          <a:p>
            <a:pPr marL="342900" indent="-342900">
              <a:buAutoNum type="arabicParenR"/>
            </a:pPr>
            <a:r>
              <a:rPr lang="en-US" sz="1600" dirty="0"/>
              <a:t>Select the Communication Key </a:t>
            </a:r>
            <a:r>
              <a:rPr lang="en-US" sz="1600" b="1" dirty="0"/>
              <a:t>Details</a:t>
            </a:r>
            <a:r>
              <a:rPr lang="en-US" sz="1600" dirty="0"/>
              <a:t> link</a:t>
            </a:r>
          </a:p>
          <a:p>
            <a:pPr marL="342900" indent="-342900">
              <a:buAutoNum type="arabicParenR"/>
            </a:pPr>
            <a:r>
              <a:rPr lang="en-US" sz="1600" dirty="0"/>
              <a:t>See next slide</a:t>
            </a:r>
          </a:p>
        </p:txBody>
      </p:sp>
      <p:sp>
        <p:nvSpPr>
          <p:cNvPr id="6" name="TextBox 2">
            <a:extLst>
              <a:ext uri="{FF2B5EF4-FFF2-40B4-BE49-F238E27FC236}">
                <a16:creationId xmlns:a16="http://schemas.microsoft.com/office/drawing/2014/main" id="{28649C74-1D69-4380-9BEA-E1F6D4B568C7}"/>
              </a:ext>
            </a:extLst>
          </p:cNvPr>
          <p:cNvSpPr txBox="1"/>
          <p:nvPr/>
        </p:nvSpPr>
        <p:spPr>
          <a:xfrm>
            <a:off x="1112861" y="1503849"/>
            <a:ext cx="6518019" cy="276999"/>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200" b="1" dirty="0">
                <a:solidFill>
                  <a:schemeClr val="tx1"/>
                </a:solidFill>
              </a:rPr>
              <a:t>Navigation:</a:t>
            </a:r>
            <a:r>
              <a:rPr lang="en-US" sz="1200" dirty="0">
                <a:solidFill>
                  <a:schemeClr val="tx1"/>
                </a:solidFill>
              </a:rPr>
              <a:t>  Navigator &gt; Campus Community &gt; 3C Engine &gt; Set Up 3C Engine &gt; Event Definition</a:t>
            </a:r>
          </a:p>
        </p:txBody>
      </p:sp>
    </p:spTree>
    <p:extLst>
      <p:ext uri="{BB962C8B-B14F-4D97-AF65-F5344CB8AC3E}">
        <p14:creationId xmlns:p14="http://schemas.microsoft.com/office/powerpoint/2010/main" val="158744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214C99-783A-4787-816D-9FB12FA71885}"/>
              </a:ext>
            </a:extLst>
          </p:cNvPr>
          <p:cNvPicPr>
            <a:picLocks noChangeAspect="1"/>
          </p:cNvPicPr>
          <p:nvPr/>
        </p:nvPicPr>
        <p:blipFill>
          <a:blip r:embed="rId2"/>
          <a:stretch>
            <a:fillRect/>
          </a:stretch>
        </p:blipFill>
        <p:spPr>
          <a:xfrm>
            <a:off x="916901" y="1824610"/>
            <a:ext cx="7499735" cy="3029106"/>
          </a:xfrm>
          <a:prstGeom prst="rect">
            <a:avLst/>
          </a:prstGeom>
          <a:ln>
            <a:solidFill>
              <a:schemeClr val="tx2"/>
            </a:solidFill>
          </a:ln>
        </p:spPr>
      </p:pic>
      <p:sp>
        <p:nvSpPr>
          <p:cNvPr id="4" name="Slide Number Placeholder 3">
            <a:extLst>
              <a:ext uri="{FF2B5EF4-FFF2-40B4-BE49-F238E27FC236}">
                <a16:creationId xmlns:a16="http://schemas.microsoft.com/office/drawing/2014/main" id="{AFDF6607-AE65-4763-9FD0-435110B195A2}"/>
              </a:ext>
            </a:extLst>
          </p:cNvPr>
          <p:cNvSpPr>
            <a:spLocks noGrp="1"/>
          </p:cNvSpPr>
          <p:nvPr>
            <p:ph type="sldNum" sz="quarter" idx="12"/>
          </p:nvPr>
        </p:nvSpPr>
        <p:spPr/>
        <p:txBody>
          <a:bodyPr/>
          <a:lstStyle/>
          <a:p>
            <a:fld id="{DEE5BC03-7CE3-4FE3-BC0A-0ACCA8AC1F24}" type="slidenum">
              <a:rPr lang="en-US" smtClean="0"/>
              <a:pPr/>
              <a:t>39</a:t>
            </a:fld>
            <a:endParaRPr lang="en-US" dirty="0"/>
          </a:p>
        </p:txBody>
      </p:sp>
      <p:sp>
        <p:nvSpPr>
          <p:cNvPr id="9" name="TextBox 8">
            <a:extLst>
              <a:ext uri="{FF2B5EF4-FFF2-40B4-BE49-F238E27FC236}">
                <a16:creationId xmlns:a16="http://schemas.microsoft.com/office/drawing/2014/main" id="{51F4C224-0D62-4E76-AE2D-B6312CF03982}"/>
              </a:ext>
            </a:extLst>
          </p:cNvPr>
          <p:cNvSpPr txBox="1"/>
          <p:nvPr/>
        </p:nvSpPr>
        <p:spPr>
          <a:xfrm>
            <a:off x="916901" y="5020539"/>
            <a:ext cx="7499735" cy="1077218"/>
          </a:xfrm>
          <a:prstGeom prst="rect">
            <a:avLst/>
          </a:prstGeom>
          <a:solidFill>
            <a:schemeClr val="accent6">
              <a:lumMod val="20000"/>
              <a:lumOff val="80000"/>
            </a:schemeClr>
          </a:solidFill>
          <a:ln>
            <a:solidFill>
              <a:schemeClr val="tx1"/>
            </a:solidFill>
          </a:ln>
        </p:spPr>
        <p:txBody>
          <a:bodyPr wrap="square" rtlCol="0">
            <a:spAutoFit/>
          </a:bodyPr>
          <a:lstStyle/>
          <a:p>
            <a:r>
              <a:rPr lang="en-US" sz="1600" dirty="0"/>
              <a:t>3) In the </a:t>
            </a:r>
            <a:r>
              <a:rPr lang="en-US" sz="1600" b="1" i="1" dirty="0"/>
              <a:t>Comment </a:t>
            </a:r>
            <a:r>
              <a:rPr lang="en-US" sz="1600" dirty="0"/>
              <a:t>box, write the text you want to populate into the communication</a:t>
            </a:r>
          </a:p>
          <a:p>
            <a:r>
              <a:rPr lang="en-US" sz="1600" dirty="0"/>
              <a:t>4) Select the </a:t>
            </a:r>
            <a:r>
              <a:rPr lang="en-US" sz="1600" b="1" dirty="0"/>
              <a:t>Print Comment</a:t>
            </a:r>
            <a:r>
              <a:rPr lang="en-US" sz="1600" dirty="0"/>
              <a:t> checkbox </a:t>
            </a:r>
          </a:p>
          <a:p>
            <a:r>
              <a:rPr lang="en-US" sz="1600" dirty="0"/>
              <a:t>5) Select OK</a:t>
            </a:r>
          </a:p>
          <a:p>
            <a:r>
              <a:rPr lang="en-US" sz="1600" dirty="0"/>
              <a:t>6) Select Save</a:t>
            </a:r>
          </a:p>
        </p:txBody>
      </p:sp>
    </p:spTree>
    <p:extLst>
      <p:ext uri="{BB962C8B-B14F-4D97-AF65-F5344CB8AC3E}">
        <p14:creationId xmlns:p14="http://schemas.microsoft.com/office/powerpoint/2010/main" val="395430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2561" y="1146931"/>
            <a:ext cx="8534403" cy="719850"/>
          </a:xfrm>
        </p:spPr>
        <p:txBody>
          <a:bodyPr/>
          <a:lstStyle/>
          <a:p>
            <a:r>
              <a:rPr lang="en-US" dirty="0"/>
              <a:t>Logistics and Agenda</a:t>
            </a:r>
          </a:p>
        </p:txBody>
      </p:sp>
      <p:graphicFrame>
        <p:nvGraphicFramePr>
          <p:cNvPr id="8" name="Content Placeholder 5">
            <a:extLst>
              <a:ext uri="{FF2B5EF4-FFF2-40B4-BE49-F238E27FC236}">
                <a16:creationId xmlns:a16="http://schemas.microsoft.com/office/drawing/2014/main" id="{9B66CC90-C80E-4EAD-A6CF-6D8B9805157B}"/>
              </a:ext>
            </a:extLst>
          </p:cNvPr>
          <p:cNvGraphicFramePr>
            <a:graphicFrameLocks/>
          </p:cNvGraphicFramePr>
          <p:nvPr>
            <p:extLst>
              <p:ext uri="{D42A27DB-BD31-4B8C-83A1-F6EECF244321}">
                <p14:modId xmlns:p14="http://schemas.microsoft.com/office/powerpoint/2010/main" val="1567395488"/>
              </p:ext>
            </p:extLst>
          </p:nvPr>
        </p:nvGraphicFramePr>
        <p:xfrm>
          <a:off x="498761" y="1866781"/>
          <a:ext cx="6711664" cy="3701655"/>
        </p:xfrm>
        <a:graphic>
          <a:graphicData uri="http://schemas.openxmlformats.org/drawingml/2006/table">
            <a:tbl>
              <a:tblPr firstRow="1" bandRow="1">
                <a:tableStyleId>{21E4AEA4-8DFA-4A89-87EB-49C32662AFE0}</a:tableStyleId>
              </a:tblPr>
              <a:tblGrid>
                <a:gridCol w="1920589">
                  <a:extLst>
                    <a:ext uri="{9D8B030D-6E8A-4147-A177-3AD203B41FA5}">
                      <a16:colId xmlns:a16="http://schemas.microsoft.com/office/drawing/2014/main" val="417772972"/>
                    </a:ext>
                  </a:extLst>
                </a:gridCol>
                <a:gridCol w="4791075">
                  <a:extLst>
                    <a:ext uri="{9D8B030D-6E8A-4147-A177-3AD203B41FA5}">
                      <a16:colId xmlns:a16="http://schemas.microsoft.com/office/drawing/2014/main" val="3415988646"/>
                    </a:ext>
                  </a:extLst>
                </a:gridCol>
              </a:tblGrid>
              <a:tr h="421812">
                <a:tc>
                  <a:txBody>
                    <a:bodyPr/>
                    <a:lstStyle/>
                    <a:p>
                      <a:r>
                        <a:rPr lang="en-US" dirty="0"/>
                        <a:t>Times</a:t>
                      </a:r>
                    </a:p>
                  </a:txBody>
                  <a:tcPr/>
                </a:tc>
                <a:tc>
                  <a:txBody>
                    <a:bodyPr/>
                    <a:lstStyle/>
                    <a:p>
                      <a:r>
                        <a:rPr lang="en-US" dirty="0"/>
                        <a:t>Activity</a:t>
                      </a:r>
                    </a:p>
                  </a:txBody>
                  <a:tcPr/>
                </a:tc>
                <a:extLst>
                  <a:ext uri="{0D108BD9-81ED-4DB2-BD59-A6C34878D82A}">
                    <a16:rowId xmlns:a16="http://schemas.microsoft.com/office/drawing/2014/main" val="853227883"/>
                  </a:ext>
                </a:extLst>
              </a:tr>
              <a:tr h="412077">
                <a:tc>
                  <a:txBody>
                    <a:bodyPr/>
                    <a:lstStyle/>
                    <a:p>
                      <a:pPr algn="l"/>
                      <a:r>
                        <a:rPr lang="en-US" dirty="0"/>
                        <a:t>1:00 – 1:10</a:t>
                      </a:r>
                    </a:p>
                  </a:txBody>
                  <a:tcPr/>
                </a:tc>
                <a:tc>
                  <a:txBody>
                    <a:bodyPr/>
                    <a:lstStyle/>
                    <a:p>
                      <a:r>
                        <a:rPr lang="en-US" baseline="0" dirty="0"/>
                        <a:t>Greet/Attendance/Objectives</a:t>
                      </a:r>
                      <a:endParaRPr lang="en-US" dirty="0"/>
                    </a:p>
                  </a:txBody>
                  <a:tcPr/>
                </a:tc>
                <a:extLst>
                  <a:ext uri="{0D108BD9-81ED-4DB2-BD59-A6C34878D82A}">
                    <a16:rowId xmlns:a16="http://schemas.microsoft.com/office/drawing/2014/main" val="1019039985"/>
                  </a:ext>
                </a:extLst>
              </a:tr>
              <a:tr h="404037">
                <a:tc>
                  <a:txBody>
                    <a:bodyPr/>
                    <a:lstStyle/>
                    <a:p>
                      <a:pPr algn="l"/>
                      <a:r>
                        <a:rPr lang="en-US" dirty="0"/>
                        <a:t>1:10</a:t>
                      </a:r>
                      <a:r>
                        <a:rPr lang="en-US" baseline="0" dirty="0"/>
                        <a:t> – 1:20</a:t>
                      </a:r>
                      <a:endParaRPr lang="en-US" dirty="0"/>
                    </a:p>
                  </a:txBody>
                  <a:tcPr/>
                </a:tc>
                <a:tc>
                  <a:txBody>
                    <a:bodyPr/>
                    <a:lstStyle/>
                    <a:p>
                      <a:r>
                        <a:rPr lang="en-US" dirty="0"/>
                        <a:t>Quick overview of FA 3Cs</a:t>
                      </a:r>
                    </a:p>
                  </a:txBody>
                  <a:tcPr/>
                </a:tc>
                <a:extLst>
                  <a:ext uri="{0D108BD9-81ED-4DB2-BD59-A6C34878D82A}">
                    <a16:rowId xmlns:a16="http://schemas.microsoft.com/office/drawing/2014/main" val="3967220088"/>
                  </a:ext>
                </a:extLst>
              </a:tr>
              <a:tr h="420933">
                <a:tc>
                  <a:txBody>
                    <a:bodyPr/>
                    <a:lstStyle/>
                    <a:p>
                      <a:pPr algn="l"/>
                      <a:r>
                        <a:rPr lang="en-US" dirty="0"/>
                        <a:t>1:20 – 1:30</a:t>
                      </a:r>
                    </a:p>
                  </a:txBody>
                  <a:tcPr/>
                </a:tc>
                <a:tc>
                  <a:txBody>
                    <a:bodyPr/>
                    <a:lstStyle/>
                    <a:p>
                      <a:r>
                        <a:rPr lang="en-US" dirty="0"/>
                        <a:t>Comments</a:t>
                      </a:r>
                    </a:p>
                  </a:txBody>
                  <a:tcPr/>
                </a:tc>
                <a:extLst>
                  <a:ext uri="{0D108BD9-81ED-4DB2-BD59-A6C34878D82A}">
                    <a16:rowId xmlns:a16="http://schemas.microsoft.com/office/drawing/2014/main" val="637552695"/>
                  </a:ext>
                </a:extLst>
              </a:tr>
              <a:tr h="361507">
                <a:tc>
                  <a:txBody>
                    <a:bodyPr/>
                    <a:lstStyle/>
                    <a:p>
                      <a:pPr algn="l"/>
                      <a:r>
                        <a:rPr lang="en-US" dirty="0"/>
                        <a:t>1:30 –</a:t>
                      </a:r>
                      <a:r>
                        <a:rPr lang="en-US" baseline="0" dirty="0"/>
                        <a:t> 1:45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Checklists</a:t>
                      </a:r>
                    </a:p>
                  </a:txBody>
                  <a:tcPr/>
                </a:tc>
                <a:extLst>
                  <a:ext uri="{0D108BD9-81ED-4DB2-BD59-A6C34878D82A}">
                    <a16:rowId xmlns:a16="http://schemas.microsoft.com/office/drawing/2014/main" val="3042635504"/>
                  </a:ext>
                </a:extLst>
              </a:tr>
              <a:tr h="457316">
                <a:tc>
                  <a:txBody>
                    <a:bodyPr/>
                    <a:lstStyle/>
                    <a:p>
                      <a:pPr algn="l"/>
                      <a:r>
                        <a:rPr lang="en-US" dirty="0"/>
                        <a:t>1:45</a:t>
                      </a:r>
                      <a:r>
                        <a:rPr lang="en-US" baseline="0" dirty="0"/>
                        <a:t> – 2:00</a:t>
                      </a:r>
                      <a:endParaRPr lang="en-US" dirty="0"/>
                    </a:p>
                  </a:txBody>
                  <a:tcPr/>
                </a:tc>
                <a:tc>
                  <a:txBody>
                    <a:bodyPr/>
                    <a:lstStyle/>
                    <a:p>
                      <a:r>
                        <a:rPr lang="en-US" sz="1800" dirty="0"/>
                        <a:t>Communications</a:t>
                      </a:r>
                    </a:p>
                  </a:txBody>
                  <a:tcPr/>
                </a:tc>
                <a:extLst>
                  <a:ext uri="{0D108BD9-81ED-4DB2-BD59-A6C34878D82A}">
                    <a16:rowId xmlns:a16="http://schemas.microsoft.com/office/drawing/2014/main" val="2417426293"/>
                  </a:ext>
                </a:extLst>
              </a:tr>
              <a:tr h="224612">
                <a:tc>
                  <a:txBody>
                    <a:bodyPr/>
                    <a:lstStyle/>
                    <a:p>
                      <a:pPr algn="l"/>
                      <a:r>
                        <a:rPr lang="en-US" dirty="0"/>
                        <a:t>2:00 – 2:15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Individualized Communications to students</a:t>
                      </a:r>
                    </a:p>
                  </a:txBody>
                  <a:tcPr/>
                </a:tc>
                <a:extLst>
                  <a:ext uri="{0D108BD9-81ED-4DB2-BD59-A6C34878D82A}">
                    <a16:rowId xmlns:a16="http://schemas.microsoft.com/office/drawing/2014/main" val="1416685546"/>
                  </a:ext>
                </a:extLst>
              </a:tr>
              <a:tr h="421049">
                <a:tc>
                  <a:txBody>
                    <a:bodyPr/>
                    <a:lstStyle/>
                    <a:p>
                      <a:pPr algn="l"/>
                      <a:r>
                        <a:rPr lang="en-US" baseline="0" dirty="0"/>
                        <a:t>2:15 – 2:30</a:t>
                      </a:r>
                      <a:endParaRPr lang="en-US" dirty="0"/>
                    </a:p>
                  </a:txBody>
                  <a:tcPr/>
                </a:tc>
                <a:tc>
                  <a:txBody>
                    <a:bodyPr/>
                    <a:lstStyle/>
                    <a:p>
                      <a:r>
                        <a:rPr lang="en-US" sz="1800" dirty="0"/>
                        <a:t>Bonus: Preview of new award offer template</a:t>
                      </a:r>
                    </a:p>
                  </a:txBody>
                  <a:tcPr/>
                </a:tc>
                <a:extLst>
                  <a:ext uri="{0D108BD9-81ED-4DB2-BD59-A6C34878D82A}">
                    <a16:rowId xmlns:a16="http://schemas.microsoft.com/office/drawing/2014/main" val="2295022637"/>
                  </a:ext>
                </a:extLst>
              </a:tr>
              <a:tr h="432911">
                <a:tc>
                  <a:txBody>
                    <a:bodyPr/>
                    <a:lstStyle/>
                    <a:p>
                      <a:pPr algn="l"/>
                      <a:r>
                        <a:rPr lang="en-US" dirty="0"/>
                        <a:t>2:30 – 3:00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Session</a:t>
                      </a:r>
                      <a:r>
                        <a:rPr lang="en-US" baseline="0" dirty="0"/>
                        <a:t> Wrap-Up</a:t>
                      </a:r>
                      <a:endParaRPr lang="en-US" dirty="0"/>
                    </a:p>
                  </a:txBody>
                  <a:tcPr/>
                </a:tc>
                <a:extLst>
                  <a:ext uri="{0D108BD9-81ED-4DB2-BD59-A6C34878D82A}">
                    <a16:rowId xmlns:a16="http://schemas.microsoft.com/office/drawing/2014/main" val="3712208917"/>
                  </a:ext>
                </a:extLst>
              </a:tr>
            </a:tbl>
          </a:graphicData>
        </a:graphic>
      </p:graphicFrame>
    </p:spTree>
    <p:extLst>
      <p:ext uri="{BB962C8B-B14F-4D97-AF65-F5344CB8AC3E}">
        <p14:creationId xmlns:p14="http://schemas.microsoft.com/office/powerpoint/2010/main" val="4004804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DF6607-AE65-4763-9FD0-435110B195A2}"/>
              </a:ext>
            </a:extLst>
          </p:cNvPr>
          <p:cNvSpPr>
            <a:spLocks noGrp="1"/>
          </p:cNvSpPr>
          <p:nvPr>
            <p:ph type="sldNum" sz="quarter" idx="12"/>
          </p:nvPr>
        </p:nvSpPr>
        <p:spPr/>
        <p:txBody>
          <a:bodyPr/>
          <a:lstStyle/>
          <a:p>
            <a:fld id="{DEE5BC03-7CE3-4FE3-BC0A-0ACCA8AC1F24}" type="slidenum">
              <a:rPr lang="en-US" smtClean="0"/>
              <a:pPr/>
              <a:t>40</a:t>
            </a:fld>
            <a:endParaRPr lang="en-US" dirty="0"/>
          </a:p>
        </p:txBody>
      </p:sp>
      <p:sp>
        <p:nvSpPr>
          <p:cNvPr id="7" name="Rectangle 6">
            <a:extLst>
              <a:ext uri="{FF2B5EF4-FFF2-40B4-BE49-F238E27FC236}">
                <a16:creationId xmlns:a16="http://schemas.microsoft.com/office/drawing/2014/main" id="{D3DCA29C-DAA3-4285-846A-CE86100D856D}"/>
              </a:ext>
            </a:extLst>
          </p:cNvPr>
          <p:cNvSpPr/>
          <p:nvPr/>
        </p:nvSpPr>
        <p:spPr>
          <a:xfrm>
            <a:off x="371475" y="1389787"/>
            <a:ext cx="8572500" cy="830997"/>
          </a:xfrm>
          <a:prstGeom prst="rect">
            <a:avLst/>
          </a:prstGeom>
        </p:spPr>
        <p:txBody>
          <a:bodyPr wrap="square">
            <a:spAutoFit/>
          </a:bodyPr>
          <a:lstStyle/>
          <a:p>
            <a:r>
              <a:rPr lang="en-US" sz="2400" b="1" dirty="0"/>
              <a:t>Voila! The text that was entered into the Comment box appears in the Communication for the students that were assigned in batch! </a:t>
            </a:r>
          </a:p>
        </p:txBody>
      </p:sp>
      <p:pic>
        <p:nvPicPr>
          <p:cNvPr id="3" name="Picture 2">
            <a:extLst>
              <a:ext uri="{FF2B5EF4-FFF2-40B4-BE49-F238E27FC236}">
                <a16:creationId xmlns:a16="http://schemas.microsoft.com/office/drawing/2014/main" id="{E698E683-C2FE-4C44-9D1F-962899117695}"/>
              </a:ext>
            </a:extLst>
          </p:cNvPr>
          <p:cNvPicPr>
            <a:picLocks noChangeAspect="1"/>
          </p:cNvPicPr>
          <p:nvPr/>
        </p:nvPicPr>
        <p:blipFill>
          <a:blip r:embed="rId2"/>
          <a:stretch>
            <a:fillRect/>
          </a:stretch>
        </p:blipFill>
        <p:spPr>
          <a:xfrm>
            <a:off x="371475" y="2220784"/>
            <a:ext cx="5781851" cy="2767106"/>
          </a:xfrm>
          <a:prstGeom prst="rect">
            <a:avLst/>
          </a:prstGeom>
          <a:ln>
            <a:solidFill>
              <a:schemeClr val="tx2"/>
            </a:solidFill>
          </a:ln>
        </p:spPr>
      </p:pic>
      <p:pic>
        <p:nvPicPr>
          <p:cNvPr id="6" name="Picture 5">
            <a:extLst>
              <a:ext uri="{FF2B5EF4-FFF2-40B4-BE49-F238E27FC236}">
                <a16:creationId xmlns:a16="http://schemas.microsoft.com/office/drawing/2014/main" id="{29C17D5F-FE72-491E-99AF-C177FDD2187F}"/>
              </a:ext>
            </a:extLst>
          </p:cNvPr>
          <p:cNvPicPr>
            <a:picLocks noChangeAspect="1"/>
          </p:cNvPicPr>
          <p:nvPr/>
        </p:nvPicPr>
        <p:blipFill>
          <a:blip r:embed="rId3"/>
          <a:stretch>
            <a:fillRect/>
          </a:stretch>
        </p:blipFill>
        <p:spPr>
          <a:xfrm>
            <a:off x="3155769" y="3922577"/>
            <a:ext cx="5718066" cy="2703086"/>
          </a:xfrm>
          <a:prstGeom prst="rect">
            <a:avLst/>
          </a:prstGeom>
          <a:ln>
            <a:solidFill>
              <a:schemeClr val="tx2"/>
            </a:solidFill>
          </a:ln>
        </p:spPr>
      </p:pic>
    </p:spTree>
    <p:extLst>
      <p:ext uri="{BB962C8B-B14F-4D97-AF65-F5344CB8AC3E}">
        <p14:creationId xmlns:p14="http://schemas.microsoft.com/office/powerpoint/2010/main" val="387597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519540" y="220929"/>
            <a:ext cx="8336975" cy="5920099"/>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lgn="ctr">
              <a:buNone/>
            </a:pPr>
            <a:r>
              <a:rPr lang="en-US" sz="4000" b="1" dirty="0"/>
              <a:t>Bonus: Preview of new </a:t>
            </a:r>
          </a:p>
          <a:p>
            <a:pPr marL="0" indent="0" algn="ctr">
              <a:buNone/>
            </a:pPr>
            <a:r>
              <a:rPr lang="en-US" sz="4000" b="1" dirty="0"/>
              <a:t>Award Offer Template</a:t>
            </a:r>
          </a:p>
        </p:txBody>
      </p:sp>
    </p:spTree>
    <p:extLst>
      <p:ext uri="{BB962C8B-B14F-4D97-AF65-F5344CB8AC3E}">
        <p14:creationId xmlns:p14="http://schemas.microsoft.com/office/powerpoint/2010/main" val="3812218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6130"/>
            <a:ext cx="7886700" cy="611619"/>
          </a:xfrm>
        </p:spPr>
        <p:txBody>
          <a:bodyPr/>
          <a:lstStyle/>
          <a:p>
            <a:r>
              <a:rPr lang="en-US" dirty="0"/>
              <a:t>Congratulations!  </a:t>
            </a:r>
          </a:p>
        </p:txBody>
      </p:sp>
      <p:sp>
        <p:nvSpPr>
          <p:cNvPr id="3" name="Text Placeholder 2"/>
          <p:cNvSpPr>
            <a:spLocks noGrp="1"/>
          </p:cNvSpPr>
          <p:nvPr>
            <p:ph type="body" sz="quarter" idx="10"/>
          </p:nvPr>
        </p:nvSpPr>
        <p:spPr>
          <a:xfrm>
            <a:off x="628650" y="2017337"/>
            <a:ext cx="7886700" cy="3676886"/>
          </a:xfrm>
        </p:spPr>
        <p:txBody>
          <a:bodyPr/>
          <a:lstStyle/>
          <a:p>
            <a:r>
              <a:rPr lang="en-US" dirty="0"/>
              <a:t>You are now equipped with more knowledge of 3Cs! </a:t>
            </a:r>
          </a:p>
          <a:p>
            <a:r>
              <a:rPr lang="en-US" dirty="0"/>
              <a:t>Please refer to the ctcLink Reference Center for additional resource materials on today’s topics</a:t>
            </a:r>
          </a:p>
          <a:p>
            <a:r>
              <a:rPr lang="en-US" dirty="0"/>
              <a:t>Sign up for our listserv if you haven’t already </a:t>
            </a:r>
            <a:r>
              <a:rPr lang="en-US" dirty="0">
                <a:sym typeface="Wingdings" panose="05000000000000000000" pitchFamily="2" charset="2"/>
              </a:rPr>
              <a:t></a:t>
            </a:r>
          </a:p>
          <a:p>
            <a:pPr marL="0" indent="0">
              <a:buNone/>
            </a:pPr>
            <a:r>
              <a:rPr lang="en-US" dirty="0">
                <a:hlinkClick r:id="rId3"/>
              </a:rPr>
              <a:t>https://lists.ctc.edu/mailman/listinfo/ctclinkfinaidsupport_lists.ctc.edu</a:t>
            </a:r>
            <a:endParaRPr lang="en-US" dirty="0"/>
          </a:p>
          <a:p>
            <a:r>
              <a:rPr lang="en-US" dirty="0"/>
              <a:t>Thank you for your participation today!</a:t>
            </a:r>
          </a:p>
        </p:txBody>
      </p:sp>
    </p:spTree>
    <p:custDataLst>
      <p:tags r:id="rId1"/>
    </p:custDataLst>
    <p:extLst>
      <p:ext uri="{BB962C8B-B14F-4D97-AF65-F5344CB8AC3E}">
        <p14:creationId xmlns:p14="http://schemas.microsoft.com/office/powerpoint/2010/main" val="15785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30" y="1370909"/>
            <a:ext cx="7971806" cy="674586"/>
          </a:xfrm>
        </p:spPr>
        <p:txBody>
          <a:bodyPr/>
          <a:lstStyle/>
          <a:p>
            <a:pPr algn="ctr"/>
            <a:r>
              <a:rPr lang="en-US" dirty="0"/>
              <a:t>ground rules</a:t>
            </a:r>
          </a:p>
        </p:txBody>
      </p:sp>
      <p:sp>
        <p:nvSpPr>
          <p:cNvPr id="3" name="Content Placeholder 2"/>
          <p:cNvSpPr>
            <a:spLocks noGrp="1"/>
          </p:cNvSpPr>
          <p:nvPr>
            <p:ph idx="1"/>
          </p:nvPr>
        </p:nvSpPr>
        <p:spPr>
          <a:xfrm>
            <a:off x="625930" y="2097595"/>
            <a:ext cx="8247905" cy="4193463"/>
          </a:xfrm>
        </p:spPr>
        <p:txBody>
          <a:bodyPr/>
          <a:lstStyle/>
          <a:p>
            <a:pPr marL="463550" indent="-463550">
              <a:buFont typeface="Wingdings" panose="05000000000000000000" pitchFamily="2" charset="2"/>
              <a:buChar char="ü"/>
              <a:defRPr/>
            </a:pPr>
            <a:r>
              <a:rPr lang="en-US" dirty="0"/>
              <a:t>Remove external distractions</a:t>
            </a:r>
          </a:p>
          <a:p>
            <a:pPr marL="463550" indent="-463550">
              <a:buFont typeface="Wingdings" panose="05000000000000000000" pitchFamily="2" charset="2"/>
              <a:buChar char="ü"/>
              <a:defRPr/>
            </a:pPr>
            <a:r>
              <a:rPr lang="en-US" dirty="0"/>
              <a:t>Hold questions until Q&amp;A Time of each section</a:t>
            </a:r>
          </a:p>
          <a:p>
            <a:pPr marL="463550" indent="-463550">
              <a:buFont typeface="Wingdings" panose="05000000000000000000" pitchFamily="2" charset="2"/>
              <a:buChar char="ü"/>
              <a:defRPr/>
            </a:pPr>
            <a:r>
              <a:rPr lang="en-US" dirty="0"/>
              <a:t>Mute your line when not speaking</a:t>
            </a:r>
          </a:p>
          <a:p>
            <a:pPr marL="920750" lvl="2" indent="-463550">
              <a:buFont typeface="Wingdings" panose="05000000000000000000" pitchFamily="2" charset="2"/>
              <a:buChar char="§"/>
              <a:defRPr/>
            </a:pPr>
            <a:r>
              <a:rPr lang="en-US" sz="2400" b="1" i="1" dirty="0">
                <a:solidFill>
                  <a:schemeClr val="accent5">
                    <a:lumMod val="50000"/>
                  </a:schemeClr>
                </a:solidFill>
              </a:rPr>
              <a:t>Do NOT place Webex line on hold.  Use Mute.</a:t>
            </a:r>
          </a:p>
          <a:p>
            <a:pPr marL="920750" lvl="2" indent="-463550">
              <a:buFont typeface="Wingdings" panose="05000000000000000000" pitchFamily="2" charset="2"/>
              <a:buChar char="§"/>
              <a:defRPr/>
            </a:pPr>
            <a:r>
              <a:rPr lang="en-US" sz="2400" b="1" i="1" dirty="0">
                <a:solidFill>
                  <a:schemeClr val="accent5">
                    <a:lumMod val="50000"/>
                  </a:schemeClr>
                </a:solidFill>
              </a:rPr>
              <a:t>Please leave your line on Mute unless you are speaking</a:t>
            </a:r>
          </a:p>
          <a:p>
            <a:pPr marL="920750" lvl="2" indent="-463550">
              <a:buFont typeface="Wingdings" panose="05000000000000000000" pitchFamily="2" charset="2"/>
              <a:buChar char="§"/>
              <a:defRPr/>
            </a:pPr>
            <a:r>
              <a:rPr lang="en-US" sz="2400" b="1" i="1" dirty="0">
                <a:solidFill>
                  <a:srgbClr val="C00000"/>
                </a:solidFill>
              </a:rPr>
              <a:t>Sessions are being recorded </a:t>
            </a:r>
          </a:p>
        </p:txBody>
      </p:sp>
    </p:spTree>
    <p:extLst>
      <p:ext uri="{BB962C8B-B14F-4D97-AF65-F5344CB8AC3E}">
        <p14:creationId xmlns:p14="http://schemas.microsoft.com/office/powerpoint/2010/main" val="328986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329219"/>
            <a:ext cx="8336975" cy="797070"/>
          </a:xfrm>
        </p:spPr>
        <p:txBody>
          <a:bodyPr/>
          <a:lstStyle/>
          <a:p>
            <a:r>
              <a:rPr lang="en-US" dirty="0"/>
              <a:t>Objectives</a:t>
            </a:r>
          </a:p>
        </p:txBody>
      </p:sp>
      <p:sp>
        <p:nvSpPr>
          <p:cNvPr id="8" name="Content Placeholder 5"/>
          <p:cNvSpPr>
            <a:spLocks noGrp="1"/>
          </p:cNvSpPr>
          <p:nvPr>
            <p:ph idx="1"/>
          </p:nvPr>
        </p:nvSpPr>
        <p:spPr>
          <a:xfrm>
            <a:off x="536860" y="2126289"/>
            <a:ext cx="8336975" cy="3757046"/>
          </a:xfrm>
        </p:spPr>
        <p:txBody>
          <a:bodyPr/>
          <a:lstStyle/>
          <a:p>
            <a:pPr marL="0" indent="0">
              <a:buNone/>
            </a:pPr>
            <a:r>
              <a:rPr lang="en-US" dirty="0"/>
              <a:t>During this work session, we will review:</a:t>
            </a:r>
          </a:p>
          <a:p>
            <a:r>
              <a:rPr lang="en-US" sz="2400" dirty="0"/>
              <a:t>Comments</a:t>
            </a:r>
          </a:p>
          <a:p>
            <a:r>
              <a:rPr lang="en-US" sz="2400" dirty="0"/>
              <a:t>Checklists</a:t>
            </a:r>
          </a:p>
          <a:p>
            <a:r>
              <a:rPr lang="en-US" sz="2400" dirty="0"/>
              <a:t>Communications</a:t>
            </a:r>
          </a:p>
          <a:p>
            <a:r>
              <a:rPr lang="en-US" sz="2400" dirty="0"/>
              <a:t>Individualized Communications to students</a:t>
            </a:r>
          </a:p>
          <a:p>
            <a:endParaRPr lang="en-US" sz="2400" dirty="0"/>
          </a:p>
          <a:p>
            <a:pPr marL="0" indent="0">
              <a:buNone/>
            </a:pPr>
            <a:r>
              <a:rPr lang="en-US" sz="2400" dirty="0"/>
              <a:t>Bonus: Preview of new Award Offer Template</a:t>
            </a:r>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8831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519540" y="220929"/>
            <a:ext cx="8336975" cy="5920099"/>
          </a:xfrm>
        </p:spPr>
        <p:txBody>
          <a:bodyPr/>
          <a:lstStyle/>
          <a:p>
            <a:pPr marL="0" indent="0">
              <a:buNone/>
            </a:pPr>
            <a:endParaRPr lang="en-US" sz="4000" b="1" dirty="0"/>
          </a:p>
          <a:p>
            <a:pPr marL="0" indent="0">
              <a:buNone/>
            </a:pPr>
            <a:endParaRPr lang="en-US" sz="4000" b="1" dirty="0"/>
          </a:p>
          <a:p>
            <a:pPr marL="0" indent="0" algn="ctr">
              <a:buNone/>
            </a:pPr>
            <a:endParaRPr lang="en-US" sz="4400" b="1" dirty="0"/>
          </a:p>
          <a:p>
            <a:pPr marL="0" indent="0" algn="ctr">
              <a:buNone/>
            </a:pPr>
            <a:r>
              <a:rPr lang="en-US" sz="4400" b="1" dirty="0"/>
              <a:t>First, let’s go over FA 3Cs at a </a:t>
            </a:r>
          </a:p>
          <a:p>
            <a:pPr marL="0" indent="0" algn="ctr">
              <a:buNone/>
            </a:pPr>
            <a:r>
              <a:rPr lang="en-US" sz="4400" b="1" dirty="0"/>
              <a:t>high level </a:t>
            </a:r>
            <a:r>
              <a:rPr lang="en-US" sz="4400" b="1" dirty="0">
                <a:sym typeface="Wingdings" panose="05000000000000000000" pitchFamily="2" charset="2"/>
              </a:rPr>
              <a:t></a:t>
            </a:r>
            <a:r>
              <a:rPr lang="en-US" sz="4400" b="1" dirty="0"/>
              <a:t> </a:t>
            </a:r>
          </a:p>
        </p:txBody>
      </p:sp>
    </p:spTree>
    <p:extLst>
      <p:ext uri="{BB962C8B-B14F-4D97-AF65-F5344CB8AC3E}">
        <p14:creationId xmlns:p14="http://schemas.microsoft.com/office/powerpoint/2010/main" val="3051891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3C3F31-12BE-4866-AC22-025F94959721}"/>
              </a:ext>
            </a:extLst>
          </p:cNvPr>
          <p:cNvSpPr>
            <a:spLocks noGrp="1"/>
          </p:cNvSpPr>
          <p:nvPr>
            <p:ph type="body" idx="1"/>
          </p:nvPr>
        </p:nvSpPr>
        <p:spPr>
          <a:xfrm>
            <a:off x="409738" y="1119456"/>
            <a:ext cx="8324523" cy="5410396"/>
          </a:xfrm>
        </p:spPr>
        <p:txBody>
          <a:bodyPr/>
          <a:lstStyle/>
          <a:p>
            <a:r>
              <a:rPr lang="en-US" sz="3600" b="1" dirty="0"/>
              <a:t>3Cs are being leveraged for:</a:t>
            </a:r>
          </a:p>
          <a:p>
            <a:pPr marL="457200" indent="-457200">
              <a:buFont typeface="Wingdings" panose="05000000000000000000" pitchFamily="2" charset="2"/>
              <a:buChar char="§"/>
            </a:pPr>
            <a:r>
              <a:rPr lang="en-US" sz="2000" b="1" dirty="0">
                <a:solidFill>
                  <a:schemeClr val="accent4">
                    <a:lumMod val="75000"/>
                  </a:schemeClr>
                </a:solidFill>
              </a:rPr>
              <a:t>Communicating with students</a:t>
            </a:r>
          </a:p>
          <a:p>
            <a:pPr marL="914378" lvl="1" indent="-457200">
              <a:buFont typeface="Wingdings" panose="05000000000000000000" pitchFamily="2" charset="2"/>
              <a:buChar char="§"/>
            </a:pPr>
            <a:r>
              <a:rPr lang="en-US" sz="1800" b="1" dirty="0">
                <a:solidFill>
                  <a:schemeClr val="accent4">
                    <a:lumMod val="75000"/>
                  </a:schemeClr>
                </a:solidFill>
              </a:rPr>
              <a:t>To Dos</a:t>
            </a:r>
          </a:p>
          <a:p>
            <a:pPr marL="914378" lvl="1" indent="-457200">
              <a:buFont typeface="Wingdings" panose="05000000000000000000" pitchFamily="2" charset="2"/>
              <a:buChar char="§"/>
            </a:pPr>
            <a:r>
              <a:rPr lang="en-US" sz="1800" b="1" dirty="0">
                <a:solidFill>
                  <a:schemeClr val="accent4">
                    <a:lumMod val="75000"/>
                  </a:schemeClr>
                </a:solidFill>
              </a:rPr>
              <a:t>SAP status</a:t>
            </a:r>
          </a:p>
          <a:p>
            <a:pPr marL="914378" lvl="1" indent="-457200">
              <a:buFont typeface="Wingdings" panose="05000000000000000000" pitchFamily="2" charset="2"/>
              <a:buChar char="§"/>
            </a:pPr>
            <a:r>
              <a:rPr lang="en-US" sz="1800" b="1" dirty="0">
                <a:solidFill>
                  <a:schemeClr val="accent4">
                    <a:lumMod val="75000"/>
                  </a:schemeClr>
                </a:solidFill>
              </a:rPr>
              <a:t>Award offers</a:t>
            </a:r>
          </a:p>
          <a:p>
            <a:pPr marL="457200" indent="-457200">
              <a:buFont typeface="Wingdings" panose="05000000000000000000" pitchFamily="2" charset="2"/>
              <a:buChar char="§"/>
            </a:pPr>
            <a:r>
              <a:rPr lang="en-US" sz="2000" b="1" dirty="0">
                <a:solidFill>
                  <a:srgbClr val="7030A0"/>
                </a:solidFill>
              </a:rPr>
              <a:t>Communicating with other staff</a:t>
            </a:r>
          </a:p>
          <a:p>
            <a:pPr marL="914378" lvl="1" indent="-457200">
              <a:buFont typeface="Wingdings" panose="05000000000000000000" pitchFamily="2" charset="2"/>
              <a:buChar char="§"/>
            </a:pPr>
            <a:r>
              <a:rPr lang="en-US" sz="1800" b="1" dirty="0">
                <a:solidFill>
                  <a:srgbClr val="7030A0"/>
                </a:solidFill>
              </a:rPr>
              <a:t>File review notes</a:t>
            </a:r>
          </a:p>
          <a:p>
            <a:pPr marL="914378" lvl="1" indent="-457200">
              <a:buFont typeface="Wingdings" panose="05000000000000000000" pitchFamily="2" charset="2"/>
              <a:buChar char="§"/>
            </a:pPr>
            <a:r>
              <a:rPr lang="en-US" sz="1800" b="1" dirty="0">
                <a:solidFill>
                  <a:srgbClr val="7030A0"/>
                </a:solidFill>
              </a:rPr>
              <a:t>Packaging notes (i.e. aid adjustments)</a:t>
            </a:r>
          </a:p>
          <a:p>
            <a:pPr marL="914378" lvl="1" indent="-457200">
              <a:buFont typeface="Wingdings" panose="05000000000000000000" pitchFamily="2" charset="2"/>
              <a:buChar char="§"/>
            </a:pPr>
            <a:r>
              <a:rPr lang="en-US" sz="1800" b="1" dirty="0">
                <a:solidFill>
                  <a:srgbClr val="7030A0"/>
                </a:solidFill>
              </a:rPr>
              <a:t>Conversation with students</a:t>
            </a:r>
          </a:p>
          <a:p>
            <a:pPr marL="457200" indent="-457200">
              <a:buFont typeface="Wingdings" panose="05000000000000000000" pitchFamily="2" charset="2"/>
              <a:buChar char="§"/>
            </a:pPr>
            <a:r>
              <a:rPr lang="en-US" sz="2000" b="1" dirty="0">
                <a:solidFill>
                  <a:srgbClr val="0070C0"/>
                </a:solidFill>
              </a:rPr>
              <a:t>Recording important notes</a:t>
            </a:r>
          </a:p>
          <a:p>
            <a:pPr marL="914378" lvl="1" indent="-457200">
              <a:buFont typeface="Wingdings" panose="05000000000000000000" pitchFamily="2" charset="2"/>
              <a:buChar char="§"/>
            </a:pPr>
            <a:r>
              <a:rPr lang="en-US" sz="1800" b="1" dirty="0">
                <a:solidFill>
                  <a:srgbClr val="0070C0"/>
                </a:solidFill>
              </a:rPr>
              <a:t>File review notes</a:t>
            </a:r>
          </a:p>
          <a:p>
            <a:pPr marL="914378" lvl="1" indent="-457200">
              <a:buFont typeface="Wingdings" panose="05000000000000000000" pitchFamily="2" charset="2"/>
              <a:buChar char="§"/>
            </a:pPr>
            <a:r>
              <a:rPr lang="en-US" sz="1800" b="1" dirty="0">
                <a:solidFill>
                  <a:srgbClr val="0070C0"/>
                </a:solidFill>
              </a:rPr>
              <a:t>Packaging notes</a:t>
            </a:r>
          </a:p>
          <a:p>
            <a:pPr marL="457200" indent="-457200">
              <a:buFont typeface="Wingdings" panose="05000000000000000000" pitchFamily="2" charset="2"/>
              <a:buChar char="§"/>
            </a:pPr>
            <a:r>
              <a:rPr lang="en-US" sz="2000" b="1" dirty="0">
                <a:solidFill>
                  <a:schemeClr val="accent3">
                    <a:lumMod val="50000"/>
                  </a:schemeClr>
                </a:solidFill>
              </a:rPr>
              <a:t>Capturing specific populations for packaging and disbursements</a:t>
            </a:r>
          </a:p>
          <a:p>
            <a:pPr marL="914378" lvl="1" indent="-457200">
              <a:buFont typeface="Wingdings" panose="05000000000000000000" pitchFamily="2" charset="2"/>
              <a:buChar char="§"/>
            </a:pPr>
            <a:r>
              <a:rPr lang="en-US" sz="1800" b="1" dirty="0">
                <a:solidFill>
                  <a:schemeClr val="accent3">
                    <a:lumMod val="50000"/>
                  </a:schemeClr>
                </a:solidFill>
              </a:rPr>
              <a:t>Limit packaging to students who have/do not have a specific checklist</a:t>
            </a:r>
          </a:p>
          <a:p>
            <a:pPr marL="914378" lvl="1" indent="-457200">
              <a:buFont typeface="Wingdings" panose="05000000000000000000" pitchFamily="2" charset="2"/>
              <a:buChar char="§"/>
            </a:pPr>
            <a:r>
              <a:rPr lang="en-US" sz="1800" b="1" dirty="0">
                <a:solidFill>
                  <a:schemeClr val="accent3">
                    <a:lumMod val="50000"/>
                  </a:schemeClr>
                </a:solidFill>
              </a:rPr>
              <a:t>Prevent disbursements for students who have unresolved checklists</a:t>
            </a:r>
          </a:p>
          <a:p>
            <a:pPr lvl="1"/>
            <a:endParaRPr lang="en-US" b="1" dirty="0">
              <a:solidFill>
                <a:srgbClr val="0070C0"/>
              </a:solidFill>
            </a:endParaRPr>
          </a:p>
          <a:p>
            <a:pPr marL="914378" lvl="1" indent="-457200">
              <a:buFontTx/>
              <a:buChar char="-"/>
            </a:pPr>
            <a:endParaRPr lang="en-US" sz="2400" b="1" dirty="0"/>
          </a:p>
          <a:p>
            <a:pPr lvl="1"/>
            <a:endParaRPr lang="en-US" sz="2400" b="1" dirty="0"/>
          </a:p>
          <a:p>
            <a:pPr marL="457200" indent="-457200">
              <a:buFontTx/>
              <a:buChar char="-"/>
            </a:pPr>
            <a:endParaRPr lang="en-US" sz="2800" b="1" dirty="0"/>
          </a:p>
          <a:p>
            <a:endParaRPr lang="en-US" dirty="0"/>
          </a:p>
        </p:txBody>
      </p:sp>
      <p:sp>
        <p:nvSpPr>
          <p:cNvPr id="4" name="Slide Number Placeholder 3">
            <a:extLst>
              <a:ext uri="{FF2B5EF4-FFF2-40B4-BE49-F238E27FC236}">
                <a16:creationId xmlns:a16="http://schemas.microsoft.com/office/drawing/2014/main" id="{AFDF6607-AE65-4763-9FD0-435110B195A2}"/>
              </a:ext>
            </a:extLst>
          </p:cNvPr>
          <p:cNvSpPr>
            <a:spLocks noGrp="1"/>
          </p:cNvSpPr>
          <p:nvPr>
            <p:ph type="sldNum" sz="quarter" idx="12"/>
          </p:nvPr>
        </p:nvSpPr>
        <p:spPr/>
        <p:txBody>
          <a:bodyPr/>
          <a:lstStyle/>
          <a:p>
            <a:fld id="{DEE5BC03-7CE3-4FE3-BC0A-0ACCA8AC1F24}" type="slidenum">
              <a:rPr lang="en-US" smtClean="0"/>
              <a:pPr/>
              <a:t>8</a:t>
            </a:fld>
            <a:endParaRPr lang="en-US" dirty="0"/>
          </a:p>
        </p:txBody>
      </p:sp>
    </p:spTree>
    <p:extLst>
      <p:ext uri="{BB962C8B-B14F-4D97-AF65-F5344CB8AC3E}">
        <p14:creationId xmlns:p14="http://schemas.microsoft.com/office/powerpoint/2010/main" val="289958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500"/>
                                        <p:tgtEl>
                                          <p:spTgt spid="3">
                                            <p:txEl>
                                              <p:pRg st="12" end="12"/>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fade">
                                      <p:cBhvr>
                                        <p:cTn id="54" dur="500"/>
                                        <p:tgtEl>
                                          <p:spTgt spid="3">
                                            <p:txEl>
                                              <p:pRg st="13" end="13"/>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fade">
                                      <p:cBhvr>
                                        <p:cTn id="5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The 3CS Speed keys</a:t>
            </a:r>
            <a:br>
              <a:rPr lang="en-US" dirty="0"/>
            </a:br>
            <a:r>
              <a:rPr lang="en-US" sz="2400" dirty="0">
                <a:latin typeface="+mn-lt"/>
              </a:rPr>
              <a:t>Are conveniently on the </a:t>
            </a:r>
            <a:r>
              <a:rPr lang="en-US" sz="2400" i="1" dirty="0">
                <a:latin typeface="+mn-lt"/>
              </a:rPr>
              <a:t>Financial Aid Status </a:t>
            </a:r>
            <a:r>
              <a:rPr lang="en-US" sz="2400" dirty="0">
                <a:latin typeface="+mn-lt"/>
              </a:rPr>
              <a:t>Page &amp; </a:t>
            </a:r>
            <a:r>
              <a:rPr lang="en-US" sz="2400" i="1" dirty="0">
                <a:latin typeface="+mn-lt"/>
              </a:rPr>
              <a:t>Packaging Status Summary </a:t>
            </a:r>
            <a:r>
              <a:rPr lang="en-US" sz="2400" dirty="0">
                <a:latin typeface="+mn-lt"/>
              </a:rPr>
              <a:t>page</a:t>
            </a:r>
            <a:endParaRPr lang="en-US" dirty="0">
              <a:latin typeface="+mn-lt"/>
            </a:endParaRPr>
          </a:p>
        </p:txBody>
      </p:sp>
      <p:grpSp>
        <p:nvGrpSpPr>
          <p:cNvPr id="23" name="Group 22">
            <a:extLst>
              <a:ext uri="{FF2B5EF4-FFF2-40B4-BE49-F238E27FC236}">
                <a16:creationId xmlns:a16="http://schemas.microsoft.com/office/drawing/2014/main" id="{E5FCD776-2257-4531-8302-5093F3BC318F}"/>
              </a:ext>
            </a:extLst>
          </p:cNvPr>
          <p:cNvGrpSpPr/>
          <p:nvPr/>
        </p:nvGrpSpPr>
        <p:grpSpPr>
          <a:xfrm>
            <a:off x="1042146" y="6031500"/>
            <a:ext cx="2066959" cy="380012"/>
            <a:chOff x="1539211" y="5571320"/>
            <a:chExt cx="2066959" cy="380012"/>
          </a:xfrm>
        </p:grpSpPr>
        <p:sp>
          <p:nvSpPr>
            <p:cNvPr id="12" name="TextBox 11">
              <a:extLst>
                <a:ext uri="{FF2B5EF4-FFF2-40B4-BE49-F238E27FC236}">
                  <a16:creationId xmlns:a16="http://schemas.microsoft.com/office/drawing/2014/main" id="{B76393F2-8C46-411C-9DAF-BA70459A6518}"/>
                </a:ext>
              </a:extLst>
            </p:cNvPr>
            <p:cNvSpPr txBox="1"/>
            <p:nvPr/>
          </p:nvSpPr>
          <p:spPr>
            <a:xfrm>
              <a:off x="1539211" y="5571320"/>
              <a:ext cx="2066959" cy="380012"/>
            </a:xfrm>
            <a:prstGeom prst="rect">
              <a:avLst/>
            </a:prstGeom>
            <a:noFill/>
            <a:ln>
              <a:solidFill>
                <a:schemeClr val="tx1"/>
              </a:solidFill>
            </a:ln>
          </p:spPr>
          <p:txBody>
            <a:bodyPr wrap="square" rtlCol="0">
              <a:spAutoFit/>
            </a:bodyPr>
            <a:lstStyle/>
            <a:p>
              <a:r>
                <a:rPr lang="en-US" b="1" dirty="0">
                  <a:solidFill>
                    <a:schemeClr val="accent4">
                      <a:lumMod val="75000"/>
                    </a:schemeClr>
                  </a:solidFill>
                </a:rPr>
                <a:t>Communications</a:t>
              </a:r>
            </a:p>
          </p:txBody>
        </p:sp>
        <p:pic>
          <p:nvPicPr>
            <p:cNvPr id="10" name="Picture 9">
              <a:extLst>
                <a:ext uri="{FF2B5EF4-FFF2-40B4-BE49-F238E27FC236}">
                  <a16:creationId xmlns:a16="http://schemas.microsoft.com/office/drawing/2014/main" id="{26130F2F-78DB-4003-8DE3-EC7CE10A9443}"/>
                </a:ext>
              </a:extLst>
            </p:cNvPr>
            <p:cNvPicPr>
              <a:picLocks noChangeAspect="1"/>
            </p:cNvPicPr>
            <p:nvPr/>
          </p:nvPicPr>
          <p:blipFill>
            <a:blip r:embed="rId3"/>
            <a:stretch>
              <a:fillRect/>
            </a:stretch>
          </p:blipFill>
          <p:spPr>
            <a:xfrm>
              <a:off x="3252619" y="5616279"/>
              <a:ext cx="342918" cy="279414"/>
            </a:xfrm>
            <a:prstGeom prst="rect">
              <a:avLst/>
            </a:prstGeom>
          </p:spPr>
        </p:pic>
      </p:grpSp>
      <p:grpSp>
        <p:nvGrpSpPr>
          <p:cNvPr id="24" name="Group 23">
            <a:extLst>
              <a:ext uri="{FF2B5EF4-FFF2-40B4-BE49-F238E27FC236}">
                <a16:creationId xmlns:a16="http://schemas.microsoft.com/office/drawing/2014/main" id="{6CA52195-14E6-413C-8552-3E8CC8C54797}"/>
              </a:ext>
            </a:extLst>
          </p:cNvPr>
          <p:cNvGrpSpPr/>
          <p:nvPr/>
        </p:nvGrpSpPr>
        <p:grpSpPr>
          <a:xfrm>
            <a:off x="4106249" y="6012033"/>
            <a:ext cx="1432528" cy="369332"/>
            <a:chOff x="4080962" y="5592679"/>
            <a:chExt cx="1432528" cy="369332"/>
          </a:xfrm>
        </p:grpSpPr>
        <p:sp>
          <p:nvSpPr>
            <p:cNvPr id="13" name="TextBox 12">
              <a:extLst>
                <a:ext uri="{FF2B5EF4-FFF2-40B4-BE49-F238E27FC236}">
                  <a16:creationId xmlns:a16="http://schemas.microsoft.com/office/drawing/2014/main" id="{296363EA-BE2D-4232-A9E4-126C1E74A796}"/>
                </a:ext>
              </a:extLst>
            </p:cNvPr>
            <p:cNvSpPr txBox="1"/>
            <p:nvPr/>
          </p:nvSpPr>
          <p:spPr>
            <a:xfrm>
              <a:off x="4080962" y="5592679"/>
              <a:ext cx="1432528" cy="369332"/>
            </a:xfrm>
            <a:prstGeom prst="rect">
              <a:avLst/>
            </a:prstGeom>
            <a:noFill/>
            <a:ln>
              <a:solidFill>
                <a:schemeClr val="tx1"/>
              </a:solidFill>
            </a:ln>
          </p:spPr>
          <p:txBody>
            <a:bodyPr wrap="square" rtlCol="0">
              <a:spAutoFit/>
            </a:bodyPr>
            <a:lstStyle/>
            <a:p>
              <a:r>
                <a:rPr lang="en-US" b="1" dirty="0">
                  <a:solidFill>
                    <a:srgbClr val="CC9900"/>
                  </a:solidFill>
                </a:rPr>
                <a:t>Checklists</a:t>
              </a:r>
            </a:p>
          </p:txBody>
        </p:sp>
        <p:pic>
          <p:nvPicPr>
            <p:cNvPr id="15" name="Picture 14">
              <a:extLst>
                <a:ext uri="{FF2B5EF4-FFF2-40B4-BE49-F238E27FC236}">
                  <a16:creationId xmlns:a16="http://schemas.microsoft.com/office/drawing/2014/main" id="{FFBB955D-9546-4044-B0BE-163769E42B66}"/>
                </a:ext>
              </a:extLst>
            </p:cNvPr>
            <p:cNvPicPr>
              <a:picLocks noChangeAspect="1"/>
            </p:cNvPicPr>
            <p:nvPr/>
          </p:nvPicPr>
          <p:blipFill>
            <a:blip r:embed="rId4"/>
            <a:stretch>
              <a:fillRect/>
            </a:stretch>
          </p:blipFill>
          <p:spPr>
            <a:xfrm>
              <a:off x="5166289" y="5648271"/>
              <a:ext cx="336567" cy="279414"/>
            </a:xfrm>
            <a:prstGeom prst="rect">
              <a:avLst/>
            </a:prstGeom>
          </p:spPr>
        </p:pic>
      </p:grpSp>
      <p:grpSp>
        <p:nvGrpSpPr>
          <p:cNvPr id="25" name="Group 24">
            <a:extLst>
              <a:ext uri="{FF2B5EF4-FFF2-40B4-BE49-F238E27FC236}">
                <a16:creationId xmlns:a16="http://schemas.microsoft.com/office/drawing/2014/main" id="{6652E5AF-CF80-48D7-836A-808125C55401}"/>
              </a:ext>
            </a:extLst>
          </p:cNvPr>
          <p:cNvGrpSpPr/>
          <p:nvPr/>
        </p:nvGrpSpPr>
        <p:grpSpPr>
          <a:xfrm>
            <a:off x="6531795" y="5957239"/>
            <a:ext cx="1495633" cy="369332"/>
            <a:chOff x="5912357" y="5582000"/>
            <a:chExt cx="1495633" cy="369332"/>
          </a:xfrm>
        </p:grpSpPr>
        <p:sp>
          <p:nvSpPr>
            <p:cNvPr id="14" name="TextBox 13">
              <a:extLst>
                <a:ext uri="{FF2B5EF4-FFF2-40B4-BE49-F238E27FC236}">
                  <a16:creationId xmlns:a16="http://schemas.microsoft.com/office/drawing/2014/main" id="{A0971224-0CE6-4FBA-83E7-2A68B4ACD3B2}"/>
                </a:ext>
              </a:extLst>
            </p:cNvPr>
            <p:cNvSpPr txBox="1"/>
            <p:nvPr/>
          </p:nvSpPr>
          <p:spPr>
            <a:xfrm>
              <a:off x="5912357" y="5582000"/>
              <a:ext cx="1495633" cy="369332"/>
            </a:xfrm>
            <a:prstGeom prst="rect">
              <a:avLst/>
            </a:prstGeom>
            <a:noFill/>
            <a:ln>
              <a:solidFill>
                <a:schemeClr val="tx1"/>
              </a:solidFill>
            </a:ln>
          </p:spPr>
          <p:txBody>
            <a:bodyPr wrap="square" rtlCol="0">
              <a:spAutoFit/>
            </a:bodyPr>
            <a:lstStyle/>
            <a:p>
              <a:r>
                <a:rPr lang="en-US" b="1" dirty="0">
                  <a:solidFill>
                    <a:srgbClr val="0070C0"/>
                  </a:solidFill>
                </a:rPr>
                <a:t>Comments</a:t>
              </a:r>
            </a:p>
          </p:txBody>
        </p:sp>
        <p:pic>
          <p:nvPicPr>
            <p:cNvPr id="16" name="Picture 15">
              <a:extLst>
                <a:ext uri="{FF2B5EF4-FFF2-40B4-BE49-F238E27FC236}">
                  <a16:creationId xmlns:a16="http://schemas.microsoft.com/office/drawing/2014/main" id="{43EF0565-ADF2-4099-A06F-20DC53766D47}"/>
                </a:ext>
              </a:extLst>
            </p:cNvPr>
            <p:cNvPicPr>
              <a:picLocks noChangeAspect="1"/>
            </p:cNvPicPr>
            <p:nvPr/>
          </p:nvPicPr>
          <p:blipFill>
            <a:blip r:embed="rId5"/>
            <a:stretch>
              <a:fillRect/>
            </a:stretch>
          </p:blipFill>
          <p:spPr>
            <a:xfrm>
              <a:off x="7043806" y="5626959"/>
              <a:ext cx="342918" cy="279414"/>
            </a:xfrm>
            <a:prstGeom prst="rect">
              <a:avLst/>
            </a:prstGeom>
          </p:spPr>
        </p:pic>
      </p:grpSp>
      <p:grpSp>
        <p:nvGrpSpPr>
          <p:cNvPr id="2" name="Group 1">
            <a:extLst>
              <a:ext uri="{FF2B5EF4-FFF2-40B4-BE49-F238E27FC236}">
                <a16:creationId xmlns:a16="http://schemas.microsoft.com/office/drawing/2014/main" id="{47CC7D52-49BD-43E7-AF42-4D518EB07D28}"/>
              </a:ext>
            </a:extLst>
          </p:cNvPr>
          <p:cNvGrpSpPr/>
          <p:nvPr/>
        </p:nvGrpSpPr>
        <p:grpSpPr>
          <a:xfrm>
            <a:off x="260704" y="1845806"/>
            <a:ext cx="8715981" cy="3781009"/>
            <a:chOff x="260704" y="1845806"/>
            <a:chExt cx="8715981" cy="3781009"/>
          </a:xfrm>
        </p:grpSpPr>
        <p:pic>
          <p:nvPicPr>
            <p:cNvPr id="21" name="Picture 20">
              <a:extLst>
                <a:ext uri="{FF2B5EF4-FFF2-40B4-BE49-F238E27FC236}">
                  <a16:creationId xmlns:a16="http://schemas.microsoft.com/office/drawing/2014/main" id="{32645CA6-7C47-4F58-AD27-0BCB472A53A8}"/>
                </a:ext>
              </a:extLst>
            </p:cNvPr>
            <p:cNvPicPr>
              <a:picLocks noChangeAspect="1"/>
            </p:cNvPicPr>
            <p:nvPr/>
          </p:nvPicPr>
          <p:blipFill>
            <a:blip r:embed="rId6"/>
            <a:stretch>
              <a:fillRect/>
            </a:stretch>
          </p:blipFill>
          <p:spPr>
            <a:xfrm>
              <a:off x="260704" y="2320392"/>
              <a:ext cx="4362153" cy="2590309"/>
            </a:xfrm>
            <a:prstGeom prst="rect">
              <a:avLst/>
            </a:prstGeom>
            <a:ln>
              <a:solidFill>
                <a:schemeClr val="tx2"/>
              </a:solidFill>
            </a:ln>
          </p:spPr>
        </p:pic>
        <p:pic>
          <p:nvPicPr>
            <p:cNvPr id="22" name="Picture 21">
              <a:extLst>
                <a:ext uri="{FF2B5EF4-FFF2-40B4-BE49-F238E27FC236}">
                  <a16:creationId xmlns:a16="http://schemas.microsoft.com/office/drawing/2014/main" id="{BDE6EF4E-10D0-4D9E-B7C2-EB76A9690B46}"/>
                </a:ext>
              </a:extLst>
            </p:cNvPr>
            <p:cNvPicPr>
              <a:picLocks noChangeAspect="1"/>
            </p:cNvPicPr>
            <p:nvPr/>
          </p:nvPicPr>
          <p:blipFill>
            <a:blip r:embed="rId7"/>
            <a:stretch>
              <a:fillRect/>
            </a:stretch>
          </p:blipFill>
          <p:spPr>
            <a:xfrm>
              <a:off x="4772422" y="2446468"/>
              <a:ext cx="4204263" cy="3180347"/>
            </a:xfrm>
            <a:prstGeom prst="rect">
              <a:avLst/>
            </a:prstGeom>
            <a:ln>
              <a:solidFill>
                <a:schemeClr val="tx2"/>
              </a:solidFill>
            </a:ln>
          </p:spPr>
        </p:pic>
        <p:sp>
          <p:nvSpPr>
            <p:cNvPr id="17" name="TextBox 2">
              <a:extLst>
                <a:ext uri="{FF2B5EF4-FFF2-40B4-BE49-F238E27FC236}">
                  <a16:creationId xmlns:a16="http://schemas.microsoft.com/office/drawing/2014/main" id="{D9A8F2B1-2EBE-43A3-AE18-E650AE4AAB7F}"/>
                </a:ext>
              </a:extLst>
            </p:cNvPr>
            <p:cNvSpPr txBox="1"/>
            <p:nvPr/>
          </p:nvSpPr>
          <p:spPr>
            <a:xfrm>
              <a:off x="260704" y="1931762"/>
              <a:ext cx="4305977" cy="26161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100" b="1" dirty="0">
                  <a:solidFill>
                    <a:schemeClr val="tx1"/>
                  </a:solidFill>
                </a:rPr>
                <a:t>Navigation:</a:t>
              </a:r>
              <a:r>
                <a:rPr lang="en-US" sz="1100" dirty="0">
                  <a:solidFill>
                    <a:schemeClr val="tx1"/>
                  </a:solidFill>
                </a:rPr>
                <a:t>  Navigator &gt; Financial Aid &gt; View Financial Aid Status</a:t>
              </a:r>
            </a:p>
          </p:txBody>
        </p:sp>
        <p:sp>
          <p:nvSpPr>
            <p:cNvPr id="18" name="TextBox 2">
              <a:extLst>
                <a:ext uri="{FF2B5EF4-FFF2-40B4-BE49-F238E27FC236}">
                  <a16:creationId xmlns:a16="http://schemas.microsoft.com/office/drawing/2014/main" id="{13974825-A1EA-40A9-9606-5FB1B2CF89C7}"/>
                </a:ext>
              </a:extLst>
            </p:cNvPr>
            <p:cNvSpPr txBox="1"/>
            <p:nvPr/>
          </p:nvSpPr>
          <p:spPr>
            <a:xfrm>
              <a:off x="4737908" y="1845806"/>
              <a:ext cx="4204263" cy="43088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100" b="1" dirty="0">
                  <a:solidFill>
                    <a:schemeClr val="tx1"/>
                  </a:solidFill>
                </a:rPr>
                <a:t>Navigation:</a:t>
              </a:r>
              <a:r>
                <a:rPr lang="en-US" sz="1100" dirty="0">
                  <a:solidFill>
                    <a:schemeClr val="tx1"/>
                  </a:solidFill>
                </a:rPr>
                <a:t>  Navigator &gt; Financial Aid &gt; View Packaging Status Summary</a:t>
              </a:r>
            </a:p>
          </p:txBody>
        </p:sp>
      </p:grpSp>
    </p:spTree>
    <p:extLst>
      <p:ext uri="{BB962C8B-B14F-4D97-AF65-F5344CB8AC3E}">
        <p14:creationId xmlns:p14="http://schemas.microsoft.com/office/powerpoint/2010/main" val="149035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3"/>
                                        </p:tgtEl>
                                        <p:attrNameLst>
                                          <p:attrName>r</p:attrName>
                                        </p:attrNameLst>
                                      </p:cBhvr>
                                    </p:animRot>
                                    <p:animRot by="-240000">
                                      <p:cBhvr>
                                        <p:cTn id="7" dur="200" fill="hold">
                                          <p:stCondLst>
                                            <p:cond delay="200"/>
                                          </p:stCondLst>
                                        </p:cTn>
                                        <p:tgtEl>
                                          <p:spTgt spid="23"/>
                                        </p:tgtEl>
                                        <p:attrNameLst>
                                          <p:attrName>r</p:attrName>
                                        </p:attrNameLst>
                                      </p:cBhvr>
                                    </p:animRot>
                                    <p:animRot by="240000">
                                      <p:cBhvr>
                                        <p:cTn id="8" dur="200" fill="hold">
                                          <p:stCondLst>
                                            <p:cond delay="400"/>
                                          </p:stCondLst>
                                        </p:cTn>
                                        <p:tgtEl>
                                          <p:spTgt spid="23"/>
                                        </p:tgtEl>
                                        <p:attrNameLst>
                                          <p:attrName>r</p:attrName>
                                        </p:attrNameLst>
                                      </p:cBhvr>
                                    </p:animRot>
                                    <p:animRot by="-240000">
                                      <p:cBhvr>
                                        <p:cTn id="9" dur="200" fill="hold">
                                          <p:stCondLst>
                                            <p:cond delay="600"/>
                                          </p:stCondLst>
                                        </p:cTn>
                                        <p:tgtEl>
                                          <p:spTgt spid="23"/>
                                        </p:tgtEl>
                                        <p:attrNameLst>
                                          <p:attrName>r</p:attrName>
                                        </p:attrNameLst>
                                      </p:cBhvr>
                                    </p:animRot>
                                    <p:animRot by="120000">
                                      <p:cBhvr>
                                        <p:cTn id="10" dur="200" fill="hold">
                                          <p:stCondLst>
                                            <p:cond delay="800"/>
                                          </p:stCondLst>
                                        </p:cTn>
                                        <p:tgtEl>
                                          <p:spTgt spid="2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24"/>
                                        </p:tgtEl>
                                        <p:attrNameLst>
                                          <p:attrName>r</p:attrName>
                                        </p:attrNameLst>
                                      </p:cBhvr>
                                    </p:animRot>
                                    <p:animRot by="-240000">
                                      <p:cBhvr>
                                        <p:cTn id="15" dur="200" fill="hold">
                                          <p:stCondLst>
                                            <p:cond delay="200"/>
                                          </p:stCondLst>
                                        </p:cTn>
                                        <p:tgtEl>
                                          <p:spTgt spid="24"/>
                                        </p:tgtEl>
                                        <p:attrNameLst>
                                          <p:attrName>r</p:attrName>
                                        </p:attrNameLst>
                                      </p:cBhvr>
                                    </p:animRot>
                                    <p:animRot by="240000">
                                      <p:cBhvr>
                                        <p:cTn id="16" dur="200" fill="hold">
                                          <p:stCondLst>
                                            <p:cond delay="400"/>
                                          </p:stCondLst>
                                        </p:cTn>
                                        <p:tgtEl>
                                          <p:spTgt spid="24"/>
                                        </p:tgtEl>
                                        <p:attrNameLst>
                                          <p:attrName>r</p:attrName>
                                        </p:attrNameLst>
                                      </p:cBhvr>
                                    </p:animRot>
                                    <p:animRot by="-240000">
                                      <p:cBhvr>
                                        <p:cTn id="17" dur="200" fill="hold">
                                          <p:stCondLst>
                                            <p:cond delay="600"/>
                                          </p:stCondLst>
                                        </p:cTn>
                                        <p:tgtEl>
                                          <p:spTgt spid="24"/>
                                        </p:tgtEl>
                                        <p:attrNameLst>
                                          <p:attrName>r</p:attrName>
                                        </p:attrNameLst>
                                      </p:cBhvr>
                                    </p:animRot>
                                    <p:animRot by="120000">
                                      <p:cBhvr>
                                        <p:cTn id="18" dur="200" fill="hold">
                                          <p:stCondLst>
                                            <p:cond delay="800"/>
                                          </p:stCondLst>
                                        </p:cTn>
                                        <p:tgtEl>
                                          <p:spTgt spid="2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25"/>
                                        </p:tgtEl>
                                        <p:attrNameLst>
                                          <p:attrName>r</p:attrName>
                                        </p:attrNameLst>
                                      </p:cBhvr>
                                    </p:animRot>
                                    <p:animRot by="-240000">
                                      <p:cBhvr>
                                        <p:cTn id="23" dur="200" fill="hold">
                                          <p:stCondLst>
                                            <p:cond delay="200"/>
                                          </p:stCondLst>
                                        </p:cTn>
                                        <p:tgtEl>
                                          <p:spTgt spid="25"/>
                                        </p:tgtEl>
                                        <p:attrNameLst>
                                          <p:attrName>r</p:attrName>
                                        </p:attrNameLst>
                                      </p:cBhvr>
                                    </p:animRot>
                                    <p:animRot by="240000">
                                      <p:cBhvr>
                                        <p:cTn id="24" dur="200" fill="hold">
                                          <p:stCondLst>
                                            <p:cond delay="400"/>
                                          </p:stCondLst>
                                        </p:cTn>
                                        <p:tgtEl>
                                          <p:spTgt spid="25"/>
                                        </p:tgtEl>
                                        <p:attrNameLst>
                                          <p:attrName>r</p:attrName>
                                        </p:attrNameLst>
                                      </p:cBhvr>
                                    </p:animRot>
                                    <p:animRot by="-240000">
                                      <p:cBhvr>
                                        <p:cTn id="25" dur="200" fill="hold">
                                          <p:stCondLst>
                                            <p:cond delay="600"/>
                                          </p:stCondLst>
                                        </p:cTn>
                                        <p:tgtEl>
                                          <p:spTgt spid="25"/>
                                        </p:tgtEl>
                                        <p:attrNameLst>
                                          <p:attrName>r</p:attrName>
                                        </p:attrNameLst>
                                      </p:cBhvr>
                                    </p:animRot>
                                    <p:animRot by="120000">
                                      <p:cBhvr>
                                        <p:cTn id="26"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5kNAVJby"/>
  <p:tag name="ARTICULATE_SLIDE_COUNT" val="2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40DD87E-4785-45E9-B131-EAD5809CCCB1}" vid="{7DCDFCDB-3C1F-4D58-92E6-3B863CA9B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441F08EC50F39428B1D68F816E85FF6" ma:contentTypeVersion="8" ma:contentTypeDescription="Create a new document." ma:contentTypeScope="" ma:versionID="2d63473897924dad1dbe912bbd946bfe">
  <xsd:schema xmlns:xsd="http://www.w3.org/2001/XMLSchema" xmlns:xs="http://www.w3.org/2001/XMLSchema" xmlns:p="http://schemas.microsoft.com/office/2006/metadata/properties" xmlns:ns2="87e4b8a5-58cc-406c-bce5-a4757a0e295f" targetNamespace="http://schemas.microsoft.com/office/2006/metadata/properties" ma:root="true" ma:fieldsID="ddd761ec48c4566265132a4df61d273e" ns2:_="">
    <xsd:import namespace="87e4b8a5-58cc-406c-bce5-a4757a0e29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e4b8a5-58cc-406c-bce5-a4757a0e29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12B45D-06A9-48FB-A785-0421146DFE85}">
  <ds:schemaRefs>
    <ds:schemaRef ds:uri="http://schemas.microsoft.com/sharepoint/v3/contenttype/forms"/>
  </ds:schemaRefs>
</ds:datastoreItem>
</file>

<file path=customXml/itemProps2.xml><?xml version="1.0" encoding="utf-8"?>
<ds:datastoreItem xmlns:ds="http://schemas.openxmlformats.org/officeDocument/2006/customXml" ds:itemID="{AEA79F04-4403-4038-BEAC-654037707E52}">
  <ds:schemaRefs>
    <ds:schemaRef ds:uri="http://schemas.microsoft.com/office/2006/documentManagement/types"/>
    <ds:schemaRef ds:uri="http://purl.org/dc/elements/1.1/"/>
    <ds:schemaRef ds:uri="http://schemas.microsoft.com/office/2006/metadata/properties"/>
    <ds:schemaRef ds:uri="http://purl.org/dc/dcmitype/"/>
    <ds:schemaRef ds:uri="http://purl.org/dc/terms/"/>
    <ds:schemaRef ds:uri="87e4b8a5-58cc-406c-bce5-a4757a0e295f"/>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1CBF5B3-2FF8-4AB0-9253-C457FA2FF9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e4b8a5-58cc-406c-bce5-a4757a0e29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SBCTC</Template>
  <TotalTime>25379</TotalTime>
  <Words>1485</Words>
  <Application>Microsoft Office PowerPoint</Application>
  <PresentationFormat>On-screen Show (4:3)</PresentationFormat>
  <Paragraphs>231</Paragraphs>
  <Slides>42</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Franklin Gothic Book</vt:lpstr>
      <vt:lpstr>Franklin Gothic Medium</vt:lpstr>
      <vt:lpstr>Wingdings</vt:lpstr>
      <vt:lpstr>Office Theme</vt:lpstr>
      <vt:lpstr>3Cs for YOU AND ME</vt:lpstr>
      <vt:lpstr>PowerPoint Presentation</vt:lpstr>
      <vt:lpstr>PowerPoint Presentation</vt:lpstr>
      <vt:lpstr>Logistics and Agenda</vt:lpstr>
      <vt:lpstr>ground rules</vt:lpstr>
      <vt:lpstr>Objectives</vt:lpstr>
      <vt:lpstr>PowerPoint Presentation</vt:lpstr>
      <vt:lpstr>PowerPoint Presentation</vt:lpstr>
      <vt:lpstr>The 3CS Speed keys Are conveniently on the Financial Aid Status Page &amp; Packaging Status Summary page</vt:lpstr>
      <vt:lpstr>FINA &amp; FINT 3CS populate on the Financial Aid Status Page</vt:lpstr>
      <vt:lpstr>PowerPoint Presentation</vt:lpstr>
      <vt:lpstr>The Comments Speed key is conveniently on the Financial Aid Status Page &amp; Packaging Status Summary page</vt:lpstr>
      <vt:lpstr>Be careful with typos!</vt:lpstr>
      <vt:lpstr>PowerPoint Presentation</vt:lpstr>
      <vt:lpstr>PowerPoint Presentation</vt:lpstr>
      <vt:lpstr>PowerPoint Presentation</vt:lpstr>
      <vt:lpstr>PowerPoint Presentation</vt:lpstr>
      <vt:lpstr>PowerPoint Presentation</vt:lpstr>
      <vt:lpstr>The Checklists Speed key is conveniently on the Financial Aid Status Page &amp; Packaging Status Summary page</vt:lpstr>
      <vt:lpstr>Comments written in checklists are staff facing</vt:lpstr>
      <vt:lpstr>Is your checklist set up to populate on the to-do Communication?</vt:lpstr>
      <vt:lpstr>Is your checklist set up to appear on the Student Homepage (AKA Self Service)? </vt:lpstr>
      <vt:lpstr>IF A student is Assigned that checklist and it’s unresolved, do you need it to stop disbursements of a specific item-type for that student?</vt:lpstr>
      <vt:lpstr>PowerPoint Presentation</vt:lpstr>
      <vt:lpstr>PowerPoint Presentation</vt:lpstr>
      <vt:lpstr>PowerPoint Presentation</vt:lpstr>
      <vt:lpstr>PowerPoint Presentation</vt:lpstr>
      <vt:lpstr>The Communications Speed key is conveniently on the Financial Aid Status Page &amp; Packaging Status Summary page</vt:lpstr>
      <vt:lpstr>Do you have some communication speed Keys set up on your EMPLID?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Congratulations!  </vt:lpstr>
    </vt:vector>
  </TitlesOfParts>
  <Company>GP Strategies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Requisitions Overview</dc:title>
  <dc:creator>Rathert, Janice</dc:creator>
  <cp:lastModifiedBy>Kelly Forsberg</cp:lastModifiedBy>
  <cp:revision>1222</cp:revision>
  <dcterms:created xsi:type="dcterms:W3CDTF">2019-02-17T19:57:33Z</dcterms:created>
  <dcterms:modified xsi:type="dcterms:W3CDTF">2023-03-22T20:18:00Z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0x0101009441F08EC50F39428B1D68F816E85FF6</vt:lpwstr>
  </property>
  <property fmtid="{D5CDD505-2E9C-101B-9397-08002B2CF9AE}" pid="3" name="_dlc_DocIdItemGuid">
    <vt:lpwstr>7ff476bc-ac88-4604-9168-c48c069949f0</vt:lpwstr>
  </property>
  <property fmtid="{D5CDD505-2E9C-101B-9397-08002B2CF9AE}" pid="4" name="ArticulateGUID">
    <vt:lpwstr>6C61C780-FE3D-4F23-BE2C-E88392C5417A</vt:lpwstr>
  </property>
  <property fmtid="{D5CDD505-2E9C-101B-9397-08002B2CF9AE}" pid="5" name="ArticulatePath">
    <vt:lpwstr>Requisitions Overview</vt:lpwstr>
  </property>
</Properties>
</file>