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26"/>
  </p:notesMasterIdLst>
  <p:handoutMasterIdLst>
    <p:handoutMasterId r:id="rId27"/>
  </p:handoutMasterIdLst>
  <p:sldIdLst>
    <p:sldId id="259" r:id="rId6"/>
    <p:sldId id="696" r:id="rId7"/>
    <p:sldId id="402" r:id="rId8"/>
    <p:sldId id="543" r:id="rId9"/>
    <p:sldId id="262" r:id="rId10"/>
    <p:sldId id="700" r:id="rId11"/>
    <p:sldId id="698" r:id="rId12"/>
    <p:sldId id="547" r:id="rId13"/>
    <p:sldId id="699" r:id="rId14"/>
    <p:sldId id="551" r:id="rId15"/>
    <p:sldId id="535" r:id="rId16"/>
    <p:sldId id="534" r:id="rId17"/>
    <p:sldId id="555" r:id="rId18"/>
    <p:sldId id="701" r:id="rId19"/>
    <p:sldId id="557" r:id="rId20"/>
    <p:sldId id="702" r:id="rId21"/>
    <p:sldId id="559" r:id="rId22"/>
    <p:sldId id="565" r:id="rId23"/>
    <p:sldId id="281" r:id="rId24"/>
    <p:sldId id="261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8645" autoAdjust="0"/>
  </p:normalViewPr>
  <p:slideViewPr>
    <p:cSldViewPr snapToGrid="0">
      <p:cViewPr varScale="1">
        <p:scale>
          <a:sx n="59" d="100"/>
          <a:sy n="59" d="100"/>
        </p:scale>
        <p:origin x="1556" y="56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Step 1: Process ISIR Corrections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/>
      <dgm:t>
        <a:bodyPr/>
        <a:lstStyle/>
        <a:p>
          <a:r>
            <a:rPr lang="en-US" b="1" dirty="0"/>
            <a:t>Step 2:</a:t>
          </a:r>
          <a:r>
            <a:rPr lang="en-US" b="0" dirty="0"/>
            <a:t> Create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/>
      <dgm:t>
        <a:bodyPr/>
        <a:lstStyle/>
        <a:p>
          <a:r>
            <a:rPr lang="en-US" b="1" dirty="0"/>
            <a:t>Step 3:</a:t>
          </a:r>
          <a:r>
            <a:rPr lang="en-US" dirty="0"/>
            <a:t>  Download file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Step 1: </a:t>
          </a:r>
          <a:r>
            <a:rPr lang="en-US" b="0" dirty="0">
              <a:solidFill>
                <a:schemeClr val="bg1"/>
              </a:solidFill>
            </a:rPr>
            <a:t>Process ISIR Corrections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/>
            <a:t>Step 2: Create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/>
      <dgm:t>
        <a:bodyPr/>
        <a:lstStyle/>
        <a:p>
          <a:r>
            <a:rPr lang="en-US" b="1" dirty="0"/>
            <a:t>Step 3:</a:t>
          </a:r>
          <a:r>
            <a:rPr lang="en-US" dirty="0"/>
            <a:t>  Download file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solidFill>
                <a:schemeClr val="bg1"/>
              </a:solidFill>
            </a:rPr>
            <a:t>Step 1: Process ISIR Corrections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/>
            <a:t>Step 2: Create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/>
            <a:t>Step 3:  Download file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Step 1: Process ISIR Corrections</a:t>
          </a:r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Step 2:</a:t>
          </a:r>
          <a:r>
            <a:rPr lang="en-US" sz="2700" b="0" kern="1200" dirty="0"/>
            <a:t> Create Federal Data Files</a:t>
          </a:r>
        </a:p>
      </dsp:txBody>
      <dsp:txXfrm>
        <a:off x="2372967" y="1450799"/>
        <a:ext cx="1991196" cy="1638869"/>
      </dsp:txXfrm>
    </dsp:sp>
    <dsp:sp modelId="{EE8AB6D9-EB7F-4432-B306-508128C5E489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Step 3:</a:t>
          </a:r>
          <a:r>
            <a:rPr lang="en-US" sz="2700" kern="1200" dirty="0"/>
            <a:t>  Download file</a:t>
          </a:r>
        </a:p>
      </dsp:txBody>
      <dsp:txXfrm>
        <a:off x="4650038" y="1450799"/>
        <a:ext cx="1991196" cy="1638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bg1"/>
              </a:solidFill>
            </a:rPr>
            <a:t>Step 1: </a:t>
          </a:r>
          <a:r>
            <a:rPr lang="en-US" sz="2700" b="0" kern="1200" dirty="0">
              <a:solidFill>
                <a:schemeClr val="bg1"/>
              </a:solidFill>
            </a:rPr>
            <a:t>Process ISIR Corrections</a:t>
          </a:r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Step 2: Create Federal Data Files</a:t>
          </a:r>
        </a:p>
      </dsp:txBody>
      <dsp:txXfrm>
        <a:off x="2372967" y="1450799"/>
        <a:ext cx="1991196" cy="1638869"/>
      </dsp:txXfrm>
    </dsp:sp>
    <dsp:sp modelId="{EE8AB6D9-EB7F-4432-B306-508128C5E489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Step 3:</a:t>
          </a:r>
          <a:r>
            <a:rPr lang="en-US" sz="2700" kern="1200" dirty="0"/>
            <a:t>  Download file</a:t>
          </a:r>
        </a:p>
      </dsp:txBody>
      <dsp:txXfrm>
        <a:off x="4650038" y="1450799"/>
        <a:ext cx="1991196" cy="1638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>
              <a:solidFill>
                <a:schemeClr val="bg1"/>
              </a:solidFill>
            </a:rPr>
            <a:t>Step 1: Process ISIR Corrections</a:t>
          </a:r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Step 2: Create Federal Data Files</a:t>
          </a:r>
        </a:p>
      </dsp:txBody>
      <dsp:txXfrm>
        <a:off x="2372967" y="1450799"/>
        <a:ext cx="1991196" cy="1638869"/>
      </dsp:txXfrm>
    </dsp:sp>
    <dsp:sp modelId="{EE8AB6D9-EB7F-4432-B306-508128C5E489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Step 3:  Download file</a:t>
          </a:r>
        </a:p>
      </dsp:txBody>
      <dsp:txXfrm>
        <a:off x="4650038" y="1450799"/>
        <a:ext cx="1991196" cy="1638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44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88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3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40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48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6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5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3/13/2023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3/13/2023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3/13/2023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3/13/2023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3/13/2023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3/13/2023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3/13/2023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3/13/2023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3/13/2023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3/13/2023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4136407"/>
            <a:ext cx="8336975" cy="999259"/>
          </a:xfrm>
        </p:spPr>
        <p:txBody>
          <a:bodyPr/>
          <a:lstStyle/>
          <a:p>
            <a:r>
              <a:rPr lang="en-US" dirty="0"/>
              <a:t>ISIR corrections</a:t>
            </a:r>
            <a:br>
              <a:rPr lang="en-US" dirty="0"/>
            </a:br>
            <a:r>
              <a:rPr lang="en-US" dirty="0"/>
              <a:t>fundamentals TRAINING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57064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March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60296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PROCESSING </a:t>
            </a:r>
          </a:p>
          <a:p>
            <a:pPr marL="0" indent="0" algn="ctr">
              <a:buNone/>
            </a:pPr>
            <a:r>
              <a:rPr lang="en-US" sz="4000" b="1" dirty="0"/>
              <a:t>ISIR CORRECTIONS</a:t>
            </a:r>
          </a:p>
        </p:txBody>
      </p:sp>
    </p:spTree>
    <p:extLst>
      <p:ext uri="{BB962C8B-B14F-4D97-AF65-F5344CB8AC3E}">
        <p14:creationId xmlns:p14="http://schemas.microsoft.com/office/powerpoint/2010/main" val="118432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</a:t>
            </a:r>
            <a:r>
              <a:rPr lang="en-US" dirty="0" err="1"/>
              <a:t>isir</a:t>
            </a:r>
            <a:r>
              <a:rPr lang="en-US" dirty="0"/>
              <a:t> corrections (outbound)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220" y="1337174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90970051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1191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9A7C6BC-D706-CCB0-11F9-A81B775B8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0" y="1432293"/>
            <a:ext cx="7969660" cy="4121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485" y="305802"/>
            <a:ext cx="8302337" cy="786457"/>
          </a:xfrm>
        </p:spPr>
        <p:txBody>
          <a:bodyPr/>
          <a:lstStyle/>
          <a:p>
            <a:r>
              <a:rPr lang="en-US" dirty="0"/>
              <a:t>PROCESS </a:t>
            </a:r>
            <a:r>
              <a:rPr lang="en-US" dirty="0" err="1"/>
              <a:t>isir</a:t>
            </a:r>
            <a:r>
              <a:rPr lang="en-US" dirty="0"/>
              <a:t> corrections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2123" y="885103"/>
            <a:ext cx="8534392" cy="5215742"/>
          </a:xfrm>
        </p:spPr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45" y="5241041"/>
            <a:ext cx="839937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Note:  </a:t>
            </a:r>
            <a:r>
              <a:rPr lang="en-US" dirty="0"/>
              <a:t>Be sure to update the Aid Year before you run this process in the new aid year.  You can have two active rows at a time for both aid years in which you are processing corrections.  i.e., 2023 &amp; 2024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58544" y="95912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Nav Bar &gt; Navigator &gt; Financial Aid &gt; File Management &gt; ISIR Corrections &gt; Process ISIR Corrections</a:t>
            </a:r>
          </a:p>
        </p:txBody>
      </p:sp>
    </p:spTree>
    <p:extLst>
      <p:ext uri="{BB962C8B-B14F-4D97-AF65-F5344CB8AC3E}">
        <p14:creationId xmlns:p14="http://schemas.microsoft.com/office/powerpoint/2010/main" val="4281818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</a:t>
            </a:r>
            <a:r>
              <a:rPr lang="en-US" dirty="0" err="1"/>
              <a:t>isir</a:t>
            </a:r>
            <a:r>
              <a:rPr lang="en-US" dirty="0"/>
              <a:t> corrections (outbound)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220" y="1337174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57293234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5385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B49118E-8088-43F1-BB26-02561D274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5" y="1345003"/>
            <a:ext cx="8627338" cy="40760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485" y="207942"/>
            <a:ext cx="8302337" cy="786457"/>
          </a:xfrm>
        </p:spPr>
        <p:txBody>
          <a:bodyPr/>
          <a:lstStyle/>
          <a:p>
            <a:r>
              <a:rPr lang="en-US" dirty="0"/>
              <a:t>Create federal data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7789" y="815686"/>
            <a:ext cx="8336975" cy="5226628"/>
          </a:xfrm>
        </p:spPr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580" y="5080398"/>
            <a:ext cx="853914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Note:  </a:t>
            </a:r>
            <a:r>
              <a:rPr lang="en-US" sz="2000" dirty="0"/>
              <a:t>To minimize processing errors, please copy the file path from the Upload/Download page and paste it in the Outbound File Path field.</a:t>
            </a:r>
          </a:p>
          <a:p>
            <a:endParaRPr lang="en-US" sz="2000" dirty="0"/>
          </a:p>
          <a:p>
            <a:r>
              <a:rPr lang="en-US" dirty="0"/>
              <a:t>Additionally, you can have two different run controls for this step:  one for EY and one for OY, </a:t>
            </a:r>
            <a:r>
              <a:rPr lang="en-US" b="1" i="1" u="sng" dirty="0"/>
              <a:t>or</a:t>
            </a:r>
            <a:r>
              <a:rPr lang="en-US" dirty="0"/>
              <a:t> you can reuse the one Run Control and just change out the Aid Year.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433151" y="903622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Nav Bar &gt; Navigator &gt; Financial Aid &gt; File Management &gt; Create Federal Data File </a:t>
            </a:r>
          </a:p>
        </p:txBody>
      </p:sp>
    </p:spTree>
    <p:extLst>
      <p:ext uri="{BB962C8B-B14F-4D97-AF65-F5344CB8AC3E}">
        <p14:creationId xmlns:p14="http://schemas.microsoft.com/office/powerpoint/2010/main" val="2664365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</a:t>
            </a:r>
            <a:r>
              <a:rPr lang="en-US" dirty="0" err="1"/>
              <a:t>isir</a:t>
            </a:r>
            <a:r>
              <a:rPr lang="en-US" dirty="0"/>
              <a:t> corrections (outbound)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220" y="1337174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42377108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188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0D53837-90CA-DB1C-3C21-81CF418AF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0" y="1354826"/>
            <a:ext cx="8573251" cy="41483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944" y="261258"/>
            <a:ext cx="8625934" cy="819398"/>
          </a:xfrm>
        </p:spPr>
        <p:txBody>
          <a:bodyPr/>
          <a:lstStyle/>
          <a:p>
            <a:r>
              <a:rPr lang="en-US" dirty="0"/>
              <a:t>Download file for </a:t>
            </a:r>
            <a:r>
              <a:rPr lang="en-US" dirty="0" err="1"/>
              <a:t>edconnect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5090" y="841420"/>
            <a:ext cx="8631425" cy="5299608"/>
          </a:xfrm>
        </p:spPr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4828697" y="84142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Nav Bar &gt; Navigator &gt; </a:t>
            </a:r>
            <a:r>
              <a:rPr lang="en-US" sz="1400" dirty="0" err="1">
                <a:solidFill>
                  <a:schemeClr val="tx1"/>
                </a:solidFill>
              </a:rPr>
              <a:t>PeopleTools</a:t>
            </a:r>
            <a:r>
              <a:rPr lang="en-US" sz="1400" dirty="0">
                <a:solidFill>
                  <a:schemeClr val="tx1"/>
                </a:solidFill>
              </a:rPr>
              <a:t> &gt; CTC Custom &gt; Extensions &gt; Upload/Download Files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C861DE-53F2-1B6A-3F56-928DC0BDD319}"/>
              </a:ext>
            </a:extLst>
          </p:cNvPr>
          <p:cNvSpPr txBox="1"/>
          <p:nvPr/>
        </p:nvSpPr>
        <p:spPr>
          <a:xfrm>
            <a:off x="367240" y="5721371"/>
            <a:ext cx="839937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file name used in the Download step comes from the Message Log Text in the Create Federal Data Files step (Step 2)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FAF96B-FFE3-E818-BD15-5817E13FC4ED}"/>
              </a:ext>
            </a:extLst>
          </p:cNvPr>
          <p:cNvCxnSpPr/>
          <p:nvPr/>
        </p:nvCxnSpPr>
        <p:spPr>
          <a:xfrm flipV="1">
            <a:off x="1796143" y="4680857"/>
            <a:ext cx="1230086" cy="10341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573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582761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59" y="1900691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200" dirty="0"/>
              <a:t>Understand how to make ISIR Corrections on specific scenarios</a:t>
            </a:r>
          </a:p>
          <a:p>
            <a:pPr lvl="1"/>
            <a:r>
              <a:rPr lang="en-US" sz="2200" dirty="0"/>
              <a:t>Making Corrections on an Alien Registration Number</a:t>
            </a:r>
          </a:p>
          <a:p>
            <a:pPr lvl="1"/>
            <a:r>
              <a:rPr lang="en-US" sz="2200" dirty="0"/>
              <a:t>Processing Dependency Override/Homeless Youth Determinations</a:t>
            </a:r>
          </a:p>
          <a:p>
            <a:pPr lvl="1"/>
            <a:r>
              <a:rPr lang="en-US" sz="2200" dirty="0"/>
              <a:t>Processing Special Conditions/Circumstances/EFC Adjustment Request</a:t>
            </a:r>
          </a:p>
          <a:p>
            <a:r>
              <a:rPr lang="en-US" sz="2200" dirty="0"/>
              <a:t>Understand how to Process ISIR Corrections in ctcLink using the following steps:</a:t>
            </a:r>
          </a:p>
          <a:p>
            <a:pPr lvl="1"/>
            <a:r>
              <a:rPr lang="en-US" sz="2200" dirty="0"/>
              <a:t>Process ISIR Corrections</a:t>
            </a:r>
          </a:p>
          <a:p>
            <a:pPr lvl="1"/>
            <a:r>
              <a:rPr lang="en-US" sz="2200" dirty="0"/>
              <a:t>Create Federal Data File</a:t>
            </a:r>
          </a:p>
          <a:p>
            <a:pPr lvl="1"/>
            <a:r>
              <a:rPr lang="en-US" sz="2200" dirty="0"/>
              <a:t>Upload/Download File Process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7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09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60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21" end="2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88" end="3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369" end="3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394" end="4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19" end="4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42" y="1319633"/>
            <a:ext cx="8507012" cy="5458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230358" y="6529852"/>
            <a:ext cx="226243" cy="328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8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Your ISIR Corrections Fundamentals Training is complete! </a:t>
            </a:r>
          </a:p>
          <a:p>
            <a:r>
              <a:rPr lang="en-US" dirty="0"/>
              <a:t>Please review the videos and additional resources in your canvas courses as needed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2561" y="1188972"/>
            <a:ext cx="8534403" cy="719850"/>
          </a:xfrm>
        </p:spPr>
        <p:txBody>
          <a:bodyPr/>
          <a:lstStyle/>
          <a:p>
            <a:r>
              <a:rPr lang="en-US" dirty="0"/>
              <a:t>Logistics and Agenda</a:t>
            </a: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2988316"/>
              </p:ext>
            </p:extLst>
          </p:nvPr>
        </p:nvGraphicFramePr>
        <p:xfrm>
          <a:off x="422561" y="1908822"/>
          <a:ext cx="5195925" cy="24166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8307">
                  <a:extLst>
                    <a:ext uri="{9D8B030D-6E8A-4147-A177-3AD203B41FA5}">
                      <a16:colId xmlns:a16="http://schemas.microsoft.com/office/drawing/2014/main" val="417772972"/>
                    </a:ext>
                  </a:extLst>
                </a:gridCol>
                <a:gridCol w="3167618">
                  <a:extLst>
                    <a:ext uri="{9D8B030D-6E8A-4147-A177-3AD203B41FA5}">
                      <a16:colId xmlns:a16="http://schemas.microsoft.com/office/drawing/2014/main" val="3415988646"/>
                    </a:ext>
                  </a:extLst>
                </a:gridCol>
              </a:tblGrid>
              <a:tr h="341314">
                <a:tc>
                  <a:txBody>
                    <a:bodyPr/>
                    <a:lstStyle/>
                    <a:p>
                      <a:r>
                        <a:rPr lang="en-US" dirty="0"/>
                        <a:t>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27883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9:00 – 9:05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Greet &amp; Attendance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039985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9:05 – 9:10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330677"/>
                  </a:ext>
                </a:extLst>
              </a:tr>
              <a:tr h="58785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9:10</a:t>
                      </a:r>
                      <a:r>
                        <a:rPr lang="en-US" baseline="0" dirty="0"/>
                        <a:t> – 10:00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ISIR Correction Scenarios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588972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10:00 – 10:45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ISIR Corrections Steps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93370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10:45 – 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Session</a:t>
                      </a:r>
                      <a:r>
                        <a:rPr lang="en-US" baseline="0" dirty="0"/>
                        <a:t> Wrap-Up/Q&amp;A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20891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42249" y="2182091"/>
            <a:ext cx="2775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processes will have demonstrations, but due to data scrubbing, available data in the environment, demo examples are not ideal</a:t>
            </a:r>
          </a:p>
        </p:txBody>
      </p:sp>
    </p:spTree>
    <p:extLst>
      <p:ext uri="{BB962C8B-B14F-4D97-AF65-F5344CB8AC3E}">
        <p14:creationId xmlns:p14="http://schemas.microsoft.com/office/powerpoint/2010/main" val="400480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30" y="1370909"/>
            <a:ext cx="7971806" cy="674586"/>
          </a:xfrm>
        </p:spPr>
        <p:txBody>
          <a:bodyPr/>
          <a:lstStyle/>
          <a:p>
            <a:pPr algn="ctr"/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30" y="2097595"/>
            <a:ext cx="8247905" cy="4193463"/>
          </a:xfrm>
        </p:spPr>
        <p:txBody>
          <a:bodyPr/>
          <a:lstStyle/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Be ready to participate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Remove external distractions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Mute your line when not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Do NOT place Webex line on hold.  Use Mute.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Please leave your line on Mute unless you are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Sessions are being recorded 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Allow your peers to complete their thoughts before beginning yours </a:t>
            </a:r>
          </a:p>
        </p:txBody>
      </p:sp>
    </p:spTree>
    <p:extLst>
      <p:ext uri="{BB962C8B-B14F-4D97-AF65-F5344CB8AC3E}">
        <p14:creationId xmlns:p14="http://schemas.microsoft.com/office/powerpoint/2010/main" val="328986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59" y="1148244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783389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sz="2200" dirty="0"/>
              <a:t>Understand how to make ISIR Corrections on specific scenarios</a:t>
            </a:r>
          </a:p>
          <a:p>
            <a:pPr lvl="1"/>
            <a:r>
              <a:rPr lang="en-US" sz="2200" dirty="0"/>
              <a:t>Making Corrections on an Alien Registration Number</a:t>
            </a:r>
          </a:p>
          <a:p>
            <a:pPr lvl="1"/>
            <a:r>
              <a:rPr lang="en-US" sz="2200" dirty="0"/>
              <a:t>Processing Dependency Override/Homeless Youth Determinations</a:t>
            </a:r>
          </a:p>
          <a:p>
            <a:pPr lvl="1"/>
            <a:r>
              <a:rPr lang="en-US" sz="2200" dirty="0"/>
              <a:t>Processing Special Conditions/Circumstances/EFC Adjustment Request</a:t>
            </a:r>
          </a:p>
          <a:p>
            <a:r>
              <a:rPr lang="en-US" sz="2200" dirty="0"/>
              <a:t>Understand how to Process ISIR Corrections in ctcLink using the following steps:</a:t>
            </a:r>
          </a:p>
          <a:p>
            <a:pPr lvl="1"/>
            <a:r>
              <a:rPr lang="en-US" sz="2200" dirty="0"/>
              <a:t>Process ISIR Corrections</a:t>
            </a:r>
          </a:p>
          <a:p>
            <a:pPr lvl="1"/>
            <a:r>
              <a:rPr lang="en-US" sz="2200" dirty="0"/>
              <a:t>Create Federal Data File</a:t>
            </a:r>
          </a:p>
          <a:p>
            <a:pPr lvl="1"/>
            <a:r>
              <a:rPr lang="en-US" sz="2200" dirty="0"/>
              <a:t>Upload/Download File Process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ISIR CORRECTIONS </a:t>
            </a:r>
          </a:p>
          <a:p>
            <a:pPr marL="0" indent="0" algn="ctr">
              <a:buNone/>
            </a:pPr>
            <a:r>
              <a:rPr lang="en-US" sz="4000" b="1" dirty="0"/>
              <a:t>SCENARIOS</a:t>
            </a:r>
          </a:p>
        </p:txBody>
      </p:sp>
    </p:spTree>
    <p:extLst>
      <p:ext uri="{BB962C8B-B14F-4D97-AF65-F5344CB8AC3E}">
        <p14:creationId xmlns:p14="http://schemas.microsoft.com/office/powerpoint/2010/main" val="76131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8601438A-7DB6-034C-DF75-791001440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61" y="3449537"/>
            <a:ext cx="6193409" cy="3190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5744A09-54B2-3313-E677-A96ECEDBC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8" y="991417"/>
            <a:ext cx="7271124" cy="2013053"/>
          </a:xfr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628" y="256910"/>
            <a:ext cx="8302337" cy="786457"/>
          </a:xfrm>
        </p:spPr>
        <p:txBody>
          <a:bodyPr/>
          <a:lstStyle/>
          <a:p>
            <a:r>
              <a:rPr lang="en-US" dirty="0"/>
              <a:t>MAKING CORRECTIONS ON AN A#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449044" y="828092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Nav Bar &gt; Navigator &gt; Financial Aid &gt; Correct 20xx-20xx ISIR Records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628" y="3429000"/>
            <a:ext cx="180052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ISIR Comment Code for Citizenship must be resolved at the Student Records level before a correction can be made on the ISIR.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A4FBEC66-6377-876C-EF8C-B6350FCE3610}"/>
              </a:ext>
            </a:extLst>
          </p:cNvPr>
          <p:cNvSpPr txBox="1"/>
          <p:nvPr/>
        </p:nvSpPr>
        <p:spPr>
          <a:xfrm>
            <a:off x="3902190" y="3114867"/>
            <a:ext cx="5055457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Nav Bar &gt; Navigator &gt; Campus Community &gt; Personal Information (Student) &gt; Identification (Student) &gt; Citizenship &gt; Visa Permit Data </a:t>
            </a:r>
          </a:p>
        </p:txBody>
      </p:sp>
    </p:spTree>
    <p:extLst>
      <p:ext uri="{BB962C8B-B14F-4D97-AF65-F5344CB8AC3E}">
        <p14:creationId xmlns:p14="http://schemas.microsoft.com/office/powerpoint/2010/main" val="382987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Graphical user interface&#10;&#10;Description automatically generated">
            <a:extLst>
              <a:ext uri="{FF2B5EF4-FFF2-40B4-BE49-F238E27FC236}">
                <a16:creationId xmlns:a16="http://schemas.microsoft.com/office/drawing/2014/main" id="{6C6722E7-B816-49B2-0881-EB24D901A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8" y="1699018"/>
            <a:ext cx="7455283" cy="4769095"/>
          </a:xfr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628" y="161586"/>
            <a:ext cx="8302337" cy="881781"/>
          </a:xfrm>
        </p:spPr>
        <p:txBody>
          <a:bodyPr/>
          <a:lstStyle/>
          <a:p>
            <a:r>
              <a:rPr lang="en-US" dirty="0"/>
              <a:t>Processing dependency overrides and homeless youth </a:t>
            </a:r>
            <a:br>
              <a:rPr lang="en-US" dirty="0"/>
            </a:br>
            <a:r>
              <a:rPr lang="en-US" dirty="0"/>
              <a:t>determinations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043339" y="1437408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Nav Bar &gt; Navigator &gt; Financial Aid &gt; Correct 20xx-20xx ISIR Records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8718" y="3834092"/>
            <a:ext cx="2446385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must set the corresponding </a:t>
            </a:r>
            <a:r>
              <a:rPr lang="en-US" b="1" dirty="0"/>
              <a:t>Dependency Override Indicator </a:t>
            </a:r>
            <a:r>
              <a:rPr lang="en-US" dirty="0"/>
              <a:t>in the Corrections page before Sending Corrections on DOs and HYDs so it will process as such through CPS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22E663-B606-9F96-1741-6807195FBE18}"/>
              </a:ext>
            </a:extLst>
          </p:cNvPr>
          <p:cNvCxnSpPr>
            <a:cxnSpLocks/>
          </p:cNvCxnSpPr>
          <p:nvPr/>
        </p:nvCxnSpPr>
        <p:spPr>
          <a:xfrm flipH="1" flipV="1">
            <a:off x="3058886" y="3701143"/>
            <a:ext cx="3418114" cy="14578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27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017B87C5-1305-624D-DFD0-B9D77A6C6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8" y="1339286"/>
            <a:ext cx="8337550" cy="3297787"/>
          </a:xfrm>
          <a:ln>
            <a:solidFill>
              <a:srgbClr val="003764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628" y="256910"/>
            <a:ext cx="8302337" cy="786457"/>
          </a:xfrm>
        </p:spPr>
        <p:txBody>
          <a:bodyPr/>
          <a:lstStyle/>
          <a:p>
            <a:r>
              <a:rPr lang="en-US" dirty="0"/>
              <a:t>PROCESSING SPECIAL CIRCUMSTANCES AND EFC ADJUSTMENTS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486751" y="912562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Nav Bar &gt; Navigator &gt; Financial Aid &gt; Correct 20xx-20xx ISIR Records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207" y="5518714"/>
            <a:ext cx="822317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doing a special circumstances, check this </a:t>
            </a:r>
            <a:r>
              <a:rPr lang="en-US" b="1" dirty="0"/>
              <a:t>EFC Calc Requested </a:t>
            </a:r>
            <a:r>
              <a:rPr lang="en-US" dirty="0"/>
              <a:t>box before you Send Corrections, so that the ISIR comments reflect a FAA-approved change on the next ISIR TR #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A636D0-E5BC-4B76-901F-6DA81A3CC57C}"/>
              </a:ext>
            </a:extLst>
          </p:cNvPr>
          <p:cNvCxnSpPr>
            <a:cxnSpLocks/>
          </p:cNvCxnSpPr>
          <p:nvPr/>
        </p:nvCxnSpPr>
        <p:spPr>
          <a:xfrm flipV="1">
            <a:off x="4680857" y="4571880"/>
            <a:ext cx="0" cy="9468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0863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A79F04-4403-4038-BEAC-654037707E52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http://www.w3.org/XML/1998/namespace"/>
    <ds:schemaRef ds:uri="http://schemas.microsoft.com/office/infopath/2007/PartnerControls"/>
    <ds:schemaRef ds:uri="686bc730-dfb5-4557-ac43-64e2aeb71117"/>
    <ds:schemaRef ds:uri="http://schemas.openxmlformats.org/package/2006/metadata/core-properties"/>
    <ds:schemaRef ds:uri="http://schemas.microsoft.com/sharepoint/v4"/>
    <ds:schemaRef ds:uri="dbb9891f-5342-44b3-9004-2472729e727f"/>
  </ds:schemaRefs>
</ds:datastoreItem>
</file>

<file path=customXml/itemProps2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21064</TotalTime>
  <Words>766</Words>
  <Application>Microsoft Office PowerPoint</Application>
  <PresentationFormat>On-screen Show (4:3)</PresentationFormat>
  <Paragraphs>123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Franklin Gothic Book</vt:lpstr>
      <vt:lpstr>Franklin Gothic Medium</vt:lpstr>
      <vt:lpstr>Wingdings</vt:lpstr>
      <vt:lpstr>Office Theme</vt:lpstr>
      <vt:lpstr>ISIR corrections fundamentals TRAINING </vt:lpstr>
      <vt:lpstr>PowerPoint Presentation</vt:lpstr>
      <vt:lpstr>Logistics and Agenda</vt:lpstr>
      <vt:lpstr>ground rules</vt:lpstr>
      <vt:lpstr>Objectives</vt:lpstr>
      <vt:lpstr>PowerPoint Presentation</vt:lpstr>
      <vt:lpstr>MAKING CORRECTIONS ON AN A#</vt:lpstr>
      <vt:lpstr>Processing dependency overrides and homeless youth  determinations</vt:lpstr>
      <vt:lpstr>PROCESSING SPECIAL CIRCUMSTANCES AND EFC ADJUSTMENTS</vt:lpstr>
      <vt:lpstr>PowerPoint Presentation</vt:lpstr>
      <vt:lpstr>PowerPoint Presentation</vt:lpstr>
      <vt:lpstr>PROCESSING isir corrections (outbound)</vt:lpstr>
      <vt:lpstr>PROCESS isir corrections</vt:lpstr>
      <vt:lpstr>PROCESSING isir corrections (outbound)</vt:lpstr>
      <vt:lpstr>Create federal data file</vt:lpstr>
      <vt:lpstr>PROCESSING isir corrections (outbound)</vt:lpstr>
      <vt:lpstr>Download file for edconnect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923</cp:revision>
  <dcterms:created xsi:type="dcterms:W3CDTF">2019-02-17T19:57:33Z</dcterms:created>
  <dcterms:modified xsi:type="dcterms:W3CDTF">2023-03-14T00:00:01Z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