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927" r:id="rId3"/>
    <p:sldId id="934" r:id="rId4"/>
    <p:sldId id="935" r:id="rId5"/>
    <p:sldId id="936" r:id="rId6"/>
    <p:sldId id="937" r:id="rId7"/>
    <p:sldId id="947" r:id="rId8"/>
    <p:sldId id="259" r:id="rId9"/>
    <p:sldId id="938" r:id="rId10"/>
    <p:sldId id="260" r:id="rId11"/>
    <p:sldId id="261" r:id="rId12"/>
    <p:sldId id="262" r:id="rId13"/>
    <p:sldId id="263" r:id="rId14"/>
    <p:sldId id="269" r:id="rId15"/>
    <p:sldId id="270" r:id="rId16"/>
    <p:sldId id="946" r:id="rId17"/>
    <p:sldId id="948" r:id="rId18"/>
    <p:sldId id="940" r:id="rId19"/>
    <p:sldId id="953" r:id="rId20"/>
    <p:sldId id="955" r:id="rId21"/>
    <p:sldId id="271" r:id="rId22"/>
    <p:sldId id="954" r:id="rId23"/>
    <p:sldId id="949" r:id="rId24"/>
    <p:sldId id="264" r:id="rId25"/>
    <p:sldId id="951" r:id="rId26"/>
    <p:sldId id="944" r:id="rId27"/>
    <p:sldId id="267" r:id="rId28"/>
    <p:sldId id="943" r:id="rId29"/>
    <p:sldId id="266" r:id="rId30"/>
    <p:sldId id="9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0148" autoAdjust="0"/>
  </p:normalViewPr>
  <p:slideViewPr>
    <p:cSldViewPr snapToGrid="0">
      <p:cViewPr varScale="1">
        <p:scale>
          <a:sx n="78" d="100"/>
          <a:sy n="78" d="100"/>
        </p:scale>
        <p:origin x="120"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8T23:44:03.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0 172,'702'0,"-669"-2,0-1,0-2,52-15,29-5,-56 16,-1-3,88-29,-115 31,1 3,45-7,-15 4,-22 4,0 2,1 1,-1 2,0 2,1 2,-1 1,0 2,-1 2,43 14,-51-15,-1-1,1-2,52 2,36 5,-76-6,0-2,53-2,31 1,-91 3,65 17,-67-13,68 8,-58-11,70 18,-80-16,1 0,0-2,57 2,153-11,242 5,-366 12,-77-8,57 3,-26-10,132-17,-106 2,201-7,396 23,-670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31F8-226A-44CA-9287-BE9486FBF43B}"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8B161-6399-438A-A908-F02D3E2A6E9F}" type="slidenum">
              <a:rPr lang="en-US" smtClean="0"/>
              <a:t>‹#›</a:t>
            </a:fld>
            <a:endParaRPr lang="en-US"/>
          </a:p>
        </p:txBody>
      </p:sp>
    </p:spTree>
    <p:extLst>
      <p:ext uri="{BB962C8B-B14F-4D97-AF65-F5344CB8AC3E}">
        <p14:creationId xmlns:p14="http://schemas.microsoft.com/office/powerpoint/2010/main" val="322403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3</a:t>
            </a:fld>
            <a:endParaRPr/>
          </a:p>
        </p:txBody>
      </p:sp>
    </p:spTree>
    <p:extLst>
      <p:ext uri="{BB962C8B-B14F-4D97-AF65-F5344CB8AC3E}">
        <p14:creationId xmlns:p14="http://schemas.microsoft.com/office/powerpoint/2010/main" val="411676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4</a:t>
            </a:fld>
            <a:endParaRPr/>
          </a:p>
        </p:txBody>
      </p:sp>
    </p:spTree>
    <p:extLst>
      <p:ext uri="{BB962C8B-B14F-4D97-AF65-F5344CB8AC3E}">
        <p14:creationId xmlns:p14="http://schemas.microsoft.com/office/powerpoint/2010/main" val="7415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5</a:t>
            </a:fld>
            <a:endParaRPr/>
          </a:p>
        </p:txBody>
      </p:sp>
    </p:spTree>
    <p:extLst>
      <p:ext uri="{BB962C8B-B14F-4D97-AF65-F5344CB8AC3E}">
        <p14:creationId xmlns:p14="http://schemas.microsoft.com/office/powerpoint/2010/main" val="148617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41740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17</a:t>
            </a:fld>
            <a:endParaRPr/>
          </a:p>
        </p:txBody>
      </p:sp>
    </p:spTree>
    <p:extLst>
      <p:ext uri="{BB962C8B-B14F-4D97-AF65-F5344CB8AC3E}">
        <p14:creationId xmlns:p14="http://schemas.microsoft.com/office/powerpoint/2010/main" val="6807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23</a:t>
            </a:fld>
            <a:endParaRPr/>
          </a:p>
        </p:txBody>
      </p:sp>
    </p:spTree>
    <p:extLst>
      <p:ext uri="{BB962C8B-B14F-4D97-AF65-F5344CB8AC3E}">
        <p14:creationId xmlns:p14="http://schemas.microsoft.com/office/powerpoint/2010/main" val="140189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30</a:t>
            </a:fld>
            <a:endParaRPr/>
          </a:p>
        </p:txBody>
      </p:sp>
    </p:spTree>
    <p:extLst>
      <p:ext uri="{BB962C8B-B14F-4D97-AF65-F5344CB8AC3E}">
        <p14:creationId xmlns:p14="http://schemas.microsoft.com/office/powerpoint/2010/main" val="52199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419725" y="0"/>
            <a:ext cx="6776662"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7227682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210424" y="1"/>
            <a:ext cx="4981575" cy="1481791"/>
          </a:xfrm>
          <a:prstGeom prst="rect">
            <a:avLst/>
          </a:prstGeom>
        </p:spPr>
      </p:pic>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2/7/2023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1" y="528408"/>
            <a:ext cx="2019438" cy="468186"/>
          </a:xfrm>
          <a:prstGeom prst="rect">
            <a:avLst/>
          </a:prstGeom>
        </p:spPr>
      </p:pic>
    </p:spTree>
    <p:extLst>
      <p:ext uri="{BB962C8B-B14F-4D97-AF65-F5344CB8AC3E}">
        <p14:creationId xmlns:p14="http://schemas.microsoft.com/office/powerpoint/2010/main" val="60279152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2/7/2023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92210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2" name="Title 1">
            <a:extLst>
              <a:ext uri="{FF2B5EF4-FFF2-40B4-BE49-F238E27FC236}">
                <a16:creationId xmlns:a16="http://schemas.microsoft.com/office/drawing/2014/main" id="{0E0C906B-7F71-C546-1F6A-B1D088BF1BCA}"/>
              </a:ext>
            </a:extLst>
          </p:cNvPr>
          <p:cNvSpPr>
            <a:spLocks noGrp="1"/>
          </p:cNvSpPr>
          <p:nvPr>
            <p:ph type="title"/>
          </p:nvPr>
        </p:nvSpPr>
        <p:spPr>
          <a:xfrm>
            <a:off x="761998" y="21973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Tree>
    <p:extLst>
      <p:ext uri="{BB962C8B-B14F-4D97-AF65-F5344CB8AC3E}">
        <p14:creationId xmlns:p14="http://schemas.microsoft.com/office/powerpoint/2010/main" val="31989334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547630"/>
          </a:xfrm>
        </p:spPr>
        <p:txBody>
          <a:bodyPr>
            <a:normAutofit/>
          </a:bodyPr>
          <a:lstStyle>
            <a:lvl1pPr algn="l">
              <a:defRPr sz="2400" b="1" i="0">
                <a:latin typeface="Arial"/>
                <a:cs typeface="Arial"/>
              </a:defRPr>
            </a:lvl1pPr>
          </a:lstStyle>
          <a:p>
            <a:r>
              <a:rPr lang="en-US"/>
              <a:t>Click to edit Master title style</a:t>
            </a:r>
            <a:endParaRPr lang="en-US" dirty="0"/>
          </a:p>
        </p:txBody>
      </p:sp>
      <p:sp>
        <p:nvSpPr>
          <p:cNvPr id="8" name="Content Placeholder 2"/>
          <p:cNvSpPr>
            <a:spLocks noGrp="1"/>
          </p:cNvSpPr>
          <p:nvPr>
            <p:ph idx="1"/>
          </p:nvPr>
        </p:nvSpPr>
        <p:spPr>
          <a:xfrm>
            <a:off x="609600" y="993236"/>
            <a:ext cx="10972800" cy="5132928"/>
          </a:xfrm>
        </p:spPr>
        <p:txBody>
          <a:bodyPr>
            <a:normAutofit/>
          </a:bodyPr>
          <a:lstStyle>
            <a:lvl1pPr>
              <a:defRPr sz="1800">
                <a:latin typeface="Arial"/>
                <a:cs typeface="Arial"/>
              </a:defRPr>
            </a:lvl1pPr>
          </a:lstStyle>
          <a:p>
            <a:r>
              <a:rPr lang="en-US" dirty="0"/>
              <a:t>Page text here. 18 pt Arial Regular recommended</a:t>
            </a:r>
          </a:p>
        </p:txBody>
      </p:sp>
    </p:spTree>
    <p:extLst>
      <p:ext uri="{BB962C8B-B14F-4D97-AF65-F5344CB8AC3E}">
        <p14:creationId xmlns:p14="http://schemas.microsoft.com/office/powerpoint/2010/main" val="34643191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15"/>
        <p:cNvGrpSpPr/>
        <p:nvPr/>
      </p:nvGrpSpPr>
      <p:grpSpPr>
        <a:xfrm>
          <a:off x="0" y="0"/>
          <a:ext cx="0" cy="0"/>
          <a:chOff x="0" y="0"/>
          <a:chExt cx="0" cy="0"/>
        </a:xfrm>
      </p:grpSpPr>
      <p:sp>
        <p:nvSpPr>
          <p:cNvPr id="16" name="Google Shape;16;p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 name="Google Shape;17;p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fld id="{4961CDE0-F857-482C-9B73-763A2FA1897A}" type="datetime1">
              <a:rPr lang="en-US" smtClean="0"/>
              <a:t>2/7/2023</a:t>
            </a:fld>
            <a:endParaRPr/>
          </a:p>
        </p:txBody>
      </p:sp>
      <p:sp>
        <p:nvSpPr>
          <p:cNvPr id="18" name="Google Shape;18;p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951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46578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48550" y="1"/>
            <a:ext cx="4743450" cy="1481791"/>
          </a:xfrm>
          <a:prstGeom prst="rect">
            <a:avLst/>
          </a:prstGeom>
        </p:spPr>
      </p:pic>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79CB6C7-AD96-437F-A75B-A1987D8D9ACA}" type="datetime1">
              <a:rPr lang="en-US" smtClean="0"/>
              <a:t>2/7/2023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09163" cy="424977"/>
          </a:xfrm>
          <a:prstGeom prst="rect">
            <a:avLst/>
          </a:prstGeom>
        </p:spPr>
      </p:pic>
    </p:spTree>
    <p:extLst>
      <p:ext uri="{BB962C8B-B14F-4D97-AF65-F5344CB8AC3E}">
        <p14:creationId xmlns:p14="http://schemas.microsoft.com/office/powerpoint/2010/main" val="28824192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647295"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902002" y="1"/>
            <a:ext cx="5289997" cy="1481791"/>
          </a:xfrm>
          <a:prstGeom prst="rect">
            <a:avLst/>
          </a:prstGeom>
        </p:spPr>
      </p:pic>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68BEF8-F67A-4B64-B2F2-CC4AA048128C}" type="datetime1">
              <a:rPr lang="en-US" smtClean="0"/>
              <a:t>2/7/2023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29711" cy="424977"/>
          </a:xfrm>
          <a:prstGeom prst="rect">
            <a:avLst/>
          </a:prstGeom>
        </p:spPr>
      </p:pic>
    </p:spTree>
    <p:extLst>
      <p:ext uri="{BB962C8B-B14F-4D97-AF65-F5344CB8AC3E}">
        <p14:creationId xmlns:p14="http://schemas.microsoft.com/office/powerpoint/2010/main" val="377326867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67600" y="1"/>
            <a:ext cx="4724400" cy="1481791"/>
          </a:xfrm>
          <a:prstGeom prst="rect">
            <a:avLst/>
          </a:prstGeom>
        </p:spPr>
      </p:pic>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1001848F-E7F6-4E55-B1DE-CC691BBD4F09}" type="datetime1">
              <a:rPr lang="en-US" smtClean="0"/>
              <a:t>2/7/2023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42727" cy="424977"/>
          </a:xfrm>
          <a:prstGeom prst="rect">
            <a:avLst/>
          </a:prstGeom>
        </p:spPr>
      </p:pic>
    </p:spTree>
    <p:extLst>
      <p:ext uri="{BB962C8B-B14F-4D97-AF65-F5344CB8AC3E}">
        <p14:creationId xmlns:p14="http://schemas.microsoft.com/office/powerpoint/2010/main" val="14041253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12412"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34224" y="4064"/>
            <a:ext cx="5057775" cy="1481791"/>
          </a:xfrm>
          <a:prstGeom prst="rect">
            <a:avLst/>
          </a:prstGeom>
        </p:spPr>
      </p:pic>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5E48A247-4D0D-4017-954A-CBEE1B524F16}" type="datetime1">
              <a:rPr lang="en-US" smtClean="0"/>
              <a:t>2/7/2023</a:t>
            </a:fld>
            <a:endParaRPr lang="en-US"/>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1956508" cy="424977"/>
          </a:xfrm>
          <a:prstGeom prst="rect">
            <a:avLst/>
          </a:prstGeom>
        </p:spPr>
      </p:pic>
    </p:spTree>
    <p:extLst>
      <p:ext uri="{BB962C8B-B14F-4D97-AF65-F5344CB8AC3E}">
        <p14:creationId xmlns:p14="http://schemas.microsoft.com/office/powerpoint/2010/main" val="18627646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917758"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353300" y="1"/>
            <a:ext cx="4838700" cy="1481791"/>
          </a:xfrm>
          <a:prstGeom prst="rect">
            <a:avLst/>
          </a:prstGeom>
        </p:spPr>
      </p:pic>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3F43D62C-E4AB-4F6C-BB6E-7C3A3BBC5E2B}" type="datetime1">
              <a:rPr lang="en-US" smtClean="0"/>
              <a:t>2/7/2023</a:t>
            </a:fld>
            <a:endParaRPr lang="en-US"/>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60534" cy="424977"/>
          </a:xfrm>
          <a:prstGeom prst="rect">
            <a:avLst/>
          </a:prstGeom>
        </p:spPr>
      </p:pic>
    </p:spTree>
    <p:extLst>
      <p:ext uri="{BB962C8B-B14F-4D97-AF65-F5344CB8AC3E}">
        <p14:creationId xmlns:p14="http://schemas.microsoft.com/office/powerpoint/2010/main" val="7242574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010736" y="1"/>
            <a:ext cx="5181263" cy="1481791"/>
          </a:xfrm>
          <a:prstGeom prst="rect">
            <a:avLst/>
          </a:prstGeom>
        </p:spPr>
      </p:pic>
      <p:sp>
        <p:nvSpPr>
          <p:cNvPr id="8" name="Rectangle 7"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92275FF0-9E97-4E0A-B533-109FB6621FD2}" type="datetime1">
              <a:rPr lang="en-US" smtClean="0"/>
              <a:t>2/7/2023</a:t>
            </a:fld>
            <a:endParaRPr lang="en-US"/>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99383" cy="424977"/>
          </a:xfrm>
          <a:prstGeom prst="rect">
            <a:avLst/>
          </a:prstGeom>
        </p:spPr>
      </p:pic>
    </p:spTree>
    <p:extLst>
      <p:ext uri="{BB962C8B-B14F-4D97-AF65-F5344CB8AC3E}">
        <p14:creationId xmlns:p14="http://schemas.microsoft.com/office/powerpoint/2010/main" val="260404055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5168" y="1"/>
            <a:ext cx="5016831" cy="1481791"/>
          </a:xfrm>
          <a:prstGeom prst="rect">
            <a:avLst/>
          </a:prstGeom>
        </p:spPr>
      </p:pic>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A3C062AC-1CC2-40A8-B531-F2154AC26E35}" type="datetime1">
              <a:rPr lang="en-US" smtClean="0"/>
              <a:t>2/7/2023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3" y="528407"/>
            <a:ext cx="2166058" cy="424977"/>
          </a:xfrm>
          <a:prstGeom prst="rect">
            <a:avLst/>
          </a:prstGeom>
        </p:spPr>
      </p:pic>
    </p:spTree>
    <p:extLst>
      <p:ext uri="{BB962C8B-B14F-4D97-AF65-F5344CB8AC3E}">
        <p14:creationId xmlns:p14="http://schemas.microsoft.com/office/powerpoint/2010/main" val="47789064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0593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6656" y="1"/>
            <a:ext cx="5015344" cy="1481791"/>
          </a:xfrm>
          <a:prstGeom prst="rect">
            <a:avLst/>
          </a:prstGeom>
        </p:spPr>
      </p:pic>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6EA93EB-E55E-4DBB-B6AA-C54A9BA5E4A4}" type="datetime1">
              <a:rPr lang="en-US" smtClean="0"/>
              <a:t>2/7/2023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11905" cy="424977"/>
          </a:xfrm>
          <a:prstGeom prst="rect">
            <a:avLst/>
          </a:prstGeom>
        </p:spPr>
      </p:pic>
    </p:spTree>
    <p:extLst>
      <p:ext uri="{BB962C8B-B14F-4D97-AF65-F5344CB8AC3E}">
        <p14:creationId xmlns:p14="http://schemas.microsoft.com/office/powerpoint/2010/main" val="38692464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32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 id="2147483675" r:id="rId14"/>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tclinkreferencecenter.ctclink.us/m/local_config_guides/l/1223172-cs-local-configuration-guide-student-financials#tree-manager"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Enhancement request #159</a:t>
            </a:r>
          </a:p>
        </p:txBody>
      </p:sp>
      <p:sp>
        <p:nvSpPr>
          <p:cNvPr id="3" name="Subtitle 2"/>
          <p:cNvSpPr>
            <a:spLocks noGrp="1"/>
          </p:cNvSpPr>
          <p:nvPr>
            <p:ph type="subTitle" idx="1"/>
          </p:nvPr>
        </p:nvSpPr>
        <p:spPr>
          <a:xfrm>
            <a:off x="494144" y="4623758"/>
            <a:ext cx="11185237" cy="1031923"/>
          </a:xfrm>
        </p:spPr>
        <p:txBody>
          <a:bodyPr/>
          <a:lstStyle/>
          <a:p>
            <a:r>
              <a:rPr lang="en-US" dirty="0"/>
              <a:t>SF ITEM TYPE SECURITY</a:t>
            </a:r>
          </a:p>
        </p:txBody>
      </p:sp>
      <p:sp>
        <p:nvSpPr>
          <p:cNvPr id="4" name="Text Placeholder 3"/>
          <p:cNvSpPr>
            <a:spLocks noGrp="1"/>
          </p:cNvSpPr>
          <p:nvPr>
            <p:ph type="body" sz="quarter" idx="10"/>
          </p:nvPr>
        </p:nvSpPr>
        <p:spPr>
          <a:xfrm>
            <a:off x="493184" y="5427785"/>
            <a:ext cx="10442293" cy="987968"/>
          </a:xfrm>
        </p:spPr>
        <p:txBody>
          <a:bodyPr/>
          <a:lstStyle/>
          <a:p>
            <a:r>
              <a:rPr lang="en-US" dirty="0"/>
              <a:t>Brandon Reed, Associate Director &amp; Charles Velasquez, Senior Functional Analyst</a:t>
            </a:r>
          </a:p>
          <a:p>
            <a:r>
              <a:rPr lang="en-US" dirty="0"/>
              <a:t>ctcLink SF Customer Support</a:t>
            </a:r>
          </a:p>
        </p:txBody>
      </p:sp>
    </p:spTree>
    <p:extLst>
      <p:ext uri="{BB962C8B-B14F-4D97-AF65-F5344CB8AC3E}">
        <p14:creationId xmlns:p14="http://schemas.microsoft.com/office/powerpoint/2010/main" val="392959151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
        <p:nvSpPr>
          <p:cNvPr id="2" name="Title 1"/>
          <p:cNvSpPr>
            <a:spLocks noGrp="1"/>
          </p:cNvSpPr>
          <p:nvPr>
            <p:ph type="title"/>
          </p:nvPr>
        </p:nvSpPr>
        <p:spPr>
          <a:xfrm>
            <a:off x="1228724" y="192720"/>
            <a:ext cx="9734551" cy="704193"/>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idx="4294967295"/>
          </p:nvPr>
        </p:nvSpPr>
        <p:spPr>
          <a:xfrm>
            <a:off x="190499" y="776288"/>
            <a:ext cx="5235611" cy="6081712"/>
          </a:xfrm>
          <a:prstGeom prst="rect">
            <a:avLst/>
          </a:prstGeom>
        </p:spPr>
        <p:txBody>
          <a:bodyPr/>
          <a:lstStyle/>
          <a:p>
            <a:pPr marL="0" indent="0">
              <a:buNone/>
            </a:pPr>
            <a:r>
              <a:rPr lang="en-US" sz="2400" dirty="0">
                <a:solidFill>
                  <a:schemeClr val="accent5">
                    <a:lumMod val="50000"/>
                  </a:schemeClr>
                </a:solidFill>
              </a:rPr>
              <a:t>ctcLink page = Group Posting Charges</a:t>
            </a:r>
          </a:p>
          <a:p>
            <a:r>
              <a:rPr lang="en-US" sz="2400" dirty="0">
                <a:solidFill>
                  <a:schemeClr val="accent5">
                    <a:lumMod val="50000"/>
                  </a:schemeClr>
                </a:solidFill>
              </a:rPr>
              <a:t>Use: </a:t>
            </a:r>
          </a:p>
          <a:p>
            <a:pPr lvl="1"/>
            <a:r>
              <a:rPr lang="en-US" sz="2000" dirty="0">
                <a:solidFill>
                  <a:schemeClr val="accent5">
                    <a:lumMod val="50000"/>
                  </a:schemeClr>
                </a:solidFill>
              </a:rPr>
              <a:t>Grants the ability to post ‘batches’ of transactions at once typically all related to a specific ‘type’ of transaction.</a:t>
            </a:r>
          </a:p>
          <a:p>
            <a:r>
              <a:rPr lang="en-US" sz="2400" dirty="0">
                <a:solidFill>
                  <a:schemeClr val="accent5">
                    <a:lumMod val="50000"/>
                  </a:schemeClr>
                </a:solidFill>
              </a:rPr>
              <a:t>Users: </a:t>
            </a:r>
          </a:p>
          <a:p>
            <a:pPr lvl="1"/>
            <a:r>
              <a:rPr lang="en-US" sz="2000" dirty="0">
                <a:solidFill>
                  <a:schemeClr val="accent5">
                    <a:lumMod val="50000"/>
                  </a:schemeClr>
                </a:solidFill>
              </a:rPr>
              <a:t>Back Office SF Staff</a:t>
            </a:r>
          </a:p>
          <a:p>
            <a:r>
              <a:rPr lang="en-US" sz="2400" dirty="0">
                <a:solidFill>
                  <a:schemeClr val="accent5">
                    <a:lumMod val="50000"/>
                  </a:schemeClr>
                </a:solidFill>
              </a:rPr>
              <a:t>Roles: </a:t>
            </a:r>
          </a:p>
          <a:p>
            <a:pPr lvl="1"/>
            <a:r>
              <a:rPr lang="en-US" sz="2000" dirty="0">
                <a:solidFill>
                  <a:schemeClr val="accent5">
                    <a:lumMod val="50000"/>
                  </a:schemeClr>
                </a:solidFill>
              </a:rPr>
              <a:t>ZZ SF Group Processing </a:t>
            </a:r>
          </a:p>
          <a:p>
            <a:r>
              <a:rPr lang="en-US" sz="2400" dirty="0">
                <a:solidFill>
                  <a:schemeClr val="accent5">
                    <a:lumMod val="50000"/>
                  </a:schemeClr>
                </a:solidFill>
              </a:rPr>
              <a:t>RISKS:</a:t>
            </a:r>
          </a:p>
          <a:p>
            <a:pPr lvl="1"/>
            <a:r>
              <a:rPr lang="en-US" sz="2200" dirty="0">
                <a:solidFill>
                  <a:schemeClr val="accent5">
                    <a:lumMod val="50000"/>
                  </a:schemeClr>
                </a:solidFill>
              </a:rPr>
              <a:t>Posting to an Item Type that the user should not be able to utilize for that purpose.</a:t>
            </a:r>
          </a:p>
          <a:p>
            <a:pPr lvl="1"/>
            <a:r>
              <a:rPr lang="en-US" sz="2200" dirty="0">
                <a:solidFill>
                  <a:schemeClr val="accent5">
                    <a:lumMod val="50000"/>
                  </a:schemeClr>
                </a:solidFill>
              </a:rPr>
              <a:t>Allows accidental use of an FA Item Type that does not exist on a student’s FA Award page.</a:t>
            </a:r>
          </a:p>
          <a:p>
            <a:endParaRPr lang="en-US" sz="2400" dirty="0"/>
          </a:p>
        </p:txBody>
      </p:sp>
      <p:pic>
        <p:nvPicPr>
          <p:cNvPr id="5" name="Picture 4">
            <a:extLst>
              <a:ext uri="{FF2B5EF4-FFF2-40B4-BE49-F238E27FC236}">
                <a16:creationId xmlns:a16="http://schemas.microsoft.com/office/drawing/2014/main" id="{967A9426-445E-DA49-3C24-E16DBE3C53F8}"/>
              </a:ext>
            </a:extLst>
          </p:cNvPr>
          <p:cNvPicPr>
            <a:picLocks noChangeAspect="1"/>
          </p:cNvPicPr>
          <p:nvPr/>
        </p:nvPicPr>
        <p:blipFill>
          <a:blip r:embed="rId2"/>
          <a:stretch>
            <a:fillRect/>
          </a:stretch>
        </p:blipFill>
        <p:spPr>
          <a:xfrm>
            <a:off x="5556737" y="1476846"/>
            <a:ext cx="6523017" cy="4749769"/>
          </a:xfrm>
          <a:prstGeom prst="rect">
            <a:avLst/>
          </a:prstGeom>
        </p:spPr>
      </p:pic>
    </p:spTree>
    <p:extLst>
      <p:ext uri="{BB962C8B-B14F-4D97-AF65-F5344CB8AC3E}">
        <p14:creationId xmlns:p14="http://schemas.microsoft.com/office/powerpoint/2010/main" val="28303703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11</a:t>
            </a:fld>
            <a:endParaRPr lang="en-US" dirty="0"/>
          </a:p>
        </p:txBody>
      </p:sp>
      <p:sp>
        <p:nvSpPr>
          <p:cNvPr id="2" name="Title 1"/>
          <p:cNvSpPr>
            <a:spLocks noGrp="1"/>
          </p:cNvSpPr>
          <p:nvPr>
            <p:ph type="title"/>
          </p:nvPr>
        </p:nvSpPr>
        <p:spPr>
          <a:xfrm>
            <a:off x="1076325" y="255299"/>
            <a:ext cx="10039350" cy="578256"/>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865241" y="1630469"/>
            <a:ext cx="6176034" cy="3738669"/>
          </a:xfrm>
          <a:prstGeom prst="rect">
            <a:avLst/>
          </a:prstGeom>
          <a:ln>
            <a:solidFill>
              <a:srgbClr val="002060"/>
            </a:solidFill>
          </a:ln>
          <a:effectLst/>
        </p:spPr>
      </p:pic>
      <p:sp>
        <p:nvSpPr>
          <p:cNvPr id="6" name="Content Placeholder 2"/>
          <p:cNvSpPr txBox="1">
            <a:spLocks/>
          </p:cNvSpPr>
          <p:nvPr/>
        </p:nvSpPr>
        <p:spPr>
          <a:xfrm>
            <a:off x="360219" y="988723"/>
            <a:ext cx="5035746" cy="55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Third Party Contracts</a:t>
            </a:r>
          </a:p>
          <a:p>
            <a:r>
              <a:rPr lang="en-US" sz="2400" dirty="0"/>
              <a:t>Use: </a:t>
            </a:r>
          </a:p>
          <a:p>
            <a:pPr lvl="1"/>
            <a:r>
              <a:rPr lang="en-US" sz="2000" dirty="0"/>
              <a:t>Grants staff the ability to create contracts that will pay student account balances for outside agencies</a:t>
            </a:r>
          </a:p>
          <a:p>
            <a:r>
              <a:rPr lang="en-US" sz="2400" dirty="0"/>
              <a:t>Users: </a:t>
            </a:r>
          </a:p>
          <a:p>
            <a:pPr lvl="1"/>
            <a:r>
              <a:rPr lang="en-US" sz="2000" dirty="0"/>
              <a:t>Student Financials Staff &amp; Cashiers</a:t>
            </a:r>
          </a:p>
          <a:p>
            <a:r>
              <a:rPr lang="en-US" sz="2400" dirty="0"/>
              <a:t>Role: </a:t>
            </a:r>
          </a:p>
          <a:p>
            <a:pPr lvl="1"/>
            <a:r>
              <a:rPr lang="en-US" sz="2000" dirty="0"/>
              <a:t>ZZ SF Third Party Contracts </a:t>
            </a:r>
          </a:p>
          <a:p>
            <a:r>
              <a:rPr lang="en-US" sz="2400" dirty="0"/>
              <a:t>RISKS:</a:t>
            </a:r>
          </a:p>
          <a:p>
            <a:pPr lvl="1"/>
            <a:r>
              <a:rPr lang="en-US" sz="2200" dirty="0"/>
              <a:t>Posting improper payment item types to students or to corporate accounts</a:t>
            </a:r>
          </a:p>
        </p:txBody>
      </p:sp>
    </p:spTree>
    <p:extLst>
      <p:ext uri="{BB962C8B-B14F-4D97-AF65-F5344CB8AC3E}">
        <p14:creationId xmlns:p14="http://schemas.microsoft.com/office/powerpoint/2010/main" val="33764280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12</a:t>
            </a:fld>
            <a:endParaRPr lang="en-US" dirty="0"/>
          </a:p>
        </p:txBody>
      </p:sp>
      <p:sp>
        <p:nvSpPr>
          <p:cNvPr id="2" name="Title 1"/>
          <p:cNvSpPr>
            <a:spLocks noGrp="1"/>
          </p:cNvSpPr>
          <p:nvPr>
            <p:ph type="title"/>
          </p:nvPr>
        </p:nvSpPr>
        <p:spPr>
          <a:xfrm>
            <a:off x="561108"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191145" y="1500648"/>
            <a:ext cx="6816346" cy="3856703"/>
          </a:xfrm>
          <a:prstGeom prst="rect">
            <a:avLst/>
          </a:prstGeom>
          <a:ln>
            <a:solidFill>
              <a:srgbClr val="002060"/>
            </a:solidFill>
          </a:ln>
          <a:effectLst/>
        </p:spPr>
      </p:pic>
      <p:sp>
        <p:nvSpPr>
          <p:cNvPr id="6" name="Content Placeholder 2"/>
          <p:cNvSpPr txBox="1">
            <a:spLocks/>
          </p:cNvSpPr>
          <p:nvPr/>
        </p:nvSpPr>
        <p:spPr>
          <a:xfrm>
            <a:off x="184509" y="876300"/>
            <a:ext cx="4920891" cy="591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ctcLink page = Payment Plans</a:t>
            </a:r>
          </a:p>
          <a:p>
            <a:r>
              <a:rPr lang="en-US" dirty="0"/>
              <a:t>Use: </a:t>
            </a:r>
          </a:p>
          <a:p>
            <a:pPr lvl="1"/>
            <a:r>
              <a:rPr lang="en-US" dirty="0"/>
              <a:t>Grants certain item types to pay charges and create charges grouped to be paid in several installments </a:t>
            </a:r>
          </a:p>
          <a:p>
            <a:r>
              <a:rPr lang="en-US" dirty="0"/>
              <a:t>Users: </a:t>
            </a:r>
          </a:p>
          <a:p>
            <a:pPr lvl="1"/>
            <a:r>
              <a:rPr lang="en-US" dirty="0"/>
              <a:t>Back Office SF Staff &amp; Cashiers</a:t>
            </a:r>
          </a:p>
          <a:p>
            <a:r>
              <a:rPr lang="en-US" dirty="0"/>
              <a:t>Role: </a:t>
            </a:r>
          </a:p>
          <a:p>
            <a:pPr lvl="1"/>
            <a:r>
              <a:rPr lang="en-US" dirty="0"/>
              <a:t>ZZ SF Payment Plan</a:t>
            </a:r>
          </a:p>
          <a:p>
            <a:r>
              <a:rPr lang="en-US" dirty="0"/>
              <a:t>RISKS:</a:t>
            </a:r>
          </a:p>
          <a:p>
            <a:pPr lvl="1"/>
            <a:r>
              <a:rPr lang="en-US" dirty="0"/>
              <a:t>Posting improper payment &amp; charge item types </a:t>
            </a:r>
          </a:p>
          <a:p>
            <a:endParaRPr lang="en-US" dirty="0"/>
          </a:p>
        </p:txBody>
      </p:sp>
    </p:spTree>
    <p:extLst>
      <p:ext uri="{BB962C8B-B14F-4D97-AF65-F5344CB8AC3E}">
        <p14:creationId xmlns:p14="http://schemas.microsoft.com/office/powerpoint/2010/main" val="266301543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13</a:t>
            </a:fld>
            <a:endParaRPr lang="en-US" dirty="0"/>
          </a:p>
        </p:txBody>
      </p:sp>
      <p:sp>
        <p:nvSpPr>
          <p:cNvPr id="2" name="Title 1"/>
          <p:cNvSpPr>
            <a:spLocks noGrp="1"/>
          </p:cNvSpPr>
          <p:nvPr>
            <p:ph type="title"/>
          </p:nvPr>
        </p:nvSpPr>
        <p:spPr>
          <a:xfrm>
            <a:off x="1265522" y="217999"/>
            <a:ext cx="9660955"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type="body" idx="1"/>
          </p:nvPr>
        </p:nvSpPr>
        <p:spPr>
          <a:xfrm>
            <a:off x="538015" y="1004456"/>
            <a:ext cx="11115967" cy="2537216"/>
          </a:xfrm>
        </p:spPr>
        <p:txBody>
          <a:bodyPr/>
          <a:lstStyle/>
          <a:p>
            <a:r>
              <a:rPr lang="en-US" sz="3200" u="sng" dirty="0"/>
              <a:t>ctcLink Refund pages not impacted</a:t>
            </a:r>
            <a:endParaRPr lang="en-US" sz="2400" u="sng" dirty="0"/>
          </a:p>
          <a:p>
            <a:endParaRPr lang="en-US" sz="2400" dirty="0"/>
          </a:p>
          <a:p>
            <a:r>
              <a:rPr lang="en-US" sz="2400" dirty="0"/>
              <a:t>Role: ZZ SF Refunds </a:t>
            </a:r>
          </a:p>
          <a:p>
            <a:r>
              <a:rPr lang="en-US" sz="2400" dirty="0"/>
              <a:t>The Student Refund page </a:t>
            </a:r>
            <a:r>
              <a:rPr lang="en-US" sz="2400" u="sng" dirty="0"/>
              <a:t>does not use </a:t>
            </a:r>
            <a:r>
              <a:rPr lang="en-US" sz="2400" dirty="0"/>
              <a:t>Item Type security</a:t>
            </a:r>
          </a:p>
          <a:p>
            <a:r>
              <a:rPr lang="en-US" sz="2400" dirty="0"/>
              <a:t>The page will display Item Types with a </a:t>
            </a:r>
            <a:r>
              <a:rPr lang="en-US" sz="2400" u="sng" dirty="0"/>
              <a:t>Refund</a:t>
            </a:r>
            <a:r>
              <a:rPr lang="en-US" sz="2400" dirty="0"/>
              <a:t> classification</a:t>
            </a:r>
          </a:p>
        </p:txBody>
      </p:sp>
      <p:pic>
        <p:nvPicPr>
          <p:cNvPr id="5" name="Picture 4"/>
          <p:cNvPicPr>
            <a:picLocks noChangeAspect="1"/>
          </p:cNvPicPr>
          <p:nvPr/>
        </p:nvPicPr>
        <p:blipFill>
          <a:blip r:embed="rId2"/>
          <a:stretch>
            <a:fillRect/>
          </a:stretch>
        </p:blipFill>
        <p:spPr>
          <a:xfrm>
            <a:off x="360219" y="3958802"/>
            <a:ext cx="5978216" cy="2666862"/>
          </a:xfrm>
          <a:prstGeom prst="rect">
            <a:avLst/>
          </a:prstGeom>
          <a:ln>
            <a:solidFill>
              <a:schemeClr val="accent1"/>
            </a:solidFill>
          </a:ln>
          <a:effectLst/>
        </p:spPr>
      </p:pic>
      <p:pic>
        <p:nvPicPr>
          <p:cNvPr id="7" name="Picture 6">
            <a:extLst>
              <a:ext uri="{FF2B5EF4-FFF2-40B4-BE49-F238E27FC236}">
                <a16:creationId xmlns:a16="http://schemas.microsoft.com/office/drawing/2014/main" id="{A8A5DAFF-67E7-EFE2-CB80-9CD56787A31A}"/>
              </a:ext>
            </a:extLst>
          </p:cNvPr>
          <p:cNvPicPr>
            <a:picLocks noChangeAspect="1"/>
          </p:cNvPicPr>
          <p:nvPr/>
        </p:nvPicPr>
        <p:blipFill>
          <a:blip r:embed="rId3"/>
          <a:stretch>
            <a:fillRect/>
          </a:stretch>
        </p:blipFill>
        <p:spPr>
          <a:xfrm>
            <a:off x="6520645" y="3723890"/>
            <a:ext cx="4701537" cy="2997586"/>
          </a:xfrm>
          <a:prstGeom prst="rect">
            <a:avLst/>
          </a:prstGeom>
          <a:ln>
            <a:solidFill>
              <a:schemeClr val="accent1"/>
            </a:solidFill>
          </a:ln>
        </p:spPr>
      </p:pic>
    </p:spTree>
    <p:extLst>
      <p:ext uri="{BB962C8B-B14F-4D97-AF65-F5344CB8AC3E}">
        <p14:creationId xmlns:p14="http://schemas.microsoft.com/office/powerpoint/2010/main" val="1588159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14</a:t>
            </a:fld>
            <a:endParaRPr lang="en-US" dirty="0"/>
          </a:p>
        </p:txBody>
      </p:sp>
      <p:sp>
        <p:nvSpPr>
          <p:cNvPr id="2" name="Title 1"/>
          <p:cNvSpPr>
            <a:spLocks noGrp="1"/>
          </p:cNvSpPr>
          <p:nvPr>
            <p:ph type="title"/>
          </p:nvPr>
        </p:nvSpPr>
        <p:spPr>
          <a:xfrm>
            <a:off x="1851310" y="323743"/>
            <a:ext cx="8489379"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Financial Aid staff</a:t>
            </a:r>
            <a:endParaRPr lang="en-US" dirty="0"/>
          </a:p>
        </p:txBody>
      </p:sp>
      <p:sp>
        <p:nvSpPr>
          <p:cNvPr id="3" name="Content Placeholder 2"/>
          <p:cNvSpPr>
            <a:spLocks noGrp="1"/>
          </p:cNvSpPr>
          <p:nvPr>
            <p:ph type="body" idx="1"/>
          </p:nvPr>
        </p:nvSpPr>
        <p:spPr>
          <a:xfrm>
            <a:off x="245046" y="1118924"/>
            <a:ext cx="5489004" cy="5015175"/>
          </a:xfrm>
        </p:spPr>
        <p:txBody>
          <a:bodyPr/>
          <a:lstStyle/>
          <a:p>
            <a:pPr marL="50800" indent="0">
              <a:buNone/>
            </a:pPr>
            <a:r>
              <a:rPr lang="en-US" dirty="0"/>
              <a:t>Awarding financial aid</a:t>
            </a:r>
          </a:p>
          <a:p>
            <a:r>
              <a:rPr lang="en-US" dirty="0"/>
              <a:t>Use: </a:t>
            </a:r>
          </a:p>
          <a:p>
            <a:pPr lvl="1"/>
            <a:r>
              <a:rPr lang="en-US" dirty="0"/>
              <a:t>Financial aid item types work as payments in the student account</a:t>
            </a:r>
          </a:p>
          <a:p>
            <a:r>
              <a:rPr lang="en-US" dirty="0"/>
              <a:t>Users: </a:t>
            </a:r>
          </a:p>
          <a:p>
            <a:pPr lvl="1"/>
            <a:r>
              <a:rPr lang="en-US" dirty="0"/>
              <a:t>Financial aid staff</a:t>
            </a:r>
          </a:p>
          <a:p>
            <a:r>
              <a:rPr lang="en-US" dirty="0"/>
              <a:t>Role: </a:t>
            </a:r>
          </a:p>
          <a:p>
            <a:pPr lvl="1"/>
            <a:r>
              <a:rPr lang="en-US" dirty="0"/>
              <a:t>ZZ FA Award Processor</a:t>
            </a:r>
          </a:p>
          <a:p>
            <a:pPr lvl="1"/>
            <a:r>
              <a:rPr lang="en-US" dirty="0"/>
              <a:t>ZZ FA Award Processing</a:t>
            </a:r>
          </a:p>
          <a:p>
            <a:pPr marL="50800" indent="0">
              <a:buNone/>
            </a:pPr>
            <a:endParaRPr lang="en-US" dirty="0"/>
          </a:p>
          <a:p>
            <a:pPr lvl="1"/>
            <a:endParaRPr lang="en-US" dirty="0"/>
          </a:p>
        </p:txBody>
      </p:sp>
      <p:pic>
        <p:nvPicPr>
          <p:cNvPr id="5" name="Picture 4">
            <a:extLst>
              <a:ext uri="{FF2B5EF4-FFF2-40B4-BE49-F238E27FC236}">
                <a16:creationId xmlns:a16="http://schemas.microsoft.com/office/drawing/2014/main" id="{9FE0C350-76E3-8712-0D21-AFE3CEA19D51}"/>
              </a:ext>
            </a:extLst>
          </p:cNvPr>
          <p:cNvPicPr>
            <a:picLocks noChangeAspect="1"/>
          </p:cNvPicPr>
          <p:nvPr/>
        </p:nvPicPr>
        <p:blipFill>
          <a:blip r:embed="rId2"/>
          <a:stretch>
            <a:fillRect/>
          </a:stretch>
        </p:blipFill>
        <p:spPr>
          <a:xfrm>
            <a:off x="5834125" y="862922"/>
            <a:ext cx="5997656" cy="5762742"/>
          </a:xfrm>
          <a:prstGeom prst="rect">
            <a:avLst/>
          </a:prstGeom>
        </p:spPr>
      </p:pic>
    </p:spTree>
    <p:extLst>
      <p:ext uri="{BB962C8B-B14F-4D97-AF65-F5344CB8AC3E}">
        <p14:creationId xmlns:p14="http://schemas.microsoft.com/office/powerpoint/2010/main" val="302111312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15</a:t>
            </a:fld>
            <a:endParaRPr lang="en-US" dirty="0"/>
          </a:p>
        </p:txBody>
      </p:sp>
      <p:sp>
        <p:nvSpPr>
          <p:cNvPr id="2" name="Title 1"/>
          <p:cNvSpPr>
            <a:spLocks noGrp="1"/>
          </p:cNvSpPr>
          <p:nvPr>
            <p:ph type="title"/>
          </p:nvPr>
        </p:nvSpPr>
        <p:spPr>
          <a:xfrm>
            <a:off x="1294097" y="275149"/>
            <a:ext cx="960380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Outsourced processors</a:t>
            </a:r>
            <a:endParaRPr lang="en-US" dirty="0"/>
          </a:p>
        </p:txBody>
      </p:sp>
      <p:sp>
        <p:nvSpPr>
          <p:cNvPr id="3" name="Content Placeholder 2"/>
          <p:cNvSpPr>
            <a:spLocks noGrp="1"/>
          </p:cNvSpPr>
          <p:nvPr>
            <p:ph type="body" idx="1"/>
          </p:nvPr>
        </p:nvSpPr>
        <p:spPr>
          <a:xfrm>
            <a:off x="273621" y="716438"/>
            <a:ext cx="11558160" cy="5549492"/>
          </a:xfrm>
        </p:spPr>
        <p:txBody>
          <a:bodyPr/>
          <a:lstStyle/>
          <a:p>
            <a:pPr marL="50800" indent="0">
              <a:buNone/>
            </a:pPr>
            <a:r>
              <a:rPr lang="en-US" dirty="0"/>
              <a:t>Outsourced processors = </a:t>
            </a:r>
          </a:p>
          <a:p>
            <a:pPr marL="508000" lvl="1" indent="0">
              <a:buNone/>
            </a:pPr>
            <a:r>
              <a:rPr lang="en-US" dirty="0"/>
              <a:t>Other departments granted limited access to add charges/payment on the ctcLink </a:t>
            </a:r>
            <a:r>
              <a:rPr lang="en-US" i="1" dirty="0"/>
              <a:t>Group Post/Quick Post </a:t>
            </a:r>
            <a:r>
              <a:rPr lang="en-US" dirty="0"/>
              <a:t>pages</a:t>
            </a:r>
            <a:r>
              <a:rPr lang="en-US" i="1" dirty="0"/>
              <a:t>.</a:t>
            </a:r>
          </a:p>
          <a:p>
            <a:pPr marL="50800" indent="0">
              <a:buNone/>
            </a:pPr>
            <a:r>
              <a:rPr lang="en-US" sz="2400" i="1" dirty="0"/>
              <a:t>Examples = </a:t>
            </a:r>
            <a:r>
              <a:rPr lang="en-US" sz="2400" dirty="0"/>
              <a:t>Parking (fines, permits, tickets), course &amp; class fees, international insurance, nursing equipment fees, bookstore… </a:t>
            </a:r>
          </a:p>
          <a:p>
            <a:pPr marL="50800" indent="0">
              <a:buNone/>
            </a:pPr>
            <a:r>
              <a:rPr lang="en-US" sz="2400" i="1" dirty="0"/>
              <a:t>Most often, outsourced processors will use either the </a:t>
            </a:r>
            <a:r>
              <a:rPr lang="en-US" sz="2400" i="1" u="sng" dirty="0"/>
              <a:t>group post </a:t>
            </a:r>
            <a:r>
              <a:rPr lang="en-US" sz="2400" i="1" dirty="0"/>
              <a:t>or </a:t>
            </a:r>
            <a:r>
              <a:rPr lang="en-US" sz="2400" i="1" u="sng" dirty="0"/>
              <a:t>quick post </a:t>
            </a:r>
            <a:r>
              <a:rPr lang="en-US" sz="2400" i="1" dirty="0"/>
              <a:t>ctcLink page</a:t>
            </a:r>
          </a:p>
          <a:p>
            <a:pPr marL="50800" indent="0">
              <a:buNone/>
            </a:pPr>
            <a:r>
              <a:rPr lang="en-US" sz="2400" dirty="0"/>
              <a:t>RISKS:  Posting improper payment &amp; charge item types </a:t>
            </a:r>
          </a:p>
          <a:p>
            <a:pPr marL="50800" indent="0">
              <a:buNone/>
            </a:pPr>
            <a:endParaRPr lang="en-US" sz="2400" dirty="0"/>
          </a:p>
        </p:txBody>
      </p:sp>
      <p:pic>
        <p:nvPicPr>
          <p:cNvPr id="6" name="Picture 5">
            <a:extLst>
              <a:ext uri="{FF2B5EF4-FFF2-40B4-BE49-F238E27FC236}">
                <a16:creationId xmlns:a16="http://schemas.microsoft.com/office/drawing/2014/main" id="{7E2C8C2D-2767-DB92-0F8A-D34AF9E0265F}"/>
              </a:ext>
            </a:extLst>
          </p:cNvPr>
          <p:cNvPicPr>
            <a:picLocks noChangeAspect="1"/>
          </p:cNvPicPr>
          <p:nvPr/>
        </p:nvPicPr>
        <p:blipFill>
          <a:blip r:embed="rId2"/>
          <a:stretch>
            <a:fillRect/>
          </a:stretch>
        </p:blipFill>
        <p:spPr>
          <a:xfrm>
            <a:off x="2429739" y="3814919"/>
            <a:ext cx="7245924" cy="2906557"/>
          </a:xfrm>
          <a:prstGeom prst="rect">
            <a:avLst/>
          </a:prstGeom>
          <a:ln>
            <a:solidFill>
              <a:schemeClr val="accent1"/>
            </a:solidFill>
          </a:ln>
        </p:spPr>
      </p:pic>
    </p:spTree>
    <p:extLst>
      <p:ext uri="{BB962C8B-B14F-4D97-AF65-F5344CB8AC3E}">
        <p14:creationId xmlns:p14="http://schemas.microsoft.com/office/powerpoint/2010/main" val="3582826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982934-B4F9-0499-209D-88AE5371FF1E}"/>
              </a:ext>
            </a:extLst>
          </p:cNvPr>
          <p:cNvPicPr>
            <a:picLocks noChangeAspect="1"/>
          </p:cNvPicPr>
          <p:nvPr/>
        </p:nvPicPr>
        <p:blipFill>
          <a:blip r:embed="rId2"/>
          <a:stretch>
            <a:fillRect/>
          </a:stretch>
        </p:blipFill>
        <p:spPr>
          <a:xfrm>
            <a:off x="5716608" y="1848567"/>
            <a:ext cx="5889604" cy="4681286"/>
          </a:xfrm>
          <a:prstGeom prst="rect">
            <a:avLst/>
          </a:prstGeom>
          <a:ln>
            <a:solidFill>
              <a:srgbClr val="7030A0"/>
            </a:solidFill>
          </a:ln>
        </p:spPr>
      </p:pic>
      <p:sp>
        <p:nvSpPr>
          <p:cNvPr id="4" name="Slide Number Placeholder 3"/>
          <p:cNvSpPr>
            <a:spLocks noGrp="1"/>
          </p:cNvSpPr>
          <p:nvPr>
            <p:ph type="sldNum" idx="12"/>
          </p:nvPr>
        </p:nvSpPr>
        <p:spPr/>
        <p:txBody>
          <a:bodyPr/>
          <a:lstStyle/>
          <a:p>
            <a:fld id="{DEE5BC03-7CE3-4FE3-BC0A-0ACCA8AC1F24}" type="slidenum">
              <a:rPr lang="en-US" smtClean="0"/>
              <a:pPr/>
              <a:t>16</a:t>
            </a:fld>
            <a:endParaRPr lang="en-US" dirty="0"/>
          </a:p>
        </p:txBody>
      </p:sp>
      <p:sp>
        <p:nvSpPr>
          <p:cNvPr id="2" name="Title 1"/>
          <p:cNvSpPr>
            <a:spLocks noGrp="1"/>
          </p:cNvSpPr>
          <p:nvPr>
            <p:ph type="title"/>
          </p:nvPr>
        </p:nvSpPr>
        <p:spPr>
          <a:xfrm>
            <a:off x="585787" y="203246"/>
            <a:ext cx="1102042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Local security administrators</a:t>
            </a:r>
            <a:endParaRPr lang="en-US" dirty="0"/>
          </a:p>
        </p:txBody>
      </p:sp>
      <p:sp>
        <p:nvSpPr>
          <p:cNvPr id="5" name="Content Placeholder 2">
            <a:extLst>
              <a:ext uri="{FF2B5EF4-FFF2-40B4-BE49-F238E27FC236}">
                <a16:creationId xmlns:a16="http://schemas.microsoft.com/office/drawing/2014/main" id="{A2482580-AC93-84A2-C2C7-BD9185B979B3}"/>
              </a:ext>
            </a:extLst>
          </p:cNvPr>
          <p:cNvSpPr>
            <a:spLocks noGrp="1"/>
          </p:cNvSpPr>
          <p:nvPr>
            <p:ph type="body" idx="1"/>
          </p:nvPr>
        </p:nvSpPr>
        <p:spPr>
          <a:xfrm>
            <a:off x="148624" y="1646514"/>
            <a:ext cx="5516419" cy="5008240"/>
          </a:xfrm>
        </p:spPr>
        <p:txBody>
          <a:bodyPr/>
          <a:lstStyle/>
          <a:p>
            <a:pPr marL="508000" indent="-457200">
              <a:buFont typeface="+mj-lt"/>
              <a:buAutoNum type="arabicPeriod"/>
            </a:pPr>
            <a:r>
              <a:rPr lang="en-US" sz="2400" dirty="0"/>
              <a:t>Staff/Manager send email request to LSA with specific access requirements.</a:t>
            </a:r>
          </a:p>
          <a:p>
            <a:pPr marL="508000" indent="-457200">
              <a:buFont typeface="+mj-lt"/>
              <a:buAutoNum type="arabicPeriod"/>
            </a:pPr>
            <a:r>
              <a:rPr lang="en-US" sz="2400" dirty="0"/>
              <a:t>LSA adds additional new </a:t>
            </a:r>
            <a:r>
              <a:rPr lang="en-US" sz="2400" i="1" dirty="0"/>
              <a:t>Status</a:t>
            </a:r>
            <a:r>
              <a:rPr lang="en-US" sz="2400" dirty="0"/>
              <a:t> row with updated effective date .</a:t>
            </a:r>
          </a:p>
          <a:p>
            <a:pPr marL="508000" indent="-457200">
              <a:buFont typeface="+mj-lt"/>
              <a:buAutoNum type="arabicPeriod"/>
            </a:pPr>
            <a:r>
              <a:rPr lang="en-US" sz="2400" dirty="0"/>
              <a:t>Add or removes new Detail row</a:t>
            </a:r>
          </a:p>
          <a:p>
            <a:pPr marL="508000" indent="-457200">
              <a:buFont typeface="+mj-lt"/>
              <a:buAutoNum type="arabicPeriod"/>
            </a:pPr>
            <a:r>
              <a:rPr lang="en-US" sz="2400" dirty="0"/>
              <a:t>Selects either the Item Type or Tree Node box</a:t>
            </a:r>
          </a:p>
          <a:p>
            <a:pPr marL="508000" indent="-457200">
              <a:buFont typeface="+mj-lt"/>
              <a:buAutoNum type="arabicPeriod"/>
            </a:pPr>
            <a:r>
              <a:rPr lang="en-US" sz="2400" dirty="0"/>
              <a:t>Adds requested Item Type or Tree Node</a:t>
            </a:r>
          </a:p>
          <a:p>
            <a:pPr marL="508000" indent="-457200">
              <a:buFont typeface="+mj-lt"/>
              <a:buAutoNum type="arabicPeriod"/>
            </a:pPr>
            <a:r>
              <a:rPr lang="en-US" sz="2400" dirty="0"/>
              <a:t>Save </a:t>
            </a:r>
          </a:p>
          <a:p>
            <a:pPr marL="50800" indent="0" algn="ctr">
              <a:buNone/>
            </a:pPr>
            <a:r>
              <a:rPr lang="en-US" sz="2000" i="1" dirty="0"/>
              <a:t>(it is </a:t>
            </a:r>
            <a:r>
              <a:rPr lang="en-US" sz="2000" b="1" i="1" u="sng" dirty="0"/>
              <a:t>not recommended </a:t>
            </a:r>
            <a:r>
              <a:rPr lang="en-US" sz="2000" i="1" dirty="0"/>
              <a:t>to use Correct History)</a:t>
            </a:r>
          </a:p>
          <a:p>
            <a:pPr marL="508000" indent="-457200">
              <a:buFont typeface="+mj-lt"/>
              <a:buAutoNum type="arabicPeriod"/>
            </a:pPr>
            <a:endParaRPr lang="en-US" sz="2400" dirty="0"/>
          </a:p>
          <a:p>
            <a:pPr marL="508000" lvl="1" indent="0">
              <a:buNone/>
            </a:pPr>
            <a:endParaRPr lang="en-US" sz="2000" dirty="0"/>
          </a:p>
        </p:txBody>
      </p:sp>
      <p:sp>
        <p:nvSpPr>
          <p:cNvPr id="7" name="Oval 6">
            <a:extLst>
              <a:ext uri="{FF2B5EF4-FFF2-40B4-BE49-F238E27FC236}">
                <a16:creationId xmlns:a16="http://schemas.microsoft.com/office/drawing/2014/main" id="{0CC1477D-3D08-921C-074F-AC71FB1CAD9C}"/>
              </a:ext>
            </a:extLst>
          </p:cNvPr>
          <p:cNvSpPr/>
          <p:nvPr/>
        </p:nvSpPr>
        <p:spPr>
          <a:xfrm>
            <a:off x="10972801" y="5546691"/>
            <a:ext cx="355902" cy="3735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urved Up 14">
            <a:extLst>
              <a:ext uri="{FF2B5EF4-FFF2-40B4-BE49-F238E27FC236}">
                <a16:creationId xmlns:a16="http://schemas.microsoft.com/office/drawing/2014/main" id="{6604F40F-CA95-1306-3C2F-20ADB3A2E9E8}"/>
              </a:ext>
            </a:extLst>
          </p:cNvPr>
          <p:cNvSpPr/>
          <p:nvPr/>
        </p:nvSpPr>
        <p:spPr>
          <a:xfrm rot="10800000" flipV="1">
            <a:off x="5850124" y="5920253"/>
            <a:ext cx="5293498" cy="609600"/>
          </a:xfrm>
          <a:prstGeom prst="curvedUpArrow">
            <a:avLst>
              <a:gd name="adj1" fmla="val 18211"/>
              <a:gd name="adj2" fmla="val 5000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79F55C3C-FC40-3922-9C6D-5ED374306C25}"/>
              </a:ext>
            </a:extLst>
          </p:cNvPr>
          <p:cNvSpPr/>
          <p:nvPr/>
        </p:nvSpPr>
        <p:spPr>
          <a:xfrm>
            <a:off x="5804043" y="3336116"/>
            <a:ext cx="990600" cy="6096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4766CBD-C718-E3AD-652D-D95DE47899FE}"/>
              </a:ext>
            </a:extLst>
          </p:cNvPr>
          <p:cNvSpPr/>
          <p:nvPr/>
        </p:nvSpPr>
        <p:spPr>
          <a:xfrm>
            <a:off x="5478101" y="2763806"/>
            <a:ext cx="6176171" cy="487087"/>
          </a:xfrm>
          <a:prstGeom prst="roundRect">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A16F1F-7BAA-B22F-08FB-B1A7A97B6143}"/>
              </a:ext>
            </a:extLst>
          </p:cNvPr>
          <p:cNvSpPr txBox="1"/>
          <p:nvPr/>
        </p:nvSpPr>
        <p:spPr>
          <a:xfrm>
            <a:off x="436649" y="717396"/>
            <a:ext cx="10892054" cy="1077218"/>
          </a:xfrm>
          <a:prstGeom prst="rect">
            <a:avLst/>
          </a:prstGeom>
          <a:noFill/>
        </p:spPr>
        <p:txBody>
          <a:bodyPr wrap="square" rtlCol="0">
            <a:spAutoFit/>
          </a:bodyPr>
          <a:lstStyle/>
          <a:p>
            <a:r>
              <a:rPr lang="en-US" sz="3200" dirty="0">
                <a:solidFill>
                  <a:schemeClr val="tx2"/>
                </a:solidFill>
                <a:latin typeface="Source Sans Pro" panose="020B0503030403020204" pitchFamily="34" charset="0"/>
                <a:ea typeface="Source Sans Pro" panose="020B0503030403020204" pitchFamily="34" charset="0"/>
              </a:rPr>
              <a:t>LSA’s will grant limited item type access to certain item types or nodes.</a:t>
            </a:r>
          </a:p>
        </p:txBody>
      </p:sp>
    </p:spTree>
    <p:extLst>
      <p:ext uri="{BB962C8B-B14F-4D97-AF65-F5344CB8AC3E}">
        <p14:creationId xmlns:p14="http://schemas.microsoft.com/office/powerpoint/2010/main" val="194132093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17</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highlight>
                  <a:srgbClr val="FFFF00"/>
                </a:highlight>
              </a:rPr>
              <a:t>Examples of Item Type Access</a:t>
            </a:r>
          </a:p>
          <a:p>
            <a:pPr indent="-457200">
              <a:lnSpc>
                <a:spcPct val="115000"/>
              </a:lnSpc>
              <a:spcBef>
                <a:spcPts val="0"/>
              </a:spcBef>
              <a:buFont typeface="+mj-lt"/>
              <a:buAutoNum type="arabicPeriod"/>
            </a:pPr>
            <a:r>
              <a:rPr lang="en-US" sz="4000" dirty="0"/>
              <a:t>Implementation/Roll Out</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F1720C39-0A7E-AB5F-54A7-94B0B8463A2F}"/>
              </a:ext>
            </a:extLst>
          </p:cNvPr>
          <p:cNvSpPr/>
          <p:nvPr/>
        </p:nvSpPr>
        <p:spPr>
          <a:xfrm>
            <a:off x="1355075" y="2642400"/>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51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18</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D854D3E-1405-5A5F-1AB8-F74EB9D713E5}"/>
              </a:ext>
            </a:extLst>
          </p:cNvPr>
          <p:cNvSpPr txBox="1">
            <a:spLocks/>
          </p:cNvSpPr>
          <p:nvPr/>
        </p:nvSpPr>
        <p:spPr>
          <a:xfrm>
            <a:off x="622617" y="1136601"/>
            <a:ext cx="10946765" cy="5393251"/>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50800" indent="0">
              <a:buNone/>
            </a:pPr>
            <a:r>
              <a:rPr lang="en-US" dirty="0"/>
              <a:t>Currently – </a:t>
            </a:r>
          </a:p>
          <a:p>
            <a:pPr marL="508000" lvl="1" indent="0">
              <a:buNone/>
            </a:pPr>
            <a:r>
              <a:rPr lang="en-US" dirty="0"/>
              <a:t>All staff have access to all item types (not good)</a:t>
            </a:r>
          </a:p>
          <a:p>
            <a:pPr marL="393700" indent="-342900">
              <a:buFont typeface="+mj-lt"/>
              <a:buAutoNum type="arabicPeriod"/>
            </a:pPr>
            <a:endParaRPr lang="en-US" dirty="0"/>
          </a:p>
          <a:p>
            <a:pPr marL="50800" indent="0">
              <a:buNone/>
            </a:pPr>
            <a:r>
              <a:rPr lang="en-US" dirty="0"/>
              <a:t>Future - </a:t>
            </a:r>
          </a:p>
          <a:p>
            <a:pPr marL="508000" lvl="1" indent="0">
              <a:buNone/>
            </a:pPr>
            <a:r>
              <a:rPr lang="en-US" dirty="0"/>
              <a:t>Item type security will give access to staff that are granted security roles for ctcLink pages which require item type usage (like quick post/group post.)  Fewer (way fewer) item types will be included though (for example no financial aid) …plenty to still process!</a:t>
            </a:r>
          </a:p>
          <a:p>
            <a:pPr marL="508000" lvl="1" indent="0">
              <a:buNone/>
            </a:pPr>
            <a:endParaRPr lang="en-US" dirty="0"/>
          </a:p>
          <a:p>
            <a:pPr marL="508000" lvl="1" indent="0">
              <a:buNone/>
            </a:pPr>
            <a:r>
              <a:rPr lang="en-US" dirty="0"/>
              <a:t>SF staff will need to work closely with LSA’s (and other department leads) to ensure that proper access is given by either NODE or individual item type per staff member.</a:t>
            </a:r>
          </a:p>
        </p:txBody>
      </p:sp>
    </p:spTree>
    <p:extLst>
      <p:ext uri="{BB962C8B-B14F-4D97-AF65-F5344CB8AC3E}">
        <p14:creationId xmlns:p14="http://schemas.microsoft.com/office/powerpoint/2010/main" val="37226888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19</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44545"/>
            <a:ext cx="11115967" cy="5585307"/>
          </a:xfrm>
        </p:spPr>
        <p:txBody>
          <a:bodyPr/>
          <a:lstStyle/>
          <a:p>
            <a:pPr marL="50800" indent="0">
              <a:buNone/>
            </a:pPr>
            <a:r>
              <a:rPr lang="en-US" dirty="0"/>
              <a:t>The following security rolls will give access to certain ctcLink pages and will be given a standard item type access:</a:t>
            </a:r>
          </a:p>
          <a:p>
            <a:pPr marL="50800" indent="0">
              <a:buNone/>
            </a:pPr>
            <a:endParaRPr lang="en-US" dirty="0"/>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a:extLst>
              <a:ext uri="{FF2B5EF4-FFF2-40B4-BE49-F238E27FC236}">
                <a16:creationId xmlns:a16="http://schemas.microsoft.com/office/drawing/2014/main" id="{BFF391A3-B8AE-DCC1-EC46-BA88A2CCCC41}"/>
              </a:ext>
            </a:extLst>
          </p:cNvPr>
          <p:cNvSpPr/>
          <p:nvPr/>
        </p:nvSpPr>
        <p:spPr>
          <a:xfrm>
            <a:off x="5168201" y="2485389"/>
            <a:ext cx="1245996" cy="4009293"/>
          </a:xfrm>
          <a:prstGeom prst="rightBrace">
            <a:avLst>
              <a:gd name="adj1" fmla="val 8333"/>
              <a:gd name="adj2" fmla="val 44737"/>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F264363-0F8F-5C78-3E6E-C654A77D5673}"/>
              </a:ext>
            </a:extLst>
          </p:cNvPr>
          <p:cNvSpPr txBox="1"/>
          <p:nvPr/>
        </p:nvSpPr>
        <p:spPr>
          <a:xfrm>
            <a:off x="6783687" y="3905260"/>
            <a:ext cx="3696743" cy="584775"/>
          </a:xfrm>
          <a:prstGeom prst="rect">
            <a:avLst/>
          </a:prstGeom>
          <a:noFill/>
        </p:spPr>
        <p:txBody>
          <a:bodyPr wrap="square" rtlCol="0">
            <a:spAutoFit/>
          </a:bodyPr>
          <a:lstStyle/>
          <a:p>
            <a:r>
              <a:rPr lang="en-US" sz="3200" dirty="0">
                <a:solidFill>
                  <a:srgbClr val="7030A0"/>
                </a:solidFill>
                <a:latin typeface="Source Sans Pro" panose="020B0503030403020204" pitchFamily="34" charset="0"/>
                <a:ea typeface="Source Sans Pro" panose="020B0503030403020204" pitchFamily="34" charset="0"/>
              </a:rPr>
              <a:t>205 ctcLink pages</a:t>
            </a:r>
          </a:p>
        </p:txBody>
      </p:sp>
      <p:sp>
        <p:nvSpPr>
          <p:cNvPr id="9" name="TextBox 8">
            <a:extLst>
              <a:ext uri="{FF2B5EF4-FFF2-40B4-BE49-F238E27FC236}">
                <a16:creationId xmlns:a16="http://schemas.microsoft.com/office/drawing/2014/main" id="{3D4037DE-311A-1564-CA5E-A46BA35D83C5}"/>
              </a:ext>
            </a:extLst>
          </p:cNvPr>
          <p:cNvSpPr txBox="1"/>
          <p:nvPr/>
        </p:nvSpPr>
        <p:spPr>
          <a:xfrm rot="2255380">
            <a:off x="6160689" y="3086722"/>
            <a:ext cx="1245996"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Quick Post</a:t>
            </a:r>
          </a:p>
        </p:txBody>
      </p:sp>
      <p:sp>
        <p:nvSpPr>
          <p:cNvPr id="10" name="TextBox 9">
            <a:extLst>
              <a:ext uri="{FF2B5EF4-FFF2-40B4-BE49-F238E27FC236}">
                <a16:creationId xmlns:a16="http://schemas.microsoft.com/office/drawing/2014/main" id="{4F5AA515-A595-B9F4-0FBA-1D0FB8006412}"/>
              </a:ext>
            </a:extLst>
          </p:cNvPr>
          <p:cNvSpPr txBox="1"/>
          <p:nvPr/>
        </p:nvSpPr>
        <p:spPr>
          <a:xfrm rot="18964394">
            <a:off x="5952663" y="4817020"/>
            <a:ext cx="1292558"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Group Post</a:t>
            </a:r>
          </a:p>
        </p:txBody>
      </p:sp>
      <p:sp>
        <p:nvSpPr>
          <p:cNvPr id="11" name="TextBox 10">
            <a:extLst>
              <a:ext uri="{FF2B5EF4-FFF2-40B4-BE49-F238E27FC236}">
                <a16:creationId xmlns:a16="http://schemas.microsoft.com/office/drawing/2014/main" id="{9CD6D673-146C-2752-FDAF-5226ADC5A514}"/>
              </a:ext>
            </a:extLst>
          </p:cNvPr>
          <p:cNvSpPr txBox="1"/>
          <p:nvPr/>
        </p:nvSpPr>
        <p:spPr>
          <a:xfrm rot="20315404">
            <a:off x="7428019" y="2460211"/>
            <a:ext cx="2074053"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3</a:t>
            </a:r>
            <a:r>
              <a:rPr lang="en-US" baseline="30000" dirty="0">
                <a:latin typeface="Source Sans Pro" panose="020B0503030403020204" pitchFamily="34" charset="0"/>
                <a:ea typeface="Source Sans Pro" panose="020B0503030403020204" pitchFamily="34" charset="0"/>
              </a:rPr>
              <a:t>rd</a:t>
            </a:r>
            <a:r>
              <a:rPr lang="en-US" dirty="0">
                <a:latin typeface="Source Sans Pro" panose="020B0503030403020204" pitchFamily="34" charset="0"/>
                <a:ea typeface="Source Sans Pro" panose="020B0503030403020204" pitchFamily="34" charset="0"/>
              </a:rPr>
              <a:t> Party Contracts</a:t>
            </a:r>
          </a:p>
        </p:txBody>
      </p:sp>
      <p:sp>
        <p:nvSpPr>
          <p:cNvPr id="12" name="TextBox 11">
            <a:extLst>
              <a:ext uri="{FF2B5EF4-FFF2-40B4-BE49-F238E27FC236}">
                <a16:creationId xmlns:a16="http://schemas.microsoft.com/office/drawing/2014/main" id="{11F6AA53-736F-40F6-8219-1BA691DE2629}"/>
              </a:ext>
            </a:extLst>
          </p:cNvPr>
          <p:cNvSpPr txBox="1"/>
          <p:nvPr/>
        </p:nvSpPr>
        <p:spPr>
          <a:xfrm rot="827158">
            <a:off x="8171986" y="3178481"/>
            <a:ext cx="1673229"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Payment Plans</a:t>
            </a:r>
          </a:p>
        </p:txBody>
      </p:sp>
      <p:sp>
        <p:nvSpPr>
          <p:cNvPr id="13" name="TextBox 12">
            <a:extLst>
              <a:ext uri="{FF2B5EF4-FFF2-40B4-BE49-F238E27FC236}">
                <a16:creationId xmlns:a16="http://schemas.microsoft.com/office/drawing/2014/main" id="{2EAE31F1-0A0D-55F5-4AC6-DA7F7A8B98A2}"/>
              </a:ext>
            </a:extLst>
          </p:cNvPr>
          <p:cNvSpPr txBox="1"/>
          <p:nvPr/>
        </p:nvSpPr>
        <p:spPr>
          <a:xfrm rot="2007387">
            <a:off x="7186761" y="537312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Course/Class Fees</a:t>
            </a:r>
          </a:p>
        </p:txBody>
      </p:sp>
      <p:sp>
        <p:nvSpPr>
          <p:cNvPr id="14" name="TextBox 13">
            <a:extLst>
              <a:ext uri="{FF2B5EF4-FFF2-40B4-BE49-F238E27FC236}">
                <a16:creationId xmlns:a16="http://schemas.microsoft.com/office/drawing/2014/main" id="{F1BC5725-9CA5-9B39-D59B-210BED5B029B}"/>
              </a:ext>
            </a:extLst>
          </p:cNvPr>
          <p:cNvSpPr txBox="1"/>
          <p:nvPr/>
        </p:nvSpPr>
        <p:spPr>
          <a:xfrm rot="1054874">
            <a:off x="8004308" y="4974832"/>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Adjust Calendars</a:t>
            </a:r>
          </a:p>
        </p:txBody>
      </p:sp>
      <p:sp>
        <p:nvSpPr>
          <p:cNvPr id="15" name="TextBox 14">
            <a:extLst>
              <a:ext uri="{FF2B5EF4-FFF2-40B4-BE49-F238E27FC236}">
                <a16:creationId xmlns:a16="http://schemas.microsoft.com/office/drawing/2014/main" id="{FEE34945-29D4-31F8-1190-5135BF00C7F8}"/>
              </a:ext>
            </a:extLst>
          </p:cNvPr>
          <p:cNvSpPr txBox="1"/>
          <p:nvPr/>
        </p:nvSpPr>
        <p:spPr>
          <a:xfrm rot="20449149">
            <a:off x="9705170" y="433221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Copy Term Fees</a:t>
            </a:r>
          </a:p>
        </p:txBody>
      </p:sp>
      <p:sp>
        <p:nvSpPr>
          <p:cNvPr id="16" name="TextBox 15">
            <a:extLst>
              <a:ext uri="{FF2B5EF4-FFF2-40B4-BE49-F238E27FC236}">
                <a16:creationId xmlns:a16="http://schemas.microsoft.com/office/drawing/2014/main" id="{4E551851-0B5C-1A0E-B260-2799D368A477}"/>
              </a:ext>
            </a:extLst>
          </p:cNvPr>
          <p:cNvSpPr txBox="1"/>
          <p:nvPr/>
        </p:nvSpPr>
        <p:spPr>
          <a:xfrm rot="415105">
            <a:off x="9722004" y="2905909"/>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Corporate Post</a:t>
            </a:r>
          </a:p>
        </p:txBody>
      </p:sp>
    </p:spTree>
    <p:extLst>
      <p:ext uri="{BB962C8B-B14F-4D97-AF65-F5344CB8AC3E}">
        <p14:creationId xmlns:p14="http://schemas.microsoft.com/office/powerpoint/2010/main" val="95483931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highlight>
                  <a:srgbClr val="FFFF00"/>
                </a:highlight>
              </a:rPr>
              <a:t>What is ctcLink Item Type Security</a:t>
            </a:r>
            <a:endParaRPr lang="en-US" sz="3200" dirty="0">
              <a:highlight>
                <a:srgbClr val="FFFF00"/>
              </a:highlight>
            </a:endParaRPr>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Implementation/Roll Out</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20</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24448"/>
            <a:ext cx="11115967" cy="5216580"/>
          </a:xfrm>
        </p:spPr>
        <p:txBody>
          <a:bodyPr/>
          <a:lstStyle/>
          <a:p>
            <a:pPr marL="50800" indent="0">
              <a:buNone/>
            </a:pPr>
            <a:r>
              <a:rPr lang="en-US" dirty="0"/>
              <a:t>The following security rolls will be given the </a:t>
            </a:r>
            <a:r>
              <a:rPr lang="en-US" i="1" dirty="0"/>
              <a:t>standard</a:t>
            </a:r>
            <a:r>
              <a:rPr lang="en-US" dirty="0"/>
              <a:t> item type access by the State Board. </a:t>
            </a:r>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099E78-54C3-4702-A030-E7A415EF11B6}"/>
              </a:ext>
            </a:extLst>
          </p:cNvPr>
          <p:cNvPicPr>
            <a:picLocks noChangeAspect="1"/>
          </p:cNvPicPr>
          <p:nvPr/>
        </p:nvPicPr>
        <p:blipFill>
          <a:blip r:embed="rId2"/>
          <a:stretch>
            <a:fillRect/>
          </a:stretch>
        </p:blipFill>
        <p:spPr>
          <a:xfrm>
            <a:off x="5791199" y="1744317"/>
            <a:ext cx="5776169" cy="4591123"/>
          </a:xfrm>
          <a:prstGeom prst="rect">
            <a:avLst/>
          </a:prstGeom>
          <a:ln>
            <a:solidFill>
              <a:srgbClr val="7030A0"/>
            </a:solidFill>
          </a:ln>
        </p:spPr>
      </p:pic>
    </p:spTree>
    <p:extLst>
      <p:ext uri="{BB962C8B-B14F-4D97-AF65-F5344CB8AC3E}">
        <p14:creationId xmlns:p14="http://schemas.microsoft.com/office/powerpoint/2010/main" val="349700953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9407-120D-4A29-BB1E-2E2D0C70398A}"/>
              </a:ext>
            </a:extLst>
          </p:cNvPr>
          <p:cNvPicPr>
            <a:picLocks noChangeAspect="1"/>
          </p:cNvPicPr>
          <p:nvPr/>
        </p:nvPicPr>
        <p:blipFill>
          <a:blip r:embed="rId2"/>
          <a:stretch>
            <a:fillRect/>
          </a:stretch>
        </p:blipFill>
        <p:spPr>
          <a:xfrm>
            <a:off x="5791200" y="1248109"/>
            <a:ext cx="6062841" cy="4818981"/>
          </a:xfrm>
          <a:prstGeom prst="rect">
            <a:avLst/>
          </a:prstGeom>
          <a:ln>
            <a:solidFill>
              <a:srgbClr val="7030A0"/>
            </a:solidFill>
          </a:ln>
          <a:effectLst/>
        </p:spPr>
      </p:pic>
      <p:sp>
        <p:nvSpPr>
          <p:cNvPr id="4" name="Slide Number Placeholder 3"/>
          <p:cNvSpPr>
            <a:spLocks noGrp="1"/>
          </p:cNvSpPr>
          <p:nvPr>
            <p:ph type="sldNum" idx="12"/>
          </p:nvPr>
        </p:nvSpPr>
        <p:spPr/>
        <p:txBody>
          <a:bodyPr/>
          <a:lstStyle/>
          <a:p>
            <a:fld id="{DEE5BC03-7CE3-4FE3-BC0A-0ACCA8AC1F24}" type="slidenum">
              <a:rPr lang="en-US" smtClean="0"/>
              <a:pPr/>
              <a:t>21</a:t>
            </a:fld>
            <a:endParaRPr lang="en-US" dirty="0"/>
          </a:p>
        </p:txBody>
      </p:sp>
      <p:sp>
        <p:nvSpPr>
          <p:cNvPr id="5" name="Title 4"/>
          <p:cNvSpPr>
            <a:spLocks noGrp="1"/>
          </p:cNvSpPr>
          <p:nvPr>
            <p:ph type="title"/>
          </p:nvPr>
        </p:nvSpPr>
        <p:spPr/>
        <p:txBody>
          <a:bodyPr/>
          <a:lstStyle/>
          <a:p>
            <a:r>
              <a:rPr lang="en-US" dirty="0"/>
              <a:t>    </a:t>
            </a:r>
          </a:p>
        </p:txBody>
      </p:sp>
      <p:pic>
        <p:nvPicPr>
          <p:cNvPr id="15" name="Picture 14"/>
          <p:cNvPicPr>
            <a:picLocks noChangeAspect="1"/>
          </p:cNvPicPr>
          <p:nvPr/>
        </p:nvPicPr>
        <p:blipFill>
          <a:blip r:embed="rId3"/>
          <a:stretch>
            <a:fillRect/>
          </a:stretch>
        </p:blipFill>
        <p:spPr>
          <a:xfrm>
            <a:off x="429497" y="1014878"/>
            <a:ext cx="4352925" cy="5514975"/>
          </a:xfrm>
          <a:prstGeom prst="rect">
            <a:avLst/>
          </a:prstGeom>
          <a:ln>
            <a:solidFill>
              <a:srgbClr val="7030A0"/>
            </a:solidFill>
          </a:ln>
          <a:effectLst/>
        </p:spPr>
      </p:pic>
      <p:sp>
        <p:nvSpPr>
          <p:cNvPr id="6" name="Title 4">
            <a:extLst>
              <a:ext uri="{FF2B5EF4-FFF2-40B4-BE49-F238E27FC236}">
                <a16:creationId xmlns:a16="http://schemas.microsoft.com/office/drawing/2014/main" id="{33931E2B-A617-9322-17CF-6DE8DB8522A6}"/>
              </a:ext>
            </a:extLst>
          </p:cNvPr>
          <p:cNvSpPr txBox="1">
            <a:spLocks/>
          </p:cNvSpPr>
          <p:nvPr/>
        </p:nvSpPr>
        <p:spPr>
          <a:xfrm>
            <a:off x="2150954" y="239358"/>
            <a:ext cx="7890092" cy="575904"/>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cxnSp>
        <p:nvCxnSpPr>
          <p:cNvPr id="12" name="Straight Arrow Connector 11">
            <a:extLst>
              <a:ext uri="{FF2B5EF4-FFF2-40B4-BE49-F238E27FC236}">
                <a16:creationId xmlns:a16="http://schemas.microsoft.com/office/drawing/2014/main" id="{184E4893-32BA-4646-2CEA-F2E56BE9E766}"/>
              </a:ext>
            </a:extLst>
          </p:cNvPr>
          <p:cNvCxnSpPr>
            <a:cxnSpLocks/>
          </p:cNvCxnSpPr>
          <p:nvPr/>
        </p:nvCxnSpPr>
        <p:spPr>
          <a:xfrm>
            <a:off x="2310804" y="1708220"/>
            <a:ext cx="3686627" cy="142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D9F547-695E-CCE7-89A6-81122F05FCE8}"/>
              </a:ext>
            </a:extLst>
          </p:cNvPr>
          <p:cNvCxnSpPr>
            <a:cxnSpLocks/>
          </p:cNvCxnSpPr>
          <p:nvPr/>
        </p:nvCxnSpPr>
        <p:spPr>
          <a:xfrm>
            <a:off x="2150954" y="1535941"/>
            <a:ext cx="3856525" cy="2037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04A2D4-280E-F4C5-E5C1-79CF431A872D}"/>
              </a:ext>
            </a:extLst>
          </p:cNvPr>
          <p:cNvCxnSpPr>
            <a:cxnSpLocks/>
          </p:cNvCxnSpPr>
          <p:nvPr/>
        </p:nvCxnSpPr>
        <p:spPr>
          <a:xfrm flipV="1">
            <a:off x="2150954" y="4104860"/>
            <a:ext cx="3807719" cy="196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8FE020-F1FD-67F8-36FD-295BEAEE10C4}"/>
              </a:ext>
            </a:extLst>
          </p:cNvPr>
          <p:cNvCxnSpPr>
            <a:cxnSpLocks/>
          </p:cNvCxnSpPr>
          <p:nvPr/>
        </p:nvCxnSpPr>
        <p:spPr>
          <a:xfrm flipV="1">
            <a:off x="3277603" y="4943789"/>
            <a:ext cx="2719828" cy="89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BE99620-B22F-DFC9-4E53-3D54CC7DCA02}"/>
                  </a:ext>
                </a:extLst>
              </p14:cNvPr>
              <p14:cNvContentPartPr/>
              <p14:nvPr/>
            </p14:nvContentPartPr>
            <p14:xfrm>
              <a:off x="763283" y="5022249"/>
              <a:ext cx="1980360" cy="82800"/>
            </p14:xfrm>
          </p:contentPart>
        </mc:Choice>
        <mc:Fallback xmlns="">
          <p:pic>
            <p:nvPicPr>
              <p:cNvPr id="22" name="Ink 21">
                <a:extLst>
                  <a:ext uri="{FF2B5EF4-FFF2-40B4-BE49-F238E27FC236}">
                    <a16:creationId xmlns:a16="http://schemas.microsoft.com/office/drawing/2014/main" id="{FBE99620-B22F-DFC9-4E53-3D54CC7DCA02}"/>
                  </a:ext>
                </a:extLst>
              </p:cNvPr>
              <p:cNvPicPr/>
              <p:nvPr/>
            </p:nvPicPr>
            <p:blipFill>
              <a:blip r:embed="rId5"/>
              <a:stretch>
                <a:fillRect/>
              </a:stretch>
            </p:blipFill>
            <p:spPr>
              <a:xfrm>
                <a:off x="709283" y="4914249"/>
                <a:ext cx="2088000" cy="298440"/>
              </a:xfrm>
              <a:prstGeom prst="rect">
                <a:avLst/>
              </a:prstGeom>
            </p:spPr>
          </p:pic>
        </mc:Fallback>
      </mc:AlternateContent>
      <p:cxnSp>
        <p:nvCxnSpPr>
          <p:cNvPr id="24" name="Straight Arrow Connector 23">
            <a:extLst>
              <a:ext uri="{FF2B5EF4-FFF2-40B4-BE49-F238E27FC236}">
                <a16:creationId xmlns:a16="http://schemas.microsoft.com/office/drawing/2014/main" id="{73CA3648-9798-8500-9BFA-ABDC2492175C}"/>
              </a:ext>
            </a:extLst>
          </p:cNvPr>
          <p:cNvCxnSpPr/>
          <p:nvPr/>
        </p:nvCxnSpPr>
        <p:spPr>
          <a:xfrm>
            <a:off x="2833635" y="5105049"/>
            <a:ext cx="3125038" cy="248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84975C0-38CD-0C81-679E-82BF53136E42}"/>
              </a:ext>
            </a:extLst>
          </p:cNvPr>
          <p:cNvCxnSpPr/>
          <p:nvPr/>
        </p:nvCxnSpPr>
        <p:spPr>
          <a:xfrm flipV="1">
            <a:off x="3083246" y="4532389"/>
            <a:ext cx="2914185" cy="120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0EB40F-897B-6B94-5949-BE50392B83A8}"/>
              </a:ext>
            </a:extLst>
          </p:cNvPr>
          <p:cNvSpPr txBox="1"/>
          <p:nvPr/>
        </p:nvSpPr>
        <p:spPr>
          <a:xfrm>
            <a:off x="7387958" y="830212"/>
            <a:ext cx="2869324" cy="369332"/>
          </a:xfrm>
          <a:prstGeom prst="rect">
            <a:avLst/>
          </a:prstGeom>
          <a:noFill/>
        </p:spPr>
        <p:txBody>
          <a:bodyPr wrap="square" rtlCol="0">
            <a:spAutoFit/>
          </a:bodyPr>
          <a:lstStyle/>
          <a:p>
            <a:r>
              <a:rPr lang="en-US" dirty="0"/>
              <a:t>Student Financials example</a:t>
            </a:r>
          </a:p>
        </p:txBody>
      </p:sp>
    </p:spTree>
    <p:extLst>
      <p:ext uri="{BB962C8B-B14F-4D97-AF65-F5344CB8AC3E}">
        <p14:creationId xmlns:p14="http://schemas.microsoft.com/office/powerpoint/2010/main" val="20743956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22</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7" y="1174172"/>
            <a:ext cx="5862784" cy="4966856"/>
          </a:xfrm>
        </p:spPr>
        <p:txBody>
          <a:bodyPr/>
          <a:lstStyle/>
          <a:p>
            <a:pPr marL="50800" indent="0">
              <a:buNone/>
            </a:pPr>
            <a:r>
              <a:rPr lang="en-US" dirty="0"/>
              <a:t>The 2 below security roles will be given the financial aid node for Item Type Security. </a:t>
            </a:r>
          </a:p>
          <a:p>
            <a:r>
              <a:rPr lang="en-US" dirty="0"/>
              <a:t>ZZ FA Award Processor (60 pages)</a:t>
            </a:r>
          </a:p>
          <a:p>
            <a:r>
              <a:rPr lang="en-US" dirty="0"/>
              <a:t>ZZ FA Award Processing (12 pages)</a:t>
            </a:r>
          </a:p>
          <a:p>
            <a:pPr marL="50800" indent="0">
              <a:buNone/>
            </a:pPr>
            <a:endParaRPr lang="en-US" dirty="0"/>
          </a:p>
          <a:p>
            <a:pPr marL="50800" indent="0">
              <a:buNone/>
            </a:pPr>
            <a:endParaRPr lang="en-US" dirty="0"/>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315475" y="2158230"/>
            <a:ext cx="5444445" cy="3157347"/>
          </a:xfrm>
          <a:prstGeom prst="rect">
            <a:avLst/>
          </a:prstGeom>
          <a:ln>
            <a:solidFill>
              <a:srgbClr val="7030A0"/>
            </a:solidFill>
          </a:ln>
        </p:spPr>
      </p:pic>
    </p:spTree>
    <p:extLst>
      <p:ext uri="{BB962C8B-B14F-4D97-AF65-F5344CB8AC3E}">
        <p14:creationId xmlns:p14="http://schemas.microsoft.com/office/powerpoint/2010/main" val="177478965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23</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highlight>
                  <a:srgbClr val="FFFF00"/>
                </a:highlight>
              </a:rPr>
              <a:t>Implementation/Roll Out</a:t>
            </a:r>
          </a:p>
          <a:p>
            <a:pPr indent="-457200">
              <a:lnSpc>
                <a:spcPct val="115000"/>
              </a:lnSpc>
              <a:spcBef>
                <a:spcPts val="0"/>
              </a:spcBef>
              <a:buFont typeface="+mj-lt"/>
              <a:buAutoNum type="arabicPeriod"/>
            </a:pPr>
            <a:endParaRPr lang="en-US" sz="4000" dirty="0">
              <a:highlight>
                <a:srgbClr val="FFFF00"/>
              </a:highlight>
            </a:endParaRP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3349128"/>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40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24</a:t>
            </a:fld>
            <a:endParaRPr lang="en-US" dirty="0"/>
          </a:p>
        </p:txBody>
      </p:sp>
      <p:sp>
        <p:nvSpPr>
          <p:cNvPr id="2" name="Title 1"/>
          <p:cNvSpPr>
            <a:spLocks noGrp="1"/>
          </p:cNvSpPr>
          <p:nvPr>
            <p:ph type="title"/>
          </p:nvPr>
        </p:nvSpPr>
        <p:spPr>
          <a:xfrm>
            <a:off x="3118135" y="292570"/>
            <a:ext cx="5955730" cy="786457"/>
          </a:xfrm>
        </p:spPr>
        <p:txBody>
          <a:bodyPr/>
          <a:lstStyle/>
          <a:p>
            <a:pPr marL="50800" indent="0">
              <a:buNone/>
            </a:pPr>
            <a:r>
              <a:rPr lang="en-US" dirty="0">
                <a:latin typeface="+mj-lt"/>
              </a:rPr>
              <a:t>IMPLEMENTATION/ROLL OUT</a:t>
            </a:r>
          </a:p>
        </p:txBody>
      </p:sp>
      <p:sp>
        <p:nvSpPr>
          <p:cNvPr id="3" name="Content Placeholder 2"/>
          <p:cNvSpPr>
            <a:spLocks noGrp="1"/>
          </p:cNvSpPr>
          <p:nvPr>
            <p:ph type="body" idx="1"/>
          </p:nvPr>
        </p:nvSpPr>
        <p:spPr>
          <a:xfrm>
            <a:off x="719371" y="1079027"/>
            <a:ext cx="10753258" cy="1804850"/>
          </a:xfrm>
        </p:spPr>
        <p:txBody>
          <a:bodyPr/>
          <a:lstStyle/>
          <a:p>
            <a:pPr marL="393700" indent="-342900">
              <a:buFont typeface="+mj-lt"/>
              <a:buAutoNum type="arabicPeriod"/>
            </a:pPr>
            <a:r>
              <a:rPr lang="en-US" sz="2400" dirty="0"/>
              <a:t>The State Board will give out broad access to item types.</a:t>
            </a:r>
          </a:p>
          <a:p>
            <a:pPr marL="508000" lvl="1" indent="0">
              <a:buNone/>
            </a:pPr>
            <a:endParaRPr lang="en-US" sz="2000" dirty="0"/>
          </a:p>
          <a:p>
            <a:pPr marL="393700" indent="-342900">
              <a:buFont typeface="+mj-lt"/>
              <a:buAutoNum type="arabicPeriod"/>
            </a:pPr>
            <a:r>
              <a:rPr lang="en-US" sz="2400" dirty="0"/>
              <a:t>The CTCs will grant additional access to item types.</a:t>
            </a:r>
          </a:p>
          <a:p>
            <a:pPr marL="50800" indent="0">
              <a:buNone/>
            </a:pPr>
            <a:endParaRPr lang="en-US" sz="2400" dirty="0"/>
          </a:p>
          <a:p>
            <a:pPr marL="50800" indent="0">
              <a:buNone/>
            </a:pPr>
            <a:r>
              <a:rPr lang="en-US" sz="2400" dirty="0"/>
              <a:t>OR</a:t>
            </a:r>
          </a:p>
        </p:txBody>
      </p:sp>
      <p:sp>
        <p:nvSpPr>
          <p:cNvPr id="6" name="Content Placeholder 2">
            <a:extLst>
              <a:ext uri="{FF2B5EF4-FFF2-40B4-BE49-F238E27FC236}">
                <a16:creationId xmlns:a16="http://schemas.microsoft.com/office/drawing/2014/main" id="{FE7AAD28-399B-9B28-6EDE-A96ECD90B621}"/>
              </a:ext>
            </a:extLst>
          </p:cNvPr>
          <p:cNvSpPr txBox="1">
            <a:spLocks/>
          </p:cNvSpPr>
          <p:nvPr/>
        </p:nvSpPr>
        <p:spPr>
          <a:xfrm>
            <a:off x="719371" y="3508013"/>
            <a:ext cx="10946765" cy="2943029"/>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393700" indent="-342900">
              <a:buFont typeface="+mj-lt"/>
              <a:buAutoNum type="arabicPeriod"/>
            </a:pPr>
            <a:r>
              <a:rPr lang="en-US" sz="2400" dirty="0"/>
              <a:t>Currently – all staff have access to all item types (not good)</a:t>
            </a:r>
          </a:p>
          <a:p>
            <a:pPr marL="393700" indent="-342900">
              <a:buFont typeface="+mj-lt"/>
              <a:buAutoNum type="arabicPeriod"/>
            </a:pPr>
            <a:r>
              <a:rPr lang="en-US" sz="2400" dirty="0"/>
              <a:t>Item type security will retain access to staff that are granted security roles for  ctcLink pages which require item type usage (like quick post/group post.)  Fewer (way fewer) item types will be included though (for example no financial aid) …however, plenty to still process normal daily activities</a:t>
            </a:r>
          </a:p>
          <a:p>
            <a:pPr marL="393700" indent="-342900">
              <a:buFont typeface="+mj-lt"/>
              <a:buAutoNum type="arabicPeriod"/>
            </a:pPr>
            <a:r>
              <a:rPr lang="en-US" sz="2400" dirty="0"/>
              <a:t> Staff may then have additional item type access given by either NODE or individual item type via LSAs</a:t>
            </a:r>
          </a:p>
        </p:txBody>
      </p:sp>
    </p:spTree>
    <p:extLst>
      <p:ext uri="{BB962C8B-B14F-4D97-AF65-F5344CB8AC3E}">
        <p14:creationId xmlns:p14="http://schemas.microsoft.com/office/powerpoint/2010/main" val="2921398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25</a:t>
            </a:fld>
            <a:endParaRPr lang="en-US" dirty="0"/>
          </a:p>
        </p:txBody>
      </p:sp>
      <p:sp>
        <p:nvSpPr>
          <p:cNvPr id="2" name="Title 1"/>
          <p:cNvSpPr>
            <a:spLocks noGrp="1"/>
          </p:cNvSpPr>
          <p:nvPr>
            <p:ph type="title"/>
          </p:nvPr>
        </p:nvSpPr>
        <p:spPr>
          <a:xfrm>
            <a:off x="3118135" y="292570"/>
            <a:ext cx="5955730" cy="786457"/>
          </a:xfrm>
        </p:spPr>
        <p:txBody>
          <a:bodyPr/>
          <a:lstStyle/>
          <a:p>
            <a:pPr marL="50800" indent="0">
              <a:buNone/>
            </a:pPr>
            <a:r>
              <a:rPr lang="en-US" dirty="0">
                <a:latin typeface="+mj-lt"/>
              </a:rPr>
              <a:t>IMPLEMENTATION/ROLL OUT</a:t>
            </a:r>
          </a:p>
        </p:txBody>
      </p:sp>
      <p:sp>
        <p:nvSpPr>
          <p:cNvPr id="3" name="Content Placeholder 2"/>
          <p:cNvSpPr>
            <a:spLocks noGrp="1"/>
          </p:cNvSpPr>
          <p:nvPr>
            <p:ph type="body" idx="1"/>
          </p:nvPr>
        </p:nvSpPr>
        <p:spPr>
          <a:xfrm>
            <a:off x="360219" y="971550"/>
            <a:ext cx="11448469" cy="5593880"/>
          </a:xfrm>
        </p:spPr>
        <p:txBody>
          <a:bodyPr/>
          <a:lstStyle/>
          <a:p>
            <a:pPr marL="393700" indent="-342900">
              <a:buFont typeface="+mj-lt"/>
              <a:buAutoNum type="arabicPeriod"/>
            </a:pPr>
            <a:r>
              <a:rPr lang="en-US" sz="2400" dirty="0"/>
              <a:t>Review the </a:t>
            </a:r>
            <a:r>
              <a:rPr lang="en-US" sz="2400" i="1" dirty="0"/>
              <a:t>standardized</a:t>
            </a:r>
            <a:r>
              <a:rPr lang="en-US" sz="2400" dirty="0"/>
              <a:t> relationship between security roles and item type access.</a:t>
            </a:r>
          </a:p>
          <a:p>
            <a:pPr marL="393700" indent="-342900">
              <a:buFont typeface="+mj-lt"/>
              <a:buAutoNum type="arabicPeriod"/>
            </a:pPr>
            <a:r>
              <a:rPr lang="en-US" sz="2400" dirty="0"/>
              <a:t>The State Board updates the PCD (testing environment) with the standardized access via script.</a:t>
            </a:r>
          </a:p>
          <a:p>
            <a:pPr marL="393700" indent="-342900">
              <a:buFont typeface="+mj-lt"/>
              <a:buAutoNum type="arabicPeriod"/>
            </a:pPr>
            <a:r>
              <a:rPr lang="en-US" sz="2400" dirty="0"/>
              <a:t>CTC SF staff work with LSA’s to determine appropriate item type security for current employees in PCD.</a:t>
            </a:r>
          </a:p>
          <a:p>
            <a:pPr marL="393700" marR="0" lvl="0" indent="-342900" algn="l" defTabSz="914400" rtl="0" eaLnBrk="1" fontAlgn="auto" latinLnBrk="0" hangingPunct="1">
              <a:lnSpc>
                <a:spcPct val="90000"/>
              </a:lnSpc>
              <a:spcBef>
                <a:spcPts val="1000"/>
              </a:spcBef>
              <a:spcAft>
                <a:spcPts val="0"/>
              </a:spcAft>
              <a:buClr>
                <a:srgbClr val="003764"/>
              </a:buClr>
              <a:buSzPts val="2800"/>
              <a:buFont typeface="+mj-lt"/>
              <a:buAutoNum type="arabicPeriod"/>
              <a:tabLst/>
              <a:defRPr/>
            </a:pPr>
            <a:r>
              <a:rPr kumimoji="0" lang="en-US" sz="2400" b="0" i="0" u="none" strike="noStrike" kern="1200" cap="none" spc="0" normalizeH="0" baseline="0" noProof="0" dirty="0">
                <a:ln>
                  <a:noFill/>
                </a:ln>
                <a:solidFill>
                  <a:srgbClr val="003764"/>
                </a:solidFill>
                <a:effectLst/>
                <a:uLnTx/>
                <a:uFillTx/>
                <a:latin typeface="Source Sans Pro"/>
                <a:ea typeface="Source Sans Pro"/>
                <a:sym typeface="Source Sans Pro"/>
              </a:rPr>
              <a:t>Local Security Administrators (LSAs) test updating individual staff member security access within PCD. SF staff validate updated item type security.</a:t>
            </a:r>
            <a:endParaRPr lang="en-US" sz="1800" dirty="0"/>
          </a:p>
          <a:p>
            <a:pPr marL="393700" indent="-342900">
              <a:buFont typeface="+mj-lt"/>
              <a:buAutoNum type="arabicPeriod"/>
            </a:pPr>
            <a:r>
              <a:rPr lang="en-US" sz="2400" dirty="0"/>
              <a:t>The State Board updates PRD (production environment) with the standardized  access via script.</a:t>
            </a:r>
          </a:p>
          <a:p>
            <a:pPr marL="393700" indent="-342900">
              <a:buFont typeface="+mj-lt"/>
              <a:buAutoNum type="arabicPeriod"/>
            </a:pPr>
            <a:r>
              <a:rPr lang="en-US" sz="2400" dirty="0"/>
              <a:t>Local Security Administrators (LSAs) adjust individual staff member security depending on access needs in PRD.</a:t>
            </a:r>
          </a:p>
          <a:p>
            <a:pPr marL="393700" indent="-342900">
              <a:buFont typeface="+mj-lt"/>
              <a:buAutoNum type="arabicPeriod"/>
            </a:pPr>
            <a:r>
              <a:rPr lang="en-US" sz="2400" dirty="0"/>
              <a:t>Department managers communicate with LSAs regarding new hires and other item type security adjustments.</a:t>
            </a:r>
          </a:p>
          <a:p>
            <a:pPr marL="50800" indent="0">
              <a:buNone/>
            </a:pPr>
            <a:endParaRPr lang="en-US" sz="1800" dirty="0"/>
          </a:p>
        </p:txBody>
      </p:sp>
    </p:spTree>
    <p:extLst>
      <p:ext uri="{BB962C8B-B14F-4D97-AF65-F5344CB8AC3E}">
        <p14:creationId xmlns:p14="http://schemas.microsoft.com/office/powerpoint/2010/main" val="5514402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26</a:t>
            </a:fld>
            <a:endParaRPr lang="en-US" dirty="0"/>
          </a:p>
        </p:txBody>
      </p:sp>
      <p:sp>
        <p:nvSpPr>
          <p:cNvPr id="2" name="Title 1"/>
          <p:cNvSpPr>
            <a:spLocks noGrp="1"/>
          </p:cNvSpPr>
          <p:nvPr>
            <p:ph type="title"/>
          </p:nvPr>
        </p:nvSpPr>
        <p:spPr>
          <a:xfrm>
            <a:off x="3118135" y="140171"/>
            <a:ext cx="5955730" cy="526580"/>
          </a:xfrm>
        </p:spPr>
        <p:txBody>
          <a:bodyPr/>
          <a:lstStyle/>
          <a:p>
            <a:pPr marL="50800" indent="0">
              <a:buNone/>
            </a:pPr>
            <a:r>
              <a:rPr lang="en-US" dirty="0">
                <a:latin typeface="+mj-lt"/>
              </a:rPr>
              <a:t>IMPLEMENTATION/ROLL OUT</a:t>
            </a:r>
          </a:p>
        </p:txBody>
      </p:sp>
      <p:graphicFrame>
        <p:nvGraphicFramePr>
          <p:cNvPr id="6" name="Table 6">
            <a:extLst>
              <a:ext uri="{FF2B5EF4-FFF2-40B4-BE49-F238E27FC236}">
                <a16:creationId xmlns:a16="http://schemas.microsoft.com/office/drawing/2014/main" id="{27633EF3-F55C-8A69-8294-A0C843FD6C49}"/>
              </a:ext>
            </a:extLst>
          </p:cNvPr>
          <p:cNvGraphicFramePr>
            <a:graphicFrameLocks noGrp="1"/>
          </p:cNvGraphicFramePr>
          <p:nvPr>
            <p:extLst>
              <p:ext uri="{D42A27DB-BD31-4B8C-83A1-F6EECF244321}">
                <p14:modId xmlns:p14="http://schemas.microsoft.com/office/powerpoint/2010/main" val="2188713"/>
              </p:ext>
            </p:extLst>
          </p:nvPr>
        </p:nvGraphicFramePr>
        <p:xfrm>
          <a:off x="293544" y="666751"/>
          <a:ext cx="11538237" cy="6260695"/>
        </p:xfrm>
        <a:graphic>
          <a:graphicData uri="http://schemas.openxmlformats.org/drawingml/2006/table">
            <a:tbl>
              <a:tblPr firstRow="1" bandRow="1">
                <a:tableStyleId>{5C22544A-7EE6-4342-B048-85BDC9FD1C3A}</a:tableStyleId>
              </a:tblPr>
              <a:tblGrid>
                <a:gridCol w="514854">
                  <a:extLst>
                    <a:ext uri="{9D8B030D-6E8A-4147-A177-3AD203B41FA5}">
                      <a16:colId xmlns:a16="http://schemas.microsoft.com/office/drawing/2014/main" val="1380557993"/>
                    </a:ext>
                  </a:extLst>
                </a:gridCol>
                <a:gridCol w="7306373">
                  <a:extLst>
                    <a:ext uri="{9D8B030D-6E8A-4147-A177-3AD203B41FA5}">
                      <a16:colId xmlns:a16="http://schemas.microsoft.com/office/drawing/2014/main" val="1352121412"/>
                    </a:ext>
                  </a:extLst>
                </a:gridCol>
                <a:gridCol w="1886479">
                  <a:extLst>
                    <a:ext uri="{9D8B030D-6E8A-4147-A177-3AD203B41FA5}">
                      <a16:colId xmlns:a16="http://schemas.microsoft.com/office/drawing/2014/main" val="1616879562"/>
                    </a:ext>
                  </a:extLst>
                </a:gridCol>
                <a:gridCol w="1830531">
                  <a:extLst>
                    <a:ext uri="{9D8B030D-6E8A-4147-A177-3AD203B41FA5}">
                      <a16:colId xmlns:a16="http://schemas.microsoft.com/office/drawing/2014/main" val="370421331"/>
                    </a:ext>
                  </a:extLst>
                </a:gridCol>
              </a:tblGrid>
              <a:tr h="255601">
                <a:tc>
                  <a:txBody>
                    <a:bodyPr/>
                    <a:lstStyle/>
                    <a:p>
                      <a:endParaRPr lang="en-US" dirty="0"/>
                    </a:p>
                  </a:txBody>
                  <a:tcPr/>
                </a:tc>
                <a:tc>
                  <a:txBody>
                    <a:bodyPr/>
                    <a:lstStyle/>
                    <a:p>
                      <a:pPr algn="ctr"/>
                      <a:r>
                        <a:rPr lang="en-US" sz="1600" dirty="0"/>
                        <a:t>Task</a:t>
                      </a:r>
                    </a:p>
                  </a:txBody>
                  <a:tcPr/>
                </a:tc>
                <a:tc>
                  <a:txBody>
                    <a:bodyPr/>
                    <a:lstStyle/>
                    <a:p>
                      <a:pPr algn="ctr"/>
                      <a:r>
                        <a:rPr lang="en-US" sz="1600" dirty="0"/>
                        <a:t>Start Date</a:t>
                      </a:r>
                    </a:p>
                  </a:txBody>
                  <a:tcPr/>
                </a:tc>
                <a:tc>
                  <a:txBody>
                    <a:bodyPr/>
                    <a:lstStyle/>
                    <a:p>
                      <a:pPr algn="ctr"/>
                      <a:r>
                        <a:rPr lang="en-US" sz="1600" dirty="0"/>
                        <a:t>End Date</a:t>
                      </a:r>
                    </a:p>
                  </a:txBody>
                  <a:tcPr/>
                </a:tc>
                <a:extLst>
                  <a:ext uri="{0D108BD9-81ED-4DB2-BD59-A6C34878D82A}">
                    <a16:rowId xmlns:a16="http://schemas.microsoft.com/office/drawing/2014/main" val="3065404428"/>
                  </a:ext>
                </a:extLst>
              </a:tr>
              <a:tr h="819323">
                <a:tc>
                  <a:txBody>
                    <a:bodyPr/>
                    <a:lstStyle/>
                    <a:p>
                      <a:r>
                        <a:rPr lang="en-US" dirty="0"/>
                        <a:t>1</a:t>
                      </a:r>
                    </a:p>
                  </a:txBody>
                  <a:tcPr/>
                </a:tc>
                <a:tc>
                  <a:txBody>
                    <a:bodyPr/>
                    <a:lstStyle/>
                    <a:p>
                      <a:r>
                        <a:rPr lang="en-US" sz="2000" dirty="0"/>
                        <a:t>Review the standardized relationships between security roles and item type access.</a:t>
                      </a:r>
                    </a:p>
                  </a:txBody>
                  <a:tcPr marT="91440" marB="91440"/>
                </a:tc>
                <a:tc>
                  <a:txBody>
                    <a:bodyPr/>
                    <a:lstStyle/>
                    <a:p>
                      <a:pPr algn="ctr"/>
                      <a:r>
                        <a:rPr lang="en-US" dirty="0"/>
                        <a:t>Week 1</a:t>
                      </a:r>
                    </a:p>
                  </a:txBody>
                  <a:tcPr anchor="ctr"/>
                </a:tc>
                <a:tc>
                  <a:txBody>
                    <a:bodyPr/>
                    <a:lstStyle/>
                    <a:p>
                      <a:pPr algn="ctr"/>
                      <a:r>
                        <a:rPr lang="en-US" dirty="0"/>
                        <a:t>7 Days</a:t>
                      </a:r>
                    </a:p>
                  </a:txBody>
                  <a:tcPr anchor="ctr"/>
                </a:tc>
                <a:extLst>
                  <a:ext uri="{0D108BD9-81ED-4DB2-BD59-A6C34878D82A}">
                    <a16:rowId xmlns:a16="http://schemas.microsoft.com/office/drawing/2014/main" val="1993299353"/>
                  </a:ext>
                </a:extLst>
              </a:tr>
              <a:tr h="819323">
                <a:tc>
                  <a:txBody>
                    <a:bodyPr/>
                    <a:lstStyle/>
                    <a:p>
                      <a:r>
                        <a:rPr lang="en-US" dirty="0"/>
                        <a:t>2</a:t>
                      </a:r>
                    </a:p>
                  </a:txBody>
                  <a:tcPr/>
                </a:tc>
                <a:tc>
                  <a:txBody>
                    <a:bodyPr/>
                    <a:lstStyle/>
                    <a:p>
                      <a:r>
                        <a:rPr lang="en-US" sz="2000" dirty="0"/>
                        <a:t>The State Board updates the PCD (testing environment) with the standardized access via script.</a:t>
                      </a:r>
                    </a:p>
                  </a:txBody>
                  <a:tcPr marT="91440" marB="91440"/>
                </a:tc>
                <a:tc>
                  <a:txBody>
                    <a:bodyPr/>
                    <a:lstStyle/>
                    <a:p>
                      <a:pPr algn="ctr"/>
                      <a:r>
                        <a:rPr lang="en-US" dirty="0"/>
                        <a:t>Week 1</a:t>
                      </a:r>
                    </a:p>
                  </a:txBody>
                  <a:tcPr anchor="ctr"/>
                </a:tc>
                <a:tc>
                  <a:txBody>
                    <a:bodyPr/>
                    <a:lstStyle/>
                    <a:p>
                      <a:pPr algn="ctr"/>
                      <a:r>
                        <a:rPr lang="en-US" dirty="0"/>
                        <a:t>7 Days</a:t>
                      </a:r>
                    </a:p>
                  </a:txBody>
                  <a:tcPr anchor="ctr"/>
                </a:tc>
                <a:extLst>
                  <a:ext uri="{0D108BD9-81ED-4DB2-BD59-A6C34878D82A}">
                    <a16:rowId xmlns:a16="http://schemas.microsoft.com/office/drawing/2014/main" val="3487189590"/>
                  </a:ext>
                </a:extLst>
              </a:tr>
              <a:tr h="819323">
                <a:tc>
                  <a:txBody>
                    <a:bodyPr/>
                    <a:lstStyle/>
                    <a:p>
                      <a:r>
                        <a:rPr lang="en-US" dirty="0"/>
                        <a:t>3</a:t>
                      </a:r>
                    </a:p>
                  </a:txBody>
                  <a:tcPr/>
                </a:tc>
                <a:tc>
                  <a:txBody>
                    <a:bodyPr/>
                    <a:lstStyle/>
                    <a:p>
                      <a:pPr marL="50800" indent="0">
                        <a:buFont typeface="+mj-lt"/>
                        <a:buNone/>
                      </a:pPr>
                      <a:r>
                        <a:rPr lang="en-US" sz="2000" dirty="0"/>
                        <a:t>CTC SF staff work with LSA’s to determine appropriate item type security for current employees in PCD.</a:t>
                      </a:r>
                    </a:p>
                  </a:txBody>
                  <a:tcPr marT="91440" marB="91440"/>
                </a:tc>
                <a:tc>
                  <a:txBody>
                    <a:bodyPr/>
                    <a:lstStyle/>
                    <a:p>
                      <a:pPr algn="ctr"/>
                      <a:r>
                        <a:rPr lang="en-US" dirty="0"/>
                        <a:t>Week 2</a:t>
                      </a:r>
                    </a:p>
                  </a:txBody>
                  <a:tcPr anchor="ctr"/>
                </a:tc>
                <a:tc>
                  <a:txBody>
                    <a:bodyPr/>
                    <a:lstStyle/>
                    <a:p>
                      <a:pPr algn="ctr"/>
                      <a:r>
                        <a:rPr lang="en-US" dirty="0"/>
                        <a:t>7 Days</a:t>
                      </a:r>
                    </a:p>
                  </a:txBody>
                  <a:tcPr anchor="ctr"/>
                </a:tc>
                <a:extLst>
                  <a:ext uri="{0D108BD9-81ED-4DB2-BD59-A6C34878D82A}">
                    <a16:rowId xmlns:a16="http://schemas.microsoft.com/office/drawing/2014/main" val="905865754"/>
                  </a:ext>
                </a:extLst>
              </a:tr>
              <a:tr h="819323">
                <a:tc>
                  <a:txBody>
                    <a:bodyPr/>
                    <a:lstStyle/>
                    <a:p>
                      <a:r>
                        <a:rPr lang="en-US" dirty="0"/>
                        <a:t>4</a:t>
                      </a:r>
                    </a:p>
                  </a:txBody>
                  <a:tcPr/>
                </a:tc>
                <a:tc>
                  <a:txBody>
                    <a:bodyPr/>
                    <a:lstStyle/>
                    <a:p>
                      <a:pPr marL="50800" marR="0" lvl="0" indent="0" algn="l" defTabSz="914400" rtl="0" eaLnBrk="1" fontAlgn="auto" latinLnBrk="0" hangingPunct="1">
                        <a:lnSpc>
                          <a:spcPct val="90000"/>
                        </a:lnSpc>
                        <a:spcBef>
                          <a:spcPts val="1000"/>
                        </a:spcBef>
                        <a:spcAft>
                          <a:spcPts val="0"/>
                        </a:spcAft>
                        <a:buClr>
                          <a:srgbClr val="003764"/>
                        </a:buClr>
                        <a:buSzPts val="2800"/>
                        <a:buFont typeface="+mj-lt"/>
                        <a:buNone/>
                        <a:tabLst/>
                        <a:defRPr/>
                      </a:pPr>
                      <a:r>
                        <a:rPr kumimoji="0" lang="en-US" sz="2000" b="0" i="0" u="none" strike="noStrike" kern="1200" cap="none" spc="0" normalizeH="0" baseline="0" noProof="0" dirty="0">
                          <a:ln>
                            <a:noFill/>
                          </a:ln>
                          <a:solidFill>
                            <a:schemeClr val="tx1"/>
                          </a:solidFill>
                          <a:effectLst/>
                          <a:uLnTx/>
                          <a:uFillTx/>
                          <a:latin typeface="Franklin Gothic Book" panose="020B0503020102020204" pitchFamily="34" charset="0"/>
                          <a:ea typeface="Source Sans Pro"/>
                          <a:sym typeface="Source Sans Pro"/>
                        </a:rPr>
                        <a:t>Local Security Administrators (LSAs) test updating individual staff member security access within PCD. SF staff validate updated item type security.</a:t>
                      </a:r>
                      <a:endParaRPr lang="en-US" sz="1600" dirty="0">
                        <a:solidFill>
                          <a:schemeClr val="tx1"/>
                        </a:solidFill>
                        <a:latin typeface="Franklin Gothic Book" panose="020B0503020102020204" pitchFamily="34" charset="0"/>
                      </a:endParaRPr>
                    </a:p>
                  </a:txBody>
                  <a:tcPr marT="91440" marB="91440"/>
                </a:tc>
                <a:tc>
                  <a:txBody>
                    <a:bodyPr/>
                    <a:lstStyle/>
                    <a:p>
                      <a:pPr algn="ctr"/>
                      <a:r>
                        <a:rPr lang="en-US" dirty="0"/>
                        <a:t>Week 3</a:t>
                      </a:r>
                    </a:p>
                  </a:txBody>
                  <a:tcPr anchor="ctr"/>
                </a:tc>
                <a:tc>
                  <a:txBody>
                    <a:bodyPr/>
                    <a:lstStyle/>
                    <a:p>
                      <a:pPr algn="ctr"/>
                      <a:r>
                        <a:rPr lang="en-US" dirty="0"/>
                        <a:t>14 Days</a:t>
                      </a:r>
                    </a:p>
                  </a:txBody>
                  <a:tcPr anchor="ctr"/>
                </a:tc>
                <a:extLst>
                  <a:ext uri="{0D108BD9-81ED-4DB2-BD59-A6C34878D82A}">
                    <a16:rowId xmlns:a16="http://schemas.microsoft.com/office/drawing/2014/main" val="2669056615"/>
                  </a:ext>
                </a:extLst>
              </a:tr>
              <a:tr h="819323">
                <a:tc>
                  <a:txBody>
                    <a:bodyPr/>
                    <a:lstStyle/>
                    <a:p>
                      <a:r>
                        <a:rPr lang="en-US" dirty="0"/>
                        <a:t>5</a:t>
                      </a:r>
                    </a:p>
                  </a:txBody>
                  <a:tcPr/>
                </a:tc>
                <a:tc>
                  <a:txBody>
                    <a:bodyPr/>
                    <a:lstStyle/>
                    <a:p>
                      <a:r>
                        <a:rPr lang="en-US" sz="2000" dirty="0"/>
                        <a:t>The State Board updates PRD (production environment) with the standardized access via script.</a:t>
                      </a:r>
                    </a:p>
                  </a:txBody>
                  <a:tcPr marT="91440" marB="91440"/>
                </a:tc>
                <a:tc>
                  <a:txBody>
                    <a:bodyPr/>
                    <a:lstStyle/>
                    <a:p>
                      <a:pPr algn="ctr"/>
                      <a:r>
                        <a:rPr lang="en-US" dirty="0"/>
                        <a:t>Week 5</a:t>
                      </a:r>
                    </a:p>
                  </a:txBody>
                  <a:tcPr anchor="ctr"/>
                </a:tc>
                <a:tc>
                  <a:txBody>
                    <a:bodyPr/>
                    <a:lstStyle/>
                    <a:p>
                      <a:pPr algn="ctr"/>
                      <a:r>
                        <a:rPr lang="en-US"/>
                        <a:t>1 Day</a:t>
                      </a:r>
                      <a:endParaRPr lang="en-US" dirty="0"/>
                    </a:p>
                  </a:txBody>
                  <a:tcPr anchor="ctr"/>
                </a:tc>
                <a:extLst>
                  <a:ext uri="{0D108BD9-81ED-4DB2-BD59-A6C34878D82A}">
                    <a16:rowId xmlns:a16="http://schemas.microsoft.com/office/drawing/2014/main" val="3910816266"/>
                  </a:ext>
                </a:extLst>
              </a:tr>
              <a:tr h="630248">
                <a:tc>
                  <a:txBody>
                    <a:bodyPr/>
                    <a:lstStyle/>
                    <a:p>
                      <a:r>
                        <a:rPr lang="en-US" dirty="0"/>
                        <a:t>6</a:t>
                      </a:r>
                    </a:p>
                  </a:txBody>
                  <a:tcPr/>
                </a:tc>
                <a:tc>
                  <a:txBody>
                    <a:bodyPr/>
                    <a:lstStyle/>
                    <a:p>
                      <a:r>
                        <a:rPr lang="en-US" sz="2000" dirty="0"/>
                        <a:t>Local Security Administrators (LSAs) adjust individual staff member security depending on access needs in PRD.</a:t>
                      </a:r>
                    </a:p>
                  </a:txBody>
                  <a:tcPr marT="91440" marB="91440"/>
                </a:tc>
                <a:tc>
                  <a:txBody>
                    <a:bodyPr/>
                    <a:lstStyle/>
                    <a:p>
                      <a:pPr algn="ctr"/>
                      <a:r>
                        <a:rPr lang="en-US" dirty="0"/>
                        <a:t>Week 5</a:t>
                      </a:r>
                    </a:p>
                  </a:txBody>
                  <a:tcPr anchor="ctr"/>
                </a:tc>
                <a:tc>
                  <a:txBody>
                    <a:bodyPr/>
                    <a:lstStyle/>
                    <a:p>
                      <a:pPr algn="ctr"/>
                      <a:r>
                        <a:rPr lang="en-US" dirty="0"/>
                        <a:t>On Going</a:t>
                      </a:r>
                    </a:p>
                  </a:txBody>
                  <a:tcPr anchor="ctr"/>
                </a:tc>
                <a:extLst>
                  <a:ext uri="{0D108BD9-81ED-4DB2-BD59-A6C34878D82A}">
                    <a16:rowId xmlns:a16="http://schemas.microsoft.com/office/drawing/2014/main" val="2003753292"/>
                  </a:ext>
                </a:extLst>
              </a:tr>
              <a:tr h="819323">
                <a:tc>
                  <a:txBody>
                    <a:bodyPr/>
                    <a:lstStyle/>
                    <a:p>
                      <a:r>
                        <a:rPr lang="en-US" dirty="0"/>
                        <a:t>7</a:t>
                      </a:r>
                    </a:p>
                  </a:txBody>
                  <a:tcPr/>
                </a:tc>
                <a:tc>
                  <a:txBody>
                    <a:bodyPr/>
                    <a:lstStyle/>
                    <a:p>
                      <a:r>
                        <a:rPr lang="en-US" sz="2000" dirty="0"/>
                        <a:t>Department managers communicate with LSAs regarding new hires and other item type security adjustments.</a:t>
                      </a:r>
                    </a:p>
                  </a:txBody>
                  <a:tcPr marT="91440" marB="91440"/>
                </a:tc>
                <a:tc>
                  <a:txBody>
                    <a:bodyPr/>
                    <a:lstStyle/>
                    <a:p>
                      <a:pPr algn="ctr"/>
                      <a:r>
                        <a:rPr lang="en-US" dirty="0"/>
                        <a:t>On Going</a:t>
                      </a:r>
                    </a:p>
                  </a:txBody>
                  <a:tcPr anchor="ctr"/>
                </a:tc>
                <a:tc>
                  <a:txBody>
                    <a:bodyPr/>
                    <a:lstStyle/>
                    <a:p>
                      <a:pPr algn="ctr"/>
                      <a:r>
                        <a:rPr lang="en-US" dirty="0"/>
                        <a:t>On Going</a:t>
                      </a:r>
                    </a:p>
                  </a:txBody>
                  <a:tcPr anchor="ctr"/>
                </a:tc>
                <a:extLst>
                  <a:ext uri="{0D108BD9-81ED-4DB2-BD59-A6C34878D82A}">
                    <a16:rowId xmlns:a16="http://schemas.microsoft.com/office/drawing/2014/main" val="1045679144"/>
                  </a:ext>
                </a:extLst>
              </a:tr>
            </a:tbl>
          </a:graphicData>
        </a:graphic>
      </p:graphicFrame>
    </p:spTree>
    <p:extLst>
      <p:ext uri="{BB962C8B-B14F-4D97-AF65-F5344CB8AC3E}">
        <p14:creationId xmlns:p14="http://schemas.microsoft.com/office/powerpoint/2010/main" val="172056235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27</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IMPLEMENTATION/ROLL OUT</a:t>
            </a:r>
            <a:endParaRPr lang="en-US" dirty="0"/>
          </a:p>
        </p:txBody>
      </p:sp>
      <p:sp>
        <p:nvSpPr>
          <p:cNvPr id="3" name="Content Placeholder 2"/>
          <p:cNvSpPr>
            <a:spLocks noGrp="1"/>
          </p:cNvSpPr>
          <p:nvPr>
            <p:ph type="body" idx="1"/>
          </p:nvPr>
        </p:nvSpPr>
        <p:spPr>
          <a:xfrm>
            <a:off x="220640" y="785347"/>
            <a:ext cx="5067797" cy="5134686"/>
          </a:xfrm>
        </p:spPr>
        <p:txBody>
          <a:bodyPr/>
          <a:lstStyle/>
          <a:p>
            <a:pPr marL="50800" indent="0" algn="ctr">
              <a:buNone/>
            </a:pPr>
            <a:r>
              <a:rPr lang="en-US" b="1" dirty="0"/>
              <a:t>Know your tree!</a:t>
            </a:r>
          </a:p>
          <a:p>
            <a:pPr marL="50800" indent="0" algn="ctr">
              <a:buNone/>
            </a:pPr>
            <a:endParaRPr lang="en-US" b="1" dirty="0"/>
          </a:p>
          <a:p>
            <a:r>
              <a:rPr lang="en-US" dirty="0"/>
              <a:t>Colleges can view their own Item Security tree on the page, or by exporting their full tree to a PDF.</a:t>
            </a:r>
          </a:p>
          <a:p>
            <a:r>
              <a:rPr lang="en-US" dirty="0"/>
              <a:t>Run the ‘Export to PDF’ batch process and open the PDF from the Report Manager.</a:t>
            </a:r>
          </a:p>
          <a:p>
            <a:r>
              <a:rPr lang="en-US" dirty="0"/>
              <a:t>Security role = </a:t>
            </a:r>
            <a:r>
              <a:rPr lang="en-US" dirty="0" err="1"/>
              <a:t>ZD_Tree_Viewer</a:t>
            </a:r>
            <a:endParaRPr lang="en-US" dirty="0"/>
          </a:p>
          <a:p>
            <a:pPr marL="50800" indent="0">
              <a:buNone/>
            </a:pPr>
            <a:endParaRPr lang="en-US" dirty="0"/>
          </a:p>
        </p:txBody>
      </p:sp>
      <p:pic>
        <p:nvPicPr>
          <p:cNvPr id="5" name="Picture 4"/>
          <p:cNvPicPr>
            <a:picLocks noChangeAspect="1"/>
          </p:cNvPicPr>
          <p:nvPr/>
        </p:nvPicPr>
        <p:blipFill>
          <a:blip r:embed="rId2"/>
          <a:stretch>
            <a:fillRect/>
          </a:stretch>
        </p:blipFill>
        <p:spPr>
          <a:xfrm>
            <a:off x="6231081" y="2146856"/>
            <a:ext cx="5600700" cy="3676650"/>
          </a:xfrm>
          <a:prstGeom prst="rect">
            <a:avLst/>
          </a:prstGeom>
          <a:ln>
            <a:solidFill>
              <a:srgbClr val="7030A0"/>
            </a:solidFill>
          </a:ln>
          <a:effectLst/>
        </p:spPr>
      </p:pic>
      <p:sp>
        <p:nvSpPr>
          <p:cNvPr id="6" name="TextBox 5">
            <a:extLst>
              <a:ext uri="{FF2B5EF4-FFF2-40B4-BE49-F238E27FC236}">
                <a16:creationId xmlns:a16="http://schemas.microsoft.com/office/drawing/2014/main" id="{24ECBCDE-ADD2-199F-F072-111401BAD48C}"/>
              </a:ext>
            </a:extLst>
          </p:cNvPr>
          <p:cNvSpPr txBox="1"/>
          <p:nvPr/>
        </p:nvSpPr>
        <p:spPr>
          <a:xfrm>
            <a:off x="6412691" y="1609017"/>
            <a:ext cx="5237479" cy="369332"/>
          </a:xfrm>
          <a:prstGeom prst="rect">
            <a:avLst/>
          </a:prstGeom>
          <a:noFill/>
        </p:spPr>
        <p:txBody>
          <a:bodyPr wrap="square" rtlCol="0">
            <a:spAutoFit/>
          </a:bodyPr>
          <a:lstStyle/>
          <a:p>
            <a:r>
              <a:rPr lang="en-US" dirty="0"/>
              <a:t>Navigation: Navigator &gt; Tree Manager &gt; Tree Viewer</a:t>
            </a:r>
          </a:p>
        </p:txBody>
      </p:sp>
    </p:spTree>
    <p:extLst>
      <p:ext uri="{BB962C8B-B14F-4D97-AF65-F5344CB8AC3E}">
        <p14:creationId xmlns:p14="http://schemas.microsoft.com/office/powerpoint/2010/main" val="218740884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28</a:t>
            </a:fld>
            <a:endParaRPr lang="en-US" dirty="0"/>
          </a:p>
        </p:txBody>
      </p:sp>
      <p:sp>
        <p:nvSpPr>
          <p:cNvPr id="2" name="Title 1"/>
          <p:cNvSpPr>
            <a:spLocks noGrp="1"/>
          </p:cNvSpPr>
          <p:nvPr>
            <p:ph type="title"/>
          </p:nvPr>
        </p:nvSpPr>
        <p:spPr>
          <a:xfrm>
            <a:off x="280739" y="841346"/>
            <a:ext cx="5657837" cy="644205"/>
          </a:xfrm>
        </p:spPr>
        <p:txBody>
          <a:bodyPr/>
          <a:lstStyle/>
          <a:p>
            <a:r>
              <a:rPr lang="en-US" dirty="0"/>
              <a:t>Giving item type security</a:t>
            </a:r>
          </a:p>
        </p:txBody>
      </p:sp>
      <p:sp>
        <p:nvSpPr>
          <p:cNvPr id="3" name="Content Placeholder 2"/>
          <p:cNvSpPr>
            <a:spLocks noGrp="1"/>
          </p:cNvSpPr>
          <p:nvPr>
            <p:ph type="body" idx="1"/>
          </p:nvPr>
        </p:nvSpPr>
        <p:spPr>
          <a:xfrm>
            <a:off x="180869" y="1366576"/>
            <a:ext cx="5174901" cy="5102133"/>
          </a:xfrm>
        </p:spPr>
        <p:txBody>
          <a:bodyPr/>
          <a:lstStyle/>
          <a:p>
            <a:r>
              <a:rPr lang="en-US" sz="2000" dirty="0"/>
              <a:t>Users can be granted access to a group of Item Types under a specific Tree Node, and/or to individual Item Types.</a:t>
            </a:r>
          </a:p>
          <a:p>
            <a:r>
              <a:rPr lang="en-US" sz="2000" dirty="0"/>
              <a:t>Colleges have ‘fairly’ common Item Type groupings on the Tree.</a:t>
            </a:r>
          </a:p>
          <a:p>
            <a:r>
              <a:rPr lang="en-US" sz="2000" dirty="0"/>
              <a:t>Not sure how your college has organized access to Item Types?</a:t>
            </a:r>
          </a:p>
          <a:p>
            <a:pPr lvl="1"/>
            <a:r>
              <a:rPr lang="en-US" sz="1800" dirty="0">
                <a:hlinkClick r:id="rId2"/>
              </a:rPr>
              <a:t>Local SF Configuration Guide: Tree Manager</a:t>
            </a:r>
            <a:endParaRPr lang="en-US" sz="1800" dirty="0"/>
          </a:p>
          <a:p>
            <a:pPr lvl="1"/>
            <a:r>
              <a:rPr lang="en-US" sz="1800" dirty="0"/>
              <a:t>The guide link above talks about the Tree Manager page. Users with access can expand all to see how their college has grouped Item Types, or run a batch process (Export to PDF) to the full tree for your college to help communicate internally around access needs and desired limitations.</a:t>
            </a:r>
          </a:p>
        </p:txBody>
      </p:sp>
      <p:sp>
        <p:nvSpPr>
          <p:cNvPr id="6" name="Title 1">
            <a:extLst>
              <a:ext uri="{FF2B5EF4-FFF2-40B4-BE49-F238E27FC236}">
                <a16:creationId xmlns:a16="http://schemas.microsoft.com/office/drawing/2014/main" id="{30624147-C052-35DA-77CD-33D99FFFE7C5}"/>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pic>
        <p:nvPicPr>
          <p:cNvPr id="7" name="Picture 6">
            <a:extLst>
              <a:ext uri="{FF2B5EF4-FFF2-40B4-BE49-F238E27FC236}">
                <a16:creationId xmlns:a16="http://schemas.microsoft.com/office/drawing/2014/main" id="{4E7D676C-B54F-F606-5710-7D08B43B3967}"/>
              </a:ext>
            </a:extLst>
          </p:cNvPr>
          <p:cNvPicPr>
            <a:picLocks noChangeAspect="1"/>
          </p:cNvPicPr>
          <p:nvPr/>
        </p:nvPicPr>
        <p:blipFill>
          <a:blip r:embed="rId3"/>
          <a:stretch>
            <a:fillRect/>
          </a:stretch>
        </p:blipFill>
        <p:spPr>
          <a:xfrm>
            <a:off x="5750812" y="1938730"/>
            <a:ext cx="5776169" cy="4591123"/>
          </a:xfrm>
          <a:prstGeom prst="rect">
            <a:avLst/>
          </a:prstGeom>
          <a:ln>
            <a:solidFill>
              <a:srgbClr val="7030A0"/>
            </a:solidFill>
          </a:ln>
        </p:spPr>
      </p:pic>
      <p:sp>
        <p:nvSpPr>
          <p:cNvPr id="8" name="TextBox 7">
            <a:extLst>
              <a:ext uri="{FF2B5EF4-FFF2-40B4-BE49-F238E27FC236}">
                <a16:creationId xmlns:a16="http://schemas.microsoft.com/office/drawing/2014/main" id="{62D43552-655D-8BBD-387B-CAF48C3A2193}"/>
              </a:ext>
            </a:extLst>
          </p:cNvPr>
          <p:cNvSpPr txBox="1"/>
          <p:nvPr/>
        </p:nvSpPr>
        <p:spPr>
          <a:xfrm>
            <a:off x="6302654" y="1228478"/>
            <a:ext cx="4672483" cy="646331"/>
          </a:xfrm>
          <a:prstGeom prst="rect">
            <a:avLst/>
          </a:prstGeom>
          <a:noFill/>
        </p:spPr>
        <p:txBody>
          <a:bodyPr wrap="square" rtlCol="0">
            <a:spAutoFit/>
          </a:bodyPr>
          <a:lstStyle/>
          <a:p>
            <a:r>
              <a:rPr lang="en-US" dirty="0"/>
              <a:t>Navigation = Set Up SACR &gt; Security &gt; Secure Student Financials &gt; View Item Type Security</a:t>
            </a:r>
          </a:p>
        </p:txBody>
      </p:sp>
    </p:spTree>
    <p:extLst>
      <p:ext uri="{BB962C8B-B14F-4D97-AF65-F5344CB8AC3E}">
        <p14:creationId xmlns:p14="http://schemas.microsoft.com/office/powerpoint/2010/main" val="1450343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29</a:t>
            </a:fld>
            <a:endParaRPr lang="en-US" dirty="0"/>
          </a:p>
        </p:txBody>
      </p:sp>
      <p:sp>
        <p:nvSpPr>
          <p:cNvPr id="2" name="Title 1"/>
          <p:cNvSpPr>
            <a:spLocks noGrp="1"/>
          </p:cNvSpPr>
          <p:nvPr>
            <p:ph type="title"/>
          </p:nvPr>
        </p:nvSpPr>
        <p:spPr>
          <a:xfrm>
            <a:off x="420579" y="1128048"/>
            <a:ext cx="6974172" cy="690538"/>
          </a:xfrm>
        </p:spPr>
        <p:txBody>
          <a:bodyPr/>
          <a:lstStyle/>
          <a:p>
            <a:r>
              <a:rPr lang="en-US" dirty="0"/>
              <a:t>Deciding how much control to apply</a:t>
            </a:r>
          </a:p>
        </p:txBody>
      </p:sp>
      <p:sp>
        <p:nvSpPr>
          <p:cNvPr id="6" name="Content Placeholder 2"/>
          <p:cNvSpPr>
            <a:spLocks noGrp="1"/>
          </p:cNvSpPr>
          <p:nvPr>
            <p:ph type="body" idx="1"/>
          </p:nvPr>
        </p:nvSpPr>
        <p:spPr>
          <a:xfrm>
            <a:off x="692720" y="1818586"/>
            <a:ext cx="5205613" cy="4807078"/>
          </a:xfrm>
        </p:spPr>
        <p:txBody>
          <a:bodyPr/>
          <a:lstStyle/>
          <a:p>
            <a:r>
              <a:rPr lang="en-US" sz="2000" dirty="0"/>
              <a:t>In this sample Tree shown, a college could grant a user access to only the COURSE_FEES node, which results in granting access to Item Types ONLY in the node in that range, which incorporates the access defined in the lower (nested) nodes:</a:t>
            </a:r>
          </a:p>
          <a:p>
            <a:pPr lvl="1"/>
            <a:r>
              <a:rPr lang="en-US" sz="1800" dirty="0"/>
              <a:t>CRS_FEE_STATE_FUNDED</a:t>
            </a:r>
          </a:p>
          <a:p>
            <a:pPr lvl="1"/>
            <a:r>
              <a:rPr lang="en-US" sz="1800" dirty="0"/>
              <a:t>CRS_FEE_SELF_SUP_CR</a:t>
            </a:r>
          </a:p>
          <a:p>
            <a:pPr lvl="1"/>
            <a:r>
              <a:rPr lang="en-US" sz="1800" dirty="0"/>
              <a:t>CRS_FEE_SELF_SUP_NCR</a:t>
            </a:r>
          </a:p>
          <a:p>
            <a:r>
              <a:rPr lang="en-US" sz="2000" dirty="0"/>
              <a:t>But does not grant access to others, such as ABE_BASIC_SKILLS etc.</a:t>
            </a:r>
          </a:p>
          <a:p>
            <a:r>
              <a:rPr lang="en-US" sz="2000" dirty="0"/>
              <a:t>Colleges can restrict as far as the lowest node range, or simply grant access to individual Item Types.</a:t>
            </a:r>
            <a:endParaRPr lang="en-US" sz="1800" dirty="0"/>
          </a:p>
          <a:p>
            <a:endParaRPr lang="en-US" sz="2000" dirty="0"/>
          </a:p>
        </p:txBody>
      </p:sp>
      <p:cxnSp>
        <p:nvCxnSpPr>
          <p:cNvPr id="7" name="Straight Arrow Connector 6"/>
          <p:cNvCxnSpPr>
            <a:cxnSpLocks/>
          </p:cNvCxnSpPr>
          <p:nvPr/>
        </p:nvCxnSpPr>
        <p:spPr>
          <a:xfrm flipV="1">
            <a:off x="6018963" y="1959429"/>
            <a:ext cx="1375788" cy="2110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EEF03C-7EC8-969D-3488-FDFBEBEE9EDC}"/>
              </a:ext>
            </a:extLst>
          </p:cNvPr>
          <p:cNvPicPr>
            <a:picLocks noChangeAspect="1"/>
          </p:cNvPicPr>
          <p:nvPr/>
        </p:nvPicPr>
        <p:blipFill>
          <a:blip r:embed="rId2"/>
          <a:stretch>
            <a:fillRect/>
          </a:stretch>
        </p:blipFill>
        <p:spPr>
          <a:xfrm>
            <a:off x="7501686" y="1080656"/>
            <a:ext cx="3720496" cy="5187976"/>
          </a:xfrm>
          <a:prstGeom prst="rect">
            <a:avLst/>
          </a:prstGeom>
        </p:spPr>
      </p:pic>
      <p:sp>
        <p:nvSpPr>
          <p:cNvPr id="9" name="Title 1">
            <a:extLst>
              <a:ext uri="{FF2B5EF4-FFF2-40B4-BE49-F238E27FC236}">
                <a16:creationId xmlns:a16="http://schemas.microsoft.com/office/drawing/2014/main" id="{75900153-EBDF-4F41-A803-B1DFB0CA670F}"/>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spTree>
    <p:extLst>
      <p:ext uri="{BB962C8B-B14F-4D97-AF65-F5344CB8AC3E}">
        <p14:creationId xmlns:p14="http://schemas.microsoft.com/office/powerpoint/2010/main" val="27296092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3</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8" y="1080798"/>
            <a:ext cx="4613945"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2000" dirty="0"/>
              <a:t>The State Board Student Financials team would like to facilitate the configuration of </a:t>
            </a:r>
            <a:r>
              <a:rPr lang="en-US" sz="2000" i="1" dirty="0"/>
              <a:t>User ID Item Type Security </a:t>
            </a:r>
            <a:r>
              <a:rPr lang="en-US" sz="2000" dirty="0"/>
              <a:t>in ctcLink in order to allow WA State CTCs to gain more control over which staff have access to item types. </a:t>
            </a:r>
          </a:p>
          <a:p>
            <a:pPr marL="0" indent="0">
              <a:lnSpc>
                <a:spcPct val="115000"/>
              </a:lnSpc>
              <a:spcBef>
                <a:spcPts val="0"/>
              </a:spcBef>
              <a:buNone/>
            </a:pPr>
            <a:endParaRPr lang="en-US" sz="2000" dirty="0"/>
          </a:p>
          <a:p>
            <a:pPr marL="0" indent="0">
              <a:lnSpc>
                <a:spcPct val="115000"/>
              </a:lnSpc>
              <a:spcBef>
                <a:spcPts val="0"/>
              </a:spcBef>
              <a:buNone/>
            </a:pPr>
            <a:r>
              <a:rPr lang="en-US" sz="2000" dirty="0"/>
              <a:t>Currently, 761 Washington State CTC staff can add virtually any item type charge or payment to a student account.  This is a liability and should be drastically reduced. We know that item type security is designed to do this job and safeguard us from this liability.</a:t>
            </a:r>
          </a:p>
          <a:p>
            <a:pPr marL="0" indent="0">
              <a:lnSpc>
                <a:spcPct val="115000"/>
              </a:lnSpc>
              <a:spcBef>
                <a:spcPts val="0"/>
              </a:spcBef>
              <a:buNone/>
            </a:pPr>
            <a:endParaRPr lang="en-US" sz="2000" dirty="0"/>
          </a:p>
        </p:txBody>
      </p:sp>
      <p:pic>
        <p:nvPicPr>
          <p:cNvPr id="3" name="Picture 2">
            <a:extLst>
              <a:ext uri="{FF2B5EF4-FFF2-40B4-BE49-F238E27FC236}">
                <a16:creationId xmlns:a16="http://schemas.microsoft.com/office/drawing/2014/main" id="{68ED2583-198F-3A4C-05A5-10FA88BF66FE}"/>
              </a:ext>
            </a:extLst>
          </p:cNvPr>
          <p:cNvPicPr>
            <a:picLocks noChangeAspect="1"/>
          </p:cNvPicPr>
          <p:nvPr/>
        </p:nvPicPr>
        <p:blipFill>
          <a:blip r:embed="rId3"/>
          <a:stretch>
            <a:fillRect/>
          </a:stretch>
        </p:blipFill>
        <p:spPr>
          <a:xfrm>
            <a:off x="4966283" y="1529134"/>
            <a:ext cx="7019048" cy="4552381"/>
          </a:xfrm>
          <a:prstGeom prst="rect">
            <a:avLst/>
          </a:prstGeom>
        </p:spPr>
      </p:pic>
    </p:spTree>
    <p:extLst>
      <p:ext uri="{BB962C8B-B14F-4D97-AF65-F5344CB8AC3E}">
        <p14:creationId xmlns:p14="http://schemas.microsoft.com/office/powerpoint/2010/main" val="30588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30</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2878953"/>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Implementation/Roll Out</a:t>
            </a:r>
          </a:p>
          <a:p>
            <a:pPr indent="-457200">
              <a:lnSpc>
                <a:spcPct val="115000"/>
              </a:lnSpc>
              <a:spcBef>
                <a:spcPts val="0"/>
              </a:spcBef>
              <a:buFont typeface="+mj-lt"/>
              <a:buAutoNum type="arabicPeriod"/>
            </a:pPr>
            <a:r>
              <a:rPr lang="en-US" sz="4000" dirty="0">
                <a:highlight>
                  <a:srgbClr val="FFFF00"/>
                </a:highlight>
              </a:rPr>
              <a:t>Examples of Item Type Access</a:t>
            </a: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marL="0" indent="0">
              <a:lnSpc>
                <a:spcPct val="115000"/>
              </a:lnSpc>
              <a:spcBef>
                <a:spcPts val="0"/>
              </a:spcBef>
              <a:buNone/>
            </a:pPr>
            <a:r>
              <a:rPr lang="en-US" sz="4000" dirty="0">
                <a:solidFill>
                  <a:srgbClr val="7030A0"/>
                </a:solidFill>
              </a:rPr>
              <a:t>Questions?</a:t>
            </a:r>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4043191"/>
            <a:ext cx="589825" cy="1410158"/>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012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4</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9" y="1080798"/>
            <a:ext cx="4832058"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2000" dirty="0"/>
              <a:t>In ctcLink, item types represent the charges and payments which make up a student’s account. Currently, all CTC staff who have access to certain pages may post a charge or payment even though most should be posted (added to the student account) via the tuition calculation process.  </a:t>
            </a:r>
          </a:p>
          <a:p>
            <a:pPr marL="0" indent="0">
              <a:lnSpc>
                <a:spcPct val="115000"/>
              </a:lnSpc>
              <a:spcBef>
                <a:spcPts val="0"/>
              </a:spcBef>
              <a:buNone/>
            </a:pPr>
            <a:endParaRPr lang="en-US" sz="2000" dirty="0"/>
          </a:p>
          <a:p>
            <a:pPr marL="0" indent="0">
              <a:lnSpc>
                <a:spcPct val="115000"/>
              </a:lnSpc>
              <a:spcBef>
                <a:spcPts val="0"/>
              </a:spcBef>
              <a:buNone/>
            </a:pPr>
            <a:r>
              <a:rPr lang="en-US" sz="2000" dirty="0"/>
              <a:t>The tuition calculation process reviews student criteria in order to properly charge students.  Financial aid item types (behave like payments) are also impacted and CTC staff currently may skip the important awarding &amp; disbursing processes.</a:t>
            </a:r>
          </a:p>
          <a:p>
            <a:pPr marL="0" indent="0">
              <a:lnSpc>
                <a:spcPct val="115000"/>
              </a:lnSpc>
              <a:spcBef>
                <a:spcPts val="0"/>
              </a:spcBef>
              <a:buNone/>
            </a:pPr>
            <a:endParaRPr lang="en-US" sz="2000" dirty="0"/>
          </a:p>
          <a:p>
            <a:pPr marL="0" indent="0">
              <a:lnSpc>
                <a:spcPct val="115000"/>
              </a:lnSpc>
              <a:spcBef>
                <a:spcPts val="0"/>
              </a:spcBef>
              <a:buNone/>
            </a:pPr>
            <a:endParaRPr lang="en-US" sz="2000" dirty="0"/>
          </a:p>
          <a:p>
            <a:pPr marL="0" indent="0">
              <a:lnSpc>
                <a:spcPct val="115000"/>
              </a:lnSpc>
              <a:spcBef>
                <a:spcPts val="0"/>
              </a:spcBef>
              <a:buNone/>
            </a:pPr>
            <a:endParaRPr lang="en-US" sz="2000" dirty="0"/>
          </a:p>
        </p:txBody>
      </p:sp>
      <p:sp>
        <p:nvSpPr>
          <p:cNvPr id="2" name="TextBox 1">
            <a:extLst>
              <a:ext uri="{FF2B5EF4-FFF2-40B4-BE49-F238E27FC236}">
                <a16:creationId xmlns:a16="http://schemas.microsoft.com/office/drawing/2014/main" id="{FEE5AD05-902D-0E8B-EC3D-03A96BB046AE}"/>
              </a:ext>
            </a:extLst>
          </p:cNvPr>
          <p:cNvSpPr txBox="1"/>
          <p:nvPr/>
        </p:nvSpPr>
        <p:spPr>
          <a:xfrm>
            <a:off x="5099125" y="1466223"/>
            <a:ext cx="6969487" cy="4370427"/>
          </a:xfrm>
          <a:prstGeom prst="rect">
            <a:avLst/>
          </a:prstGeom>
          <a:noFill/>
          <a:ln w="57150">
            <a:solidFill>
              <a:srgbClr val="FF0000"/>
            </a:solidFill>
          </a:ln>
        </p:spPr>
        <p:txBody>
          <a:bodyPr wrap="square" rtlCol="0">
            <a:spAutoFit/>
          </a:bodyPr>
          <a:lstStyle/>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Item Type examples:</a:t>
            </a:r>
          </a:p>
          <a:p>
            <a:endParaRPr lang="en-US" sz="2000" dirty="0">
              <a:solidFill>
                <a:srgbClr val="003764"/>
              </a:solidFill>
              <a:latin typeface="Source Sans Pro"/>
              <a:ea typeface="Source Sans Pro"/>
              <a:sym typeface="Source Sans Pro"/>
            </a:endParaRPr>
          </a:p>
          <a:p>
            <a:r>
              <a:rPr lang="en-US" sz="2000" dirty="0">
                <a:solidFill>
                  <a:srgbClr val="003764"/>
                </a:solidFill>
                <a:latin typeface="Source Sans Pro"/>
                <a:ea typeface="Source Sans Pro"/>
                <a:sym typeface="Source Sans Pro"/>
              </a:rPr>
              <a:t>L</a:t>
            </a:r>
            <a:r>
              <a:rPr kumimoji="0" lang="en-US" sz="2000" b="0" i="0" u="none" strike="noStrike" kern="1200" cap="none" spc="0" normalizeH="0" baseline="0" noProof="0" dirty="0" err="1">
                <a:ln>
                  <a:noFill/>
                </a:ln>
                <a:solidFill>
                  <a:srgbClr val="003764"/>
                </a:solidFill>
                <a:effectLst/>
                <a:uLnTx/>
                <a:uFillTx/>
                <a:latin typeface="Source Sans Pro"/>
                <a:ea typeface="Source Sans Pro"/>
                <a:sym typeface="Source Sans Pro"/>
              </a:rPr>
              <a:t>ocked</a:t>
            </a: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 down for everyone with respect to manual/quick post: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600000000260 = Athletic Resident Waiver</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911000000000 = Federal Pell Grant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100000100000 = Resident Operating</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210000034225 = Chemistry Class Fee</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961000001100 = Subsidized Direct Loan 1</a:t>
            </a:r>
          </a:p>
          <a:p>
            <a:pPr marL="800100" lvl="1" indent="-342900">
              <a:buFont typeface="Arial" panose="020B0604020202020204" pitchFamily="34" charset="0"/>
              <a:buChar char="•"/>
            </a:pPr>
            <a:endParaRPr lang="en-US" sz="2000" dirty="0">
              <a:solidFill>
                <a:srgbClr val="003764"/>
              </a:solidFill>
              <a:latin typeface="Source Sans Pro"/>
              <a:ea typeface="Source Sans Pro"/>
              <a:sym typeface="Source Sans Pro"/>
            </a:endParaRPr>
          </a:p>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Should have staff with limited access:</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300000157875 = Parking Permit (parking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300000157975 = Printing (outsourced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709610000000 = Financial Aid Refund Adjust (SF dept)</a:t>
            </a:r>
          </a:p>
          <a:p>
            <a:endParaRPr lang="en-US" dirty="0"/>
          </a:p>
        </p:txBody>
      </p:sp>
    </p:spTree>
    <p:extLst>
      <p:ext uri="{BB962C8B-B14F-4D97-AF65-F5344CB8AC3E}">
        <p14:creationId xmlns:p14="http://schemas.microsoft.com/office/powerpoint/2010/main" val="214551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5</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lang="en-US" dirty="0">
              <a:latin typeface="+mj-lt"/>
            </a:endParaRPr>
          </a:p>
        </p:txBody>
      </p:sp>
      <p:sp>
        <p:nvSpPr>
          <p:cNvPr id="139" name="Google Shape;139;p15"/>
          <p:cNvSpPr txBox="1">
            <a:spLocks noGrp="1"/>
          </p:cNvSpPr>
          <p:nvPr>
            <p:ph type="body" idx="1"/>
          </p:nvPr>
        </p:nvSpPr>
        <p:spPr>
          <a:xfrm>
            <a:off x="352339" y="998235"/>
            <a:ext cx="5400762" cy="561418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2000" dirty="0"/>
              <a:t>Item Types are organized in ctcLink with a </a:t>
            </a:r>
            <a:r>
              <a:rPr lang="en-US" sz="2000" i="1" dirty="0"/>
              <a:t>Tree.</a:t>
            </a:r>
          </a:p>
          <a:p>
            <a:pPr marL="0" indent="0">
              <a:lnSpc>
                <a:spcPct val="115000"/>
              </a:lnSpc>
              <a:spcBef>
                <a:spcPts val="0"/>
              </a:spcBef>
              <a:buNone/>
            </a:pPr>
            <a:endParaRPr lang="en-US" sz="2000" dirty="0"/>
          </a:p>
          <a:p>
            <a:pPr marL="0" indent="0">
              <a:lnSpc>
                <a:spcPct val="115000"/>
              </a:lnSpc>
              <a:spcBef>
                <a:spcPts val="0"/>
              </a:spcBef>
              <a:buNone/>
            </a:pPr>
            <a:r>
              <a:rPr lang="en-US" sz="2000" dirty="0"/>
              <a:t>The tree groups similar Item Types and allows different processes to access its organization.  The organized item types are called Nodes.  Within Nodes may be additional organized groups of item types, which are also called Nodes.  This allows for different grouping of similar item types within a larger group.  </a:t>
            </a:r>
          </a:p>
          <a:p>
            <a:pPr marL="0" indent="0">
              <a:lnSpc>
                <a:spcPct val="115000"/>
              </a:lnSpc>
              <a:spcBef>
                <a:spcPts val="0"/>
              </a:spcBef>
              <a:buNone/>
            </a:pPr>
            <a:endParaRPr lang="en-US" sz="2000" dirty="0"/>
          </a:p>
          <a:p>
            <a:pPr marL="0" indent="0">
              <a:lnSpc>
                <a:spcPct val="115000"/>
              </a:lnSpc>
              <a:spcBef>
                <a:spcPts val="0"/>
              </a:spcBef>
              <a:buNone/>
            </a:pPr>
            <a:r>
              <a:rPr lang="en-US" sz="2000" dirty="0"/>
              <a:t>For example, within the </a:t>
            </a:r>
            <a:r>
              <a:rPr lang="en-US" sz="2000" b="1" i="1" dirty="0"/>
              <a:t>All Charges </a:t>
            </a:r>
            <a:r>
              <a:rPr lang="en-US" sz="2000" dirty="0"/>
              <a:t>node of a tree resides the Class Fees node, within that node are 6 nodes of item types, of which, you may select the Nursing Class node, which contains the Nursing Class Fee item type.  </a:t>
            </a:r>
          </a:p>
        </p:txBody>
      </p:sp>
      <p:sp>
        <p:nvSpPr>
          <p:cNvPr id="4" name="Left Brace 3">
            <a:extLst>
              <a:ext uri="{FF2B5EF4-FFF2-40B4-BE49-F238E27FC236}">
                <a16:creationId xmlns:a16="http://schemas.microsoft.com/office/drawing/2014/main" id="{56B2E7DB-A9B0-6D02-1B8D-52EF0C7ACED1}"/>
              </a:ext>
            </a:extLst>
          </p:cNvPr>
          <p:cNvSpPr/>
          <p:nvPr/>
        </p:nvSpPr>
        <p:spPr>
          <a:xfrm>
            <a:off x="6096001" y="1080798"/>
            <a:ext cx="577174" cy="5614180"/>
          </a:xfrm>
          <a:prstGeom prst="leftBrace">
            <a:avLst>
              <a:gd name="adj1" fmla="val 8333"/>
              <a:gd name="adj2" fmla="val 50000"/>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1F55E23-4B7B-C7A7-20F3-CF7D07752B38}"/>
              </a:ext>
            </a:extLst>
          </p:cNvPr>
          <p:cNvSpPr txBox="1"/>
          <p:nvPr/>
        </p:nvSpPr>
        <p:spPr>
          <a:xfrm>
            <a:off x="5679580" y="3154463"/>
            <a:ext cx="489942" cy="1466850"/>
          </a:xfrm>
          <a:prstGeom prst="rect">
            <a:avLst/>
          </a:prstGeom>
          <a:noFill/>
        </p:spPr>
        <p:txBody>
          <a:bodyPr vert="wordArtVert" wrap="square" rtlCol="0">
            <a:spAutoFit/>
          </a:bodyPr>
          <a:lstStyle/>
          <a:p>
            <a:r>
              <a:rPr lang="en-US" b="1" dirty="0"/>
              <a:t>TREE</a:t>
            </a:r>
          </a:p>
        </p:txBody>
      </p:sp>
      <p:pic>
        <p:nvPicPr>
          <p:cNvPr id="7" name="Picture 6">
            <a:extLst>
              <a:ext uri="{FF2B5EF4-FFF2-40B4-BE49-F238E27FC236}">
                <a16:creationId xmlns:a16="http://schemas.microsoft.com/office/drawing/2014/main" id="{5BB3A4FC-18E2-EBB5-B523-0D2CADC33F78}"/>
              </a:ext>
            </a:extLst>
          </p:cNvPr>
          <p:cNvPicPr>
            <a:picLocks noChangeAspect="1"/>
          </p:cNvPicPr>
          <p:nvPr/>
        </p:nvPicPr>
        <p:blipFill>
          <a:blip r:embed="rId3"/>
          <a:stretch>
            <a:fillRect/>
          </a:stretch>
        </p:blipFill>
        <p:spPr>
          <a:xfrm>
            <a:off x="6673175" y="1107372"/>
            <a:ext cx="3798343" cy="5614180"/>
          </a:xfrm>
          <a:prstGeom prst="rect">
            <a:avLst/>
          </a:prstGeom>
        </p:spPr>
      </p:pic>
    </p:spTree>
    <p:extLst>
      <p:ext uri="{BB962C8B-B14F-4D97-AF65-F5344CB8AC3E}">
        <p14:creationId xmlns:p14="http://schemas.microsoft.com/office/powerpoint/2010/main" val="38516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4DD35-8EE6-CA62-4A4E-BCABF093B098}"/>
              </a:ext>
            </a:extLst>
          </p:cNvPr>
          <p:cNvSpPr>
            <a:spLocks noGrp="1"/>
          </p:cNvSpPr>
          <p:nvPr>
            <p:ph type="sldNum" sz="quarter" idx="12"/>
          </p:nvPr>
        </p:nvSpPr>
        <p:spPr/>
        <p:txBody>
          <a:bodyPr/>
          <a:lstStyle/>
          <a:p>
            <a:fld id="{00000000-1234-1234-1234-123412341234}" type="slidenum">
              <a:rPr lang="en-US" smtClean="0"/>
              <a:pPr/>
              <a:t>6</a:t>
            </a:fld>
            <a:endParaRPr lang="en-US"/>
          </a:p>
        </p:txBody>
      </p:sp>
      <p:pic>
        <p:nvPicPr>
          <p:cNvPr id="6" name="Picture 5">
            <a:extLst>
              <a:ext uri="{FF2B5EF4-FFF2-40B4-BE49-F238E27FC236}">
                <a16:creationId xmlns:a16="http://schemas.microsoft.com/office/drawing/2014/main" id="{0F0E0B82-350F-EB47-B834-0C8B1624DBDB}"/>
              </a:ext>
            </a:extLst>
          </p:cNvPr>
          <p:cNvPicPr>
            <a:picLocks noChangeAspect="1"/>
          </p:cNvPicPr>
          <p:nvPr/>
        </p:nvPicPr>
        <p:blipFill>
          <a:blip r:embed="rId2"/>
          <a:stretch>
            <a:fillRect/>
          </a:stretch>
        </p:blipFill>
        <p:spPr>
          <a:xfrm>
            <a:off x="154423" y="349859"/>
            <a:ext cx="5941577" cy="6371617"/>
          </a:xfrm>
          <a:prstGeom prst="rect">
            <a:avLst/>
          </a:prstGeom>
        </p:spPr>
      </p:pic>
      <p:pic>
        <p:nvPicPr>
          <p:cNvPr id="8" name="Picture 7">
            <a:extLst>
              <a:ext uri="{FF2B5EF4-FFF2-40B4-BE49-F238E27FC236}">
                <a16:creationId xmlns:a16="http://schemas.microsoft.com/office/drawing/2014/main" id="{5475C353-1421-09BC-BE26-6084D34D01CA}"/>
              </a:ext>
            </a:extLst>
          </p:cNvPr>
          <p:cNvPicPr>
            <a:picLocks noChangeAspect="1"/>
          </p:cNvPicPr>
          <p:nvPr/>
        </p:nvPicPr>
        <p:blipFill>
          <a:blip r:embed="rId3"/>
          <a:stretch>
            <a:fillRect/>
          </a:stretch>
        </p:blipFill>
        <p:spPr>
          <a:xfrm>
            <a:off x="7913768" y="381381"/>
            <a:ext cx="4123809" cy="6095238"/>
          </a:xfrm>
          <a:prstGeom prst="rect">
            <a:avLst/>
          </a:prstGeom>
        </p:spPr>
      </p:pic>
      <p:cxnSp>
        <p:nvCxnSpPr>
          <p:cNvPr id="10" name="Straight Arrow Connector 9">
            <a:extLst>
              <a:ext uri="{FF2B5EF4-FFF2-40B4-BE49-F238E27FC236}">
                <a16:creationId xmlns:a16="http://schemas.microsoft.com/office/drawing/2014/main" id="{3A0F6987-C996-04E9-BB2D-F8473ED39D6E}"/>
              </a:ext>
            </a:extLst>
          </p:cNvPr>
          <p:cNvCxnSpPr/>
          <p:nvPr/>
        </p:nvCxnSpPr>
        <p:spPr>
          <a:xfrm flipH="1">
            <a:off x="2457450" y="542925"/>
            <a:ext cx="5456318"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E6505C-D824-81C9-9357-8CEA33EE4234}"/>
              </a:ext>
            </a:extLst>
          </p:cNvPr>
          <p:cNvCxnSpPr/>
          <p:nvPr/>
        </p:nvCxnSpPr>
        <p:spPr>
          <a:xfrm flipH="1">
            <a:off x="3305175" y="1133475"/>
            <a:ext cx="4781550" cy="8953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622DA8-4D27-5D73-4A32-576AC23FFC0E}"/>
              </a:ext>
            </a:extLst>
          </p:cNvPr>
          <p:cNvCxnSpPr/>
          <p:nvPr/>
        </p:nvCxnSpPr>
        <p:spPr>
          <a:xfrm flipH="1">
            <a:off x="4105275" y="1743075"/>
            <a:ext cx="4171950" cy="1333500"/>
          </a:xfrm>
          <a:prstGeom prst="straightConnector1">
            <a:avLst/>
          </a:prstGeom>
          <a:ln w="28575">
            <a:solidFill>
              <a:srgbClr val="7030A0">
                <a:alpha val="9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571018-6C00-E3F3-B401-E1E13554D301}"/>
              </a:ext>
            </a:extLst>
          </p:cNvPr>
          <p:cNvCxnSpPr/>
          <p:nvPr/>
        </p:nvCxnSpPr>
        <p:spPr>
          <a:xfrm flipH="1">
            <a:off x="4695825" y="2133600"/>
            <a:ext cx="3762375" cy="182880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452383-7554-CDD1-17E9-FCE63DFFDF48}"/>
              </a:ext>
            </a:extLst>
          </p:cNvPr>
          <p:cNvCxnSpPr/>
          <p:nvPr/>
        </p:nvCxnSpPr>
        <p:spPr>
          <a:xfrm flipH="1">
            <a:off x="5381625" y="2399919"/>
            <a:ext cx="3438009" cy="222923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128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7</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2098132" y="1549827"/>
            <a:ext cx="7995736"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 </a:t>
            </a:r>
            <a:endParaRPr lang="en-US" sz="3200" dirty="0"/>
          </a:p>
          <a:p>
            <a:pPr indent="-457200">
              <a:lnSpc>
                <a:spcPct val="115000"/>
              </a:lnSpc>
              <a:spcBef>
                <a:spcPts val="0"/>
              </a:spcBef>
              <a:buFont typeface="+mj-lt"/>
              <a:buAutoNum type="arabicPeriod"/>
            </a:pPr>
            <a:r>
              <a:rPr lang="en-US" sz="4000" dirty="0">
                <a:highlight>
                  <a:srgbClr val="FFFF00"/>
                </a:highlight>
              </a:rPr>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Implementation/Roll Out</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E25375F6-4CF5-7829-0A31-A7907A3C2C94}"/>
              </a:ext>
            </a:extLst>
          </p:cNvPr>
          <p:cNvSpPr/>
          <p:nvPr/>
        </p:nvSpPr>
        <p:spPr>
          <a:xfrm>
            <a:off x="1355075" y="1916935"/>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41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areas impacted</a:t>
            </a:r>
          </a:p>
        </p:txBody>
      </p:sp>
      <p:sp>
        <p:nvSpPr>
          <p:cNvPr id="3" name="Content Placeholder 2"/>
          <p:cNvSpPr>
            <a:spLocks noGrp="1"/>
          </p:cNvSpPr>
          <p:nvPr>
            <p:ph idx="1"/>
          </p:nvPr>
        </p:nvSpPr>
        <p:spPr>
          <a:xfrm>
            <a:off x="715814" y="2415155"/>
            <a:ext cx="11115967" cy="3480820"/>
          </a:xfrm>
        </p:spPr>
        <p:txBody>
          <a:bodyPr/>
          <a:lstStyle/>
          <a:p>
            <a:r>
              <a:rPr lang="en-US" dirty="0"/>
              <a:t>Student Financials Staff</a:t>
            </a:r>
          </a:p>
          <a:p>
            <a:r>
              <a:rPr lang="en-US" dirty="0"/>
              <a:t>Financial Aid Staff</a:t>
            </a:r>
          </a:p>
          <a:p>
            <a:r>
              <a:rPr lang="en-US" dirty="0"/>
              <a:t>Outsourced Processors </a:t>
            </a:r>
          </a:p>
          <a:p>
            <a:pPr lvl="1"/>
            <a:r>
              <a:rPr lang="en-US" dirty="0"/>
              <a:t>(Other departments granted limited access to </a:t>
            </a:r>
            <a:r>
              <a:rPr lang="en-US" i="1" dirty="0"/>
              <a:t>Group Post/Quick Post</a:t>
            </a:r>
            <a:r>
              <a:rPr lang="en-US" dirty="0"/>
              <a:t>)</a:t>
            </a:r>
          </a:p>
          <a:p>
            <a:r>
              <a:rPr lang="en-US" dirty="0"/>
              <a:t>Local Security Administrators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2131487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9</a:t>
            </a:fld>
            <a:endParaRPr lang="en-US" dirty="0"/>
          </a:p>
        </p:txBody>
      </p:sp>
      <p:sp>
        <p:nvSpPr>
          <p:cNvPr id="2" name="Title 1"/>
          <p:cNvSpPr>
            <a:spLocks noGrp="1"/>
          </p:cNvSpPr>
          <p:nvPr>
            <p:ph type="title"/>
          </p:nvPr>
        </p:nvSpPr>
        <p:spPr>
          <a:xfrm>
            <a:off x="692720"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6" name="Content Placeholder 2"/>
          <p:cNvSpPr txBox="1">
            <a:spLocks/>
          </p:cNvSpPr>
          <p:nvPr/>
        </p:nvSpPr>
        <p:spPr>
          <a:xfrm>
            <a:off x="184509" y="876300"/>
            <a:ext cx="5723922" cy="4836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Post Student Transactions</a:t>
            </a:r>
          </a:p>
          <a:p>
            <a:r>
              <a:rPr lang="en-US" sz="2400" dirty="0"/>
              <a:t>Use: </a:t>
            </a:r>
          </a:p>
          <a:p>
            <a:pPr lvl="1"/>
            <a:r>
              <a:rPr lang="en-US" sz="2000" dirty="0"/>
              <a:t>Grants certain item types to pay charges and create charges grouped to be paid in several installments </a:t>
            </a:r>
          </a:p>
          <a:p>
            <a:r>
              <a:rPr lang="en-US" sz="2400" dirty="0"/>
              <a:t>Users: </a:t>
            </a:r>
          </a:p>
          <a:p>
            <a:pPr lvl="1"/>
            <a:r>
              <a:rPr lang="en-US" sz="2000" dirty="0"/>
              <a:t>Back Office SF Staff &amp; Cashiers</a:t>
            </a:r>
          </a:p>
          <a:p>
            <a:r>
              <a:rPr lang="en-US" sz="2400" dirty="0"/>
              <a:t>Role: </a:t>
            </a:r>
          </a:p>
          <a:p>
            <a:pPr lvl="1"/>
            <a:r>
              <a:rPr lang="en-US" sz="2000" dirty="0"/>
              <a:t>ZZ SF Charges and Payments</a:t>
            </a:r>
          </a:p>
          <a:p>
            <a:r>
              <a:rPr lang="en-US" sz="2400" dirty="0"/>
              <a:t>RISKS:</a:t>
            </a:r>
          </a:p>
          <a:p>
            <a:pPr lvl="1"/>
            <a:r>
              <a:rPr lang="en-US" sz="2000" dirty="0"/>
              <a:t>Posting improper payment &amp; charge item types </a:t>
            </a:r>
          </a:p>
          <a:p>
            <a:endParaRPr lang="en-US" dirty="0"/>
          </a:p>
        </p:txBody>
      </p:sp>
      <p:pic>
        <p:nvPicPr>
          <p:cNvPr id="7" name="Picture 6">
            <a:extLst>
              <a:ext uri="{FF2B5EF4-FFF2-40B4-BE49-F238E27FC236}">
                <a16:creationId xmlns:a16="http://schemas.microsoft.com/office/drawing/2014/main" id="{2B5F1E48-87D8-60E8-B880-EA64A4F65310}"/>
              </a:ext>
            </a:extLst>
          </p:cNvPr>
          <p:cNvPicPr>
            <a:picLocks noChangeAspect="1"/>
          </p:cNvPicPr>
          <p:nvPr/>
        </p:nvPicPr>
        <p:blipFill>
          <a:blip r:embed="rId2"/>
          <a:stretch>
            <a:fillRect/>
          </a:stretch>
        </p:blipFill>
        <p:spPr>
          <a:xfrm>
            <a:off x="5408642" y="2341266"/>
            <a:ext cx="6598849" cy="3244939"/>
          </a:xfrm>
          <a:prstGeom prst="rect">
            <a:avLst/>
          </a:prstGeom>
          <a:ln>
            <a:solidFill>
              <a:srgbClr val="002060"/>
            </a:solidFill>
          </a:ln>
        </p:spPr>
      </p:pic>
    </p:spTree>
    <p:extLst>
      <p:ext uri="{BB962C8B-B14F-4D97-AF65-F5344CB8AC3E}">
        <p14:creationId xmlns:p14="http://schemas.microsoft.com/office/powerpoint/2010/main" val="319589892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v2" id="{BDEA98EA-D843-4438-95DB-F22CA61FC091}" vid="{4109A616-E34E-4220-9C1B-F86C03870C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8768</TotalTime>
  <Words>2725</Words>
  <Application>Microsoft Office PowerPoint</Application>
  <PresentationFormat>Widescreen</PresentationFormat>
  <Paragraphs>368</Paragraphs>
  <Slides>30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Franklin Gothic Book</vt:lpstr>
      <vt:lpstr>Franklin Gothic Medium</vt:lpstr>
      <vt:lpstr>Source Sans Pro</vt:lpstr>
      <vt:lpstr>1_Office Theme</vt:lpstr>
      <vt:lpstr>Enhancement request #159</vt:lpstr>
      <vt:lpstr>SF ITEM TYPE SECURITY</vt:lpstr>
      <vt:lpstr>WHAT IS ITEM TYPE SECURITY?</vt:lpstr>
      <vt:lpstr>WHAT IS ITEM TYPE SECURITY?</vt:lpstr>
      <vt:lpstr>WHAT IS ITEM TYPE SECURITY?</vt:lpstr>
      <vt:lpstr>PowerPoint Presentation</vt:lpstr>
      <vt:lpstr>SF ITEM TYPE SECURITY</vt:lpstr>
      <vt:lpstr>Functional areas impacted</vt:lpstr>
      <vt:lpstr>Areas impacted - Student Financials Staff </vt:lpstr>
      <vt:lpstr>Areas impacted - Student Financials Staff </vt:lpstr>
      <vt:lpstr>Areas impacted - Student Financials Staff </vt:lpstr>
      <vt:lpstr>Areas impacted - Student Financials Staff </vt:lpstr>
      <vt:lpstr>Areas impacted - Student Financials Staff </vt:lpstr>
      <vt:lpstr>Areas impacted – Financial Aid staff</vt:lpstr>
      <vt:lpstr>Areas impacted – Outsourced processors</vt:lpstr>
      <vt:lpstr>Areas impacted – Local security administrators</vt:lpstr>
      <vt:lpstr>SF ITEM TYPE SECURITY</vt:lpstr>
      <vt:lpstr>    EXAMPLES OF ITEM TYPE ACCESS </vt:lpstr>
      <vt:lpstr>    EXAMPLES OF ITEM TYPE ACCESS </vt:lpstr>
      <vt:lpstr>    EXAMPLES OF ITEM TYPE ACCESS </vt:lpstr>
      <vt:lpstr>    </vt:lpstr>
      <vt:lpstr>    EXAMPLES OF ITEM TYPE ACCESS </vt:lpstr>
      <vt:lpstr>SF ITEM TYPE SECURITY</vt:lpstr>
      <vt:lpstr>IMPLEMENTATION/ROLL OUT</vt:lpstr>
      <vt:lpstr>IMPLEMENTATION/ROLL OUT</vt:lpstr>
      <vt:lpstr>IMPLEMENTATION/ROLL OUT</vt:lpstr>
      <vt:lpstr>IMPLEMENTATION/ROLL OUT</vt:lpstr>
      <vt:lpstr>Giving item type security</vt:lpstr>
      <vt:lpstr>Deciding how much control to apply</vt:lpstr>
      <vt:lpstr>SF ITEM TYPE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Environments</dc:title>
  <dc:creator>Serena Hansen</dc:creator>
  <cp:lastModifiedBy>Brandon Reed</cp:lastModifiedBy>
  <cp:revision>74</cp:revision>
  <dcterms:created xsi:type="dcterms:W3CDTF">2019-04-03T22:00:17Z</dcterms:created>
  <dcterms:modified xsi:type="dcterms:W3CDTF">2023-02-08T19:26:16Z</dcterms:modified>
</cp:coreProperties>
</file>