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5"/>
  </p:notesMasterIdLst>
  <p:sldIdLst>
    <p:sldId id="256" r:id="rId2"/>
    <p:sldId id="271" r:id="rId3"/>
    <p:sldId id="272" r:id="rId4"/>
    <p:sldId id="258" r:id="rId5"/>
    <p:sldId id="259" r:id="rId6"/>
    <p:sldId id="262" r:id="rId7"/>
    <p:sldId id="676" r:id="rId8"/>
    <p:sldId id="650" r:id="rId9"/>
    <p:sldId id="626" r:id="rId10"/>
    <p:sldId id="677" r:id="rId11"/>
    <p:sldId id="622" r:id="rId12"/>
    <p:sldId id="651" r:id="rId13"/>
    <p:sldId id="670" r:id="rId14"/>
    <p:sldId id="653" r:id="rId15"/>
    <p:sldId id="281" r:id="rId16"/>
    <p:sldId id="273" r:id="rId17"/>
    <p:sldId id="261" r:id="rId18"/>
    <p:sldId id="678" r:id="rId19"/>
    <p:sldId id="679" r:id="rId20"/>
    <p:sldId id="688" r:id="rId21"/>
    <p:sldId id="689" r:id="rId22"/>
    <p:sldId id="260" r:id="rId23"/>
    <p:sldId id="680" r:id="rId24"/>
    <p:sldId id="681" r:id="rId25"/>
    <p:sldId id="267" r:id="rId26"/>
    <p:sldId id="682" r:id="rId27"/>
    <p:sldId id="683" r:id="rId28"/>
    <p:sldId id="684" r:id="rId29"/>
    <p:sldId id="685" r:id="rId30"/>
    <p:sldId id="686" r:id="rId31"/>
    <p:sldId id="687" r:id="rId32"/>
    <p:sldId id="269" r:id="rId33"/>
    <p:sldId id="270" r:id="rId34"/>
  </p:sldIdLst>
  <p:sldSz cx="9144000" cy="6858000" type="screen4x3"/>
  <p:notesSz cx="7010400" cy="9223375"/>
  <p:embeddedFontLst>
    <p:embeddedFont>
      <p:font typeface="Calibri" panose="020F0502020204030204" pitchFamily="34" charset="0"/>
      <p:regular r:id="rId36"/>
      <p:bold r:id="rId37"/>
      <p:italic r:id="rId38"/>
      <p:boldItalic r:id="rId39"/>
    </p:embeddedFont>
    <p:embeddedFont>
      <p:font typeface="Franklin Gothic Book" panose="020B0503020102020204" pitchFamily="34" charset="0"/>
      <p:regular r:id="rId40"/>
      <p:italic r:id="rId41"/>
    </p:embeddedFont>
    <p:embeddedFont>
      <p:font typeface="Franklin Gothic Medium" panose="020B0603020102020204" pitchFamily="34" charset="0"/>
      <p:regular r:id="rId42"/>
      <p:italic r:id="rId43"/>
    </p:embeddedFont>
    <p:embeddedFont>
      <p:font typeface="Libre Franklin" pitchFamily="2" charset="0"/>
      <p:regular r:id="rId44"/>
      <p:bold r:id="rId45"/>
      <p:italic r:id="rId46"/>
      <p:boldItalic r:id="rId47"/>
    </p:embeddedFont>
    <p:embeddedFont>
      <p:font typeface="Libre Franklin Medium"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CEY1+cad3e4yxz6VgUl3Cq34P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277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277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60606"/>
            <a:ext cx="3037840" cy="462769"/>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5" name="Google Shape;125;p1:notes"/>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121564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24892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35326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6" name="Google Shape;166;p6:notes"/>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377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4: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7" name="Google Shape;237;p14:notes"/>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3: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43: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4: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44: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3:notes"/>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8" name="Google Shape;148;p4: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271834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296040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1459649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17"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17"/>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7"/>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7"/>
          <p:cNvSpPr txBox="1">
            <a:spLocks noGrp="1"/>
          </p:cNvSpPr>
          <p:nvPr>
            <p:ph type="body" idx="2"/>
          </p:nvPr>
        </p:nvSpPr>
        <p:spPr>
          <a:xfrm>
            <a:off x="369888" y="5769402"/>
            <a:ext cx="4614862"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0"/>
        <p:cNvGrpSpPr/>
        <p:nvPr/>
      </p:nvGrpSpPr>
      <p:grpSpPr>
        <a:xfrm>
          <a:off x="0" y="0"/>
          <a:ext cx="0" cy="0"/>
          <a:chOff x="0" y="0"/>
          <a:chExt cx="0" cy="0"/>
        </a:xfrm>
      </p:grpSpPr>
      <p:pic>
        <p:nvPicPr>
          <p:cNvPr id="91" name="Google Shape;91;p2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92" name="Google Shape;92;p26"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93" name="Google Shape;93;p26"/>
          <p:cNvSpPr txBox="1">
            <a:spLocks noGrp="1"/>
          </p:cNvSpPr>
          <p:nvPr>
            <p:ph type="title"/>
          </p:nvPr>
        </p:nvSpPr>
        <p:spPr>
          <a:xfrm>
            <a:off x="486494" y="1385541"/>
            <a:ext cx="3160715"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26"/>
          <p:cNvSpPr txBox="1">
            <a:spLocks noGrp="1"/>
          </p:cNvSpPr>
          <p:nvPr>
            <p:ph type="body" idx="1"/>
          </p:nvPr>
        </p:nvSpPr>
        <p:spPr>
          <a:xfrm>
            <a:off x="486494" y="2888673"/>
            <a:ext cx="3160715"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95" name="Google Shape;95;p26"/>
          <p:cNvSpPr txBox="1">
            <a:spLocks noGrp="1"/>
          </p:cNvSpPr>
          <p:nvPr>
            <p:ph type="body" idx="2"/>
          </p:nvPr>
        </p:nvSpPr>
        <p:spPr>
          <a:xfrm>
            <a:off x="3863540" y="1569027"/>
            <a:ext cx="504146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96" name="Google Shape;96;p2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26"/>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8" name="Google Shape;98;p26"/>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9" name="Google Shape;99;p2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26"/>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1"/>
        <p:cNvGrpSpPr/>
        <p:nvPr/>
      </p:nvGrpSpPr>
      <p:grpSpPr>
        <a:xfrm>
          <a:off x="0" y="0"/>
          <a:ext cx="0" cy="0"/>
          <a:chOff x="0" y="0"/>
          <a:chExt cx="0" cy="0"/>
        </a:xfrm>
      </p:grpSpPr>
      <p:pic>
        <p:nvPicPr>
          <p:cNvPr id="102" name="Google Shape;102;p27"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03" name="Google Shape;103;p27"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04" name="Google Shape;104;p27"/>
          <p:cNvSpPr txBox="1">
            <a:spLocks noGrp="1"/>
          </p:cNvSpPr>
          <p:nvPr>
            <p:ph type="title"/>
          </p:nvPr>
        </p:nvSpPr>
        <p:spPr>
          <a:xfrm>
            <a:off x="403370" y="1385541"/>
            <a:ext cx="335813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27"/>
          <p:cNvSpPr txBox="1">
            <a:spLocks noGrp="1"/>
          </p:cNvSpPr>
          <p:nvPr>
            <p:ph type="body" idx="1"/>
          </p:nvPr>
        </p:nvSpPr>
        <p:spPr>
          <a:xfrm>
            <a:off x="403370" y="2888673"/>
            <a:ext cx="335813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106" name="Google Shape;106;p27"/>
          <p:cNvSpPr txBox="1">
            <a:spLocks noGrp="1"/>
          </p:cNvSpPr>
          <p:nvPr>
            <p:ph type="body" idx="2"/>
          </p:nvPr>
        </p:nvSpPr>
        <p:spPr>
          <a:xfrm>
            <a:off x="4024047" y="1569026"/>
            <a:ext cx="4839398"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07" name="Google Shape;107;p27"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8" name="Google Shape;108;p27"/>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9" name="Google Shape;109;p27"/>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0" name="Google Shape;110;p2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27"/>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12"/>
        <p:cNvGrpSpPr/>
        <p:nvPr/>
      </p:nvGrpSpPr>
      <p:grpSpPr>
        <a:xfrm>
          <a:off x="0" y="0"/>
          <a:ext cx="0" cy="0"/>
          <a:chOff x="0" y="0"/>
          <a:chExt cx="0" cy="0"/>
        </a:xfrm>
      </p:grpSpPr>
      <p:pic>
        <p:nvPicPr>
          <p:cNvPr id="113" name="Google Shape;113;p2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14" name="Google Shape;114;p28"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15" name="Google Shape;115;p28"/>
          <p:cNvSpPr txBox="1">
            <a:spLocks noGrp="1"/>
          </p:cNvSpPr>
          <p:nvPr>
            <p:ph type="title"/>
          </p:nvPr>
        </p:nvSpPr>
        <p:spPr>
          <a:xfrm>
            <a:off x="623888" y="1709745"/>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28"/>
          <p:cNvSpPr txBox="1">
            <a:spLocks noGrp="1"/>
          </p:cNvSpPr>
          <p:nvPr>
            <p:ph type="body" idx="1"/>
          </p:nvPr>
        </p:nvSpPr>
        <p:spPr>
          <a:xfrm>
            <a:off x="623888" y="4589470"/>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1500"/>
              <a:buFont typeface="Arial"/>
              <a:buNone/>
              <a:defRPr sz="15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350"/>
              <a:buFont typeface="Arial"/>
              <a:buNone/>
              <a:defRPr sz="135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endParaRPr/>
          </a:p>
        </p:txBody>
      </p:sp>
      <p:sp>
        <p:nvSpPr>
          <p:cNvPr id="117" name="Google Shape;117;p2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18" name="Google Shape;118;p28"/>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9" name="Google Shape;119;p28"/>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0" name="Google Shape;120;p2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p28"/>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85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pic>
        <p:nvPicPr>
          <p:cNvPr id="16" name="Google Shape;16;p1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7" name="Google Shape;17;p18"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8" name="Google Shape;18;p18"/>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8"/>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 name="Google Shape;20;p1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 name="Google Shape;21;p18"/>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2" name="Google Shape;22;p18"/>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3" name="Google Shape;23;p18"/>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8"/>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5"/>
        <p:cNvGrpSpPr/>
        <p:nvPr/>
      </p:nvGrpSpPr>
      <p:grpSpPr>
        <a:xfrm>
          <a:off x="0" y="0"/>
          <a:ext cx="0" cy="0"/>
          <a:chOff x="0" y="0"/>
          <a:chExt cx="0" cy="0"/>
        </a:xfrm>
      </p:grpSpPr>
      <p:sp>
        <p:nvSpPr>
          <p:cNvPr id="26" name="Google Shape;26;p1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7" name="Google Shape;27;p19"/>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 name="Google Shape;28;p19"/>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 name="Google Shape;29;p1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30"/>
        <p:cNvGrpSpPr/>
        <p:nvPr/>
      </p:nvGrpSpPr>
      <p:grpSpPr>
        <a:xfrm>
          <a:off x="0" y="0"/>
          <a:ext cx="0" cy="0"/>
          <a:chOff x="0" y="0"/>
          <a:chExt cx="0" cy="0"/>
        </a:xfrm>
      </p:grpSpPr>
      <p:pic>
        <p:nvPicPr>
          <p:cNvPr id="31" name="Google Shape;31;p20" descr="Community and Technical Colleges. Washington State Board."/>
          <p:cNvPicPr preferRelativeResize="0"/>
          <p:nvPr/>
        </p:nvPicPr>
        <p:blipFill rotWithShape="1">
          <a:blip r:embed="rId2">
            <a:alphaModFix/>
          </a:blip>
          <a:srcRect t="12671"/>
          <a:stretch/>
        </p:blipFill>
        <p:spPr>
          <a:xfrm>
            <a:off x="105297" y="154006"/>
            <a:ext cx="3286396" cy="1231537"/>
          </a:xfrm>
          <a:prstGeom prst="rect">
            <a:avLst/>
          </a:prstGeom>
          <a:noFill/>
          <a:ln>
            <a:noFill/>
          </a:ln>
        </p:spPr>
      </p:pic>
      <p:pic>
        <p:nvPicPr>
          <p:cNvPr id="32" name="Google Shape;32;p20" descr="Header triangles pattern"/>
          <p:cNvPicPr preferRelativeResize="0"/>
          <p:nvPr/>
        </p:nvPicPr>
        <p:blipFill rotWithShape="1">
          <a:blip r:embed="rId3">
            <a:alphaModFix/>
          </a:blip>
          <a:srcRect t="42266"/>
          <a:stretch/>
        </p:blipFill>
        <p:spPr>
          <a:xfrm>
            <a:off x="5076294" y="2"/>
            <a:ext cx="4067706" cy="1481791"/>
          </a:xfrm>
          <a:prstGeom prst="rect">
            <a:avLst/>
          </a:prstGeom>
          <a:noFill/>
          <a:ln>
            <a:noFill/>
          </a:ln>
        </p:spPr>
      </p:pic>
      <p:sp>
        <p:nvSpPr>
          <p:cNvPr id="33" name="Google Shape;33;p20"/>
          <p:cNvSpPr txBox="1">
            <a:spLocks noGrp="1"/>
          </p:cNvSpPr>
          <p:nvPr>
            <p:ph type="title"/>
          </p:nvPr>
        </p:nvSpPr>
        <p:spPr>
          <a:xfrm>
            <a:off x="628650" y="1476958"/>
            <a:ext cx="7886700" cy="6116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2625"/>
              <a:buFont typeface="Libre Franklin Medium"/>
              <a:buNone/>
              <a:defRPr sz="2625"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0"/>
          <p:cNvSpPr txBox="1">
            <a:spLocks noGrp="1"/>
          </p:cNvSpPr>
          <p:nvPr>
            <p:ph type="body" idx="1"/>
          </p:nvPr>
        </p:nvSpPr>
        <p:spPr>
          <a:xfrm>
            <a:off x="628650" y="2265367"/>
            <a:ext cx="7886700" cy="342885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563"/>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35" name="Google Shape;35;p20" descr="CC. Creative Commons license, attribution alone"/>
          <p:cNvPicPr preferRelativeResize="0"/>
          <p:nvPr/>
        </p:nvPicPr>
        <p:blipFill rotWithShape="1">
          <a:blip r:embed="rId4">
            <a:alphaModFix/>
          </a:blip>
          <a:srcRect/>
          <a:stretch/>
        </p:blipFill>
        <p:spPr>
          <a:xfrm>
            <a:off x="628650" y="6399147"/>
            <a:ext cx="835224" cy="298730"/>
          </a:xfrm>
          <a:prstGeom prst="rect">
            <a:avLst/>
          </a:prstGeom>
          <a:noFill/>
          <a:ln>
            <a:noFill/>
          </a:ln>
        </p:spPr>
      </p:pic>
      <p:sp>
        <p:nvSpPr>
          <p:cNvPr id="36" name="Google Shape;36;p20"/>
          <p:cNvSpPr txBox="1"/>
          <p:nvPr/>
        </p:nvSpPr>
        <p:spPr>
          <a:xfrm>
            <a:off x="1454322" y="6445500"/>
            <a:ext cx="3784962" cy="1789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3" i="1">
                <a:solidFill>
                  <a:srgbClr val="7F7F7F"/>
                </a:solidFill>
                <a:latin typeface="Libre Franklin"/>
                <a:ea typeface="Libre Franklin"/>
                <a:cs typeface="Libre Franklin"/>
                <a:sym typeface="Libre Franklin"/>
              </a:rPr>
              <a:t>Note: All material licensed under Creative Commons Attribution 4.0 International License.</a:t>
            </a:r>
            <a:endParaRPr/>
          </a:p>
        </p:txBody>
      </p:sp>
      <p:sp>
        <p:nvSpPr>
          <p:cNvPr id="37" name="Google Shape;37;p20" descr="Yellow sidebar"/>
          <p:cNvSpPr/>
          <p:nvPr/>
        </p:nvSpPr>
        <p:spPr>
          <a:xfrm>
            <a:off x="1"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pic>
        <p:nvPicPr>
          <p:cNvPr id="38" name="Google Shape;38;p20"/>
          <p:cNvPicPr preferRelativeResize="0"/>
          <p:nvPr/>
        </p:nvPicPr>
        <p:blipFill rotWithShape="1">
          <a:blip r:embed="rId5">
            <a:alphaModFix/>
          </a:blip>
          <a:srcRect/>
          <a:stretch/>
        </p:blipFill>
        <p:spPr>
          <a:xfrm>
            <a:off x="3247494" y="528408"/>
            <a:ext cx="1828800" cy="4249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9"/>
        <p:cNvGrpSpPr/>
        <p:nvPr/>
      </p:nvGrpSpPr>
      <p:grpSpPr>
        <a:xfrm>
          <a:off x="0" y="0"/>
          <a:ext cx="0" cy="0"/>
          <a:chOff x="0" y="0"/>
          <a:chExt cx="0" cy="0"/>
        </a:xfrm>
      </p:grpSpPr>
      <p:pic>
        <p:nvPicPr>
          <p:cNvPr id="40" name="Google Shape;40;p2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41" name="Google Shape;41;p21"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42" name="Google Shape;42;p21"/>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Libre Franklin Medium"/>
              <a:buNone/>
              <a:defRPr sz="4800"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21"/>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9pPr>
          </a:lstStyle>
          <a:p>
            <a:endParaRPr/>
          </a:p>
        </p:txBody>
      </p:sp>
      <p:sp>
        <p:nvSpPr>
          <p:cNvPr id="44" name="Google Shape;44;p2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5" name="Google Shape;45;p21"/>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6" name="Google Shape;46;p21"/>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7" name="Google Shape;47;p2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21"/>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pic>
        <p:nvPicPr>
          <p:cNvPr id="50" name="Google Shape;50;p22"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1" name="Google Shape;51;p22"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52" name="Google Shape;52;p22"/>
          <p:cNvSpPr txBox="1">
            <a:spLocks noGrp="1"/>
          </p:cNvSpPr>
          <p:nvPr>
            <p:ph type="title"/>
          </p:nvPr>
        </p:nvSpPr>
        <p:spPr>
          <a:xfrm>
            <a:off x="422561" y="1462241"/>
            <a:ext cx="8534403" cy="719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22"/>
          <p:cNvSpPr txBox="1">
            <a:spLocks noGrp="1"/>
          </p:cNvSpPr>
          <p:nvPr>
            <p:ph type="body" idx="1"/>
          </p:nvPr>
        </p:nvSpPr>
        <p:spPr>
          <a:xfrm>
            <a:off x="422561" y="2400300"/>
            <a:ext cx="4014357" cy="396932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4" name="Google Shape;54;p22"/>
          <p:cNvSpPr txBox="1">
            <a:spLocks noGrp="1"/>
          </p:cNvSpPr>
          <p:nvPr>
            <p:ph type="body" idx="2"/>
          </p:nvPr>
        </p:nvSpPr>
        <p:spPr>
          <a:xfrm>
            <a:off x="4759271" y="2400304"/>
            <a:ext cx="4197693" cy="396932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5" name="Google Shape;55;p2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56" name="Google Shape;56;p22"/>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7" name="Google Shape;57;p22"/>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8" name="Google Shape;58;p2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22"/>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0"/>
        <p:cNvGrpSpPr/>
        <p:nvPr/>
      </p:nvGrpSpPr>
      <p:grpSpPr>
        <a:xfrm>
          <a:off x="0" y="0"/>
          <a:ext cx="0" cy="0"/>
          <a:chOff x="0" y="0"/>
          <a:chExt cx="0" cy="0"/>
        </a:xfrm>
      </p:grpSpPr>
      <p:pic>
        <p:nvPicPr>
          <p:cNvPr id="61" name="Google Shape;61;p2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62" name="Google Shape;62;p23" descr="Header triangles pattern"/>
          <p:cNvPicPr preferRelativeResize="0"/>
          <p:nvPr/>
        </p:nvPicPr>
        <p:blipFill rotWithShape="1">
          <a:blip r:embed="rId3">
            <a:alphaModFix/>
          </a:blip>
          <a:srcRect t="42266"/>
          <a:stretch/>
        </p:blipFill>
        <p:spPr>
          <a:xfrm>
            <a:off x="5076294" y="4063"/>
            <a:ext cx="4067706" cy="1481791"/>
          </a:xfrm>
          <a:prstGeom prst="rect">
            <a:avLst/>
          </a:prstGeom>
          <a:noFill/>
          <a:ln>
            <a:noFill/>
          </a:ln>
        </p:spPr>
      </p:pic>
      <p:sp>
        <p:nvSpPr>
          <p:cNvPr id="63" name="Google Shape;63;p23"/>
          <p:cNvSpPr txBox="1">
            <a:spLocks noGrp="1"/>
          </p:cNvSpPr>
          <p:nvPr>
            <p:ph type="title"/>
          </p:nvPr>
        </p:nvSpPr>
        <p:spPr>
          <a:xfrm>
            <a:off x="507276" y="1485854"/>
            <a:ext cx="8335388"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23"/>
          <p:cNvSpPr txBox="1">
            <a:spLocks noGrp="1"/>
          </p:cNvSpPr>
          <p:nvPr>
            <p:ph type="body" idx="1"/>
          </p:nvPr>
        </p:nvSpPr>
        <p:spPr>
          <a:xfrm>
            <a:off x="507278" y="2385434"/>
            <a:ext cx="4002378"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65" name="Google Shape;65;p23"/>
          <p:cNvSpPr txBox="1">
            <a:spLocks noGrp="1"/>
          </p:cNvSpPr>
          <p:nvPr>
            <p:ph type="body" idx="2"/>
          </p:nvPr>
        </p:nvSpPr>
        <p:spPr>
          <a:xfrm>
            <a:off x="507278" y="3003840"/>
            <a:ext cx="4002378"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6" name="Google Shape;66;p23"/>
          <p:cNvSpPr txBox="1">
            <a:spLocks noGrp="1"/>
          </p:cNvSpPr>
          <p:nvPr>
            <p:ph type="body" idx="3"/>
          </p:nvPr>
        </p:nvSpPr>
        <p:spPr>
          <a:xfrm>
            <a:off x="4790207" y="2385430"/>
            <a:ext cx="4052457"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67" name="Google Shape;67;p23"/>
          <p:cNvSpPr txBox="1">
            <a:spLocks noGrp="1"/>
          </p:cNvSpPr>
          <p:nvPr>
            <p:ph type="body" idx="4"/>
          </p:nvPr>
        </p:nvSpPr>
        <p:spPr>
          <a:xfrm>
            <a:off x="4790207" y="3003840"/>
            <a:ext cx="4052457"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8" name="Google Shape;68;p2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9" name="Google Shape;69;p23"/>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0" name="Google Shape;70;p23"/>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1" name="Google Shape;71;p2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p23"/>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3"/>
        <p:cNvGrpSpPr/>
        <p:nvPr/>
      </p:nvGrpSpPr>
      <p:grpSpPr>
        <a:xfrm>
          <a:off x="0" y="0"/>
          <a:ext cx="0" cy="0"/>
          <a:chOff x="0" y="0"/>
          <a:chExt cx="0" cy="0"/>
        </a:xfrm>
      </p:grpSpPr>
      <p:pic>
        <p:nvPicPr>
          <p:cNvPr id="74" name="Google Shape;74;p24"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5" name="Google Shape;75;p24"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76" name="Google Shape;76;p24"/>
          <p:cNvSpPr txBox="1">
            <a:spLocks noGrp="1"/>
          </p:cNvSpPr>
          <p:nvPr>
            <p:ph type="title"/>
          </p:nvPr>
        </p:nvSpPr>
        <p:spPr>
          <a:xfrm>
            <a:off x="540327" y="1457982"/>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4"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8" name="Google Shape;78;p24"/>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9" name="Google Shape;79;p24"/>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0" name="Google Shape;80;p24"/>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24"/>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pic>
        <p:nvPicPr>
          <p:cNvPr id="83" name="Google Shape;83;p25"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4" name="Google Shape;84;p25"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85" name="Google Shape;85;p25"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6" name="Google Shape;86;p25"/>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7" name="Google Shape;87;p25"/>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8" name="Google Shape;88;p25"/>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25"/>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tclinkreferencecenter.ctclink.us/m/92436/l/1386799-blocking-fa-refunds-due-to-withdrawals-business-process-guid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tclinkreferencecenter.ctclink.us/m/92558/l/927975-9-2-financial-aid-refund-adjustm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s://www.sbctc.edu/calendar?trumbaEmbed=view%3Devent%26eventid%3D16435817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title"/>
          </p:nvPr>
        </p:nvSpPr>
        <p:spPr>
          <a:xfrm>
            <a:off x="117695" y="2982848"/>
            <a:ext cx="8908609" cy="10557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000"/>
              <a:buFont typeface="Arial"/>
              <a:buNone/>
            </a:pPr>
            <a:r>
              <a:rPr kumimoji="0" lang="en-US" sz="4800" b="0" i="0" u="none" strike="noStrike" kern="1200" cap="all" spc="0" normalizeH="0" baseline="0" noProof="0" dirty="0">
                <a:ln>
                  <a:noFill/>
                </a:ln>
                <a:solidFill>
                  <a:srgbClr val="003764"/>
                </a:solidFill>
                <a:effectLst/>
                <a:uLnTx/>
                <a:uFillTx/>
                <a:latin typeface="Franklin Gothic Medium"/>
                <a:ea typeface="+mj-ea"/>
                <a:cs typeface="+mj-cs"/>
              </a:rPr>
              <a:t>Cross-pillar </a:t>
            </a:r>
            <a:br>
              <a:rPr kumimoji="0" lang="en-US" sz="4800" b="0" i="0" u="none" strike="noStrike" kern="1200" cap="all" spc="0" normalizeH="0" baseline="0" noProof="0" dirty="0">
                <a:ln>
                  <a:noFill/>
                </a:ln>
                <a:solidFill>
                  <a:srgbClr val="003764"/>
                </a:solidFill>
                <a:effectLst/>
                <a:uLnTx/>
                <a:uFillTx/>
                <a:latin typeface="Franklin Gothic Medium"/>
                <a:ea typeface="+mj-ea"/>
                <a:cs typeface="+mj-cs"/>
              </a:rPr>
            </a:br>
            <a:r>
              <a:rPr kumimoji="0" lang="en-US" sz="4800" b="0" i="0" u="none" strike="noStrike" kern="1200" cap="all" spc="0" normalizeH="0" baseline="0" noProof="0" dirty="0">
                <a:ln>
                  <a:noFill/>
                </a:ln>
                <a:solidFill>
                  <a:srgbClr val="003764"/>
                </a:solidFill>
                <a:effectLst/>
                <a:uLnTx/>
                <a:uFillTx/>
                <a:latin typeface="Franklin Gothic Medium"/>
                <a:ea typeface="+mj-ea"/>
                <a:cs typeface="+mj-cs"/>
              </a:rPr>
              <a:t>fa/sf</a:t>
            </a:r>
            <a:br>
              <a:rPr kumimoji="0" lang="en-US" sz="4800" b="0" i="0" u="none" strike="noStrike" kern="1200" cap="all" spc="0" normalizeH="0" baseline="0" noProof="0" dirty="0">
                <a:ln>
                  <a:noFill/>
                </a:ln>
                <a:solidFill>
                  <a:srgbClr val="003764"/>
                </a:solidFill>
                <a:effectLst/>
                <a:uLnTx/>
                <a:uFillTx/>
                <a:latin typeface="Franklin Gothic Medium"/>
                <a:ea typeface="+mj-ea"/>
                <a:cs typeface="+mj-cs"/>
              </a:rPr>
            </a:br>
            <a:r>
              <a:rPr kumimoji="0" lang="en-US" sz="4800" b="0" i="0" u="none" strike="noStrike" kern="1200" cap="all" spc="0" normalizeH="0" baseline="0" noProof="0" dirty="0">
                <a:ln>
                  <a:noFill/>
                </a:ln>
                <a:solidFill>
                  <a:srgbClr val="003764"/>
                </a:solidFill>
                <a:effectLst/>
                <a:uLnTx/>
                <a:uFillTx/>
                <a:latin typeface="Franklin Gothic Medium"/>
                <a:ea typeface="+mj-ea"/>
                <a:cs typeface="+mj-cs"/>
              </a:rPr>
              <a:t>end to end disbursement to refunds training</a:t>
            </a:r>
            <a:endParaRPr lang="en-US" dirty="0"/>
          </a:p>
        </p:txBody>
      </p:sp>
      <p:pic>
        <p:nvPicPr>
          <p:cNvPr id="128" name="Google Shape;128;p1"/>
          <p:cNvPicPr preferRelativeResize="0"/>
          <p:nvPr/>
        </p:nvPicPr>
        <p:blipFill rotWithShape="1">
          <a:blip r:embed="rId3">
            <a:alphaModFix/>
          </a:blip>
          <a:srcRect/>
          <a:stretch/>
        </p:blipFill>
        <p:spPr>
          <a:xfrm>
            <a:off x="281398" y="282410"/>
            <a:ext cx="1524000" cy="352425"/>
          </a:xfrm>
          <a:prstGeom prst="rect">
            <a:avLst/>
          </a:prstGeom>
          <a:noFill/>
          <a:ln>
            <a:noFill/>
          </a:ln>
        </p:spPr>
      </p:pic>
      <p:sp>
        <p:nvSpPr>
          <p:cNvPr id="129" name="Google Shape;129;p1"/>
          <p:cNvSpPr txBox="1">
            <a:spLocks noGrp="1"/>
          </p:cNvSpPr>
          <p:nvPr>
            <p:ph type="subTitle" idx="1"/>
          </p:nvPr>
        </p:nvSpPr>
        <p:spPr>
          <a:xfrm>
            <a:off x="126749" y="5830529"/>
            <a:ext cx="8298794" cy="8533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3764"/>
              </a:buClr>
              <a:buSzPts val="3500"/>
              <a:buNone/>
            </a:pPr>
            <a:r>
              <a:rPr lang="en-US" dirty="0">
                <a:latin typeface="Arial"/>
                <a:ea typeface="Arial"/>
                <a:cs typeface="Arial"/>
                <a:sym typeface="Arial"/>
              </a:rPr>
              <a:t>January 30</a:t>
            </a:r>
            <a:r>
              <a:rPr lang="en-US" baseline="30000" dirty="0">
                <a:latin typeface="Arial"/>
                <a:ea typeface="Arial"/>
                <a:cs typeface="Arial"/>
                <a:sym typeface="Arial"/>
              </a:rPr>
              <a:t>th</a:t>
            </a:r>
            <a:r>
              <a:rPr lang="en-US" dirty="0">
                <a:latin typeface="Arial"/>
                <a:ea typeface="Arial"/>
                <a:cs typeface="Arial"/>
                <a:sym typeface="Arial"/>
              </a:rPr>
              <a:t>, 2023 (9:00am – 10:30am)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664" y="249621"/>
            <a:ext cx="8482520" cy="725863"/>
          </a:xfrm>
        </p:spPr>
        <p:txBody>
          <a:bodyPr/>
          <a:lstStyle/>
          <a:p>
            <a:r>
              <a:rPr lang="en-US" dirty="0"/>
              <a:t>Available resources to track students who have withdrawn</a:t>
            </a:r>
          </a:p>
        </p:txBody>
      </p:sp>
      <p:sp>
        <p:nvSpPr>
          <p:cNvPr id="3" name="Content Placeholder 3"/>
          <p:cNvSpPr>
            <a:spLocks noGrp="1"/>
          </p:cNvSpPr>
          <p:nvPr>
            <p:ph idx="1"/>
          </p:nvPr>
        </p:nvSpPr>
        <p:spPr>
          <a:xfrm>
            <a:off x="125664" y="1287158"/>
            <a:ext cx="8696214" cy="5321221"/>
          </a:xfrm>
        </p:spPr>
        <p:txBody>
          <a:bodyPr/>
          <a:lstStyle/>
          <a:p>
            <a:r>
              <a:rPr lang="en-US" b="1" dirty="0"/>
              <a:t>Business Process Guide (for both FA &amp; SF):</a:t>
            </a:r>
          </a:p>
          <a:p>
            <a:pPr marL="0" indent="0">
              <a:buNone/>
            </a:pPr>
            <a:r>
              <a:rPr lang="en-US" dirty="0">
                <a:hlinkClick r:id="rId3"/>
              </a:rPr>
              <a:t>Blocking FA Refunds Due to Withdrawals Business Process Guide | 9.2 FA - Financial Aid Business Process Guides | ctcLink Reference Center</a:t>
            </a:r>
            <a:endParaRPr lang="en-US" dirty="0"/>
          </a:p>
          <a:p>
            <a:pPr marL="0" indent="0">
              <a:buNone/>
            </a:pPr>
            <a:endParaRPr lang="en-US" b="1" dirty="0"/>
          </a:p>
          <a:p>
            <a:pPr marL="0" indent="0">
              <a:buNone/>
            </a:pPr>
            <a:r>
              <a:rPr lang="en-US" b="1" dirty="0"/>
              <a:t>Assigning and managing your Service Indicators:</a:t>
            </a:r>
          </a:p>
          <a:p>
            <a:pPr marL="0" indent="0">
              <a:buNone/>
            </a:pPr>
            <a:r>
              <a:rPr lang="en-US" b="1" dirty="0"/>
              <a:t>F03s (FA) – Blocking Disbursement</a:t>
            </a:r>
          </a:p>
          <a:p>
            <a:pPr marL="0" indent="0">
              <a:buNone/>
            </a:pPr>
            <a:r>
              <a:rPr lang="en-US" b="1" dirty="0"/>
              <a:t>B03s (SF) – Blocking Refunds </a:t>
            </a:r>
          </a:p>
        </p:txBody>
      </p:sp>
      <p:sp>
        <p:nvSpPr>
          <p:cNvPr id="4" name="Slide Number Placeholder 3">
            <a:extLst>
              <a:ext uri="{FF2B5EF4-FFF2-40B4-BE49-F238E27FC236}">
                <a16:creationId xmlns:a16="http://schemas.microsoft.com/office/drawing/2014/main" id="{C27FFEF1-B603-FB44-8161-24EA290E56F9}"/>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19470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Disbursed, now what?</a:t>
            </a:r>
          </a:p>
        </p:txBody>
      </p:sp>
      <p:sp>
        <p:nvSpPr>
          <p:cNvPr id="3" name="Content Placeholder 3"/>
          <p:cNvSpPr>
            <a:spLocks noGrp="1"/>
          </p:cNvSpPr>
          <p:nvPr>
            <p:ph idx="1"/>
          </p:nvPr>
        </p:nvSpPr>
        <p:spPr>
          <a:xfrm>
            <a:off x="125664" y="819807"/>
            <a:ext cx="8696214" cy="5321221"/>
          </a:xfrm>
        </p:spPr>
        <p:txBody>
          <a:bodyPr/>
          <a:lstStyle/>
          <a:p>
            <a:r>
              <a:rPr lang="en-US" b="1" dirty="0"/>
              <a:t>NEXT STEPS:</a:t>
            </a:r>
          </a:p>
          <a:p>
            <a:pPr lvl="1"/>
            <a:r>
              <a:rPr lang="en-US" b="1" dirty="0"/>
              <a:t>Contact SF and let them know you have disbursed, and that they should be ready to perform a:</a:t>
            </a:r>
          </a:p>
        </p:txBody>
      </p:sp>
      <p:pic>
        <p:nvPicPr>
          <p:cNvPr id="2" name="Picture 1" descr="Mis amigas las palomas: Lesio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97" y="3865179"/>
            <a:ext cx="3901440" cy="2743200"/>
          </a:xfrm>
          <a:prstGeom prst="rect">
            <a:avLst/>
          </a:prstGeom>
        </p:spPr>
      </p:pic>
      <p:sp>
        <p:nvSpPr>
          <p:cNvPr id="4" name="Explosion 2 3"/>
          <p:cNvSpPr/>
          <p:nvPr/>
        </p:nvSpPr>
        <p:spPr>
          <a:xfrm flipH="1">
            <a:off x="3657600" y="2052144"/>
            <a:ext cx="5164278" cy="3626069"/>
          </a:xfrm>
          <a:prstGeom prst="irregularSeal2">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rPr>
              <a:t>Group Post!</a:t>
            </a:r>
          </a:p>
        </p:txBody>
      </p:sp>
      <p:sp>
        <p:nvSpPr>
          <p:cNvPr id="7" name="Slide Number Placeholder 6">
            <a:extLst>
              <a:ext uri="{FF2B5EF4-FFF2-40B4-BE49-F238E27FC236}">
                <a16:creationId xmlns:a16="http://schemas.microsoft.com/office/drawing/2014/main" id="{F46754EE-12A4-80F8-90C5-9AD09ED4B3F3}"/>
              </a:ext>
            </a:extLst>
          </p:cNvPr>
          <p:cNvSpPr>
            <a:spLocks noGrp="1"/>
          </p:cNvSpPr>
          <p:nvPr>
            <p:ph type="sldNum" sz="quarter" idx="12"/>
          </p:nvPr>
        </p:nvSpPr>
        <p:spPr/>
        <p:txBody>
          <a:bodyPr/>
          <a:lstStyle/>
          <a:p>
            <a:fld id="{DEE5BC03-7CE3-4FE3-BC0A-0ACCA8AC1F24}" type="slidenum">
              <a:rPr lang="en-US" smtClean="0"/>
              <a:pPr/>
              <a:t>11</a:t>
            </a:fld>
            <a:endParaRPr lang="en-US" dirty="0"/>
          </a:p>
        </p:txBody>
      </p:sp>
    </p:spTree>
    <p:extLst>
      <p:ext uri="{BB962C8B-B14F-4D97-AF65-F5344CB8AC3E}">
        <p14:creationId xmlns:p14="http://schemas.microsoft.com/office/powerpoint/2010/main" val="17904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QUERIES</a:t>
            </a:r>
          </a:p>
        </p:txBody>
      </p:sp>
      <p:sp>
        <p:nvSpPr>
          <p:cNvPr id="3" name="Slide Number Placeholder 2">
            <a:extLst>
              <a:ext uri="{FF2B5EF4-FFF2-40B4-BE49-F238E27FC236}">
                <a16:creationId xmlns:a16="http://schemas.microsoft.com/office/drawing/2014/main" id="{DB57BC1B-7C64-4949-0844-A771E87E3E9A}"/>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317521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QUERIES </a:t>
            </a:r>
          </a:p>
        </p:txBody>
      </p:sp>
      <p:sp>
        <p:nvSpPr>
          <p:cNvPr id="3" name="Content Placeholder 3"/>
          <p:cNvSpPr>
            <a:spLocks noGrp="1"/>
          </p:cNvSpPr>
          <p:nvPr>
            <p:ph idx="1"/>
          </p:nvPr>
        </p:nvSpPr>
        <p:spPr>
          <a:xfrm>
            <a:off x="160301" y="819807"/>
            <a:ext cx="8696214" cy="5321221"/>
          </a:xfrm>
        </p:spPr>
        <p:txBody>
          <a:bodyPr/>
          <a:lstStyle/>
          <a:p>
            <a:r>
              <a:rPr lang="en-US" b="1" dirty="0"/>
              <a:t>USEFUL QUERY TO TRACK THE GROUP POST AMOUNT FOR YOUR DISBURSEMENT RUN</a:t>
            </a:r>
          </a:p>
        </p:txBody>
      </p:sp>
      <p:sp>
        <p:nvSpPr>
          <p:cNvPr id="6" name="TextBox 5"/>
          <p:cNvSpPr txBox="1"/>
          <p:nvPr/>
        </p:nvSpPr>
        <p:spPr>
          <a:xfrm>
            <a:off x="339358" y="1791979"/>
            <a:ext cx="8517157" cy="892552"/>
          </a:xfrm>
          <a:prstGeom prst="rect">
            <a:avLst/>
          </a:prstGeom>
          <a:noFill/>
        </p:spPr>
        <p:txBody>
          <a:bodyPr wrap="square" rtlCol="0">
            <a:spAutoFit/>
          </a:bodyPr>
          <a:lstStyle/>
          <a:p>
            <a:pPr marL="285750" indent="-285750">
              <a:buFont typeface="Arial" panose="020B0604020202020204" pitchFamily="34" charset="0"/>
              <a:buChar char="•"/>
            </a:pPr>
            <a:r>
              <a:rPr lang="en-US" sz="2800" b="1" dirty="0"/>
              <a:t>CTC_FA_DISBURSED_BY_DATE</a:t>
            </a:r>
          </a:p>
          <a:p>
            <a:endParaRPr lang="en-US" sz="2400" dirty="0"/>
          </a:p>
        </p:txBody>
      </p:sp>
      <p:pic>
        <p:nvPicPr>
          <p:cNvPr id="2" name="Picture 1" descr="Double Blind Review auf dem Prüfstand: Ein Fallbeispiel - Gedankensplit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914" y="3426954"/>
            <a:ext cx="3048000" cy="3048000"/>
          </a:xfrm>
          <a:prstGeom prst="rect">
            <a:avLst/>
          </a:prstGeom>
        </p:spPr>
      </p:pic>
      <p:sp>
        <p:nvSpPr>
          <p:cNvPr id="8" name="Horizontal Scroll 7"/>
          <p:cNvSpPr/>
          <p:nvPr/>
        </p:nvSpPr>
        <p:spPr>
          <a:xfrm>
            <a:off x="1458362" y="3787702"/>
            <a:ext cx="3050046" cy="2111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 and save this query with each disbursement run / share with SF</a:t>
            </a:r>
          </a:p>
        </p:txBody>
      </p:sp>
      <p:sp>
        <p:nvSpPr>
          <p:cNvPr id="7" name="Slide Number Placeholder 6">
            <a:extLst>
              <a:ext uri="{FF2B5EF4-FFF2-40B4-BE49-F238E27FC236}">
                <a16:creationId xmlns:a16="http://schemas.microsoft.com/office/drawing/2014/main" id="{EF96AAFE-B0FB-5410-5EFB-57F60F982624}"/>
              </a:ext>
            </a:extLst>
          </p:cNvPr>
          <p:cNvSpPr>
            <a:spLocks noGrp="1"/>
          </p:cNvSpPr>
          <p:nvPr>
            <p:ph type="sldNum" sz="quarter" idx="12"/>
          </p:nvPr>
        </p:nvSpPr>
        <p:spPr/>
        <p:txBody>
          <a:bodyPr/>
          <a:lstStyle/>
          <a:p>
            <a:fld id="{DEE5BC03-7CE3-4FE3-BC0A-0ACCA8AC1F24}" type="slidenum">
              <a:rPr lang="en-US" smtClean="0"/>
              <a:pPr/>
              <a:t>13</a:t>
            </a:fld>
            <a:endParaRPr lang="en-US" dirty="0"/>
          </a:p>
        </p:txBody>
      </p:sp>
    </p:spTree>
    <p:extLst>
      <p:ext uri="{BB962C8B-B14F-4D97-AF65-F5344CB8AC3E}">
        <p14:creationId xmlns:p14="http://schemas.microsoft.com/office/powerpoint/2010/main" val="167866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QUERIES </a:t>
            </a:r>
          </a:p>
        </p:txBody>
      </p:sp>
      <p:sp>
        <p:nvSpPr>
          <p:cNvPr id="3" name="Content Placeholder 3"/>
          <p:cNvSpPr>
            <a:spLocks noGrp="1"/>
          </p:cNvSpPr>
          <p:nvPr>
            <p:ph idx="1"/>
          </p:nvPr>
        </p:nvSpPr>
        <p:spPr>
          <a:xfrm>
            <a:off x="160301" y="819807"/>
            <a:ext cx="8696214" cy="5321221"/>
          </a:xfrm>
        </p:spPr>
        <p:txBody>
          <a:bodyPr/>
          <a:lstStyle/>
          <a:p>
            <a:r>
              <a:rPr lang="en-US" b="1" dirty="0"/>
              <a:t>USEFUL QUERY TO TRACK WITHDRAWALS UP UNTIL CENSUS</a:t>
            </a:r>
          </a:p>
        </p:txBody>
      </p:sp>
      <p:sp>
        <p:nvSpPr>
          <p:cNvPr id="6" name="TextBox 5"/>
          <p:cNvSpPr txBox="1"/>
          <p:nvPr/>
        </p:nvSpPr>
        <p:spPr>
          <a:xfrm>
            <a:off x="339358" y="1791979"/>
            <a:ext cx="8517157" cy="1754326"/>
          </a:xfrm>
          <a:prstGeom prst="rect">
            <a:avLst/>
          </a:prstGeom>
          <a:noFill/>
        </p:spPr>
        <p:txBody>
          <a:bodyPr wrap="square" rtlCol="0">
            <a:spAutoFit/>
          </a:bodyPr>
          <a:lstStyle/>
          <a:p>
            <a:pPr marL="285750" indent="-285750">
              <a:buFont typeface="Arial" panose="020B0604020202020204" pitchFamily="34" charset="0"/>
              <a:buChar char="•"/>
            </a:pPr>
            <a:r>
              <a:rPr lang="en-US" sz="2800" b="1" dirty="0"/>
              <a:t>CTC_FA_LOAD_COMP_BETWEEN_DATE </a:t>
            </a:r>
            <a:r>
              <a:rPr lang="en-US" sz="2800" dirty="0"/>
              <a:t>– compares students</a:t>
            </a:r>
            <a:r>
              <a:rPr lang="en-US" sz="2800" b="1" dirty="0"/>
              <a:t> </a:t>
            </a:r>
            <a:r>
              <a:rPr lang="en-US" sz="2800" dirty="0"/>
              <a:t>with different FA load level when disbursed to date entered in prompt</a:t>
            </a:r>
          </a:p>
          <a:p>
            <a:pPr marL="285750" indent="-285750">
              <a:buFont typeface="Arial" panose="020B0604020202020204" pitchFamily="34" charset="0"/>
              <a:buChar char="•"/>
            </a:pPr>
            <a:endParaRPr lang="en-US" sz="2400" dirty="0"/>
          </a:p>
        </p:txBody>
      </p:sp>
      <p:pic>
        <p:nvPicPr>
          <p:cNvPr id="2" name="Picture 1" descr="Double Blind Review auf dem Prüfstand: Ein Fallbeispiel - Gedankensplit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914" y="3426954"/>
            <a:ext cx="3048000" cy="3048000"/>
          </a:xfrm>
          <a:prstGeom prst="rect">
            <a:avLst/>
          </a:prstGeom>
        </p:spPr>
      </p:pic>
      <p:sp>
        <p:nvSpPr>
          <p:cNvPr id="4" name="Horizontal Scroll 3"/>
          <p:cNvSpPr/>
          <p:nvPr/>
        </p:nvSpPr>
        <p:spPr>
          <a:xfrm>
            <a:off x="1458362" y="3787702"/>
            <a:ext cx="3050046" cy="2111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 and work this query </a:t>
            </a:r>
            <a:r>
              <a:rPr lang="en-US" b="1" u="sng" dirty="0"/>
              <a:t>daily</a:t>
            </a:r>
            <a:r>
              <a:rPr lang="en-US" dirty="0"/>
              <a:t> up until Census</a:t>
            </a:r>
          </a:p>
        </p:txBody>
      </p:sp>
      <p:sp>
        <p:nvSpPr>
          <p:cNvPr id="8" name="Slide Number Placeholder 7">
            <a:extLst>
              <a:ext uri="{FF2B5EF4-FFF2-40B4-BE49-F238E27FC236}">
                <a16:creationId xmlns:a16="http://schemas.microsoft.com/office/drawing/2014/main" id="{6D0519F4-63C4-076F-8798-2E922DE5DEF7}"/>
              </a:ext>
            </a:extLst>
          </p:cNvPr>
          <p:cNvSpPr>
            <a:spLocks noGrp="1"/>
          </p:cNvSpPr>
          <p:nvPr>
            <p:ph type="sldNum" sz="quarter" idx="12"/>
          </p:nvPr>
        </p:nvSpPr>
        <p:spPr/>
        <p:txBody>
          <a:bodyPr/>
          <a:lstStyle/>
          <a:p>
            <a:fld id="{DEE5BC03-7CE3-4FE3-BC0A-0ACCA8AC1F24}" type="slidenum">
              <a:rPr lang="en-US" smtClean="0"/>
              <a:pPr/>
              <a:t>14</a:t>
            </a:fld>
            <a:endParaRPr lang="en-US" dirty="0"/>
          </a:p>
        </p:txBody>
      </p:sp>
    </p:spTree>
    <p:extLst>
      <p:ext uri="{BB962C8B-B14F-4D97-AF65-F5344CB8AC3E}">
        <p14:creationId xmlns:p14="http://schemas.microsoft.com/office/powerpoint/2010/main" val="263463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FA Outcomes</a:t>
            </a:r>
          </a:p>
        </p:txBody>
      </p:sp>
      <p:sp>
        <p:nvSpPr>
          <p:cNvPr id="6" name="Content Placeholder 5"/>
          <p:cNvSpPr>
            <a:spLocks noGrp="1"/>
          </p:cNvSpPr>
          <p:nvPr>
            <p:ph idx="1"/>
          </p:nvPr>
        </p:nvSpPr>
        <p:spPr>
          <a:xfrm>
            <a:off x="536860" y="1815140"/>
            <a:ext cx="8336975" cy="4129995"/>
          </a:xfrm>
        </p:spPr>
        <p:txBody>
          <a:bodyPr/>
          <a:lstStyle/>
          <a:p>
            <a:pPr marL="0" indent="0">
              <a:buNone/>
            </a:pPr>
            <a:r>
              <a:rPr lang="en-US" dirty="0"/>
              <a:t>At training completion, you should be able to:</a:t>
            </a:r>
          </a:p>
          <a:p>
            <a:r>
              <a:rPr lang="en-US" sz="2400" dirty="0"/>
              <a:t>Understand the high-level overview concept of all steps involved in Disbursement (FA) to Refund (SF) Processing</a:t>
            </a:r>
          </a:p>
          <a:p>
            <a:r>
              <a:rPr lang="en-US" sz="2400" dirty="0"/>
              <a:t>Understand which resources are available to you to aid you in your college’s specific disbursement and refund days</a:t>
            </a:r>
          </a:p>
          <a:p>
            <a:r>
              <a:rPr lang="en-US" sz="2400" dirty="0"/>
              <a:t>Understand the concepts of the timing on managing your Disbursement Holds and your Refund Holds</a:t>
            </a:r>
          </a:p>
          <a:p>
            <a:pPr marL="0" indent="0">
              <a:buNone/>
            </a:pPr>
            <a:endParaRPr lang="en-US" dirty="0"/>
          </a:p>
        </p:txBody>
      </p:sp>
      <p:sp>
        <p:nvSpPr>
          <p:cNvPr id="3" name="Slide Number Placeholder 2">
            <a:extLst>
              <a:ext uri="{FF2B5EF4-FFF2-40B4-BE49-F238E27FC236}">
                <a16:creationId xmlns:a16="http://schemas.microsoft.com/office/drawing/2014/main" id="{C067B9E0-C0B6-B0AC-6E04-1AA878C094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58" y="1171564"/>
            <a:ext cx="8336975" cy="797070"/>
          </a:xfrm>
        </p:spPr>
        <p:txBody>
          <a:bodyPr/>
          <a:lstStyle/>
          <a:p>
            <a:r>
              <a:rPr lang="en-US" dirty="0"/>
              <a:t>SF Objectives</a:t>
            </a:r>
          </a:p>
        </p:txBody>
      </p:sp>
      <p:sp>
        <p:nvSpPr>
          <p:cNvPr id="8" name="Content Placeholder 5"/>
          <p:cNvSpPr>
            <a:spLocks noGrp="1"/>
          </p:cNvSpPr>
          <p:nvPr>
            <p:ph idx="1"/>
          </p:nvPr>
        </p:nvSpPr>
        <p:spPr>
          <a:xfrm>
            <a:off x="536857" y="1741568"/>
            <a:ext cx="8336975" cy="4511748"/>
          </a:xfrm>
        </p:spPr>
        <p:txBody>
          <a:bodyPr/>
          <a:lstStyle/>
          <a:p>
            <a:pPr marL="0" indent="0">
              <a:buNone/>
            </a:pPr>
            <a:r>
              <a:rPr lang="en-US" dirty="0"/>
              <a:t>After completing this training, you should be able to:</a:t>
            </a:r>
            <a:endParaRPr lang="en-US" sz="2400" dirty="0"/>
          </a:p>
          <a:p>
            <a:pPr lvl="1"/>
            <a:endParaRPr lang="en-US" sz="2000" dirty="0"/>
          </a:p>
          <a:p>
            <a:r>
              <a:rPr lang="en-US" dirty="0"/>
              <a:t>Understand how refunds and disbursement relate between FA and SF</a:t>
            </a:r>
          </a:p>
          <a:p>
            <a:r>
              <a:rPr lang="en-US" dirty="0"/>
              <a:t>Understand refund configuration</a:t>
            </a:r>
          </a:p>
          <a:p>
            <a:r>
              <a:rPr lang="en-US" dirty="0"/>
              <a:t>Tools available for individual refunds</a:t>
            </a:r>
          </a:p>
          <a:p>
            <a:r>
              <a:rPr lang="en-US" dirty="0"/>
              <a:t>How to reverse refunds</a:t>
            </a:r>
          </a:p>
          <a:p>
            <a:r>
              <a:rPr lang="en-US" dirty="0"/>
              <a:t>The difference between Legacy and ctcLink with R2T4 processing</a:t>
            </a:r>
          </a:p>
          <a:p>
            <a:endParaRPr lang="en-US" dirty="0"/>
          </a:p>
          <a:p>
            <a:endParaRPr lang="en-US" dirty="0"/>
          </a:p>
        </p:txBody>
      </p:sp>
      <p:sp>
        <p:nvSpPr>
          <p:cNvPr id="3" name="Slide Number Placeholder 2">
            <a:extLst>
              <a:ext uri="{FF2B5EF4-FFF2-40B4-BE49-F238E27FC236}">
                <a16:creationId xmlns:a16="http://schemas.microsoft.com/office/drawing/2014/main" id="{A215F4CC-E482-6690-3F8F-33D5849260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ustDataLst>
      <p:tags r:id="rId1"/>
    </p:custDataLst>
    <p:extLst>
      <p:ext uri="{BB962C8B-B14F-4D97-AF65-F5344CB8AC3E}">
        <p14:creationId xmlns:p14="http://schemas.microsoft.com/office/powerpoint/2010/main" val="40024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4" name="Title 3">
            <a:extLst>
              <a:ext uri="{FF2B5EF4-FFF2-40B4-BE49-F238E27FC236}">
                <a16:creationId xmlns:a16="http://schemas.microsoft.com/office/drawing/2014/main" id="{9B394852-F138-AE3B-86D9-0AD685A8A028}"/>
              </a:ext>
            </a:extLst>
          </p:cNvPr>
          <p:cNvSpPr>
            <a:spLocks noGrp="1"/>
          </p:cNvSpPr>
          <p:nvPr>
            <p:ph type="title"/>
          </p:nvPr>
        </p:nvSpPr>
        <p:spPr/>
        <p:txBody>
          <a:bodyPr/>
          <a:lstStyle/>
          <a:p>
            <a:r>
              <a:rPr lang="en-US" dirty="0"/>
              <a:t>Refunds Basics</a:t>
            </a:r>
          </a:p>
        </p:txBody>
      </p:sp>
      <p:sp>
        <p:nvSpPr>
          <p:cNvPr id="5" name="Text Placeholder 4">
            <a:extLst>
              <a:ext uri="{FF2B5EF4-FFF2-40B4-BE49-F238E27FC236}">
                <a16:creationId xmlns:a16="http://schemas.microsoft.com/office/drawing/2014/main" id="{38B8355C-6724-490D-8393-D58C2AC86AEC}"/>
              </a:ext>
            </a:extLst>
          </p:cNvPr>
          <p:cNvSpPr>
            <a:spLocks noGrp="1"/>
          </p:cNvSpPr>
          <p:nvPr>
            <p:ph type="body" idx="1"/>
          </p:nvPr>
        </p:nvSpPr>
        <p:spPr>
          <a:xfrm>
            <a:off x="536859" y="2100830"/>
            <a:ext cx="8336975" cy="4280920"/>
          </a:xfrm>
        </p:spPr>
        <p:txBody>
          <a:bodyPr/>
          <a:lstStyle/>
          <a:p>
            <a:pPr marL="0" marR="0" lvl="0" indent="0" algn="l" rtl="0">
              <a:spcBef>
                <a:spcPts val="0"/>
              </a:spcBef>
              <a:spcAft>
                <a:spcPts val="0"/>
              </a:spcAft>
              <a:buNone/>
            </a:pPr>
            <a:r>
              <a:rPr lang="en-US" sz="1600" dirty="0">
                <a:solidFill>
                  <a:srgbClr val="002060"/>
                </a:solidFill>
                <a:latin typeface="Arial"/>
                <a:ea typeface="Arial"/>
                <a:cs typeface="Arial"/>
                <a:sym typeface="Arial"/>
              </a:rPr>
              <a:t>Refunding Students &amp; External Orgs </a:t>
            </a:r>
            <a:endParaRPr lang="en-US" sz="1600" dirty="0"/>
          </a:p>
          <a:p>
            <a:pPr marL="457200" marR="0" lvl="1" indent="0" algn="l" rtl="0">
              <a:spcBef>
                <a:spcPts val="0"/>
              </a:spcBef>
              <a:spcAft>
                <a:spcPts val="0"/>
              </a:spcAft>
              <a:buNone/>
            </a:pPr>
            <a:r>
              <a:rPr lang="en-US" sz="1600" b="0" i="0" u="none" strike="noStrike" cap="none" dirty="0">
                <a:solidFill>
                  <a:srgbClr val="002060"/>
                </a:solidFill>
                <a:latin typeface="Arial"/>
                <a:ea typeface="Arial"/>
                <a:cs typeface="Arial"/>
                <a:sym typeface="Arial"/>
              </a:rPr>
              <a:t>A.  SF Refund process types (Post – Stage – Deliver)</a:t>
            </a:r>
          </a:p>
          <a:p>
            <a:pPr marL="1257300" marR="0" lvl="2" indent="-342900" algn="l" rtl="0">
              <a:spcBef>
                <a:spcPts val="0"/>
              </a:spcBef>
              <a:spcAft>
                <a:spcPts val="0"/>
              </a:spcAft>
              <a:buClr>
                <a:srgbClr val="002060"/>
              </a:buClr>
              <a:buSzPts val="1800"/>
              <a:buFont typeface="Libre Franklin Medium"/>
              <a:buAutoNum type="arabicPeriod"/>
            </a:pPr>
            <a:r>
              <a:rPr lang="en-US" sz="1600" b="0" i="0" u="none" strike="noStrike" cap="none" dirty="0">
                <a:solidFill>
                  <a:srgbClr val="002060"/>
                </a:solidFill>
                <a:latin typeface="Arial"/>
                <a:ea typeface="Arial"/>
                <a:cs typeface="Arial"/>
                <a:sym typeface="Arial"/>
              </a:rPr>
              <a:t>CyberSource - Direct</a:t>
            </a:r>
          </a:p>
          <a:p>
            <a:pPr marL="1257300" marR="0" lvl="2" indent="-342900" algn="l" rtl="0">
              <a:spcBef>
                <a:spcPts val="0"/>
              </a:spcBef>
              <a:spcAft>
                <a:spcPts val="0"/>
              </a:spcAft>
              <a:buClr>
                <a:srgbClr val="002060"/>
              </a:buClr>
              <a:buSzPts val="1800"/>
              <a:buFont typeface="Libre Franklin Medium"/>
              <a:buAutoNum type="arabicPeriod"/>
            </a:pPr>
            <a:r>
              <a:rPr lang="en-US" sz="1600" b="0" i="0" u="none" strike="noStrike" cap="none" dirty="0">
                <a:solidFill>
                  <a:srgbClr val="002060"/>
                </a:solidFill>
                <a:latin typeface="Arial"/>
                <a:ea typeface="Arial"/>
                <a:cs typeface="Arial"/>
                <a:sym typeface="Arial"/>
              </a:rPr>
              <a:t>BankMobile – Places file on secure server for pickup</a:t>
            </a:r>
          </a:p>
          <a:p>
            <a:pPr marL="1257300" marR="0" lvl="2" indent="-342900" algn="l" rtl="0">
              <a:spcBef>
                <a:spcPts val="0"/>
              </a:spcBef>
              <a:spcAft>
                <a:spcPts val="0"/>
              </a:spcAft>
              <a:buClr>
                <a:srgbClr val="002060"/>
              </a:buClr>
              <a:buSzPts val="1800"/>
              <a:buFont typeface="Libre Franklin Medium"/>
              <a:buAutoNum type="arabicPeriod"/>
            </a:pPr>
            <a:r>
              <a:rPr lang="en-US" sz="1600" b="0" i="0" u="none" strike="noStrike" cap="none" dirty="0">
                <a:solidFill>
                  <a:srgbClr val="002060"/>
                </a:solidFill>
                <a:latin typeface="Arial"/>
                <a:ea typeface="Arial"/>
                <a:cs typeface="Arial"/>
                <a:sym typeface="Arial"/>
              </a:rPr>
              <a:t>A/P Checks – Voucher is sent to Finance Pillar</a:t>
            </a:r>
            <a:endParaRPr lang="en-US" sz="1600" dirty="0"/>
          </a:p>
          <a:p>
            <a:pPr marL="1714500" marR="0" lvl="3" indent="-342900" algn="l" rtl="0">
              <a:spcBef>
                <a:spcPts val="0"/>
              </a:spcBef>
              <a:spcAft>
                <a:spcPts val="0"/>
              </a:spcAft>
              <a:buClr>
                <a:srgbClr val="002060"/>
              </a:buClr>
              <a:buSzPts val="1800"/>
              <a:buFont typeface="Libre Franklin Medium"/>
              <a:buAutoNum type="arabicPeriod"/>
            </a:pPr>
            <a:r>
              <a:rPr lang="en-US" sz="1600" b="0" i="0" u="none" strike="noStrike" cap="none" dirty="0">
                <a:solidFill>
                  <a:srgbClr val="002060"/>
                </a:solidFill>
                <a:latin typeface="Arial"/>
                <a:ea typeface="Arial"/>
                <a:cs typeface="Arial"/>
                <a:sym typeface="Arial"/>
              </a:rPr>
              <a:t>Students</a:t>
            </a:r>
            <a:endParaRPr lang="en-US" sz="1600" dirty="0"/>
          </a:p>
          <a:p>
            <a:pPr marL="1714500" marR="0" lvl="3" indent="-342900" algn="l" rtl="0">
              <a:spcBef>
                <a:spcPts val="0"/>
              </a:spcBef>
              <a:spcAft>
                <a:spcPts val="0"/>
              </a:spcAft>
              <a:buClr>
                <a:srgbClr val="002060"/>
              </a:buClr>
              <a:buSzPts val="1800"/>
              <a:buFont typeface="Libre Franklin Medium"/>
              <a:buAutoNum type="arabicPeriod"/>
            </a:pPr>
            <a:r>
              <a:rPr lang="en-US" sz="1600" b="0" i="0" u="none" strike="noStrike" cap="none" dirty="0">
                <a:solidFill>
                  <a:srgbClr val="002060"/>
                </a:solidFill>
                <a:latin typeface="Arial"/>
                <a:ea typeface="Arial"/>
                <a:cs typeface="Arial"/>
                <a:sym typeface="Arial"/>
              </a:rPr>
              <a:t>Corporate/Business</a:t>
            </a:r>
            <a:endParaRPr lang="en-US" sz="1600" dirty="0"/>
          </a:p>
          <a:p>
            <a:pPr marL="1714500" marR="0" lvl="3" indent="-342900" algn="l" rtl="0">
              <a:spcBef>
                <a:spcPts val="0"/>
              </a:spcBef>
              <a:spcAft>
                <a:spcPts val="0"/>
              </a:spcAft>
              <a:buClr>
                <a:srgbClr val="002060"/>
              </a:buClr>
              <a:buSzPts val="1800"/>
              <a:buFont typeface="Libre Franklin Medium"/>
              <a:buAutoNum type="arabicPeriod"/>
            </a:pPr>
            <a:r>
              <a:rPr lang="en-US" sz="1600" b="0" i="0" u="none" strike="noStrike" cap="none" dirty="0">
                <a:solidFill>
                  <a:srgbClr val="002060"/>
                </a:solidFill>
                <a:latin typeface="Arial"/>
                <a:ea typeface="Arial"/>
                <a:cs typeface="Arial"/>
                <a:sym typeface="Arial"/>
              </a:rPr>
              <a:t>Sponsor – Deceased students/someone other than the refund holder</a:t>
            </a:r>
            <a:endParaRPr lang="en-US" sz="1600" dirty="0"/>
          </a:p>
          <a:p>
            <a:pPr marL="914400" marR="0" lvl="2" indent="0" algn="l" rtl="0">
              <a:spcBef>
                <a:spcPts val="0"/>
              </a:spcBef>
              <a:spcAft>
                <a:spcPts val="0"/>
              </a:spcAft>
              <a:buNone/>
            </a:pPr>
            <a:r>
              <a:rPr lang="en-US" sz="1600" b="0" i="0" u="none" strike="noStrike" cap="none" dirty="0">
                <a:solidFill>
                  <a:srgbClr val="002060"/>
                </a:solidFill>
                <a:latin typeface="Arial"/>
                <a:ea typeface="Arial"/>
                <a:cs typeface="Arial"/>
                <a:sym typeface="Arial"/>
              </a:rPr>
              <a:t>	</a:t>
            </a:r>
            <a:endParaRPr lang="en-US" sz="1600" dirty="0"/>
          </a:p>
          <a:p>
            <a:pPr marL="0" marR="0" lvl="0" indent="0" algn="l" rtl="0">
              <a:spcBef>
                <a:spcPts val="0"/>
              </a:spcBef>
              <a:spcAft>
                <a:spcPts val="0"/>
              </a:spcAft>
              <a:buNone/>
            </a:pPr>
            <a:r>
              <a:rPr lang="en-US" sz="1600" dirty="0">
                <a:solidFill>
                  <a:srgbClr val="002060"/>
                </a:solidFill>
                <a:latin typeface="Arial"/>
                <a:ea typeface="Arial"/>
                <a:cs typeface="Arial"/>
                <a:sym typeface="Arial"/>
              </a:rPr>
              <a:t>Post (</a:t>
            </a:r>
            <a:r>
              <a:rPr lang="en-US" sz="1600" u="sng" dirty="0">
                <a:solidFill>
                  <a:srgbClr val="002060"/>
                </a:solidFill>
                <a:latin typeface="Arial"/>
                <a:ea typeface="Arial"/>
                <a:cs typeface="Arial"/>
                <a:sym typeface="Arial"/>
              </a:rPr>
              <a:t>Disbursement</a:t>
            </a:r>
            <a:r>
              <a:rPr lang="en-US" sz="1600" dirty="0">
                <a:solidFill>
                  <a:srgbClr val="002060"/>
                </a:solidFill>
                <a:latin typeface="Arial"/>
                <a:ea typeface="Arial"/>
                <a:cs typeface="Arial"/>
                <a:sym typeface="Arial"/>
              </a:rPr>
              <a:t>) = The act of the Group Posting process which places the financial aid item type into each student’s account.</a:t>
            </a:r>
            <a:endParaRPr lang="en-US" sz="1600" dirty="0"/>
          </a:p>
          <a:p>
            <a:pPr marL="0" marR="0" lvl="0" indent="0" algn="l" rtl="0">
              <a:spcBef>
                <a:spcPts val="0"/>
              </a:spcBef>
              <a:spcAft>
                <a:spcPts val="0"/>
              </a:spcAft>
              <a:buNone/>
            </a:pPr>
            <a:endParaRPr lang="en-US"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Stage (</a:t>
            </a:r>
            <a:r>
              <a:rPr lang="en-US" sz="1600" u="sng" dirty="0">
                <a:solidFill>
                  <a:srgbClr val="002060"/>
                </a:solidFill>
                <a:latin typeface="Arial"/>
                <a:ea typeface="Arial"/>
                <a:cs typeface="Arial"/>
                <a:sym typeface="Arial"/>
              </a:rPr>
              <a:t>Refund</a:t>
            </a:r>
            <a:r>
              <a:rPr lang="en-US" sz="1600" dirty="0">
                <a:solidFill>
                  <a:srgbClr val="002060"/>
                </a:solidFill>
                <a:latin typeface="Arial"/>
                <a:ea typeface="Arial"/>
                <a:cs typeface="Arial"/>
                <a:sym typeface="Arial"/>
              </a:rPr>
              <a:t>) = The act of turning a credit balance from a payment item type into a refund on each student’s account.</a:t>
            </a:r>
            <a:endParaRPr lang="en-US" sz="1600" dirty="0"/>
          </a:p>
          <a:p>
            <a:pPr marL="0" marR="0" lvl="0" indent="0" algn="l" rtl="0">
              <a:spcBef>
                <a:spcPts val="0"/>
              </a:spcBef>
              <a:spcAft>
                <a:spcPts val="0"/>
              </a:spcAft>
              <a:buNone/>
            </a:pPr>
            <a:endParaRPr lang="en-US"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Deliver = The act of sending the refund to the student.  An original interface process (between your institution and the student) exists for CyberSource, BankMobile, and printed checks.  The Deliver process must follow the staging process regardless if was via a batch or an individual set.</a:t>
            </a:r>
            <a:endParaRPr lang="en-US" sz="1600" dirty="0"/>
          </a:p>
          <a:p>
            <a:endParaRPr lang="en-US" sz="1600" dirty="0"/>
          </a:p>
        </p:txBody>
      </p:sp>
      <p:sp>
        <p:nvSpPr>
          <p:cNvPr id="3" name="Slide Number Placeholder 2">
            <a:extLst>
              <a:ext uri="{FF2B5EF4-FFF2-40B4-BE49-F238E27FC236}">
                <a16:creationId xmlns:a16="http://schemas.microsoft.com/office/drawing/2014/main" id="{81A43C2B-663B-B990-B078-9AB4F69247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985F4-D5B8-3FBC-EC2A-3A50A9E993CB}"/>
              </a:ext>
            </a:extLst>
          </p:cNvPr>
          <p:cNvSpPr>
            <a:spLocks noGrp="1"/>
          </p:cNvSpPr>
          <p:nvPr>
            <p:ph type="title"/>
          </p:nvPr>
        </p:nvSpPr>
        <p:spPr/>
        <p:txBody>
          <a:bodyPr/>
          <a:lstStyle/>
          <a:p>
            <a:r>
              <a:rPr lang="en-US" dirty="0"/>
              <a:t>Individual vs. Batch Processing</a:t>
            </a:r>
          </a:p>
        </p:txBody>
      </p:sp>
      <p:sp>
        <p:nvSpPr>
          <p:cNvPr id="4" name="Text Placeholder 3">
            <a:extLst>
              <a:ext uri="{FF2B5EF4-FFF2-40B4-BE49-F238E27FC236}">
                <a16:creationId xmlns:a16="http://schemas.microsoft.com/office/drawing/2014/main" id="{D1898702-846F-0DAA-BDC6-A115D667DF8A}"/>
              </a:ext>
            </a:extLst>
          </p:cNvPr>
          <p:cNvSpPr>
            <a:spLocks noGrp="1"/>
          </p:cNvSpPr>
          <p:nvPr>
            <p:ph type="body" idx="1"/>
          </p:nvPr>
        </p:nvSpPr>
        <p:spPr/>
        <p:txBody>
          <a:bodyPr/>
          <a:lstStyle/>
          <a:p>
            <a:r>
              <a:rPr lang="en-US" u="sng" dirty="0"/>
              <a:t>Individual Pros</a:t>
            </a:r>
          </a:p>
          <a:p>
            <a:pPr lvl="1"/>
            <a:r>
              <a:rPr lang="en-US" dirty="0"/>
              <a:t>Used for one-off occasions of payment item types with a credit on them</a:t>
            </a:r>
          </a:p>
          <a:p>
            <a:pPr lvl="1"/>
            <a:r>
              <a:rPr lang="en-US" dirty="0"/>
              <a:t>Better for immediate refund needs and Third Party (Organization)</a:t>
            </a:r>
          </a:p>
          <a:p>
            <a:pPr lvl="1"/>
            <a:r>
              <a:rPr lang="en-US" dirty="0"/>
              <a:t>QRG</a:t>
            </a:r>
          </a:p>
        </p:txBody>
      </p:sp>
      <p:sp>
        <p:nvSpPr>
          <p:cNvPr id="5" name="Text Placeholder 4">
            <a:extLst>
              <a:ext uri="{FF2B5EF4-FFF2-40B4-BE49-F238E27FC236}">
                <a16:creationId xmlns:a16="http://schemas.microsoft.com/office/drawing/2014/main" id="{E5F04A46-AF60-4434-5AC7-7462A0F8CB49}"/>
              </a:ext>
            </a:extLst>
          </p:cNvPr>
          <p:cNvSpPr>
            <a:spLocks noGrp="1"/>
          </p:cNvSpPr>
          <p:nvPr>
            <p:ph type="body" idx="2"/>
          </p:nvPr>
        </p:nvSpPr>
        <p:spPr/>
        <p:txBody>
          <a:bodyPr/>
          <a:lstStyle/>
          <a:p>
            <a:r>
              <a:rPr lang="en-US" u="sng" dirty="0"/>
              <a:t>Batch Pros</a:t>
            </a:r>
          </a:p>
          <a:p>
            <a:pPr lvl="1"/>
            <a:r>
              <a:rPr lang="en-US" dirty="0"/>
              <a:t>Used for group of students with a range of payment item types with a credit on them</a:t>
            </a:r>
          </a:p>
          <a:p>
            <a:pPr lvl="1"/>
            <a:r>
              <a:rPr lang="en-US" dirty="0"/>
              <a:t>Better for group processing</a:t>
            </a:r>
          </a:p>
          <a:p>
            <a:pPr lvl="1"/>
            <a:r>
              <a:rPr lang="en-US" dirty="0"/>
              <a:t>QRG</a:t>
            </a:r>
          </a:p>
        </p:txBody>
      </p:sp>
      <p:sp>
        <p:nvSpPr>
          <p:cNvPr id="2" name="Slide Number Placeholder 1">
            <a:extLst>
              <a:ext uri="{FF2B5EF4-FFF2-40B4-BE49-F238E27FC236}">
                <a16:creationId xmlns:a16="http://schemas.microsoft.com/office/drawing/2014/main" id="{20951726-DA8F-F10E-5034-07BD97B848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35954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4154EF-E78F-77EF-8FCD-C26DCF4ACDB0}"/>
              </a:ext>
            </a:extLst>
          </p:cNvPr>
          <p:cNvSpPr>
            <a:spLocks noGrp="1"/>
          </p:cNvSpPr>
          <p:nvPr>
            <p:ph type="title"/>
          </p:nvPr>
        </p:nvSpPr>
        <p:spPr/>
        <p:txBody>
          <a:bodyPr/>
          <a:lstStyle/>
          <a:p>
            <a:r>
              <a:rPr lang="en-US" dirty="0"/>
              <a:t>Configuration-Payment Shuffle</a:t>
            </a:r>
          </a:p>
        </p:txBody>
      </p:sp>
      <p:sp>
        <p:nvSpPr>
          <p:cNvPr id="7" name="Text Placeholder 6">
            <a:extLst>
              <a:ext uri="{FF2B5EF4-FFF2-40B4-BE49-F238E27FC236}">
                <a16:creationId xmlns:a16="http://schemas.microsoft.com/office/drawing/2014/main" id="{A3EAD06C-21A7-F255-6CFC-6130CF332690}"/>
              </a:ext>
            </a:extLst>
          </p:cNvPr>
          <p:cNvSpPr>
            <a:spLocks noGrp="1"/>
          </p:cNvSpPr>
          <p:nvPr>
            <p:ph type="body" idx="1"/>
          </p:nvPr>
        </p:nvSpPr>
        <p:spPr>
          <a:xfrm>
            <a:off x="536859" y="2125661"/>
            <a:ext cx="8336975" cy="3757046"/>
          </a:xfrm>
        </p:spPr>
        <p:txBody>
          <a:bodyPr/>
          <a:lstStyle/>
          <a:p>
            <a:r>
              <a:rPr lang="en-US" sz="2000" dirty="0"/>
              <a:t>The “Payment Shuffle” occurs with multiple payment item types being applied on a student account.</a:t>
            </a:r>
          </a:p>
          <a:p>
            <a:r>
              <a:rPr lang="en-US" sz="2000" dirty="0"/>
              <a:t>Why does it occur?</a:t>
            </a:r>
          </a:p>
        </p:txBody>
      </p:sp>
      <p:sp>
        <p:nvSpPr>
          <p:cNvPr id="5" name="Slide Number Placeholder 4">
            <a:extLst>
              <a:ext uri="{FF2B5EF4-FFF2-40B4-BE49-F238E27FC236}">
                <a16:creationId xmlns:a16="http://schemas.microsoft.com/office/drawing/2014/main" id="{4CFD2611-22A8-0120-4B02-80ED299366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pic>
        <p:nvPicPr>
          <p:cNvPr id="8" name="Google Shape;159;p5">
            <a:extLst>
              <a:ext uri="{FF2B5EF4-FFF2-40B4-BE49-F238E27FC236}">
                <a16:creationId xmlns:a16="http://schemas.microsoft.com/office/drawing/2014/main" id="{8E5A968B-0788-8DC3-B3B4-94AC1443D2D4}"/>
              </a:ext>
            </a:extLst>
          </p:cNvPr>
          <p:cNvPicPr preferRelativeResize="0"/>
          <p:nvPr/>
        </p:nvPicPr>
        <p:blipFill rotWithShape="1">
          <a:blip r:embed="rId2">
            <a:alphaModFix/>
          </a:blip>
          <a:srcRect/>
          <a:stretch/>
        </p:blipFill>
        <p:spPr>
          <a:xfrm>
            <a:off x="1427158" y="3244645"/>
            <a:ext cx="6222340" cy="3476830"/>
          </a:xfrm>
          <a:prstGeom prst="rect">
            <a:avLst/>
          </a:prstGeom>
          <a:noFill/>
          <a:ln>
            <a:noFill/>
          </a:ln>
        </p:spPr>
      </p:pic>
      <p:sp>
        <p:nvSpPr>
          <p:cNvPr id="10" name="Arrow: Right 9">
            <a:extLst>
              <a:ext uri="{FF2B5EF4-FFF2-40B4-BE49-F238E27FC236}">
                <a16:creationId xmlns:a16="http://schemas.microsoft.com/office/drawing/2014/main" id="{02E0420C-EA06-076A-AD14-97F8D9AA3B1B}"/>
              </a:ext>
            </a:extLst>
          </p:cNvPr>
          <p:cNvSpPr/>
          <p:nvPr/>
        </p:nvSpPr>
        <p:spPr>
          <a:xfrm rot="10800000">
            <a:off x="4837470" y="6261471"/>
            <a:ext cx="1651819" cy="44490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60;p5">
            <a:extLst>
              <a:ext uri="{FF2B5EF4-FFF2-40B4-BE49-F238E27FC236}">
                <a16:creationId xmlns:a16="http://schemas.microsoft.com/office/drawing/2014/main" id="{5075F34E-3C63-BD4C-5C31-429DCA000353}"/>
              </a:ext>
            </a:extLst>
          </p:cNvPr>
          <p:cNvSpPr/>
          <p:nvPr/>
        </p:nvSpPr>
        <p:spPr>
          <a:xfrm>
            <a:off x="1494502" y="6331974"/>
            <a:ext cx="3234814" cy="304800"/>
          </a:xfrm>
          <a:prstGeom prst="roundRect">
            <a:avLst>
              <a:gd name="adj" fmla="val 16667"/>
            </a:avLst>
          </a:prstGeom>
          <a:noFill/>
          <a:ln w="317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 name="Google Shape;160;p5">
            <a:extLst>
              <a:ext uri="{FF2B5EF4-FFF2-40B4-BE49-F238E27FC236}">
                <a16:creationId xmlns:a16="http://schemas.microsoft.com/office/drawing/2014/main" id="{1176F10C-55A3-79C6-565B-900628425808}"/>
              </a:ext>
            </a:extLst>
          </p:cNvPr>
          <p:cNvSpPr/>
          <p:nvPr/>
        </p:nvSpPr>
        <p:spPr>
          <a:xfrm>
            <a:off x="2448232" y="4739148"/>
            <a:ext cx="2625214" cy="275304"/>
          </a:xfrm>
          <a:prstGeom prst="roundRect">
            <a:avLst>
              <a:gd name="adj" fmla="val 16667"/>
            </a:avLst>
          </a:prstGeom>
          <a:noFill/>
          <a:ln w="317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 name="Arrow: Right 2">
            <a:extLst>
              <a:ext uri="{FF2B5EF4-FFF2-40B4-BE49-F238E27FC236}">
                <a16:creationId xmlns:a16="http://schemas.microsoft.com/office/drawing/2014/main" id="{FC4E563E-EA61-ABE4-4C6D-EE063A8FDE9C}"/>
              </a:ext>
            </a:extLst>
          </p:cNvPr>
          <p:cNvSpPr/>
          <p:nvPr/>
        </p:nvSpPr>
        <p:spPr>
          <a:xfrm rot="10800000">
            <a:off x="5268610" y="4654345"/>
            <a:ext cx="1651819" cy="44490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94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2</a:t>
            </a:fld>
            <a:endParaRPr/>
          </a:p>
        </p:txBody>
      </p:sp>
      <p:pic>
        <p:nvPicPr>
          <p:cNvPr id="159" name="Google Shape;159;p43"/>
          <p:cNvPicPr preferRelativeResize="0"/>
          <p:nvPr/>
        </p:nvPicPr>
        <p:blipFill rotWithShape="1">
          <a:blip r:embed="rId3">
            <a:alphaModFix/>
          </a:blip>
          <a:srcRect/>
          <a:stretch/>
        </p:blipFill>
        <p:spPr>
          <a:xfrm>
            <a:off x="414320" y="1477817"/>
            <a:ext cx="8258625" cy="52436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9745-2B9F-2451-4022-AE8369F0BD87}"/>
              </a:ext>
            </a:extLst>
          </p:cNvPr>
          <p:cNvSpPr>
            <a:spLocks noGrp="1"/>
          </p:cNvSpPr>
          <p:nvPr>
            <p:ph type="title"/>
          </p:nvPr>
        </p:nvSpPr>
        <p:spPr>
          <a:xfrm>
            <a:off x="281707" y="1544484"/>
            <a:ext cx="8580585" cy="797070"/>
          </a:xfrm>
        </p:spPr>
        <p:txBody>
          <a:bodyPr/>
          <a:lstStyle/>
          <a:p>
            <a:r>
              <a:rPr lang="en-US" dirty="0"/>
              <a:t>Configuration-Charge Priority List (CPL)</a:t>
            </a:r>
          </a:p>
        </p:txBody>
      </p:sp>
      <p:sp>
        <p:nvSpPr>
          <p:cNvPr id="3" name="Text Placeholder 2">
            <a:extLst>
              <a:ext uri="{FF2B5EF4-FFF2-40B4-BE49-F238E27FC236}">
                <a16:creationId xmlns:a16="http://schemas.microsoft.com/office/drawing/2014/main" id="{09F7FF51-3B1A-478F-7605-427144610773}"/>
              </a:ext>
            </a:extLst>
          </p:cNvPr>
          <p:cNvSpPr>
            <a:spLocks noGrp="1"/>
          </p:cNvSpPr>
          <p:nvPr>
            <p:ph type="body" idx="1"/>
          </p:nvPr>
        </p:nvSpPr>
        <p:spPr>
          <a:xfrm>
            <a:off x="525317" y="2175009"/>
            <a:ext cx="8336975" cy="3757046"/>
          </a:xfrm>
        </p:spPr>
        <p:txBody>
          <a:bodyPr/>
          <a:lstStyle/>
          <a:p>
            <a:pPr marL="50800" indent="0" algn="ctr">
              <a:buNone/>
            </a:pPr>
            <a:r>
              <a:rPr lang="en-US" dirty="0"/>
              <a:t>QCS_SF_ITEMTYPES_TO_CPL</a:t>
            </a:r>
          </a:p>
        </p:txBody>
      </p:sp>
      <p:sp>
        <p:nvSpPr>
          <p:cNvPr id="4" name="Slide Number Placeholder 3">
            <a:extLst>
              <a:ext uri="{FF2B5EF4-FFF2-40B4-BE49-F238E27FC236}">
                <a16:creationId xmlns:a16="http://schemas.microsoft.com/office/drawing/2014/main" id="{FDE42474-3710-E154-DC8C-317978458C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6" name="Picture 5" descr="Graphical user interface&#10;&#10;Description automatically generated">
            <a:extLst>
              <a:ext uri="{FF2B5EF4-FFF2-40B4-BE49-F238E27FC236}">
                <a16:creationId xmlns:a16="http://schemas.microsoft.com/office/drawing/2014/main" id="{55A85B75-F370-6EB3-616E-871114E2D799}"/>
              </a:ext>
            </a:extLst>
          </p:cNvPr>
          <p:cNvPicPr>
            <a:picLocks noChangeAspect="1"/>
          </p:cNvPicPr>
          <p:nvPr/>
        </p:nvPicPr>
        <p:blipFill>
          <a:blip r:embed="rId2"/>
          <a:stretch>
            <a:fillRect/>
          </a:stretch>
        </p:blipFill>
        <p:spPr>
          <a:xfrm>
            <a:off x="528539" y="2868057"/>
            <a:ext cx="5648582" cy="3653223"/>
          </a:xfrm>
          <a:prstGeom prst="rect">
            <a:avLst/>
          </a:prstGeom>
        </p:spPr>
      </p:pic>
      <p:sp>
        <p:nvSpPr>
          <p:cNvPr id="7" name="Google Shape;160;p5">
            <a:extLst>
              <a:ext uri="{FF2B5EF4-FFF2-40B4-BE49-F238E27FC236}">
                <a16:creationId xmlns:a16="http://schemas.microsoft.com/office/drawing/2014/main" id="{6C2CB56C-79B6-8BED-4F69-8B16A00265AA}"/>
              </a:ext>
            </a:extLst>
          </p:cNvPr>
          <p:cNvSpPr/>
          <p:nvPr/>
        </p:nvSpPr>
        <p:spPr>
          <a:xfrm>
            <a:off x="3945658" y="4127425"/>
            <a:ext cx="748146" cy="232140"/>
          </a:xfrm>
          <a:prstGeom prst="roundRect">
            <a:avLst>
              <a:gd name="adj" fmla="val 16667"/>
            </a:avLst>
          </a:prstGeom>
          <a:noFill/>
          <a:ln w="317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 name="Google Shape;160;p5">
            <a:extLst>
              <a:ext uri="{FF2B5EF4-FFF2-40B4-BE49-F238E27FC236}">
                <a16:creationId xmlns:a16="http://schemas.microsoft.com/office/drawing/2014/main" id="{C9A8CCF1-7E72-8A7D-5941-2349E8F907C1}"/>
              </a:ext>
            </a:extLst>
          </p:cNvPr>
          <p:cNvSpPr/>
          <p:nvPr/>
        </p:nvSpPr>
        <p:spPr>
          <a:xfrm>
            <a:off x="3945658" y="5347855"/>
            <a:ext cx="748146" cy="232140"/>
          </a:xfrm>
          <a:prstGeom prst="roundRect">
            <a:avLst>
              <a:gd name="adj" fmla="val 16667"/>
            </a:avLst>
          </a:prstGeom>
          <a:noFill/>
          <a:ln w="317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 name="Google Shape;161;p5">
            <a:extLst>
              <a:ext uri="{FF2B5EF4-FFF2-40B4-BE49-F238E27FC236}">
                <a16:creationId xmlns:a16="http://schemas.microsoft.com/office/drawing/2014/main" id="{0C96E5F6-0B24-B8CB-7253-3F3F25460D53}"/>
              </a:ext>
            </a:extLst>
          </p:cNvPr>
          <p:cNvSpPr txBox="1"/>
          <p:nvPr/>
        </p:nvSpPr>
        <p:spPr>
          <a:xfrm>
            <a:off x="6281106" y="4002191"/>
            <a:ext cx="2696665" cy="1384954"/>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Libre Franklin"/>
                <a:ea typeface="Libre Franklin"/>
                <a:cs typeface="Libre Franklin"/>
                <a:sym typeface="Libre Franklin"/>
              </a:rPr>
              <a:t>Navigation:</a:t>
            </a:r>
            <a:r>
              <a:rPr lang="en-US" sz="1400" dirty="0">
                <a:solidFill>
                  <a:schemeClr val="dk1"/>
                </a:solidFill>
                <a:latin typeface="Libre Franklin"/>
                <a:ea typeface="Libre Franklin"/>
                <a:cs typeface="Libre Franklin"/>
                <a:sym typeface="Libre Franklin"/>
              </a:rPr>
              <a:t>  Nav Bar &gt; Navigator &gt; Set Up SACR &gt; Product Related &gt; Student Financials &gt; Charges and Payments &gt; Charge Priority List</a:t>
            </a:r>
            <a:endParaRPr dirty="0"/>
          </a:p>
        </p:txBody>
      </p:sp>
    </p:spTree>
    <p:extLst>
      <p:ext uri="{BB962C8B-B14F-4D97-AF65-F5344CB8AC3E}">
        <p14:creationId xmlns:p14="http://schemas.microsoft.com/office/powerpoint/2010/main" val="8007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966D-40D8-9657-3EEB-046B6DDC33F2}"/>
              </a:ext>
            </a:extLst>
          </p:cNvPr>
          <p:cNvSpPr>
            <a:spLocks noGrp="1"/>
          </p:cNvSpPr>
          <p:nvPr>
            <p:ph type="title"/>
          </p:nvPr>
        </p:nvSpPr>
        <p:spPr/>
        <p:txBody>
          <a:bodyPr/>
          <a:lstStyle/>
          <a:p>
            <a:r>
              <a:rPr lang="en-US" dirty="0"/>
              <a:t>Payment Shuffle Examples:</a:t>
            </a:r>
          </a:p>
        </p:txBody>
      </p:sp>
      <p:sp>
        <p:nvSpPr>
          <p:cNvPr id="5" name="Text Placeholder 4">
            <a:extLst>
              <a:ext uri="{FF2B5EF4-FFF2-40B4-BE49-F238E27FC236}">
                <a16:creationId xmlns:a16="http://schemas.microsoft.com/office/drawing/2014/main" id="{A74559DC-25C6-7253-8AE4-D827B9846473}"/>
              </a:ext>
            </a:extLst>
          </p:cNvPr>
          <p:cNvSpPr>
            <a:spLocks noGrp="1"/>
          </p:cNvSpPr>
          <p:nvPr>
            <p:ph type="body" idx="1"/>
          </p:nvPr>
        </p:nvSpPr>
        <p:spPr/>
        <p:txBody>
          <a:bodyPr/>
          <a:lstStyle/>
          <a:p>
            <a:r>
              <a:rPr lang="en-US" sz="2400" dirty="0"/>
              <a:t>You have a student who had their WCG paying off tuition charges. Pell is awarded to the student and it bumps the WCG award paying off charges. The end result is the student receives a credit (and potential refund) for WCG. </a:t>
            </a:r>
          </a:p>
          <a:p>
            <a:r>
              <a:rPr lang="en-US" sz="2400" dirty="0"/>
              <a:t>A non-refundable item type is paying off a charge. A refundable item type is awarded and bumps the N-RIT. The RIT is now paying the charges and the N-RIT is sitting on the student account as a credit. This will not refund to the student. </a:t>
            </a:r>
          </a:p>
        </p:txBody>
      </p:sp>
      <p:sp>
        <p:nvSpPr>
          <p:cNvPr id="4" name="Slide Number Placeholder 3">
            <a:extLst>
              <a:ext uri="{FF2B5EF4-FFF2-40B4-BE49-F238E27FC236}">
                <a16:creationId xmlns:a16="http://schemas.microsoft.com/office/drawing/2014/main" id="{66C29D7F-F0A3-19B2-5FFE-929376DF6E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68359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3" name="Title 2">
            <a:extLst>
              <a:ext uri="{FF2B5EF4-FFF2-40B4-BE49-F238E27FC236}">
                <a16:creationId xmlns:a16="http://schemas.microsoft.com/office/drawing/2014/main" id="{BDBACA21-7E7B-69AE-B20E-762C6BE30FE7}"/>
              </a:ext>
            </a:extLst>
          </p:cNvPr>
          <p:cNvSpPr>
            <a:spLocks noGrp="1"/>
          </p:cNvSpPr>
          <p:nvPr>
            <p:ph type="title"/>
          </p:nvPr>
        </p:nvSpPr>
        <p:spPr/>
        <p:txBody>
          <a:bodyPr/>
          <a:lstStyle/>
          <a:p>
            <a:r>
              <a:rPr lang="en-US" dirty="0"/>
              <a:t>Configuration-Refundable Indicator</a:t>
            </a:r>
          </a:p>
        </p:txBody>
      </p:sp>
      <p:sp>
        <p:nvSpPr>
          <p:cNvPr id="157" name="Google Shape;157;p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158" name="Google Shape;158;p5"/>
          <p:cNvSpPr txBox="1"/>
          <p:nvPr/>
        </p:nvSpPr>
        <p:spPr>
          <a:xfrm>
            <a:off x="549737" y="2137712"/>
            <a:ext cx="7349206" cy="36929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1800" i="1" dirty="0">
                <a:solidFill>
                  <a:srgbClr val="002060"/>
                </a:solidFill>
                <a:latin typeface="Libre Franklin" pitchFamily="2" charset="0"/>
                <a:sym typeface="Arial"/>
              </a:rPr>
              <a:t>Refundable Indicator…It’s always a check box</a:t>
            </a:r>
            <a:endParaRPr sz="1800" dirty="0">
              <a:latin typeface="Libre Franklin" pitchFamily="2" charset="0"/>
            </a:endParaRPr>
          </a:p>
        </p:txBody>
      </p:sp>
      <p:pic>
        <p:nvPicPr>
          <p:cNvPr id="159" name="Google Shape;159;p5"/>
          <p:cNvPicPr preferRelativeResize="0"/>
          <p:nvPr/>
        </p:nvPicPr>
        <p:blipFill rotWithShape="1">
          <a:blip r:embed="rId3">
            <a:alphaModFix/>
          </a:blip>
          <a:srcRect/>
          <a:stretch/>
        </p:blipFill>
        <p:spPr>
          <a:xfrm>
            <a:off x="501190" y="2654551"/>
            <a:ext cx="8144045" cy="3829375"/>
          </a:xfrm>
          <a:prstGeom prst="rect">
            <a:avLst/>
          </a:prstGeom>
          <a:noFill/>
          <a:ln>
            <a:noFill/>
          </a:ln>
        </p:spPr>
      </p:pic>
      <p:sp>
        <p:nvSpPr>
          <p:cNvPr id="160" name="Google Shape;160;p5"/>
          <p:cNvSpPr/>
          <p:nvPr/>
        </p:nvSpPr>
        <p:spPr>
          <a:xfrm>
            <a:off x="4224340" y="4905493"/>
            <a:ext cx="1790538" cy="380245"/>
          </a:xfrm>
          <a:prstGeom prst="roundRect">
            <a:avLst>
              <a:gd name="adj" fmla="val 16667"/>
            </a:avLst>
          </a:prstGeom>
          <a:noFill/>
          <a:ln w="317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61" name="Google Shape;161;p5"/>
          <p:cNvSpPr txBox="1"/>
          <p:nvPr/>
        </p:nvSpPr>
        <p:spPr>
          <a:xfrm>
            <a:off x="5618374" y="4046134"/>
            <a:ext cx="3525626" cy="738664"/>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Libre Franklin"/>
                <a:ea typeface="Libre Franklin"/>
                <a:cs typeface="Libre Franklin"/>
                <a:sym typeface="Libre Franklin"/>
              </a:rPr>
              <a:t>Navigation:</a:t>
            </a:r>
            <a:r>
              <a:rPr lang="en-US" sz="1400" dirty="0">
                <a:solidFill>
                  <a:schemeClr val="dk1"/>
                </a:solidFill>
                <a:latin typeface="Libre Franklin"/>
                <a:ea typeface="Libre Franklin"/>
                <a:cs typeface="Libre Franklin"/>
                <a:sym typeface="Libre Franklin"/>
              </a:rPr>
              <a:t>  Nav Bar &gt; Navigator &gt; Set Up SACR &gt; Product Related &gt; Student Financials &gt; Item Types &gt; Item Types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32E57-2DB5-AFD5-8B2B-0F2DD07A00D4}"/>
              </a:ext>
            </a:extLst>
          </p:cNvPr>
          <p:cNvSpPr>
            <a:spLocks noGrp="1"/>
          </p:cNvSpPr>
          <p:nvPr>
            <p:ph type="title"/>
          </p:nvPr>
        </p:nvSpPr>
        <p:spPr/>
        <p:txBody>
          <a:bodyPr/>
          <a:lstStyle/>
          <a:p>
            <a:r>
              <a:rPr lang="en-US" dirty="0"/>
              <a:t>Configuration-Adjustment Calendar</a:t>
            </a:r>
          </a:p>
        </p:txBody>
      </p:sp>
      <p:sp>
        <p:nvSpPr>
          <p:cNvPr id="4" name="Text Placeholder 3">
            <a:extLst>
              <a:ext uri="{FF2B5EF4-FFF2-40B4-BE49-F238E27FC236}">
                <a16:creationId xmlns:a16="http://schemas.microsoft.com/office/drawing/2014/main" id="{AA1A1EE3-5800-EB0B-4F12-D930F19562F6}"/>
              </a:ext>
            </a:extLst>
          </p:cNvPr>
          <p:cNvSpPr>
            <a:spLocks noGrp="1"/>
          </p:cNvSpPr>
          <p:nvPr>
            <p:ph type="body" idx="1"/>
          </p:nvPr>
        </p:nvSpPr>
        <p:spPr>
          <a:xfrm>
            <a:off x="536860" y="2071494"/>
            <a:ext cx="8336975" cy="549718"/>
          </a:xfrm>
        </p:spPr>
        <p:txBody>
          <a:bodyPr/>
          <a:lstStyle/>
          <a:p>
            <a:r>
              <a:rPr lang="en-US" sz="1800" dirty="0"/>
              <a:t>Adjustment Calendars provide the appropriate refund percentage</a:t>
            </a:r>
          </a:p>
        </p:txBody>
      </p:sp>
      <p:sp>
        <p:nvSpPr>
          <p:cNvPr id="2" name="Slide Number Placeholder 1">
            <a:extLst>
              <a:ext uri="{FF2B5EF4-FFF2-40B4-BE49-F238E27FC236}">
                <a16:creationId xmlns:a16="http://schemas.microsoft.com/office/drawing/2014/main" id="{66A88FBC-D0C9-38B5-5B69-B0BED11E02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6" name="Picture 5" descr="A screenshot of a computer&#10;&#10;Description automatically generated">
            <a:extLst>
              <a:ext uri="{FF2B5EF4-FFF2-40B4-BE49-F238E27FC236}">
                <a16:creationId xmlns:a16="http://schemas.microsoft.com/office/drawing/2014/main" id="{3C40F587-851B-AA7D-EAFD-8C2D9B119AE8}"/>
              </a:ext>
            </a:extLst>
          </p:cNvPr>
          <p:cNvPicPr>
            <a:picLocks noChangeAspect="1"/>
          </p:cNvPicPr>
          <p:nvPr/>
        </p:nvPicPr>
        <p:blipFill>
          <a:blip r:embed="rId2"/>
          <a:stretch>
            <a:fillRect/>
          </a:stretch>
        </p:blipFill>
        <p:spPr>
          <a:xfrm>
            <a:off x="377291" y="2621212"/>
            <a:ext cx="8229849" cy="4100263"/>
          </a:xfrm>
          <a:prstGeom prst="rect">
            <a:avLst/>
          </a:prstGeom>
        </p:spPr>
      </p:pic>
      <p:sp>
        <p:nvSpPr>
          <p:cNvPr id="7" name="Google Shape;161;p5">
            <a:extLst>
              <a:ext uri="{FF2B5EF4-FFF2-40B4-BE49-F238E27FC236}">
                <a16:creationId xmlns:a16="http://schemas.microsoft.com/office/drawing/2014/main" id="{19D683A0-2D7D-143D-93A4-4D80BB647AB9}"/>
              </a:ext>
            </a:extLst>
          </p:cNvPr>
          <p:cNvSpPr txBox="1"/>
          <p:nvPr/>
        </p:nvSpPr>
        <p:spPr>
          <a:xfrm>
            <a:off x="5237372" y="2621212"/>
            <a:ext cx="3906628" cy="738623"/>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Libre Franklin"/>
                <a:ea typeface="Libre Franklin"/>
                <a:cs typeface="Libre Franklin"/>
                <a:sym typeface="Libre Franklin"/>
              </a:rPr>
              <a:t>Navigation:</a:t>
            </a:r>
            <a:r>
              <a:rPr lang="en-US" sz="1400" dirty="0">
                <a:solidFill>
                  <a:schemeClr val="dk1"/>
                </a:solidFill>
                <a:latin typeface="Libre Franklin"/>
                <a:ea typeface="Libre Franklin"/>
                <a:cs typeface="Libre Franklin"/>
                <a:sym typeface="Libre Franklin"/>
              </a:rPr>
              <a:t>  Nav Bar &gt; Navigator &gt; Set Up SACR &gt; Product Related &gt; Student Financials &gt; Tuition and Fees &gt; Adjustment Calendar</a:t>
            </a:r>
            <a:endParaRPr dirty="0"/>
          </a:p>
        </p:txBody>
      </p:sp>
    </p:spTree>
    <p:extLst>
      <p:ext uri="{BB962C8B-B14F-4D97-AF65-F5344CB8AC3E}">
        <p14:creationId xmlns:p14="http://schemas.microsoft.com/office/powerpoint/2010/main" val="37882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15A4-8BF2-C322-37BE-6F640CC06FE4}"/>
              </a:ext>
            </a:extLst>
          </p:cNvPr>
          <p:cNvSpPr>
            <a:spLocks noGrp="1"/>
          </p:cNvSpPr>
          <p:nvPr>
            <p:ph type="title"/>
          </p:nvPr>
        </p:nvSpPr>
        <p:spPr/>
        <p:txBody>
          <a:bodyPr/>
          <a:lstStyle/>
          <a:p>
            <a:r>
              <a:rPr lang="en-US" dirty="0"/>
              <a:t>Individual Student Refunds</a:t>
            </a:r>
          </a:p>
        </p:txBody>
      </p:sp>
      <p:sp>
        <p:nvSpPr>
          <p:cNvPr id="4" name="Slide Number Placeholder 3">
            <a:extLst>
              <a:ext uri="{FF2B5EF4-FFF2-40B4-BE49-F238E27FC236}">
                <a16:creationId xmlns:a16="http://schemas.microsoft.com/office/drawing/2014/main" id="{589B58A6-5A88-52B2-E399-4B7B0EE450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6" name="Picture 5" descr="A screenshot of a computer&#10;&#10;Description automatically generated">
            <a:extLst>
              <a:ext uri="{FF2B5EF4-FFF2-40B4-BE49-F238E27FC236}">
                <a16:creationId xmlns:a16="http://schemas.microsoft.com/office/drawing/2014/main" id="{76D0ABA8-B5AE-C16E-85D0-BBEBF3FCCBB6}"/>
              </a:ext>
            </a:extLst>
          </p:cNvPr>
          <p:cNvPicPr>
            <a:picLocks noChangeAspect="1"/>
          </p:cNvPicPr>
          <p:nvPr/>
        </p:nvPicPr>
        <p:blipFill>
          <a:blip r:embed="rId3"/>
          <a:stretch>
            <a:fillRect/>
          </a:stretch>
        </p:blipFill>
        <p:spPr>
          <a:xfrm>
            <a:off x="147782" y="2347006"/>
            <a:ext cx="8895563" cy="4171454"/>
          </a:xfrm>
          <a:prstGeom prst="rect">
            <a:avLst/>
          </a:prstGeom>
        </p:spPr>
      </p:pic>
      <p:sp>
        <p:nvSpPr>
          <p:cNvPr id="8" name="Rectangle: Rounded Corners 7">
            <a:extLst>
              <a:ext uri="{FF2B5EF4-FFF2-40B4-BE49-F238E27FC236}">
                <a16:creationId xmlns:a16="http://schemas.microsoft.com/office/drawing/2014/main" id="{898519D5-230D-1A0B-9DD1-933D294E7E3B}"/>
              </a:ext>
            </a:extLst>
          </p:cNvPr>
          <p:cNvSpPr/>
          <p:nvPr/>
        </p:nvSpPr>
        <p:spPr>
          <a:xfrm>
            <a:off x="221674" y="3782292"/>
            <a:ext cx="249382" cy="163945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86C66A0-26CF-C034-9EEC-9021447BC03F}"/>
              </a:ext>
            </a:extLst>
          </p:cNvPr>
          <p:cNvSpPr/>
          <p:nvPr/>
        </p:nvSpPr>
        <p:spPr>
          <a:xfrm>
            <a:off x="697346" y="5555672"/>
            <a:ext cx="2068945" cy="24014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CA44A90-2BC4-07C1-FAEE-4FE95DD04B83}"/>
              </a:ext>
            </a:extLst>
          </p:cNvPr>
          <p:cNvSpPr/>
          <p:nvPr/>
        </p:nvSpPr>
        <p:spPr>
          <a:xfrm>
            <a:off x="6057900" y="3600450"/>
            <a:ext cx="453737" cy="187026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030ED7B-F518-A9CA-5C7B-27E26B7B4B2D}"/>
              </a:ext>
            </a:extLst>
          </p:cNvPr>
          <p:cNvSpPr/>
          <p:nvPr/>
        </p:nvSpPr>
        <p:spPr>
          <a:xfrm>
            <a:off x="6515677" y="3195180"/>
            <a:ext cx="2162708" cy="28851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13EB8F5-287E-3976-D064-19EC64C4772B}"/>
              </a:ext>
            </a:extLst>
          </p:cNvPr>
          <p:cNvSpPr/>
          <p:nvPr/>
        </p:nvSpPr>
        <p:spPr>
          <a:xfrm>
            <a:off x="536860" y="3074843"/>
            <a:ext cx="1929249" cy="24014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id="{75877CB6-0B24-3AB1-19D1-54227DE73F48}"/>
              </a:ext>
            </a:extLst>
          </p:cNvPr>
          <p:cNvSpPr/>
          <p:nvPr/>
        </p:nvSpPr>
        <p:spPr>
          <a:xfrm>
            <a:off x="2062202" y="2206156"/>
            <a:ext cx="1216993" cy="665672"/>
          </a:xfrm>
          <a:prstGeom prst="wedgeRoundRect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E5DB91A4-3D96-846A-8D84-D617AE7F48D7}"/>
              </a:ext>
            </a:extLst>
          </p:cNvPr>
          <p:cNvSpPr/>
          <p:nvPr/>
        </p:nvSpPr>
        <p:spPr>
          <a:xfrm rot="5400000">
            <a:off x="856039" y="3880766"/>
            <a:ext cx="523218" cy="767871"/>
          </a:xfrm>
          <a:prstGeom prst="wedgeRoundRect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E8722BA6-3CE6-3B53-7221-8967C179806F}"/>
              </a:ext>
            </a:extLst>
          </p:cNvPr>
          <p:cNvSpPr/>
          <p:nvPr/>
        </p:nvSpPr>
        <p:spPr>
          <a:xfrm rot="5400000">
            <a:off x="2831330" y="5558462"/>
            <a:ext cx="1169554" cy="829736"/>
          </a:xfrm>
          <a:prstGeom prst="wedgeRoundRect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with Corners Rounded 15">
            <a:extLst>
              <a:ext uri="{FF2B5EF4-FFF2-40B4-BE49-F238E27FC236}">
                <a16:creationId xmlns:a16="http://schemas.microsoft.com/office/drawing/2014/main" id="{658CFE75-E180-9258-A5F8-E136D86E8973}"/>
              </a:ext>
            </a:extLst>
          </p:cNvPr>
          <p:cNvSpPr/>
          <p:nvPr/>
        </p:nvSpPr>
        <p:spPr>
          <a:xfrm>
            <a:off x="6530686" y="2347006"/>
            <a:ext cx="1496292" cy="635354"/>
          </a:xfrm>
          <a:prstGeom prst="wedgeRoundRect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6">
            <a:extLst>
              <a:ext uri="{FF2B5EF4-FFF2-40B4-BE49-F238E27FC236}">
                <a16:creationId xmlns:a16="http://schemas.microsoft.com/office/drawing/2014/main" id="{79A565F8-13E0-9A3F-F15E-B009E38B67B9}"/>
              </a:ext>
            </a:extLst>
          </p:cNvPr>
          <p:cNvSpPr/>
          <p:nvPr/>
        </p:nvSpPr>
        <p:spPr>
          <a:xfrm rot="5400000">
            <a:off x="7452680" y="3876520"/>
            <a:ext cx="772691" cy="800198"/>
          </a:xfrm>
          <a:prstGeom prst="wedgeRoundRect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6F3A764-B4A5-6146-111A-31AB8E182962}"/>
              </a:ext>
            </a:extLst>
          </p:cNvPr>
          <p:cNvSpPr txBox="1"/>
          <p:nvPr/>
        </p:nvSpPr>
        <p:spPr>
          <a:xfrm>
            <a:off x="795576" y="4003090"/>
            <a:ext cx="706009" cy="523220"/>
          </a:xfrm>
          <a:prstGeom prst="rect">
            <a:avLst/>
          </a:prstGeom>
          <a:noFill/>
        </p:spPr>
        <p:txBody>
          <a:bodyPr wrap="square" rtlCol="0">
            <a:spAutoFit/>
          </a:bodyPr>
          <a:lstStyle/>
          <a:p>
            <a:r>
              <a:rPr lang="en-US" dirty="0"/>
              <a:t>Select lines</a:t>
            </a:r>
          </a:p>
        </p:txBody>
      </p:sp>
      <p:sp>
        <p:nvSpPr>
          <p:cNvPr id="19" name="TextBox 18">
            <a:extLst>
              <a:ext uri="{FF2B5EF4-FFF2-40B4-BE49-F238E27FC236}">
                <a16:creationId xmlns:a16="http://schemas.microsoft.com/office/drawing/2014/main" id="{42966D82-F3A9-7FDB-CF6C-E51F10F71E70}"/>
              </a:ext>
            </a:extLst>
          </p:cNvPr>
          <p:cNvSpPr txBox="1"/>
          <p:nvPr/>
        </p:nvSpPr>
        <p:spPr>
          <a:xfrm>
            <a:off x="2144855" y="2277382"/>
            <a:ext cx="1134341" cy="523220"/>
          </a:xfrm>
          <a:prstGeom prst="rect">
            <a:avLst/>
          </a:prstGeom>
          <a:noFill/>
        </p:spPr>
        <p:txBody>
          <a:bodyPr wrap="square" rtlCol="0">
            <a:spAutoFit/>
          </a:bodyPr>
          <a:lstStyle/>
          <a:p>
            <a:r>
              <a:rPr lang="en-US" dirty="0"/>
              <a:t>$10,000 Max/refund</a:t>
            </a:r>
          </a:p>
        </p:txBody>
      </p:sp>
      <p:sp>
        <p:nvSpPr>
          <p:cNvPr id="21" name="Rectangle: Rounded Corners 20">
            <a:extLst>
              <a:ext uri="{FF2B5EF4-FFF2-40B4-BE49-F238E27FC236}">
                <a16:creationId xmlns:a16="http://schemas.microsoft.com/office/drawing/2014/main" id="{483E4FC4-2B9F-8EBE-9C96-009DAA9BF635}"/>
              </a:ext>
            </a:extLst>
          </p:cNvPr>
          <p:cNvSpPr/>
          <p:nvPr/>
        </p:nvSpPr>
        <p:spPr>
          <a:xfrm>
            <a:off x="4705347" y="3585048"/>
            <a:ext cx="829736" cy="187026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6D01B48-5AD1-48BB-933C-4D0CD978C264}"/>
              </a:ext>
            </a:extLst>
          </p:cNvPr>
          <p:cNvSpPr txBox="1"/>
          <p:nvPr/>
        </p:nvSpPr>
        <p:spPr>
          <a:xfrm>
            <a:off x="6594248" y="2398487"/>
            <a:ext cx="1496291" cy="523220"/>
          </a:xfrm>
          <a:prstGeom prst="rect">
            <a:avLst/>
          </a:prstGeom>
          <a:noFill/>
        </p:spPr>
        <p:txBody>
          <a:bodyPr wrap="square" rtlCol="0">
            <a:spAutoFit/>
          </a:bodyPr>
          <a:lstStyle/>
          <a:p>
            <a:r>
              <a:rPr lang="en-US" dirty="0"/>
              <a:t>Select correct Refund Method</a:t>
            </a:r>
          </a:p>
        </p:txBody>
      </p:sp>
      <p:sp>
        <p:nvSpPr>
          <p:cNvPr id="25" name="TextBox 24">
            <a:extLst>
              <a:ext uri="{FF2B5EF4-FFF2-40B4-BE49-F238E27FC236}">
                <a16:creationId xmlns:a16="http://schemas.microsoft.com/office/drawing/2014/main" id="{24AFCA68-D35B-BA9E-89F3-E8BDE85F2E58}"/>
              </a:ext>
            </a:extLst>
          </p:cNvPr>
          <p:cNvSpPr txBox="1"/>
          <p:nvPr/>
        </p:nvSpPr>
        <p:spPr>
          <a:xfrm>
            <a:off x="3072533" y="5388553"/>
            <a:ext cx="786438" cy="1169551"/>
          </a:xfrm>
          <a:prstGeom prst="rect">
            <a:avLst/>
          </a:prstGeom>
          <a:noFill/>
        </p:spPr>
        <p:txBody>
          <a:bodyPr wrap="square" rtlCol="0">
            <a:spAutoFit/>
          </a:bodyPr>
          <a:lstStyle/>
          <a:p>
            <a:r>
              <a:rPr lang="en-US" dirty="0"/>
              <a:t>Select correct Refund Item Type</a:t>
            </a:r>
          </a:p>
        </p:txBody>
      </p:sp>
      <p:sp>
        <p:nvSpPr>
          <p:cNvPr id="27" name="Speech Bubble: Rectangle with Corners Rounded 26">
            <a:extLst>
              <a:ext uri="{FF2B5EF4-FFF2-40B4-BE49-F238E27FC236}">
                <a16:creationId xmlns:a16="http://schemas.microsoft.com/office/drawing/2014/main" id="{50AC0EF0-2B09-796D-3021-9CE69EDF9E5F}"/>
              </a:ext>
            </a:extLst>
          </p:cNvPr>
          <p:cNvSpPr/>
          <p:nvPr/>
        </p:nvSpPr>
        <p:spPr>
          <a:xfrm rot="10800000" flipH="1">
            <a:off x="4705347" y="5596166"/>
            <a:ext cx="1299635" cy="563304"/>
          </a:xfrm>
          <a:prstGeom prst="wedgeRoundRect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73DD0E3-7F4F-104A-BA10-3DDE39D95019}"/>
              </a:ext>
            </a:extLst>
          </p:cNvPr>
          <p:cNvSpPr txBox="1"/>
          <p:nvPr/>
        </p:nvSpPr>
        <p:spPr>
          <a:xfrm>
            <a:off x="4705347" y="5636250"/>
            <a:ext cx="1299635" cy="523220"/>
          </a:xfrm>
          <a:prstGeom prst="rect">
            <a:avLst/>
          </a:prstGeom>
          <a:noFill/>
        </p:spPr>
        <p:txBody>
          <a:bodyPr wrap="square" rtlCol="0">
            <a:spAutoFit/>
          </a:bodyPr>
          <a:lstStyle/>
          <a:p>
            <a:r>
              <a:rPr lang="en-US" dirty="0"/>
              <a:t>Can do partial amounts</a:t>
            </a:r>
          </a:p>
        </p:txBody>
      </p:sp>
      <p:sp>
        <p:nvSpPr>
          <p:cNvPr id="28" name="TextBox 27">
            <a:extLst>
              <a:ext uri="{FF2B5EF4-FFF2-40B4-BE49-F238E27FC236}">
                <a16:creationId xmlns:a16="http://schemas.microsoft.com/office/drawing/2014/main" id="{D6FA1FA7-FA9F-729D-61EA-D119328C42F9}"/>
              </a:ext>
            </a:extLst>
          </p:cNvPr>
          <p:cNvSpPr txBox="1"/>
          <p:nvPr/>
        </p:nvSpPr>
        <p:spPr>
          <a:xfrm>
            <a:off x="7438927" y="3890274"/>
            <a:ext cx="1096485" cy="738664"/>
          </a:xfrm>
          <a:prstGeom prst="rect">
            <a:avLst/>
          </a:prstGeom>
          <a:noFill/>
        </p:spPr>
        <p:txBody>
          <a:bodyPr wrap="square" rtlCol="0">
            <a:spAutoFit/>
          </a:bodyPr>
          <a:lstStyle/>
          <a:p>
            <a:r>
              <a:rPr lang="en-US" dirty="0"/>
              <a:t>Choose correct Format</a:t>
            </a:r>
          </a:p>
        </p:txBody>
      </p:sp>
    </p:spTree>
    <p:extLst>
      <p:ext uri="{BB962C8B-B14F-4D97-AF65-F5344CB8AC3E}">
        <p14:creationId xmlns:p14="http://schemas.microsoft.com/office/powerpoint/2010/main" val="39135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9"/>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5"/>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8" grpId="1"/>
      <p:bldP spid="19" grpId="0"/>
      <p:bldP spid="19" grpId="1"/>
      <p:bldP spid="21" grpId="0" animBg="1"/>
      <p:bldP spid="21" grpId="1" animBg="1"/>
      <p:bldP spid="23" grpId="0"/>
      <p:bldP spid="23" grpId="1"/>
      <p:bldP spid="25" grpId="0"/>
      <p:bldP spid="25" grpId="1"/>
      <p:bldP spid="27" grpId="0" animBg="1"/>
      <p:bldP spid="27" grpId="1" animBg="1"/>
      <p:bldP spid="26" grpId="0"/>
      <p:bldP spid="26" grpId="1"/>
      <p:bldP spid="28" grpId="0"/>
      <p:bldP spid="2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a:p>
        </p:txBody>
      </p:sp>
      <p:sp>
        <p:nvSpPr>
          <p:cNvPr id="221" name="Google Shape;221;p12"/>
          <p:cNvSpPr txBox="1"/>
          <p:nvPr/>
        </p:nvSpPr>
        <p:spPr>
          <a:xfrm>
            <a:off x="1128258" y="973702"/>
            <a:ext cx="688748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rgbClr val="002060"/>
                </a:solidFill>
                <a:latin typeface="Arial"/>
                <a:ea typeface="Arial"/>
                <a:cs typeface="Arial"/>
                <a:sym typeface="Arial"/>
              </a:rPr>
              <a:t>To Reverse or to Cancel – that is the Question…</a:t>
            </a:r>
            <a:endParaRPr/>
          </a:p>
        </p:txBody>
      </p:sp>
      <p:sp>
        <p:nvSpPr>
          <p:cNvPr id="222" name="Google Shape;222;p12"/>
          <p:cNvSpPr txBox="1"/>
          <p:nvPr/>
        </p:nvSpPr>
        <p:spPr>
          <a:xfrm>
            <a:off x="772460" y="3148609"/>
            <a:ext cx="7243281"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a:solidFill>
                  <a:schemeClr val="dk1"/>
                </a:solidFill>
                <a:latin typeface="Arial"/>
                <a:ea typeface="Arial"/>
                <a:cs typeface="Arial"/>
                <a:sym typeface="Arial"/>
              </a:rPr>
              <a:t>Canceling</a:t>
            </a:r>
            <a:r>
              <a:rPr lang="en-US" sz="2000">
                <a:solidFill>
                  <a:schemeClr val="dk1"/>
                </a:solidFill>
                <a:latin typeface="Arial"/>
                <a:ea typeface="Arial"/>
                <a:cs typeface="Arial"/>
                <a:sym typeface="Arial"/>
              </a:rPr>
              <a:t> Refunds = If the system generates an </a:t>
            </a:r>
            <a:r>
              <a:rPr lang="en-US" sz="2000" i="1">
                <a:solidFill>
                  <a:schemeClr val="dk1"/>
                </a:solidFill>
                <a:latin typeface="Arial"/>
                <a:ea typeface="Arial"/>
                <a:cs typeface="Arial"/>
                <a:sym typeface="Arial"/>
              </a:rPr>
              <a:t>error</a:t>
            </a:r>
            <a:r>
              <a:rPr lang="en-US" sz="2000">
                <a:solidFill>
                  <a:schemeClr val="dk1"/>
                </a:solidFill>
                <a:latin typeface="Arial"/>
                <a:ea typeface="Arial"/>
                <a:cs typeface="Arial"/>
                <a:sym typeface="Arial"/>
              </a:rPr>
              <a:t> during the posting of a refund, you cannot continue processing the refund, and you cannot reverse it because the posting process did not finish. You must cancel the refund and post it again. This doesn’t happen very often…</a:t>
            </a:r>
            <a:endParaRPr/>
          </a:p>
        </p:txBody>
      </p:sp>
      <p:sp>
        <p:nvSpPr>
          <p:cNvPr id="223" name="Google Shape;223;p12"/>
          <p:cNvSpPr txBox="1"/>
          <p:nvPr/>
        </p:nvSpPr>
        <p:spPr>
          <a:xfrm>
            <a:off x="772460" y="4898636"/>
            <a:ext cx="7822558"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dirty="0">
                <a:solidFill>
                  <a:schemeClr val="dk1"/>
                </a:solidFill>
                <a:latin typeface="Arial"/>
                <a:ea typeface="Arial"/>
                <a:cs typeface="Arial"/>
                <a:sym typeface="Arial"/>
              </a:rPr>
              <a:t>Reversing</a:t>
            </a:r>
            <a:r>
              <a:rPr lang="en-US" sz="2000" dirty="0">
                <a:solidFill>
                  <a:schemeClr val="dk1"/>
                </a:solidFill>
                <a:latin typeface="Arial"/>
                <a:ea typeface="Arial"/>
                <a:cs typeface="Arial"/>
                <a:sym typeface="Arial"/>
              </a:rPr>
              <a:t> Refunds = If the process has completed all the way to success (staging &amp; posting the refund) use reverse to credit the refund back onto the student’s account. Be sure to follow up with the manner for which the refund was delivered to ensure the funds are properly returned/credited. CyberSource cannot be reversed.</a:t>
            </a:r>
            <a:endParaRPr dirty="0"/>
          </a:p>
        </p:txBody>
      </p:sp>
      <p:sp>
        <p:nvSpPr>
          <p:cNvPr id="224" name="Google Shape;224;p12"/>
          <p:cNvSpPr txBox="1"/>
          <p:nvPr/>
        </p:nvSpPr>
        <p:spPr>
          <a:xfrm>
            <a:off x="772460" y="1706360"/>
            <a:ext cx="799139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0000"/>
                </a:solidFill>
                <a:latin typeface="Arial"/>
                <a:ea typeface="Arial"/>
                <a:cs typeface="Arial"/>
                <a:sym typeface="Arial"/>
              </a:rPr>
              <a:t>VERY IMPORTANT TO START WITH, WHERE IS THE MONEY?</a:t>
            </a:r>
            <a:endParaRPr dirty="0">
              <a:solidFill>
                <a:srgbClr val="FF0000"/>
              </a:solidFill>
            </a:endParaRPr>
          </a:p>
          <a:p>
            <a:pPr marL="457200" marR="0" lvl="1" indent="0" algn="l" rtl="0">
              <a:spcBef>
                <a:spcPts val="0"/>
              </a:spcBef>
              <a:spcAft>
                <a:spcPts val="0"/>
              </a:spcAft>
              <a:buNone/>
            </a:pPr>
            <a:r>
              <a:rPr lang="en-US" sz="2000" b="0" i="0" u="none" strike="noStrike" cap="none" dirty="0">
                <a:solidFill>
                  <a:schemeClr val="dk1"/>
                </a:solidFill>
                <a:latin typeface="Arial"/>
                <a:ea typeface="Arial"/>
                <a:cs typeface="Arial"/>
                <a:sym typeface="Arial"/>
              </a:rPr>
              <a:t>Is the system stuck…has just the stage step been completed…is the refund days old and already been spent by the student…was there a double refund…Were the funds returned…???</a:t>
            </a:r>
            <a:endParaRPr dirty="0"/>
          </a:p>
        </p:txBody>
      </p:sp>
      <p:sp>
        <p:nvSpPr>
          <p:cNvPr id="225" name="Google Shape;225;p12"/>
          <p:cNvSpPr txBox="1"/>
          <p:nvPr/>
        </p:nvSpPr>
        <p:spPr>
          <a:xfrm>
            <a:off x="1505358" y="224646"/>
            <a:ext cx="613328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6699"/>
                </a:solidFill>
                <a:latin typeface="Arial"/>
                <a:ea typeface="Arial"/>
                <a:cs typeface="Arial"/>
                <a:sym typeface="Arial"/>
              </a:rPr>
              <a:t>REVERSE/CANCEL REFUNDS</a:t>
            </a:r>
            <a:endParaRPr sz="3200">
              <a:solidFill>
                <a:srgbClr val="006699"/>
              </a:solidFill>
              <a:latin typeface="Libre Franklin"/>
              <a:ea typeface="Libre Franklin"/>
              <a:cs typeface="Libre Franklin"/>
              <a:sym typeface="Libre Frankli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45CC3B-9BA9-7590-DB35-CDDE4424A520}"/>
              </a:ext>
            </a:extLst>
          </p:cNvPr>
          <p:cNvSpPr>
            <a:spLocks noGrp="1"/>
          </p:cNvSpPr>
          <p:nvPr>
            <p:ph type="title"/>
          </p:nvPr>
        </p:nvSpPr>
        <p:spPr/>
        <p:txBody>
          <a:bodyPr/>
          <a:lstStyle/>
          <a:p>
            <a:r>
              <a:rPr lang="en-US" dirty="0"/>
              <a:t>Reverse a Refund</a:t>
            </a:r>
          </a:p>
        </p:txBody>
      </p:sp>
      <p:sp>
        <p:nvSpPr>
          <p:cNvPr id="2" name="Slide Number Placeholder 1">
            <a:extLst>
              <a:ext uri="{FF2B5EF4-FFF2-40B4-BE49-F238E27FC236}">
                <a16:creationId xmlns:a16="http://schemas.microsoft.com/office/drawing/2014/main" id="{E1F604D1-C5CA-6763-CE57-F2956AF06A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6" name="Picture 5" descr="A screenshot of a computer&#10;&#10;Description automatically generated">
            <a:extLst>
              <a:ext uri="{FF2B5EF4-FFF2-40B4-BE49-F238E27FC236}">
                <a16:creationId xmlns:a16="http://schemas.microsoft.com/office/drawing/2014/main" id="{7ABDF0EA-A7CC-D8B1-F396-FB1479500645}"/>
              </a:ext>
            </a:extLst>
          </p:cNvPr>
          <p:cNvPicPr>
            <a:picLocks noChangeAspect="1"/>
          </p:cNvPicPr>
          <p:nvPr/>
        </p:nvPicPr>
        <p:blipFill>
          <a:blip r:embed="rId2"/>
          <a:stretch>
            <a:fillRect/>
          </a:stretch>
        </p:blipFill>
        <p:spPr>
          <a:xfrm>
            <a:off x="368445" y="2141792"/>
            <a:ext cx="8407110" cy="4342134"/>
          </a:xfrm>
          <a:prstGeom prst="rect">
            <a:avLst/>
          </a:prstGeom>
        </p:spPr>
      </p:pic>
      <p:sp>
        <p:nvSpPr>
          <p:cNvPr id="7" name="Speech Bubble: Rectangle with Corners Rounded 6">
            <a:extLst>
              <a:ext uri="{FF2B5EF4-FFF2-40B4-BE49-F238E27FC236}">
                <a16:creationId xmlns:a16="http://schemas.microsoft.com/office/drawing/2014/main" id="{80B2F7C7-26F5-7A9B-CD4B-0CD166411A6F}"/>
              </a:ext>
            </a:extLst>
          </p:cNvPr>
          <p:cNvSpPr/>
          <p:nvPr/>
        </p:nvSpPr>
        <p:spPr>
          <a:xfrm>
            <a:off x="3943349" y="2771775"/>
            <a:ext cx="2200747" cy="590550"/>
          </a:xfrm>
          <a:prstGeom prst="wedgeRoundRect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E0E04F-40AE-BEE5-95ED-61FA88A8EB38}"/>
              </a:ext>
            </a:extLst>
          </p:cNvPr>
          <p:cNvSpPr txBox="1"/>
          <p:nvPr/>
        </p:nvSpPr>
        <p:spPr>
          <a:xfrm>
            <a:off x="3943350" y="2771775"/>
            <a:ext cx="2400300" cy="523220"/>
          </a:xfrm>
          <a:prstGeom prst="rect">
            <a:avLst/>
          </a:prstGeom>
          <a:noFill/>
        </p:spPr>
        <p:txBody>
          <a:bodyPr wrap="square" rtlCol="0">
            <a:spAutoFit/>
          </a:bodyPr>
          <a:lstStyle/>
          <a:p>
            <a:r>
              <a:rPr lang="en-US" dirty="0"/>
              <a:t>Funds were returned from BankMobile</a:t>
            </a:r>
          </a:p>
        </p:txBody>
      </p:sp>
    </p:spTree>
    <p:extLst>
      <p:ext uri="{BB962C8B-B14F-4D97-AF65-F5344CB8AC3E}">
        <p14:creationId xmlns:p14="http://schemas.microsoft.com/office/powerpoint/2010/main" val="528824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45CC3B-9BA9-7590-DB35-CDDE4424A520}"/>
              </a:ext>
            </a:extLst>
          </p:cNvPr>
          <p:cNvSpPr>
            <a:spLocks noGrp="1"/>
          </p:cNvSpPr>
          <p:nvPr>
            <p:ph type="title"/>
          </p:nvPr>
        </p:nvSpPr>
        <p:spPr/>
        <p:txBody>
          <a:bodyPr/>
          <a:lstStyle/>
          <a:p>
            <a:r>
              <a:rPr lang="en-US" dirty="0"/>
              <a:t>Reverse a Refund Cont.</a:t>
            </a:r>
          </a:p>
        </p:txBody>
      </p:sp>
      <p:sp>
        <p:nvSpPr>
          <p:cNvPr id="2" name="Slide Number Placeholder 1">
            <a:extLst>
              <a:ext uri="{FF2B5EF4-FFF2-40B4-BE49-F238E27FC236}">
                <a16:creationId xmlns:a16="http://schemas.microsoft.com/office/drawing/2014/main" id="{E1F604D1-C5CA-6763-CE57-F2956AF06A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7" name="Speech Bubble: Rectangle with Corners Rounded 6">
            <a:extLst>
              <a:ext uri="{FF2B5EF4-FFF2-40B4-BE49-F238E27FC236}">
                <a16:creationId xmlns:a16="http://schemas.microsoft.com/office/drawing/2014/main" id="{80B2F7C7-26F5-7A9B-CD4B-0CD166411A6F}"/>
              </a:ext>
            </a:extLst>
          </p:cNvPr>
          <p:cNvSpPr/>
          <p:nvPr/>
        </p:nvSpPr>
        <p:spPr>
          <a:xfrm>
            <a:off x="3943349" y="2771775"/>
            <a:ext cx="2200747" cy="590550"/>
          </a:xfrm>
          <a:prstGeom prst="wedgeRoundRect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E0E04F-40AE-BEE5-95ED-61FA88A8EB38}"/>
              </a:ext>
            </a:extLst>
          </p:cNvPr>
          <p:cNvSpPr txBox="1"/>
          <p:nvPr/>
        </p:nvSpPr>
        <p:spPr>
          <a:xfrm>
            <a:off x="3943350" y="2771775"/>
            <a:ext cx="2400300" cy="523220"/>
          </a:xfrm>
          <a:prstGeom prst="rect">
            <a:avLst/>
          </a:prstGeom>
          <a:noFill/>
        </p:spPr>
        <p:txBody>
          <a:bodyPr wrap="square" rtlCol="0">
            <a:spAutoFit/>
          </a:bodyPr>
          <a:lstStyle/>
          <a:p>
            <a:r>
              <a:rPr lang="en-US" dirty="0"/>
              <a:t>Funds were returned from BankMobile</a:t>
            </a:r>
          </a:p>
        </p:txBody>
      </p:sp>
      <p:pic>
        <p:nvPicPr>
          <p:cNvPr id="11" name="Picture 10" descr="Graphical user interface, text, application&#10;&#10;Description automatically generated">
            <a:extLst>
              <a:ext uri="{FF2B5EF4-FFF2-40B4-BE49-F238E27FC236}">
                <a16:creationId xmlns:a16="http://schemas.microsoft.com/office/drawing/2014/main" id="{F177C996-7460-E8F1-8778-BB81BED3A10B}"/>
              </a:ext>
            </a:extLst>
          </p:cNvPr>
          <p:cNvPicPr>
            <a:picLocks noChangeAspect="1"/>
          </p:cNvPicPr>
          <p:nvPr/>
        </p:nvPicPr>
        <p:blipFill>
          <a:blip r:embed="rId2"/>
          <a:stretch>
            <a:fillRect/>
          </a:stretch>
        </p:blipFill>
        <p:spPr>
          <a:xfrm>
            <a:off x="536860" y="2418957"/>
            <a:ext cx="6408975" cy="4183743"/>
          </a:xfrm>
          <a:prstGeom prst="rect">
            <a:avLst/>
          </a:prstGeom>
        </p:spPr>
      </p:pic>
      <p:sp>
        <p:nvSpPr>
          <p:cNvPr id="4" name="Google Shape;161;p5">
            <a:extLst>
              <a:ext uri="{FF2B5EF4-FFF2-40B4-BE49-F238E27FC236}">
                <a16:creationId xmlns:a16="http://schemas.microsoft.com/office/drawing/2014/main" id="{3C45DE76-4CE8-62CC-1301-F0858AAE2670}"/>
              </a:ext>
            </a:extLst>
          </p:cNvPr>
          <p:cNvSpPr txBox="1"/>
          <p:nvPr/>
        </p:nvSpPr>
        <p:spPr>
          <a:xfrm>
            <a:off x="5913531" y="1966217"/>
            <a:ext cx="3060081" cy="954067"/>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Libre Franklin"/>
                <a:ea typeface="Libre Franklin"/>
                <a:cs typeface="Libre Franklin"/>
                <a:sym typeface="Libre Franklin"/>
              </a:rPr>
              <a:t>Navigation:</a:t>
            </a:r>
            <a:r>
              <a:rPr lang="en-US" sz="1400" dirty="0">
                <a:solidFill>
                  <a:schemeClr val="dk1"/>
                </a:solidFill>
                <a:latin typeface="Libre Franklin"/>
                <a:ea typeface="Libre Franklin"/>
                <a:cs typeface="Libre Franklin"/>
                <a:sym typeface="Libre Franklin"/>
              </a:rPr>
              <a:t>  Nav Bar &gt; Navigator &gt; Student Financials &gt; Refunds &gt; Reverse and Cancel Refunds &gt; Student Refunds by ID</a:t>
            </a:r>
            <a:endParaRPr dirty="0"/>
          </a:p>
        </p:txBody>
      </p:sp>
      <p:sp>
        <p:nvSpPr>
          <p:cNvPr id="12" name="Speech Bubble: Rectangle with Corners Rounded 11">
            <a:extLst>
              <a:ext uri="{FF2B5EF4-FFF2-40B4-BE49-F238E27FC236}">
                <a16:creationId xmlns:a16="http://schemas.microsoft.com/office/drawing/2014/main" id="{03D404BD-A5E3-B366-F89D-14DCD452FF9F}"/>
              </a:ext>
            </a:extLst>
          </p:cNvPr>
          <p:cNvSpPr/>
          <p:nvPr/>
        </p:nvSpPr>
        <p:spPr>
          <a:xfrm rot="5400000" flipH="1">
            <a:off x="7055303" y="4954609"/>
            <a:ext cx="1543051" cy="1158831"/>
          </a:xfrm>
          <a:prstGeom prst="wedgeRoundRect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148068-5C87-2483-0E61-49E30F28534E}"/>
              </a:ext>
            </a:extLst>
          </p:cNvPr>
          <p:cNvSpPr txBox="1"/>
          <p:nvPr/>
        </p:nvSpPr>
        <p:spPr>
          <a:xfrm>
            <a:off x="7309765" y="4850571"/>
            <a:ext cx="1244315" cy="1384995"/>
          </a:xfrm>
          <a:prstGeom prst="rect">
            <a:avLst/>
          </a:prstGeom>
          <a:noFill/>
        </p:spPr>
        <p:txBody>
          <a:bodyPr wrap="square" rtlCol="0">
            <a:spAutoFit/>
          </a:bodyPr>
          <a:lstStyle/>
          <a:p>
            <a:r>
              <a:rPr lang="en-US" dirty="0"/>
              <a:t>Reverse correct refund then work with your FA office</a:t>
            </a:r>
          </a:p>
        </p:txBody>
      </p:sp>
    </p:spTree>
    <p:extLst>
      <p:ext uri="{BB962C8B-B14F-4D97-AF65-F5344CB8AC3E}">
        <p14:creationId xmlns:p14="http://schemas.microsoft.com/office/powerpoint/2010/main" val="3488497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C658-EE74-B316-F2CE-D40062688887}"/>
              </a:ext>
            </a:extLst>
          </p:cNvPr>
          <p:cNvSpPr>
            <a:spLocks noGrp="1"/>
          </p:cNvSpPr>
          <p:nvPr>
            <p:ph type="title"/>
          </p:nvPr>
        </p:nvSpPr>
        <p:spPr/>
        <p:txBody>
          <a:bodyPr/>
          <a:lstStyle/>
          <a:p>
            <a:r>
              <a:rPr lang="en-US" dirty="0"/>
              <a:t>FARP/FARC (R2T4)</a:t>
            </a:r>
          </a:p>
        </p:txBody>
      </p:sp>
      <p:sp>
        <p:nvSpPr>
          <p:cNvPr id="3" name="Text Placeholder 2">
            <a:extLst>
              <a:ext uri="{FF2B5EF4-FFF2-40B4-BE49-F238E27FC236}">
                <a16:creationId xmlns:a16="http://schemas.microsoft.com/office/drawing/2014/main" id="{AFFE1A86-F6FA-F8A3-D5A3-941656D32F09}"/>
              </a:ext>
            </a:extLst>
          </p:cNvPr>
          <p:cNvSpPr>
            <a:spLocks noGrp="1"/>
          </p:cNvSpPr>
          <p:nvPr>
            <p:ph type="body" idx="1"/>
          </p:nvPr>
        </p:nvSpPr>
        <p:spPr>
          <a:xfrm>
            <a:off x="536860" y="2415155"/>
            <a:ext cx="8336975" cy="1966345"/>
          </a:xfrm>
        </p:spPr>
        <p:txBody>
          <a:bodyPr/>
          <a:lstStyle/>
          <a:p>
            <a:r>
              <a:rPr lang="en-US" dirty="0"/>
              <a:t>FA reduces the award and it is picked up in the “POST” stage of Refunds</a:t>
            </a:r>
          </a:p>
          <a:p>
            <a:r>
              <a:rPr lang="en-US" dirty="0"/>
              <a:t>If the student received a refund after the reduction in award, FARP/FARC is used</a:t>
            </a:r>
          </a:p>
        </p:txBody>
      </p:sp>
      <p:sp>
        <p:nvSpPr>
          <p:cNvPr id="4" name="Slide Number Placeholder 3">
            <a:extLst>
              <a:ext uri="{FF2B5EF4-FFF2-40B4-BE49-F238E27FC236}">
                <a16:creationId xmlns:a16="http://schemas.microsoft.com/office/drawing/2014/main" id="{D10A9AD9-E79B-D1C6-8704-900457B44B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pic>
        <p:nvPicPr>
          <p:cNvPr id="6" name="Picture 5" descr="A screenshot of a computer&#10;&#10;Description automatically generated with medium confidence">
            <a:extLst>
              <a:ext uri="{FF2B5EF4-FFF2-40B4-BE49-F238E27FC236}">
                <a16:creationId xmlns:a16="http://schemas.microsoft.com/office/drawing/2014/main" id="{DDD182FA-EF06-4B58-5BFB-E3976BF5FCBA}"/>
              </a:ext>
            </a:extLst>
          </p:cNvPr>
          <p:cNvPicPr>
            <a:picLocks noChangeAspect="1"/>
          </p:cNvPicPr>
          <p:nvPr/>
        </p:nvPicPr>
        <p:blipFill>
          <a:blip r:embed="rId2"/>
          <a:stretch>
            <a:fillRect/>
          </a:stretch>
        </p:blipFill>
        <p:spPr>
          <a:xfrm>
            <a:off x="536860" y="4296064"/>
            <a:ext cx="7786258" cy="2425411"/>
          </a:xfrm>
          <a:prstGeom prst="rect">
            <a:avLst/>
          </a:prstGeom>
        </p:spPr>
      </p:pic>
    </p:spTree>
    <p:extLst>
      <p:ext uri="{BB962C8B-B14F-4D97-AF65-F5344CB8AC3E}">
        <p14:creationId xmlns:p14="http://schemas.microsoft.com/office/powerpoint/2010/main" val="2713457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1DDE-B18B-EE4F-E484-04A6D52BC286}"/>
              </a:ext>
            </a:extLst>
          </p:cNvPr>
          <p:cNvSpPr>
            <a:spLocks noGrp="1"/>
          </p:cNvSpPr>
          <p:nvPr>
            <p:ph type="title"/>
          </p:nvPr>
        </p:nvSpPr>
        <p:spPr/>
        <p:txBody>
          <a:bodyPr/>
          <a:lstStyle/>
          <a:p>
            <a:r>
              <a:rPr lang="en-US" dirty="0"/>
              <a:t>FARP/FARC (R2T4) Cont.</a:t>
            </a:r>
          </a:p>
        </p:txBody>
      </p:sp>
      <p:sp>
        <p:nvSpPr>
          <p:cNvPr id="3" name="Text Placeholder 2">
            <a:extLst>
              <a:ext uri="{FF2B5EF4-FFF2-40B4-BE49-F238E27FC236}">
                <a16:creationId xmlns:a16="http://schemas.microsoft.com/office/drawing/2014/main" id="{08C786C7-D341-4104-7EDC-71DE2718C401}"/>
              </a:ext>
            </a:extLst>
          </p:cNvPr>
          <p:cNvSpPr>
            <a:spLocks noGrp="1"/>
          </p:cNvSpPr>
          <p:nvPr>
            <p:ph type="body" idx="1"/>
          </p:nvPr>
        </p:nvSpPr>
        <p:spPr/>
        <p:txBody>
          <a:bodyPr/>
          <a:lstStyle/>
          <a:p>
            <a:r>
              <a:rPr lang="en-US" dirty="0"/>
              <a:t>Find these students with Query:</a:t>
            </a:r>
          </a:p>
          <a:p>
            <a:pPr lvl="1"/>
            <a:r>
              <a:rPr lang="it-IT" sz="2400" b="0" i="0" u="none" strike="noStrike" dirty="0">
                <a:solidFill>
                  <a:srgbClr val="000000"/>
                </a:solidFill>
                <a:effectLst/>
                <a:latin typeface="Calibri" panose="020F0502020204030204" pitchFamily="34" charset="0"/>
              </a:rPr>
              <a:t>QCS_SF_FA_REFUNDS_DUE</a:t>
            </a:r>
            <a:r>
              <a:rPr lang="it-IT" dirty="0"/>
              <a:t> </a:t>
            </a:r>
          </a:p>
          <a:p>
            <a:r>
              <a:rPr lang="en-US" dirty="0">
                <a:hlinkClick r:id="rId2"/>
              </a:rPr>
              <a:t>9.2 Financial Aid Refund Adjustments</a:t>
            </a:r>
            <a:endParaRPr lang="en-US" dirty="0"/>
          </a:p>
        </p:txBody>
      </p:sp>
      <p:sp>
        <p:nvSpPr>
          <p:cNvPr id="4" name="Slide Number Placeholder 3">
            <a:extLst>
              <a:ext uri="{FF2B5EF4-FFF2-40B4-BE49-F238E27FC236}">
                <a16:creationId xmlns:a16="http://schemas.microsoft.com/office/drawing/2014/main" id="{06B26158-95D8-94CA-8AAD-F64DAC2539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285312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4"/>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3</a:t>
            </a:fld>
            <a:endParaRPr/>
          </a:p>
        </p:txBody>
      </p:sp>
      <p:pic>
        <p:nvPicPr>
          <p:cNvPr id="165" name="Google Shape;165;p44"/>
          <p:cNvPicPr preferRelativeResize="0"/>
          <p:nvPr/>
        </p:nvPicPr>
        <p:blipFill rotWithShape="1">
          <a:blip r:embed="rId3">
            <a:alphaModFix/>
          </a:blip>
          <a:srcRect/>
          <a:stretch/>
        </p:blipFill>
        <p:spPr>
          <a:xfrm>
            <a:off x="914400" y="1230497"/>
            <a:ext cx="6980515" cy="53951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A600-7814-3ADE-46FD-935F07B6AF6A}"/>
              </a:ext>
            </a:extLst>
          </p:cNvPr>
          <p:cNvSpPr>
            <a:spLocks noGrp="1"/>
          </p:cNvSpPr>
          <p:nvPr>
            <p:ph type="title"/>
          </p:nvPr>
        </p:nvSpPr>
        <p:spPr/>
        <p:txBody>
          <a:bodyPr/>
          <a:lstStyle/>
          <a:p>
            <a:r>
              <a:rPr lang="en-US" dirty="0"/>
              <a:t>Alternative Loans</a:t>
            </a:r>
          </a:p>
        </p:txBody>
      </p:sp>
      <p:sp>
        <p:nvSpPr>
          <p:cNvPr id="3" name="Text Placeholder 2">
            <a:extLst>
              <a:ext uri="{FF2B5EF4-FFF2-40B4-BE49-F238E27FC236}">
                <a16:creationId xmlns:a16="http://schemas.microsoft.com/office/drawing/2014/main" id="{32091EE3-C777-B070-99C0-7A175741F2A2}"/>
              </a:ext>
            </a:extLst>
          </p:cNvPr>
          <p:cNvSpPr>
            <a:spLocks noGrp="1"/>
          </p:cNvSpPr>
          <p:nvPr>
            <p:ph type="body" idx="1"/>
          </p:nvPr>
        </p:nvSpPr>
        <p:spPr/>
        <p:txBody>
          <a:bodyPr/>
          <a:lstStyle/>
          <a:p>
            <a:r>
              <a:rPr lang="en-US" dirty="0"/>
              <a:t>QRG has been unpublished, pending active changes</a:t>
            </a:r>
          </a:p>
          <a:p>
            <a:r>
              <a:rPr lang="en-US" dirty="0">
                <a:hlinkClick r:id="rId2"/>
              </a:rPr>
              <a:t>SF/FA Work Session: Alternative Loans Processing</a:t>
            </a:r>
            <a:r>
              <a:rPr lang="en-US" dirty="0"/>
              <a:t> on February 17</a:t>
            </a:r>
            <a:r>
              <a:rPr lang="en-US" baseline="30000" dirty="0"/>
              <a:t>th</a:t>
            </a:r>
            <a:r>
              <a:rPr lang="en-US" dirty="0"/>
              <a:t>, 9am-11am</a:t>
            </a:r>
            <a:endParaRPr lang="en-US" dirty="0">
              <a:highlight>
                <a:srgbClr val="FFFF00"/>
              </a:highlight>
            </a:endParaRPr>
          </a:p>
        </p:txBody>
      </p:sp>
      <p:sp>
        <p:nvSpPr>
          <p:cNvPr id="4" name="Slide Number Placeholder 3">
            <a:extLst>
              <a:ext uri="{FF2B5EF4-FFF2-40B4-BE49-F238E27FC236}">
                <a16:creationId xmlns:a16="http://schemas.microsoft.com/office/drawing/2014/main" id="{144A9640-F7CF-7A0C-9F9E-6C3C75388C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350832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32F4-3E99-BF64-37E0-4219B7F6A8BD}"/>
              </a:ext>
            </a:extLst>
          </p:cNvPr>
          <p:cNvSpPr>
            <a:spLocks noGrp="1"/>
          </p:cNvSpPr>
          <p:nvPr>
            <p:ph type="title"/>
          </p:nvPr>
        </p:nvSpPr>
        <p:spPr/>
        <p:txBody>
          <a:bodyPr/>
          <a:lstStyle/>
          <a:p>
            <a:r>
              <a:rPr lang="en-US" dirty="0"/>
              <a:t>Queries</a:t>
            </a:r>
          </a:p>
        </p:txBody>
      </p:sp>
      <p:sp>
        <p:nvSpPr>
          <p:cNvPr id="3" name="Text Placeholder 2">
            <a:extLst>
              <a:ext uri="{FF2B5EF4-FFF2-40B4-BE49-F238E27FC236}">
                <a16:creationId xmlns:a16="http://schemas.microsoft.com/office/drawing/2014/main" id="{F4259D7D-EE28-FAAD-1F91-F2DBD8C90B29}"/>
              </a:ext>
            </a:extLst>
          </p:cNvPr>
          <p:cNvSpPr>
            <a:spLocks noGrp="1"/>
          </p:cNvSpPr>
          <p:nvPr>
            <p:ph type="body" idx="1"/>
          </p:nvPr>
        </p:nvSpPr>
        <p:spPr>
          <a:xfrm>
            <a:off x="536860" y="1995055"/>
            <a:ext cx="8336975" cy="4726419"/>
          </a:xfrm>
        </p:spPr>
        <p:txBody>
          <a:bodyPr/>
          <a:lstStyle/>
          <a:p>
            <a:r>
              <a:rPr lang="en-US" sz="2800" b="0" i="0" u="none" strike="noStrike" dirty="0">
                <a:solidFill>
                  <a:srgbClr val="000000"/>
                </a:solidFill>
                <a:effectLst/>
                <a:latin typeface="Calibri" panose="020F0502020204030204" pitchFamily="34" charset="0"/>
              </a:rPr>
              <a:t>QCS_SF_ITEMTYPES_TO_CPL</a:t>
            </a:r>
            <a:endParaRPr lang="it-IT" sz="2800" b="0" i="0" u="none" strike="noStrike" dirty="0">
              <a:solidFill>
                <a:srgbClr val="000000"/>
              </a:solidFill>
              <a:effectLst/>
              <a:latin typeface="Calibri" panose="020F0502020204030204" pitchFamily="34" charset="0"/>
            </a:endParaRPr>
          </a:p>
          <a:p>
            <a:r>
              <a:rPr lang="it-IT" sz="2800" b="0" i="0" u="none" strike="noStrike" dirty="0">
                <a:solidFill>
                  <a:srgbClr val="000000"/>
                </a:solidFill>
                <a:effectLst/>
                <a:latin typeface="Calibri" panose="020F0502020204030204" pitchFamily="34" charset="0"/>
              </a:rPr>
              <a:t>QCS_SF_FA_REFUNDS_DUE</a:t>
            </a:r>
            <a:r>
              <a:rPr lang="it-IT" dirty="0"/>
              <a:t> </a:t>
            </a:r>
          </a:p>
          <a:p>
            <a:r>
              <a:rPr lang="en-US" sz="2800" b="0" i="0" u="none" strike="noStrike" dirty="0">
                <a:solidFill>
                  <a:srgbClr val="000000"/>
                </a:solidFill>
                <a:effectLst/>
                <a:latin typeface="Calibri" panose="020F0502020204030204" pitchFamily="34" charset="0"/>
              </a:rPr>
              <a:t>QCS_SF_ITEM_TYPE_OPEN_BALANCE</a:t>
            </a:r>
            <a:r>
              <a:rPr lang="en-US" dirty="0"/>
              <a:t> </a:t>
            </a:r>
          </a:p>
          <a:p>
            <a:r>
              <a:rPr lang="en-US" sz="2800" b="0" i="0" u="none" strike="noStrike" dirty="0">
                <a:solidFill>
                  <a:srgbClr val="000000"/>
                </a:solidFill>
                <a:effectLst/>
                <a:latin typeface="Calibri" panose="020F0502020204030204" pitchFamily="34" charset="0"/>
              </a:rPr>
              <a:t>QCS_SF_ITEM_TYPE_CREDIT_AMT</a:t>
            </a:r>
            <a:r>
              <a:rPr lang="en-US" dirty="0"/>
              <a:t> </a:t>
            </a:r>
          </a:p>
          <a:p>
            <a:r>
              <a:rPr lang="en-US" sz="2800" b="0" i="0" u="none" strike="noStrike" dirty="0">
                <a:solidFill>
                  <a:srgbClr val="000000"/>
                </a:solidFill>
                <a:effectLst/>
                <a:latin typeface="Calibri" panose="020F0502020204030204" pitchFamily="34" charset="0"/>
              </a:rPr>
              <a:t>QCS_SF_CREDIT_BAL_NONREF</a:t>
            </a:r>
            <a:r>
              <a:rPr lang="en-US" dirty="0"/>
              <a:t> </a:t>
            </a:r>
          </a:p>
          <a:p>
            <a:r>
              <a:rPr lang="en-US" sz="2800" b="0" i="0" u="none" strike="noStrike" dirty="0">
                <a:solidFill>
                  <a:srgbClr val="000000"/>
                </a:solidFill>
                <a:effectLst/>
                <a:latin typeface="Calibri" panose="020F0502020204030204" pitchFamily="34" charset="0"/>
              </a:rPr>
              <a:t>QCS_SF_ITM_TYP_CREDIT_BAL_SI</a:t>
            </a:r>
            <a:r>
              <a:rPr lang="en-US" dirty="0"/>
              <a:t> </a:t>
            </a:r>
          </a:p>
          <a:p>
            <a:r>
              <a:rPr lang="en-US" sz="2800" b="0" i="0" u="none" strike="noStrike" dirty="0">
                <a:solidFill>
                  <a:srgbClr val="000000"/>
                </a:solidFill>
                <a:effectLst/>
                <a:latin typeface="Calibri" panose="020F0502020204030204" pitchFamily="34" charset="0"/>
              </a:rPr>
              <a:t>QCS_SF_FA_SA_APPLIED_DETAILS</a:t>
            </a:r>
            <a:r>
              <a:rPr lang="en-US" dirty="0"/>
              <a:t> </a:t>
            </a:r>
          </a:p>
          <a:p>
            <a:r>
              <a:rPr lang="en-US" sz="2800" b="0" i="0" u="none" strike="noStrike" dirty="0">
                <a:solidFill>
                  <a:srgbClr val="000000"/>
                </a:solidFill>
                <a:effectLst/>
                <a:latin typeface="Calibri" panose="020F0502020204030204" pitchFamily="34" charset="0"/>
              </a:rPr>
              <a:t>QCS_SF_FA_SA_APPLIED_SUMARY</a:t>
            </a:r>
          </a:p>
          <a:p>
            <a:r>
              <a:rPr lang="en-US" sz="2800" dirty="0">
                <a:solidFill>
                  <a:schemeClr val="dk1"/>
                </a:solidFill>
                <a:latin typeface="Calibri" panose="020F0502020204030204" pitchFamily="34" charset="0"/>
                <a:ea typeface="Arial"/>
                <a:cs typeface="Calibri" panose="020F0502020204030204" pitchFamily="34" charset="0"/>
                <a:sym typeface="Arial"/>
              </a:rPr>
              <a:t>CTC_FA_DISBURSED_BY_DATE</a:t>
            </a:r>
            <a:endParaRPr lang="en-US" sz="2800" b="0" i="0" u="none" strike="noStrike" dirty="0">
              <a:solidFill>
                <a:srgbClr val="000000"/>
              </a:solidFill>
              <a:effectLst/>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C4704F7-40C5-03F8-D35E-6C5A9F42D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138298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32</a:t>
            </a:fld>
            <a:endParaRPr/>
          </a:p>
        </p:txBody>
      </p:sp>
      <p:sp>
        <p:nvSpPr>
          <p:cNvPr id="240" name="Google Shape;240;p14"/>
          <p:cNvSpPr txBox="1">
            <a:spLocks noGrp="1"/>
          </p:cNvSpPr>
          <p:nvPr>
            <p:ph type="title"/>
          </p:nvPr>
        </p:nvSpPr>
        <p:spPr>
          <a:xfrm>
            <a:off x="403224" y="105124"/>
            <a:ext cx="8337550" cy="7969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4400"/>
              <a:buFont typeface="Arial"/>
              <a:buNone/>
            </a:pPr>
            <a:r>
              <a:rPr lang="en-US" sz="4400" b="0" i="0" u="none" strike="noStrike" cap="none" dirty="0">
                <a:solidFill>
                  <a:srgbClr val="003764"/>
                </a:solidFill>
                <a:latin typeface="Arial"/>
                <a:ea typeface="Arial"/>
                <a:cs typeface="Arial"/>
                <a:sym typeface="Arial"/>
              </a:rPr>
              <a:t>SF Objective(s) and Outcome(s)                   </a:t>
            </a:r>
            <a:endParaRPr dirty="0"/>
          </a:p>
        </p:txBody>
      </p:sp>
      <p:sp>
        <p:nvSpPr>
          <p:cNvPr id="241" name="Google Shape;241;p14"/>
          <p:cNvSpPr txBox="1">
            <a:spLocks noGrp="1"/>
          </p:cNvSpPr>
          <p:nvPr>
            <p:ph type="body" idx="1"/>
          </p:nvPr>
        </p:nvSpPr>
        <p:spPr>
          <a:xfrm>
            <a:off x="501102" y="1060857"/>
            <a:ext cx="8141795" cy="45132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2800"/>
              <a:buFont typeface="Arial"/>
              <a:buNone/>
            </a:pPr>
            <a:r>
              <a:rPr lang="en-US" sz="2800" b="1" i="0" u="none" strike="noStrike" cap="none" dirty="0">
                <a:solidFill>
                  <a:srgbClr val="003764"/>
                </a:solidFill>
                <a:latin typeface="Arial"/>
                <a:ea typeface="Arial"/>
                <a:cs typeface="Arial"/>
                <a:sym typeface="Arial"/>
              </a:rPr>
              <a:t>Expected Session Outcome(s)</a:t>
            </a:r>
            <a:endParaRPr dirty="0"/>
          </a:p>
          <a:p>
            <a:pPr marL="228600" marR="0" lvl="0" indent="-228600" algn="l" rtl="0">
              <a:lnSpc>
                <a:spcPct val="90000"/>
              </a:lnSpc>
              <a:spcBef>
                <a:spcPts val="1000"/>
              </a:spcBef>
              <a:spcAft>
                <a:spcPts val="0"/>
              </a:spcAft>
              <a:buClr>
                <a:srgbClr val="003764"/>
              </a:buClr>
              <a:buSzPts val="2800"/>
              <a:buFont typeface="Noto Sans Symbols"/>
              <a:buChar char="▪"/>
            </a:pPr>
            <a:r>
              <a:rPr lang="en-US" sz="2800" b="0" i="0" u="none" strike="noStrike" cap="none" dirty="0">
                <a:solidFill>
                  <a:srgbClr val="003764"/>
                </a:solidFill>
                <a:latin typeface="Arial"/>
                <a:ea typeface="Arial"/>
                <a:cs typeface="Arial"/>
                <a:sym typeface="Arial"/>
              </a:rPr>
              <a:t>Gained a better understanding of:</a:t>
            </a:r>
            <a:endParaRPr dirty="0"/>
          </a:p>
          <a:p>
            <a:pPr marL="685800" marR="0" lvl="1" indent="-228600" algn="l" rtl="0">
              <a:lnSpc>
                <a:spcPct val="90000"/>
              </a:lnSpc>
              <a:spcBef>
                <a:spcPts val="500"/>
              </a:spcBef>
              <a:spcAft>
                <a:spcPts val="0"/>
              </a:spcAft>
              <a:buClr>
                <a:srgbClr val="003764"/>
              </a:buClr>
              <a:buSzPts val="2400"/>
              <a:buFont typeface="Noto Sans Symbols"/>
              <a:buChar char="▪"/>
            </a:pPr>
            <a:r>
              <a:rPr lang="en-US" sz="2400" b="0" i="0" u="none" strike="noStrike" cap="none" dirty="0">
                <a:solidFill>
                  <a:srgbClr val="003764"/>
                </a:solidFill>
                <a:latin typeface="Arial"/>
                <a:ea typeface="Arial"/>
                <a:cs typeface="Arial"/>
                <a:sym typeface="Arial"/>
              </a:rPr>
              <a:t>Refund processing order</a:t>
            </a:r>
          </a:p>
          <a:p>
            <a:pPr marL="685800" marR="0" lvl="1" indent="-228600" algn="l" rtl="0">
              <a:lnSpc>
                <a:spcPct val="90000"/>
              </a:lnSpc>
              <a:spcBef>
                <a:spcPts val="500"/>
              </a:spcBef>
              <a:spcAft>
                <a:spcPts val="0"/>
              </a:spcAft>
              <a:buClr>
                <a:srgbClr val="003764"/>
              </a:buClr>
              <a:buSzPts val="2400"/>
              <a:buFont typeface="Noto Sans Symbols"/>
              <a:buChar char="▪"/>
            </a:pPr>
            <a:r>
              <a:rPr lang="en-US" sz="2400" dirty="0">
                <a:solidFill>
                  <a:srgbClr val="003764"/>
                </a:solidFill>
              </a:rPr>
              <a:t>Refund configuration</a:t>
            </a:r>
            <a:endParaRPr dirty="0"/>
          </a:p>
          <a:p>
            <a:pPr marL="685800" marR="0" lvl="1" indent="-228600" algn="l" rtl="0">
              <a:lnSpc>
                <a:spcPct val="90000"/>
              </a:lnSpc>
              <a:spcBef>
                <a:spcPts val="500"/>
              </a:spcBef>
              <a:spcAft>
                <a:spcPts val="0"/>
              </a:spcAft>
              <a:buClr>
                <a:srgbClr val="003764"/>
              </a:buClr>
              <a:buSzPts val="2400"/>
              <a:buFont typeface="Noto Sans Symbols"/>
              <a:buChar char="▪"/>
            </a:pPr>
            <a:r>
              <a:rPr lang="en-US" sz="2400" b="0" i="0" u="none" strike="noStrike" cap="none" dirty="0">
                <a:solidFill>
                  <a:srgbClr val="003764"/>
                </a:solidFill>
                <a:latin typeface="Arial"/>
                <a:ea typeface="Arial"/>
                <a:cs typeface="Arial"/>
                <a:sym typeface="Arial"/>
              </a:rPr>
              <a:t>Individual Student Refund page</a:t>
            </a:r>
            <a:endParaRPr dirty="0"/>
          </a:p>
          <a:p>
            <a:pPr marL="685800" marR="0" lvl="1" indent="-228600" algn="l" rtl="0">
              <a:lnSpc>
                <a:spcPct val="90000"/>
              </a:lnSpc>
              <a:spcBef>
                <a:spcPts val="500"/>
              </a:spcBef>
              <a:spcAft>
                <a:spcPts val="0"/>
              </a:spcAft>
              <a:buClr>
                <a:srgbClr val="003764"/>
              </a:buClr>
              <a:buSzPts val="2400"/>
              <a:buFont typeface="Noto Sans Symbols"/>
              <a:buChar char="▪"/>
            </a:pPr>
            <a:r>
              <a:rPr lang="en-US" sz="2400" b="0" i="0" u="none" strike="noStrike" cap="none" dirty="0">
                <a:solidFill>
                  <a:srgbClr val="003764"/>
                </a:solidFill>
                <a:latin typeface="Arial"/>
                <a:ea typeface="Arial"/>
                <a:cs typeface="Arial"/>
                <a:sym typeface="Arial"/>
              </a:rPr>
              <a:t>Difference between Cancel and Reverse for refunds</a:t>
            </a:r>
          </a:p>
          <a:p>
            <a:pPr marL="685800" marR="0" lvl="1" indent="-228600" algn="l" rtl="0">
              <a:lnSpc>
                <a:spcPct val="90000"/>
              </a:lnSpc>
              <a:spcBef>
                <a:spcPts val="500"/>
              </a:spcBef>
              <a:spcAft>
                <a:spcPts val="0"/>
              </a:spcAft>
              <a:buClr>
                <a:srgbClr val="003764"/>
              </a:buClr>
              <a:buSzPts val="2400"/>
              <a:buFont typeface="Noto Sans Symbols"/>
              <a:buChar char="▪"/>
            </a:pPr>
            <a:r>
              <a:rPr lang="en-US" sz="2400" dirty="0">
                <a:solidFill>
                  <a:srgbClr val="003764"/>
                </a:solidFill>
              </a:rPr>
              <a:t>FARP/FARC</a:t>
            </a:r>
            <a:endParaRPr dirty="0"/>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dirty="0">
              <a:solidFill>
                <a:srgbClr val="003764"/>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1" u="none" strike="noStrike" cap="none" dirty="0">
              <a:solidFill>
                <a:srgbClr val="002060"/>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1" u="none" strike="noStrike" cap="none" dirty="0">
              <a:solidFill>
                <a:srgbClr val="002060"/>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1" u="none" strike="noStrike" cap="none" dirty="0">
              <a:solidFill>
                <a:srgbClr val="002060"/>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5"/>
          <p:cNvPicPr preferRelativeResize="0"/>
          <p:nvPr/>
        </p:nvPicPr>
        <p:blipFill rotWithShape="1">
          <a:blip r:embed="rId3">
            <a:alphaModFix/>
          </a:blip>
          <a:srcRect/>
          <a:stretch/>
        </p:blipFill>
        <p:spPr>
          <a:xfrm>
            <a:off x="1098371" y="1736638"/>
            <a:ext cx="6947257" cy="3384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2570086" y="1229846"/>
            <a:ext cx="4003825" cy="5989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Arial"/>
              <a:buNone/>
            </a:pPr>
            <a:r>
              <a:rPr lang="en-US">
                <a:latin typeface="Arial"/>
                <a:ea typeface="Arial"/>
                <a:cs typeface="Arial"/>
                <a:sym typeface="Arial"/>
              </a:rPr>
              <a:t>HOUSEKEEPING</a:t>
            </a:r>
            <a:endParaRPr/>
          </a:p>
        </p:txBody>
      </p:sp>
      <p:sp>
        <p:nvSpPr>
          <p:cNvPr id="144" name="Google Shape;144;p3"/>
          <p:cNvSpPr txBox="1">
            <a:spLocks noGrp="1"/>
          </p:cNvSpPr>
          <p:nvPr>
            <p:ph type="body" idx="1"/>
          </p:nvPr>
        </p:nvSpPr>
        <p:spPr>
          <a:xfrm>
            <a:off x="135080" y="1828798"/>
            <a:ext cx="8873835" cy="465512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C00000"/>
              </a:buClr>
              <a:buSzPts val="2800"/>
              <a:buFont typeface="Noto Sans Symbols"/>
              <a:buChar char="✔"/>
            </a:pPr>
            <a:r>
              <a:rPr lang="en-US" b="1" i="1" dirty="0">
                <a:solidFill>
                  <a:srgbClr val="C00000"/>
                </a:solidFill>
                <a:latin typeface="Arial"/>
                <a:ea typeface="Arial"/>
                <a:cs typeface="Arial"/>
                <a:sym typeface="Arial"/>
              </a:rPr>
              <a:t>  Sessions are being recorded - </a:t>
            </a:r>
            <a:r>
              <a:rPr lang="en-US" dirty="0">
                <a:latin typeface="Arial"/>
                <a:ea typeface="Arial"/>
                <a:cs typeface="Arial"/>
                <a:sym typeface="Arial"/>
              </a:rPr>
              <a:t>Find session recording in the </a:t>
            </a:r>
            <a:r>
              <a:rPr lang="en-US" i="1" dirty="0">
                <a:latin typeface="Arial"/>
                <a:ea typeface="Arial"/>
                <a:cs typeface="Arial"/>
                <a:sym typeface="Arial"/>
              </a:rPr>
              <a:t>SF102 &amp; FA 103 Canvas Courses</a:t>
            </a:r>
            <a:endParaRPr i="1" dirty="0">
              <a:latin typeface="Arial"/>
              <a:ea typeface="Arial"/>
              <a:cs typeface="Arial"/>
              <a:sym typeface="Arial"/>
            </a:endParaRPr>
          </a:p>
          <a:p>
            <a:pPr marL="0" indent="0">
              <a:buNone/>
            </a:pPr>
            <a:r>
              <a:rPr lang="en-US" sz="1600" i="1" dirty="0">
                <a:effectLst/>
                <a:latin typeface="Franklin Gothic Book" panose="020B0503020102020204" pitchFamily="34" charset="0"/>
                <a:ea typeface="Calibri" panose="020F0502020204030204" pitchFamily="34" charset="0"/>
              </a:rPr>
              <a:t>The law requires consent prior to recording a person’s participation in an event. Your participation in this video conference (training) equals consent to be recorded, as required by law.</a:t>
            </a:r>
            <a:r>
              <a:rPr lang="en-US" sz="1600" i="1" dirty="0">
                <a:latin typeface="Calibri" panose="020F0502020204030204" pitchFamily="34" charset="0"/>
                <a:ea typeface="Calibri" panose="020F0502020204030204" pitchFamily="34" charset="0"/>
              </a:rPr>
              <a:t> </a:t>
            </a:r>
            <a:r>
              <a:rPr lang="en-US" sz="1600" i="1" dirty="0">
                <a:effectLst/>
                <a:latin typeface="Franklin Gothic Book" panose="020B0503020102020204" pitchFamily="34" charset="0"/>
                <a:ea typeface="Calibri" panose="020F0502020204030204" pitchFamily="34" charset="0"/>
              </a:rPr>
              <a:t>If you do not consent to being recorded but choose to participate, please turn your camera off and use the chat feature to interact with the other participants.</a:t>
            </a:r>
            <a:endParaRPr lang="en-US" dirty="0">
              <a:latin typeface="Arial"/>
              <a:ea typeface="Arial"/>
              <a:cs typeface="Arial"/>
              <a:sym typeface="Arial"/>
            </a:endParaRPr>
          </a:p>
          <a:p>
            <a:pPr marL="228600" lvl="0" indent="-228600" algn="l" rtl="0">
              <a:lnSpc>
                <a:spcPct val="90000"/>
              </a:lnSpc>
              <a:spcBef>
                <a:spcPts val="1000"/>
              </a:spcBef>
              <a:spcAft>
                <a:spcPts val="0"/>
              </a:spcAft>
              <a:buClr>
                <a:srgbClr val="003764"/>
              </a:buClr>
              <a:buSzPts val="2800"/>
              <a:buFont typeface="Noto Sans Symbols"/>
              <a:buChar char="✔"/>
            </a:pPr>
            <a:r>
              <a:rPr lang="en-US" dirty="0">
                <a:latin typeface="Arial"/>
                <a:ea typeface="Arial"/>
                <a:cs typeface="Arial"/>
                <a:sym typeface="Arial"/>
              </a:rPr>
              <a:t>Please mute your line when not speaking</a:t>
            </a:r>
            <a:endParaRPr dirty="0"/>
          </a:p>
          <a:p>
            <a:pPr marL="569913" lvl="1" indent="-228600" algn="l" rtl="0">
              <a:lnSpc>
                <a:spcPct val="90000"/>
              </a:lnSpc>
              <a:spcBef>
                <a:spcPts val="500"/>
              </a:spcBef>
              <a:spcAft>
                <a:spcPts val="0"/>
              </a:spcAft>
              <a:buClr>
                <a:schemeClr val="dk2"/>
              </a:buClr>
              <a:buSzPts val="1600"/>
              <a:buFont typeface="Noto Sans Symbols"/>
              <a:buChar char="⮚"/>
            </a:pPr>
            <a:r>
              <a:rPr lang="en-US" sz="1600" i="1" dirty="0">
                <a:solidFill>
                  <a:schemeClr val="dk2"/>
                </a:solidFill>
                <a:latin typeface="Arial"/>
                <a:ea typeface="Arial"/>
                <a:cs typeface="Arial"/>
                <a:sym typeface="Arial"/>
              </a:rPr>
              <a:t>Do Not Place WebEx line on Hold</a:t>
            </a:r>
            <a:endParaRPr dirty="0"/>
          </a:p>
          <a:p>
            <a:pPr marL="569913" lvl="1" indent="-228600" algn="l" rtl="0">
              <a:lnSpc>
                <a:spcPct val="90000"/>
              </a:lnSpc>
              <a:spcBef>
                <a:spcPts val="500"/>
              </a:spcBef>
              <a:spcAft>
                <a:spcPts val="0"/>
              </a:spcAft>
              <a:buClr>
                <a:schemeClr val="dk2"/>
              </a:buClr>
              <a:buSzPts val="1600"/>
              <a:buFont typeface="Noto Sans Symbols"/>
              <a:buChar char="⮚"/>
            </a:pPr>
            <a:r>
              <a:rPr lang="en-US" sz="1600" i="1" dirty="0">
                <a:solidFill>
                  <a:schemeClr val="dk2"/>
                </a:solidFill>
                <a:latin typeface="Arial"/>
                <a:ea typeface="Arial"/>
                <a:cs typeface="Arial"/>
                <a:sym typeface="Arial"/>
              </a:rPr>
              <a:t>Leave your line on Mute unless you are speaking</a:t>
            </a:r>
            <a:endParaRPr dirty="0"/>
          </a:p>
          <a:p>
            <a:pPr marL="341313" lvl="0" indent="-341313" algn="l" rtl="0">
              <a:lnSpc>
                <a:spcPct val="90000"/>
              </a:lnSpc>
              <a:spcBef>
                <a:spcPts val="1000"/>
              </a:spcBef>
              <a:spcAft>
                <a:spcPts val="0"/>
              </a:spcAft>
              <a:buClr>
                <a:srgbClr val="003764"/>
              </a:buClr>
              <a:buSzPts val="2800"/>
              <a:buFont typeface="Noto Sans Symbols"/>
              <a:buChar char="✔"/>
            </a:pPr>
            <a:r>
              <a:rPr lang="en-US" dirty="0">
                <a:latin typeface="Arial"/>
                <a:ea typeface="Arial"/>
                <a:cs typeface="Arial"/>
                <a:sym typeface="Arial"/>
              </a:rPr>
              <a:t> Be ready to participate &amp; ask questions</a:t>
            </a:r>
            <a:endParaRPr dirty="0"/>
          </a:p>
          <a:p>
            <a:pPr marL="341313" lvl="0" indent="-341313" algn="l" rtl="0">
              <a:lnSpc>
                <a:spcPct val="90000"/>
              </a:lnSpc>
              <a:spcBef>
                <a:spcPts val="1000"/>
              </a:spcBef>
              <a:spcAft>
                <a:spcPts val="0"/>
              </a:spcAft>
              <a:buClr>
                <a:srgbClr val="003764"/>
              </a:buClr>
              <a:buSzPts val="2800"/>
              <a:buFont typeface="Noto Sans Symbols"/>
              <a:buChar char="✔"/>
            </a:pPr>
            <a:r>
              <a:rPr lang="en-US" dirty="0">
                <a:latin typeface="Arial"/>
                <a:ea typeface="Arial"/>
                <a:cs typeface="Arial"/>
                <a:sym typeface="Arial"/>
              </a:rPr>
              <a:t> If we move too quickly, ask us to slow down or to revisit a topic in the chat</a:t>
            </a:r>
            <a:endParaRPr dirty="0"/>
          </a:p>
          <a:p>
            <a:pPr marL="341313" lvl="0" indent="-163513" algn="l" rtl="0">
              <a:lnSpc>
                <a:spcPct val="90000"/>
              </a:lnSpc>
              <a:spcBef>
                <a:spcPts val="1000"/>
              </a:spcBef>
              <a:spcAft>
                <a:spcPts val="0"/>
              </a:spcAft>
              <a:buClr>
                <a:srgbClr val="003764"/>
              </a:buClr>
              <a:buSzPts val="2800"/>
              <a:buFont typeface="Noto Sans Symbols"/>
              <a:buNone/>
            </a:pPr>
            <a:endParaRPr b="1" i="1" dirty="0">
              <a:solidFill>
                <a:srgbClr val="C00000"/>
              </a:solidFill>
              <a:latin typeface="Arial"/>
              <a:ea typeface="Arial"/>
              <a:cs typeface="Arial"/>
              <a:sym typeface="Arial"/>
            </a:endParaRPr>
          </a:p>
        </p:txBody>
      </p:sp>
      <p:sp>
        <p:nvSpPr>
          <p:cNvPr id="145" name="Google Shape;145;p3"/>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151" name="Google Shape;151;p4"/>
          <p:cNvSpPr txBox="1"/>
          <p:nvPr/>
        </p:nvSpPr>
        <p:spPr>
          <a:xfrm>
            <a:off x="1303699" y="90534"/>
            <a:ext cx="6536602"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006699"/>
                </a:solidFill>
                <a:ea typeface="Libre Franklin"/>
              </a:rPr>
              <a:t>FA/SF: Disbursements/Refunds End to End</a:t>
            </a:r>
            <a:endParaRPr sz="3200" b="0" i="0" u="none" strike="noStrike" cap="none" dirty="0">
              <a:solidFill>
                <a:srgbClr val="006699"/>
              </a:solidFill>
              <a:latin typeface="Libre Franklin"/>
              <a:ea typeface="Libre Franklin"/>
              <a:cs typeface="Libre Franklin"/>
              <a:sym typeface="Libre Franklin"/>
            </a:endParaRPr>
          </a:p>
        </p:txBody>
      </p:sp>
      <p:sp>
        <p:nvSpPr>
          <p:cNvPr id="152" name="Google Shape;152;p4"/>
          <p:cNvSpPr txBox="1"/>
          <p:nvPr/>
        </p:nvSpPr>
        <p:spPr>
          <a:xfrm>
            <a:off x="1303700" y="1167712"/>
            <a:ext cx="6536601" cy="5575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1" u="none" strike="noStrike" cap="none" dirty="0">
                <a:solidFill>
                  <a:srgbClr val="002060"/>
                </a:solidFill>
                <a:latin typeface="Arial"/>
                <a:ea typeface="Arial"/>
                <a:cs typeface="Arial"/>
                <a:sym typeface="Arial"/>
              </a:rPr>
              <a:t>Agenda</a:t>
            </a:r>
          </a:p>
          <a:p>
            <a:pPr marL="0" marR="0" lvl="0" indent="0" algn="ctr" rtl="0">
              <a:spcBef>
                <a:spcPts val="0"/>
              </a:spcBef>
              <a:spcAft>
                <a:spcPts val="0"/>
              </a:spcAft>
              <a:buNone/>
            </a:pPr>
            <a:endParaRPr lang="en-US" sz="3200" b="0" i="0" u="none" strike="noStrike" cap="none" dirty="0">
              <a:solidFill>
                <a:srgbClr val="1F3864"/>
              </a:solidFill>
              <a:latin typeface="Arial"/>
              <a:ea typeface="Arial"/>
              <a:cs typeface="Arial"/>
              <a:sym typeface="Arial"/>
            </a:endParaRP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Authorization/Disbursement</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Basics Overview</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Configuration</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Individual Student Refunds</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Reverse/Cancel Refunds</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R2T4 (FARP/FARC)</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Alternative Loans</a:t>
            </a:r>
          </a:p>
          <a:p>
            <a:pPr marL="342900" marR="0" lvl="0" indent="-342900">
              <a:lnSpc>
                <a:spcPct val="107000"/>
              </a:lnSpc>
              <a:spcBef>
                <a:spcPts val="0"/>
              </a:spcBef>
              <a:spcAft>
                <a:spcPts val="80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Queries</a:t>
            </a:r>
          </a:p>
          <a:p>
            <a:pPr marL="0" marR="0" lvl="0" indent="0" algn="l" rtl="0">
              <a:spcBef>
                <a:spcPts val="0"/>
              </a:spcBef>
              <a:spcAft>
                <a:spcPts val="0"/>
              </a:spcAft>
              <a:buNone/>
            </a:pPr>
            <a:endParaRPr lang="en-US" sz="3200" dirty="0">
              <a:solidFill>
                <a:srgbClr val="1F3864"/>
              </a:solidFill>
            </a:endParaRPr>
          </a:p>
          <a:p>
            <a:pPr marL="0" marR="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58" y="1171564"/>
            <a:ext cx="8336975" cy="797070"/>
          </a:xfrm>
        </p:spPr>
        <p:txBody>
          <a:bodyPr/>
          <a:lstStyle/>
          <a:p>
            <a:r>
              <a:rPr lang="en-US" dirty="0"/>
              <a:t>FA Objectives</a:t>
            </a:r>
          </a:p>
        </p:txBody>
      </p:sp>
      <p:sp>
        <p:nvSpPr>
          <p:cNvPr id="8" name="Content Placeholder 5"/>
          <p:cNvSpPr>
            <a:spLocks noGrp="1"/>
          </p:cNvSpPr>
          <p:nvPr>
            <p:ph idx="1"/>
          </p:nvPr>
        </p:nvSpPr>
        <p:spPr>
          <a:xfrm>
            <a:off x="536857" y="1741568"/>
            <a:ext cx="8336975" cy="3757046"/>
          </a:xfrm>
        </p:spPr>
        <p:txBody>
          <a:bodyPr/>
          <a:lstStyle/>
          <a:p>
            <a:pPr marL="0" indent="0">
              <a:buNone/>
            </a:pPr>
            <a:r>
              <a:rPr lang="en-US" dirty="0"/>
              <a:t>After completing this training, you should be able to:</a:t>
            </a:r>
            <a:endParaRPr lang="en-US" sz="2400" dirty="0"/>
          </a:p>
          <a:p>
            <a:r>
              <a:rPr lang="en-US" sz="2400" dirty="0"/>
              <a:t>Understand the high-level overview concept of all steps involved in Disbursement (FA) to Refund (SF) Processing</a:t>
            </a:r>
          </a:p>
          <a:p>
            <a:r>
              <a:rPr lang="en-US" sz="2400" dirty="0"/>
              <a:t>Understand which resources are available to you to aid you in your college’s specific disbursement and refund days</a:t>
            </a:r>
          </a:p>
          <a:p>
            <a:r>
              <a:rPr lang="en-US" sz="2400" dirty="0"/>
              <a:t>Understand the concepts of the timing on managing your Disbursement Holds and your Refund Holds</a:t>
            </a:r>
          </a:p>
          <a:p>
            <a:pPr lvl="1"/>
            <a:endParaRPr lang="en-US" sz="2000"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2EB968CF-6BF8-799C-2BA1-F23E9D039B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46899" y="294198"/>
            <a:ext cx="8302337" cy="786457"/>
          </a:xfrm>
        </p:spPr>
        <p:txBody>
          <a:bodyPr/>
          <a:lstStyle/>
          <a:p>
            <a:r>
              <a:rPr lang="en-US" dirty="0"/>
              <a:t>Steps in the process</a:t>
            </a:r>
          </a:p>
        </p:txBody>
      </p:sp>
      <p:pic>
        <p:nvPicPr>
          <p:cNvPr id="7" name="Picture 6" descr="Diagram of the end to end process, at a high-level, how the Financial Aid Disbursements go, and how the disbursements end up as Refunds in SF">
            <a:extLst>
              <a:ext uri="{FF2B5EF4-FFF2-40B4-BE49-F238E27FC236}">
                <a16:creationId xmlns:a16="http://schemas.microsoft.com/office/drawing/2014/main" id="{1066C6D3-FBED-CB2F-9892-9BBD4F253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99" y="947881"/>
            <a:ext cx="8700002" cy="4418776"/>
          </a:xfrm>
          <a:prstGeom prst="rect">
            <a:avLst/>
          </a:prstGeom>
          <a:ln>
            <a:solidFill>
              <a:schemeClr val="tx1"/>
            </a:solidFill>
          </a:ln>
        </p:spPr>
      </p:pic>
      <p:sp>
        <p:nvSpPr>
          <p:cNvPr id="3" name="Slide Number Placeholder 2">
            <a:extLst>
              <a:ext uri="{FF2B5EF4-FFF2-40B4-BE49-F238E27FC236}">
                <a16:creationId xmlns:a16="http://schemas.microsoft.com/office/drawing/2014/main" id="{3906DDC6-4897-1962-4CA8-1CBC832E92A5}"/>
              </a:ext>
            </a:extLst>
          </p:cNvPr>
          <p:cNvSpPr>
            <a:spLocks noGrp="1"/>
          </p:cNvSpPr>
          <p:nvPr>
            <p:ph type="sldNum" sz="quarter" idx="12"/>
          </p:nvPr>
        </p:nvSpPr>
        <p:spPr/>
        <p:txBody>
          <a:bodyPr/>
          <a:lstStyle/>
          <a:p>
            <a:fld id="{DEE5BC03-7CE3-4FE3-BC0A-0ACCA8AC1F24}" type="slidenum">
              <a:rPr lang="en-US" smtClean="0"/>
              <a:pPr/>
              <a:t>7</a:t>
            </a:fld>
            <a:endParaRPr lang="en-US" dirty="0"/>
          </a:p>
        </p:txBody>
      </p:sp>
    </p:spTree>
    <p:extLst>
      <p:ext uri="{BB962C8B-B14F-4D97-AF65-F5344CB8AC3E}">
        <p14:creationId xmlns:p14="http://schemas.microsoft.com/office/powerpoint/2010/main" val="45276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BATCH DISBURSEMENT</a:t>
            </a:r>
          </a:p>
        </p:txBody>
      </p:sp>
      <p:sp>
        <p:nvSpPr>
          <p:cNvPr id="3" name="Slide Number Placeholder 2">
            <a:extLst>
              <a:ext uri="{FF2B5EF4-FFF2-40B4-BE49-F238E27FC236}">
                <a16:creationId xmlns:a16="http://schemas.microsoft.com/office/drawing/2014/main" id="{F811A492-E902-4B72-B76A-14C15015C952}"/>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341648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tch Disbursement page with term 2231 and Institution, Aid Year, Honor Disbursement Date box checked, and Process Selected Terms box checked and run button annotated. ">
            <a:extLst>
              <a:ext uri="{FF2B5EF4-FFF2-40B4-BE49-F238E27FC236}">
                <a16:creationId xmlns:a16="http://schemas.microsoft.com/office/drawing/2014/main" id="{7295FBC5-B21C-647B-CE57-914DF76A2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78" y="2273609"/>
            <a:ext cx="8781716" cy="2635888"/>
          </a:xfrm>
          <a:prstGeom prst="rect">
            <a:avLst/>
          </a:prstGeom>
          <a:ln>
            <a:solidFill>
              <a:schemeClr val="tx1"/>
            </a:solidFill>
          </a:ln>
        </p:spPr>
      </p:pic>
      <p:sp>
        <p:nvSpPr>
          <p:cNvPr id="5" name="Title 4"/>
          <p:cNvSpPr>
            <a:spLocks noGrp="1"/>
          </p:cNvSpPr>
          <p:nvPr>
            <p:ph type="title"/>
          </p:nvPr>
        </p:nvSpPr>
        <p:spPr>
          <a:xfrm>
            <a:off x="339358" y="188827"/>
            <a:ext cx="8482520" cy="725863"/>
          </a:xfrm>
        </p:spPr>
        <p:txBody>
          <a:bodyPr/>
          <a:lstStyle/>
          <a:p>
            <a:r>
              <a:rPr lang="en-US" dirty="0"/>
              <a:t>BATCH DISBURSEMENT</a:t>
            </a:r>
          </a:p>
        </p:txBody>
      </p:sp>
      <p:sp>
        <p:nvSpPr>
          <p:cNvPr id="3" name="Content Placeholder 3"/>
          <p:cNvSpPr>
            <a:spLocks noGrp="1"/>
          </p:cNvSpPr>
          <p:nvPr>
            <p:ph idx="1"/>
          </p:nvPr>
        </p:nvSpPr>
        <p:spPr>
          <a:xfrm>
            <a:off x="125664" y="819807"/>
            <a:ext cx="8696214" cy="5321221"/>
          </a:xfrm>
        </p:spPr>
        <p:txBody>
          <a:bodyPr/>
          <a:lstStyle/>
          <a:p>
            <a:r>
              <a:rPr lang="en-US" b="1" dirty="0"/>
              <a:t>DEPENDENCY:  </a:t>
            </a:r>
            <a:r>
              <a:rPr lang="en-US" b="1" u="sng" dirty="0"/>
              <a:t>AFTER FLF PROCESS</a:t>
            </a:r>
            <a:r>
              <a:rPr lang="en-US" b="1" dirty="0"/>
              <a:t>, RE-RUN AUTHORIZATION &amp; DISBURSEMENT</a:t>
            </a:r>
          </a:p>
        </p:txBody>
      </p:sp>
      <p:sp>
        <p:nvSpPr>
          <p:cNvPr id="7" name="TextBox 6"/>
          <p:cNvSpPr txBox="1"/>
          <p:nvPr/>
        </p:nvSpPr>
        <p:spPr>
          <a:xfrm>
            <a:off x="1839310" y="5412828"/>
            <a:ext cx="2617076" cy="646331"/>
          </a:xfrm>
          <a:prstGeom prst="rect">
            <a:avLst/>
          </a:prstGeom>
          <a:noFill/>
          <a:ln>
            <a:solidFill>
              <a:schemeClr val="tx1"/>
            </a:solidFill>
          </a:ln>
        </p:spPr>
        <p:txBody>
          <a:bodyPr wrap="square" rtlCol="0">
            <a:spAutoFit/>
          </a:bodyPr>
          <a:lstStyle/>
          <a:p>
            <a:r>
              <a:rPr lang="en-US" b="1" i="1" dirty="0"/>
              <a:t>You can run two terms at a time, or one at a time. </a:t>
            </a:r>
            <a:endParaRPr lang="en-US" dirty="0"/>
          </a:p>
        </p:txBody>
      </p:sp>
      <p:cxnSp>
        <p:nvCxnSpPr>
          <p:cNvPr id="9" name="Straight Arrow Connector 8"/>
          <p:cNvCxnSpPr/>
          <p:nvPr/>
        </p:nvCxnSpPr>
        <p:spPr>
          <a:xfrm flipH="1" flipV="1">
            <a:off x="1408386" y="4319752"/>
            <a:ext cx="1250732" cy="1093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2"/>
          <p:cNvSpPr txBox="1"/>
          <p:nvPr/>
        </p:nvSpPr>
        <p:spPr>
          <a:xfrm>
            <a:off x="5364496" y="1641117"/>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Nav</a:t>
            </a:r>
            <a:r>
              <a:rPr lang="en-US" sz="1400" dirty="0">
                <a:solidFill>
                  <a:schemeClr val="tx1"/>
                </a:solidFill>
              </a:rPr>
              <a:t> Bar &gt; Navigator &gt; Financial Aid &gt; Disbursement &gt; Process Disbursements</a:t>
            </a:r>
          </a:p>
        </p:txBody>
      </p:sp>
      <p:sp>
        <p:nvSpPr>
          <p:cNvPr id="4" name="Slide Number Placeholder 3">
            <a:extLst>
              <a:ext uri="{FF2B5EF4-FFF2-40B4-BE49-F238E27FC236}">
                <a16:creationId xmlns:a16="http://schemas.microsoft.com/office/drawing/2014/main" id="{3D0CB90C-F35A-77A0-F172-5D61CF2296FB}"/>
              </a:ext>
            </a:extLst>
          </p:cNvPr>
          <p:cNvSpPr>
            <a:spLocks noGrp="1"/>
          </p:cNvSpPr>
          <p:nvPr>
            <p:ph type="sldNum" sz="quarter" idx="12"/>
          </p:nvPr>
        </p:nvSpPr>
        <p:spPr/>
        <p:txBody>
          <a:bodyPr/>
          <a:lstStyle/>
          <a:p>
            <a:fld id="{DEE5BC03-7CE3-4FE3-BC0A-0ACCA8AC1F24}" type="slidenum">
              <a:rPr lang="en-US" smtClean="0"/>
              <a:pPr/>
              <a:t>9</a:t>
            </a:fld>
            <a:endParaRPr lang="en-US" dirty="0"/>
          </a:p>
        </p:txBody>
      </p:sp>
    </p:spTree>
    <p:extLst>
      <p:ext uri="{BB962C8B-B14F-4D97-AF65-F5344CB8AC3E}">
        <p14:creationId xmlns:p14="http://schemas.microsoft.com/office/powerpoint/2010/main" val="276835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4794</TotalTime>
  <Words>1547</Words>
  <Application>Microsoft Office PowerPoint</Application>
  <PresentationFormat>On-screen Show (4:3)</PresentationFormat>
  <Paragraphs>208</Paragraphs>
  <Slides>33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Franklin Gothic Book</vt:lpstr>
      <vt:lpstr>Franklin Gothic Medium</vt:lpstr>
      <vt:lpstr>Libre Franklin</vt:lpstr>
      <vt:lpstr>Libre Franklin Medium</vt:lpstr>
      <vt:lpstr>Calibri</vt:lpstr>
      <vt:lpstr>Noto Sans Symbols</vt:lpstr>
      <vt:lpstr>Office Theme</vt:lpstr>
      <vt:lpstr>Cross-pillar  fa/sf end to end disbursement to refunds training</vt:lpstr>
      <vt:lpstr>PowerPoint Presentation</vt:lpstr>
      <vt:lpstr>PowerPoint Presentation</vt:lpstr>
      <vt:lpstr>HOUSEKEEPING</vt:lpstr>
      <vt:lpstr>PowerPoint Presentation</vt:lpstr>
      <vt:lpstr>FA Objectives</vt:lpstr>
      <vt:lpstr>Steps in the process</vt:lpstr>
      <vt:lpstr>PowerPoint Presentation</vt:lpstr>
      <vt:lpstr>BATCH DISBURSEMENT</vt:lpstr>
      <vt:lpstr>Available resources to track students who have withdrawn</vt:lpstr>
      <vt:lpstr>Disbursed, now what?</vt:lpstr>
      <vt:lpstr>PowerPoint Presentation</vt:lpstr>
      <vt:lpstr>QUERIES </vt:lpstr>
      <vt:lpstr>QUERIES </vt:lpstr>
      <vt:lpstr>FA Outcomes</vt:lpstr>
      <vt:lpstr>SF Objectives</vt:lpstr>
      <vt:lpstr>Refunds Basics</vt:lpstr>
      <vt:lpstr>Individual vs. Batch Processing</vt:lpstr>
      <vt:lpstr>Configuration-Payment Shuffle</vt:lpstr>
      <vt:lpstr>Configuration-Charge Priority List (CPL)</vt:lpstr>
      <vt:lpstr>Payment Shuffle Examples:</vt:lpstr>
      <vt:lpstr>Configuration-Refundable Indicator</vt:lpstr>
      <vt:lpstr>Configuration-Adjustment Calendar</vt:lpstr>
      <vt:lpstr>Individual Student Refunds</vt:lpstr>
      <vt:lpstr>PowerPoint Presentation</vt:lpstr>
      <vt:lpstr>Reverse a Refund</vt:lpstr>
      <vt:lpstr>Reverse a Refund Cont.</vt:lpstr>
      <vt:lpstr>FARP/FARC (R2T4)</vt:lpstr>
      <vt:lpstr>FARP/FARC (R2T4) Cont.</vt:lpstr>
      <vt:lpstr>Alternative Loans</vt:lpstr>
      <vt:lpstr>Queries</vt:lpstr>
      <vt:lpstr>SF Objective(s) and Outcome(s)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FINANCIALS   Training</dc:title>
  <dc:creator>Sherry Nelson</dc:creator>
  <cp:lastModifiedBy>Alec Risk</cp:lastModifiedBy>
  <cp:revision>15</cp:revision>
  <dcterms:created xsi:type="dcterms:W3CDTF">2018-03-06T02:29:55Z</dcterms:created>
  <dcterms:modified xsi:type="dcterms:W3CDTF">2023-01-27T16:32:09Z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827cf6ad-251b-42c8-8114-b49e9efa05d5</vt:lpwstr>
  </property>
</Properties>
</file>